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71" r:id="rId5"/>
    <p:sldId id="270" r:id="rId6"/>
    <p:sldId id="269" r:id="rId7"/>
    <p:sldId id="268" r:id="rId8"/>
    <p:sldId id="282" r:id="rId9"/>
    <p:sldId id="283" r:id="rId10"/>
    <p:sldId id="284" r:id="rId11"/>
    <p:sldId id="285" r:id="rId12"/>
    <p:sldId id="286" r:id="rId13"/>
    <p:sldId id="267" r:id="rId14"/>
    <p:sldId id="265" r:id="rId15"/>
    <p:sldId id="274" r:id="rId16"/>
    <p:sldId id="273" r:id="rId17"/>
    <p:sldId id="272" r:id="rId18"/>
    <p:sldId id="276" r:id="rId19"/>
    <p:sldId id="275" r:id="rId20"/>
    <p:sldId id="262" r:id="rId21"/>
    <p:sldId id="278" r:id="rId22"/>
    <p:sldId id="279" r:id="rId23"/>
    <p:sldId id="280" r:id="rId24"/>
    <p:sldId id="277" r:id="rId25"/>
    <p:sldId id="281" r:id="rId26"/>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3A31AF45-3D1A-4ADF-875C-15703A8CF8E1}"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C575C2D9-4B44-4513-B914-F4DBD62D24EA}"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DF01C3E-4E51-41CE-9678-FC625F6B71EB}"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61EC389-3A3A-4FC0-A98A-E66633B92182}"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D82EB14-A8AF-4EEC-AE49-BFDBAEE98687}"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ED6ED10D-69DF-4DF2-B8C3-E8CA171E9F0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8709B7B-D4AD-4709-AFE3-219222FE489F}"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8A6DEAED-A0D5-4EA3-B59E-C8DAA1CF944E}"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14D0BC-2358-4E3A-B77B-16873A7894EB}" type="datetimeFigureOut">
              <a:rPr lang="id-ID"/>
              <a:pPr>
                <a:defRPr/>
              </a:pPr>
              <a:t>08/03/2015</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001BE2D6-0C9C-468F-8D37-B6EF5038680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146A6FFF-7CF8-4719-91A6-B68F824C56D7}"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E642F47-BCDD-418D-A709-6828D1AFCCDC}"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85D4BE23-75FF-4A59-AF81-E9C7CEF28499}" type="datetimeFigureOut">
              <a:rPr lang="id-ID"/>
              <a:pPr>
                <a:defRPr/>
              </a:pPr>
              <a:t>08/03/2015</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647C441A-4BDB-4D95-B35D-A6BA9B37CC73}"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93519BA8-BAFA-4A01-817B-86A2E38D645E}" type="datetimeFigureOut">
              <a:rPr lang="id-ID"/>
              <a:pPr>
                <a:defRPr/>
              </a:pPr>
              <a:t>08/03/2015</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E78B27B4-E0B9-43C3-92E2-26C633C3E9F9}"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ECC881-6C2C-4CDA-AC9F-F9EB4050E7F5}" type="datetimeFigureOut">
              <a:rPr lang="id-ID"/>
              <a:pPr>
                <a:defRPr/>
              </a:pPr>
              <a:t>08/03/2015</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826C2B24-A009-45A3-B3DD-2834A7E35929}"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30D98B-074F-448D-B253-BE322F7F32CB}"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C38E0B09-493C-4F4F-8FCD-5ADF79DD25C4}"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3F1651-D749-4B96-A1EB-7052D035D783}" type="datetimeFigureOut">
              <a:rPr lang="id-ID"/>
              <a:pPr>
                <a:defRPr/>
              </a:pPr>
              <a:t>08/03/2015</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1EFBEA2-CD64-452F-B577-CA9FDDEF74F1}"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45DF0E-8137-42D6-98C8-7B96FB99ACB6}" type="datetimeFigureOut">
              <a:rPr lang="id-ID"/>
              <a:pPr>
                <a:defRPr/>
              </a:pPr>
              <a:t>08/03/2015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E66C49A-E585-45B6-87AB-7FD75EDB083F}"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defRPr/>
            </a:pPr>
            <a:endParaRPr lang="id-ID" smtClean="0"/>
          </a:p>
        </p:txBody>
      </p:sp>
      <p:pic>
        <p:nvPicPr>
          <p:cNvPr id="2052"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itle 3"/>
          <p:cNvSpPr>
            <a:spLocks noGrp="1"/>
          </p:cNvSpPr>
          <p:nvPr/>
        </p:nvSpPr>
        <p:spPr>
          <a:xfrm>
            <a:off x="228600" y="2933700"/>
            <a:ext cx="8686800" cy="990599"/>
          </a:xfrm>
          <a:prstGeom prst="rect">
            <a:avLst/>
          </a:prstGeom>
        </p:spPr>
        <p:txBody>
          <a:bodyPr anchor="ct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3800" b="1" kern="1200" cap="none" spc="0" baseline="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egoe" pitchFamily="34" charset="0"/>
                <a:ea typeface="+mj-ea"/>
                <a:cs typeface="+mj-cs"/>
              </a:defRPr>
            </a:lvl1pPr>
          </a:lstStyle>
          <a:p>
            <a:r>
              <a:rPr lang="en-US" dirty="0" smtClean="0"/>
              <a:t>DATA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Tipe</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Data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sekunder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2"/>
          <p:cNvSpPr txBox="1">
            <a:spLocks/>
          </p:cNvSpPr>
          <p:nvPr/>
        </p:nvSpPr>
        <p:spPr bwMode="auto">
          <a:xfrm>
            <a:off x="457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Internal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Dokumen-dokumen yang dikumpulkan, dicatat dan disimpan di dalam suatu organisasi baik yang sudah berbentuk laporan maupun catatan.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4178808" y="1600200"/>
            <a:ext cx="3520440" cy="4525963"/>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Eksternal</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Umumnya disusun oleh suatu instansi atau entitas tertentu selain peneliti dan organisasi yang diteliti. Data eksternal ini bisa berupa buku, jurnal, majalah, buletin dan atau  berbagai macam bentuk terbitan secara periodik yang diterbitkan oleh organisasi atau instansi tertentu.</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observasi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Content Placeholder 2"/>
          <p:cNvSpPr txBox="1">
            <a:spLocks/>
          </p:cNvSpPr>
          <p:nvPr/>
        </p:nvSpPr>
        <p:spPr bwMode="auto">
          <a:xfrm>
            <a:off x="7620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Adalah proses pencatatan pola perilaku subyek (orang), Obyek (benda) atau kejadian yang sistematik tanpa adanya pertanyaan atau komunikasi dengan individu-individu yang diteliti.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Kelebihan metode ini adalah data yang dikumpulkan umumnya tidak terdistorsi, lebih akurat dan bebas dari reasponse bias.</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3"/>
          <p:cNvSpPr txBox="1">
            <a:spLocks/>
          </p:cNvSpPr>
          <p:nvPr/>
        </p:nvSpPr>
        <p:spPr>
          <a:xfrm>
            <a:off x="4178808" y="1600200"/>
            <a:ext cx="3520440" cy="4525963"/>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Observasi dapat menghasilkan data yang lebih rinci mengenai perilaku, benda atau kejadian dibanding dengan metode lainnya.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Meskipun demikian, metode observasi tidak bebas dari kesalahan, karena pengamat kemungkinan menambahkan  atau memberikan catatan tambahan yang bersifat subyektif.</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Tipe-tipe</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observasi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2"/>
          <p:cNvSpPr txBox="1">
            <a:spLocks/>
          </p:cNvSpPr>
          <p:nvPr/>
        </p:nvSpPr>
        <p:spPr bwMode="auto">
          <a:xfrm>
            <a:off x="457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Observasi Langsung  (untuk yang sulit diprediksi)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Observasi Mekanik (teknik observasi yang dilakukan dengan menggunakan bantuan peralatan mekanik)</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3"/>
          <p:cNvSpPr txBox="1">
            <a:spLocks/>
          </p:cNvSpPr>
          <p:nvPr/>
        </p:nvSpPr>
        <p:spPr>
          <a:xfrm>
            <a:off x="4572000" y="1676400"/>
            <a:ext cx="3520440" cy="4525963"/>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Observasi partisipatif: peneliti ikut serta secara aktif di dalam ojek yang diteliti.</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MENURUT WAKTUNYA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r>
              <a:rPr lang="en-US" sz="2800" dirty="0" smtClean="0"/>
              <a:t>Data cross section </a:t>
            </a:r>
            <a:r>
              <a:rPr lang="en-US" sz="2800" dirty="0" err="1" smtClean="0"/>
              <a:t>yaitu</a:t>
            </a:r>
            <a:r>
              <a:rPr lang="en-US" sz="2800" dirty="0" smtClean="0"/>
              <a:t>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waktu</a:t>
            </a:r>
            <a:r>
              <a:rPr lang="en-US" sz="2800" dirty="0" smtClean="0"/>
              <a:t> </a:t>
            </a:r>
          </a:p>
          <a:p>
            <a:pPr marL="609600" indent="-609600"/>
            <a:endParaRPr lang="en-US" sz="2800" dirty="0" smtClean="0"/>
          </a:p>
          <a:p>
            <a:pPr marL="609600" indent="-609600"/>
            <a:r>
              <a:rPr lang="en-US" sz="2800" dirty="0" smtClean="0"/>
              <a:t>Data time series : </a:t>
            </a:r>
            <a:r>
              <a:rPr lang="en-US" sz="2800" dirty="0" err="1" smtClean="0"/>
              <a:t>kumpulan</a:t>
            </a:r>
            <a:r>
              <a:rPr lang="en-US" sz="2800" dirty="0" smtClean="0"/>
              <a:t> </a:t>
            </a:r>
            <a:r>
              <a:rPr lang="en-US" sz="2800" dirty="0" err="1" smtClean="0"/>
              <a:t>informasi</a:t>
            </a:r>
            <a:r>
              <a:rPr lang="en-US" sz="2800" dirty="0" smtClean="0"/>
              <a:t> yang </a:t>
            </a:r>
            <a:r>
              <a:rPr lang="en-US" sz="2800" dirty="0" err="1" smtClean="0"/>
              <a:t>berasal</a:t>
            </a:r>
            <a:r>
              <a:rPr lang="en-US" sz="2800" dirty="0" smtClean="0"/>
              <a:t> </a:t>
            </a:r>
            <a:r>
              <a:rPr lang="en-US" sz="2800" dirty="0" err="1" smtClean="0"/>
              <a:t>dari</a:t>
            </a:r>
            <a:r>
              <a:rPr lang="en-US" sz="2800" dirty="0" smtClean="0"/>
              <a:t> </a:t>
            </a:r>
            <a:r>
              <a:rPr lang="en-US" sz="2800" dirty="0" err="1" smtClean="0"/>
              <a:t>deretan</a:t>
            </a:r>
            <a:r>
              <a:rPr lang="en-US" sz="2800" dirty="0" smtClean="0"/>
              <a:t> </a:t>
            </a:r>
            <a:r>
              <a:rPr lang="en-US" sz="2800" dirty="0" err="1" smtClean="0"/>
              <a:t>waktu</a:t>
            </a:r>
            <a:r>
              <a:rPr lang="en-US" sz="2800" dirty="0" smtClean="0"/>
              <a:t>. </a:t>
            </a:r>
            <a:r>
              <a:rPr lang="en-US" sz="2800" dirty="0" err="1" smtClean="0"/>
              <a:t>Periode</a:t>
            </a:r>
            <a:r>
              <a:rPr lang="en-US" sz="2800" dirty="0" smtClean="0"/>
              <a:t> </a:t>
            </a:r>
            <a:r>
              <a:rPr lang="en-US" sz="2800" dirty="0" err="1" smtClean="0"/>
              <a:t>waktu</a:t>
            </a:r>
            <a:r>
              <a:rPr lang="en-US" sz="2800" dirty="0" smtClean="0"/>
              <a:t> </a:t>
            </a:r>
            <a:r>
              <a:rPr lang="en-US" sz="2800" dirty="0" err="1" smtClean="0"/>
              <a:t>dapat</a:t>
            </a:r>
            <a:r>
              <a:rPr lang="en-US" sz="2800" dirty="0" smtClean="0"/>
              <a:t> </a:t>
            </a:r>
            <a:r>
              <a:rPr lang="en-US" sz="2800" dirty="0" err="1" smtClean="0"/>
              <a:t>berupa</a:t>
            </a:r>
            <a:r>
              <a:rPr lang="en-US" sz="2800" dirty="0" smtClean="0"/>
              <a:t> </a:t>
            </a:r>
            <a:r>
              <a:rPr lang="en-US" sz="2800" dirty="0" err="1" smtClean="0"/>
              <a:t>harian</a:t>
            </a:r>
            <a:r>
              <a:rPr lang="en-US" sz="2800" dirty="0" smtClean="0"/>
              <a:t>, </a:t>
            </a:r>
            <a:r>
              <a:rPr lang="en-US" sz="2800" dirty="0" err="1" smtClean="0"/>
              <a:t>mingguan</a:t>
            </a:r>
            <a:r>
              <a:rPr lang="en-US" sz="2800" dirty="0" smtClean="0"/>
              <a:t>, </a:t>
            </a:r>
            <a:r>
              <a:rPr lang="en-US" sz="2800" dirty="0" err="1" smtClean="0"/>
              <a:t>bulanan</a:t>
            </a:r>
            <a:r>
              <a:rPr lang="en-US" sz="2800" dirty="0" smtClean="0"/>
              <a:t>, </a:t>
            </a:r>
            <a:r>
              <a:rPr lang="en-US" sz="2800" dirty="0" err="1" smtClean="0"/>
              <a:t>kuartalan</a:t>
            </a:r>
            <a:r>
              <a:rPr lang="en-US" sz="2800" dirty="0" smtClean="0"/>
              <a:t>, </a:t>
            </a:r>
            <a:r>
              <a:rPr lang="en-US" sz="2800" dirty="0" err="1" smtClean="0"/>
              <a:t>semesterean</a:t>
            </a:r>
            <a:r>
              <a:rPr lang="en-US" sz="2800" dirty="0" smtClean="0"/>
              <a:t> </a:t>
            </a:r>
            <a:r>
              <a:rPr lang="en-US" sz="2800" dirty="0" err="1" smtClean="0"/>
              <a:t>dan</a:t>
            </a:r>
            <a:r>
              <a:rPr lang="en-US" sz="2800" dirty="0" smtClean="0"/>
              <a:t> </a:t>
            </a:r>
            <a:r>
              <a:rPr lang="en-US" sz="2800" dirty="0" err="1" smtClean="0"/>
              <a:t>tahunan</a:t>
            </a:r>
            <a:r>
              <a:rPr lang="en-US" sz="2800" dirty="0" smtClean="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2057400"/>
            <a:ext cx="7848600" cy="4592026"/>
          </a:xfrm>
          <a:prstGeom prst="rect">
            <a:avLst/>
          </a:prstGeom>
          <a:noFill/>
        </p:spPr>
        <p:txBody>
          <a:bodyPr wrap="square" rtlCol="0">
            <a:spAutoFit/>
          </a:bodyPr>
          <a:lstStyle/>
          <a:p>
            <a:pPr marL="609600" indent="-609600">
              <a:lnSpc>
                <a:spcPct val="80000"/>
              </a:lnSpc>
              <a:buFontTx/>
              <a:buNone/>
            </a:pPr>
            <a:r>
              <a:rPr lang="sv-SE" sz="2800" dirty="0" smtClean="0"/>
              <a:t>Skala nominal: </a:t>
            </a:r>
          </a:p>
          <a:p>
            <a:pPr marL="609600" indent="-609600">
              <a:lnSpc>
                <a:spcPct val="80000"/>
              </a:lnSpc>
            </a:pPr>
            <a:r>
              <a:rPr lang="sv-SE" sz="2800" dirty="0" smtClean="0"/>
              <a:t>Skala nominal merupakan tipe skala pengukuran yang paling sederhana. Angka atau atribut yang digunakan dalam pengukuran hanya merupakan suatu nama untuk menyebutkan kategori atau kelompok variabel.</a:t>
            </a:r>
          </a:p>
          <a:p>
            <a:pPr marL="609600" indent="-609600">
              <a:lnSpc>
                <a:spcPct val="80000"/>
              </a:lnSpc>
            </a:pPr>
            <a:r>
              <a:rPr lang="sv-SE" sz="2800" dirty="0" smtClean="0"/>
              <a:t>Skala nominal, oleh karena itu juga dinamakan dengan skala kategoris. Nilai variabel dengan skala nominal hanya menjelaskan kategori, tetapi tidak menjelaskan nilai peringkat, jarak, atau perbandingan.</a:t>
            </a:r>
            <a:endParaRPr lang="en-US" sz="2800" dirty="0" smtClean="0"/>
          </a:p>
          <a:p>
            <a:pPr marL="609600" indent="-609600"/>
            <a:r>
              <a:rPr lang="en-US" sz="2800" b="1" dirty="0" smtClean="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1026" name="Object 2"/>
          <p:cNvGraphicFramePr>
            <a:graphicFrameLocks noChangeAspect="1"/>
          </p:cNvGraphicFramePr>
          <p:nvPr/>
        </p:nvGraphicFramePr>
        <p:xfrm>
          <a:off x="1219200" y="1981200"/>
          <a:ext cx="7010400" cy="4191000"/>
        </p:xfrm>
        <a:graphic>
          <a:graphicData uri="http://schemas.openxmlformats.org/presentationml/2006/ole">
            <mc:AlternateContent xmlns:mc="http://schemas.openxmlformats.org/markup-compatibility/2006">
              <mc:Choice xmlns:v="urn:schemas-microsoft-com:vml" Requires="v">
                <p:oleObj spid="_x0000_s1027" name="Slide" r:id="rId4" imgW="4562687" imgH="3424543" progId="PowerPoint.Slide.8">
                  <p:embed/>
                </p:oleObj>
              </mc:Choice>
              <mc:Fallback>
                <p:oleObj name="Slide" r:id="rId4" imgW="4562687" imgH="3424543"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981200"/>
                        <a:ext cx="7010400"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2057400"/>
            <a:ext cx="7848600" cy="3859518"/>
          </a:xfrm>
          <a:prstGeom prst="rect">
            <a:avLst/>
          </a:prstGeom>
          <a:noFill/>
        </p:spPr>
        <p:txBody>
          <a:bodyPr wrap="square" rtlCol="0">
            <a:spAutoFit/>
          </a:bodyPr>
          <a:lstStyle/>
          <a:p>
            <a:pPr>
              <a:lnSpc>
                <a:spcPct val="90000"/>
              </a:lnSpc>
            </a:pPr>
            <a:r>
              <a:rPr lang="sv-SE" sz="2800" dirty="0" smtClean="0"/>
              <a:t>Skala interval </a:t>
            </a:r>
          </a:p>
          <a:p>
            <a:pPr>
              <a:lnSpc>
                <a:spcPct val="90000"/>
              </a:lnSpc>
              <a:buFontTx/>
              <a:buNone/>
            </a:pPr>
            <a:r>
              <a:rPr lang="sv-SE" sz="2800" dirty="0" smtClean="0"/>
              <a:t>merupakan skala pengukuran yang menyatakan kategori, peringkat dan jarak </a:t>
            </a:r>
            <a:r>
              <a:rPr lang="sv-SE" sz="2800" i="1" dirty="0" smtClean="0"/>
              <a:t>object</a:t>
            </a:r>
            <a:r>
              <a:rPr lang="sv-SE" sz="2800" dirty="0" smtClean="0"/>
              <a:t>  yang diukur.</a:t>
            </a:r>
          </a:p>
          <a:p>
            <a:pPr>
              <a:lnSpc>
                <a:spcPct val="90000"/>
              </a:lnSpc>
            </a:pPr>
            <a:r>
              <a:rPr lang="sv-SE" sz="2800" dirty="0" smtClean="0"/>
              <a:t>Skala interval dapat dinyatakan dengan angka 1 sampai dengan 5 atau angka 1 sampai dengan 7. Skala pengukuran ini menggunakan konsep jarak atau interval yang sama</a:t>
            </a:r>
            <a:r>
              <a:rPr lang="sv-SE" sz="2800" i="1" dirty="0" smtClean="0"/>
              <a:t> (equality interval)</a:t>
            </a:r>
            <a:r>
              <a:rPr lang="sv-SE" sz="2800" dirty="0" smtClean="0"/>
              <a:t> </a:t>
            </a:r>
          </a:p>
          <a:p>
            <a:pPr>
              <a:lnSpc>
                <a:spcPct val="90000"/>
              </a:lnSpc>
            </a:pPr>
            <a:r>
              <a:rPr lang="sv-SE" sz="2800" dirty="0" smtClean="0"/>
              <a:t>Nilai skala interval bukan angka absolut, misal jarak antara 1 dengan 2 sama dengan jarak 3 dengan 4</a:t>
            </a:r>
            <a:r>
              <a:rPr lang="en-US" sz="2800"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2050" name="Object 2"/>
          <p:cNvGraphicFramePr>
            <a:graphicFrameLocks noChangeAspect="1"/>
          </p:cNvGraphicFramePr>
          <p:nvPr/>
        </p:nvGraphicFramePr>
        <p:xfrm>
          <a:off x="1828800" y="2057400"/>
          <a:ext cx="6324600" cy="4054835"/>
        </p:xfrm>
        <a:graphic>
          <a:graphicData uri="http://schemas.openxmlformats.org/presentationml/2006/ole">
            <mc:AlternateContent xmlns:mc="http://schemas.openxmlformats.org/markup-compatibility/2006">
              <mc:Choice xmlns:v="urn:schemas-microsoft-com:vml" Requires="v">
                <p:oleObj spid="_x0000_s2051" name="Slide" r:id="rId4" imgW="4572042" imgH="3428869" progId="PowerPoint.Slide.8">
                  <p:embed/>
                </p:oleObj>
              </mc:Choice>
              <mc:Fallback>
                <p:oleObj name="Slide" r:id="rId4" imgW="4572042" imgH="3428869"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057400"/>
                        <a:ext cx="6324600" cy="40548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09600" y="1828800"/>
            <a:ext cx="7848600" cy="4678204"/>
          </a:xfrm>
          <a:prstGeom prst="rect">
            <a:avLst/>
          </a:prstGeom>
          <a:noFill/>
        </p:spPr>
        <p:txBody>
          <a:bodyPr wrap="square" rtlCol="0">
            <a:spAutoFit/>
          </a:bodyPr>
          <a:lstStyle/>
          <a:p>
            <a:r>
              <a:rPr lang="sv-SE" sz="2800" dirty="0" smtClean="0"/>
              <a:t>Skala rasio merupakan skala pengukuran yang menunjukkan kategori, peringkat, jarak dan perbandingan </a:t>
            </a:r>
            <a:r>
              <a:rPr lang="sv-SE" sz="2800" i="1" dirty="0" smtClean="0"/>
              <a:t>obje</a:t>
            </a:r>
            <a:r>
              <a:rPr lang="sv-SE" sz="2800" dirty="0" smtClean="0"/>
              <a:t>ct yang diukur. Skala rasio menggunakan nilai absolut, sehingga memperbaiki kelemahan skala interval yang menggunakan nilai relatif. </a:t>
            </a:r>
          </a:p>
          <a:p>
            <a:r>
              <a:rPr lang="sv-SE" sz="2800" dirty="0" smtClean="0"/>
              <a:t>Nilai uang atau ukuran berat merupakan contoh pengukuran dengan skala rasio. Nilai uang sebesar satu juta rupiah merupakan kelipatan sepuluh kali dari nilai uang seratus ribu rupiah.</a:t>
            </a:r>
            <a:endParaRPr lang="en-US" sz="2800"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 SIKAP</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5022914"/>
          </a:xfrm>
          <a:prstGeom prst="rect">
            <a:avLst/>
          </a:prstGeom>
          <a:noFill/>
        </p:spPr>
        <p:txBody>
          <a:bodyPr wrap="square" rtlCol="0">
            <a:spAutoFit/>
          </a:bodyPr>
          <a:lstStyle/>
          <a:p>
            <a:pPr>
              <a:lnSpc>
                <a:spcPct val="90000"/>
              </a:lnSpc>
              <a:buFontTx/>
              <a:buNone/>
            </a:pPr>
            <a:r>
              <a:rPr lang="en-US" sz="2800" b="1" dirty="0" err="1" smtClean="0"/>
              <a:t>Skala</a:t>
            </a:r>
            <a:r>
              <a:rPr lang="en-US" sz="2800" b="1" dirty="0" smtClean="0"/>
              <a:t> </a:t>
            </a:r>
            <a:r>
              <a:rPr lang="en-US" sz="2800" b="1" dirty="0" err="1" smtClean="0"/>
              <a:t>likert</a:t>
            </a:r>
            <a:endParaRPr lang="en-US" sz="2800" dirty="0" smtClean="0"/>
          </a:p>
          <a:p>
            <a:pPr>
              <a:lnSpc>
                <a:spcPct val="90000"/>
              </a:lnSpc>
              <a:buFontTx/>
              <a:buNone/>
            </a:pPr>
            <a:r>
              <a:rPr lang="en-US" sz="2800" dirty="0" smtClean="0"/>
              <a:t>	</a:t>
            </a:r>
          </a:p>
          <a:p>
            <a:pPr>
              <a:lnSpc>
                <a:spcPct val="90000"/>
              </a:lnSpc>
            </a:pPr>
            <a:r>
              <a:rPr lang="en-US" sz="2800" dirty="0" err="1" smtClean="0"/>
              <a:t>Skala</a:t>
            </a:r>
            <a:r>
              <a:rPr lang="en-US" sz="2800" dirty="0" smtClean="0"/>
              <a:t> </a:t>
            </a:r>
            <a:r>
              <a:rPr lang="en-US" sz="2800" dirty="0" err="1" smtClean="0"/>
              <a:t>Likert</a:t>
            </a:r>
            <a:r>
              <a:rPr lang="en-US" sz="2800" dirty="0" smtClean="0"/>
              <a:t> </a:t>
            </a:r>
            <a:r>
              <a:rPr lang="en-US" sz="2800" dirty="0" err="1" smtClean="0"/>
              <a:t>merupakan</a:t>
            </a:r>
            <a:r>
              <a:rPr lang="en-US" sz="2800" dirty="0" smtClean="0"/>
              <a:t> </a:t>
            </a:r>
            <a:r>
              <a:rPr lang="en-US" sz="2800" dirty="0" err="1" smtClean="0"/>
              <a:t>metode</a:t>
            </a:r>
            <a:r>
              <a:rPr lang="en-US" sz="2800" dirty="0" smtClean="0"/>
              <a:t> yang </a:t>
            </a:r>
            <a:r>
              <a:rPr lang="en-US" sz="2800" dirty="0" err="1" smtClean="0"/>
              <a:t>mengukur</a:t>
            </a:r>
            <a:r>
              <a:rPr lang="en-US" sz="2800" dirty="0" smtClean="0"/>
              <a:t> </a:t>
            </a:r>
            <a:r>
              <a:rPr lang="en-US" sz="2800" dirty="0" err="1" smtClean="0"/>
              <a:t>sikap</a:t>
            </a:r>
            <a:r>
              <a:rPr lang="en-US" sz="2800" dirty="0" smtClean="0"/>
              <a:t> </a:t>
            </a:r>
            <a:r>
              <a:rPr lang="en-US" sz="2800" dirty="0" err="1" smtClean="0"/>
              <a:t>dengan</a:t>
            </a:r>
            <a:r>
              <a:rPr lang="en-US" sz="2800" dirty="0" smtClean="0"/>
              <a:t> </a:t>
            </a:r>
            <a:r>
              <a:rPr lang="en-US" sz="2800" dirty="0" err="1" smtClean="0"/>
              <a:t>menyatakan</a:t>
            </a:r>
            <a:r>
              <a:rPr lang="en-US" sz="2800" dirty="0" smtClean="0"/>
              <a:t> </a:t>
            </a:r>
            <a:r>
              <a:rPr lang="en-US" sz="2800" dirty="0" err="1" smtClean="0"/>
              <a:t>setuju</a:t>
            </a:r>
            <a:r>
              <a:rPr lang="en-US" sz="2800" dirty="0" smtClean="0"/>
              <a:t> </a:t>
            </a:r>
            <a:r>
              <a:rPr lang="en-US" sz="2800" dirty="0" err="1" smtClean="0"/>
              <a:t>atau</a:t>
            </a:r>
            <a:r>
              <a:rPr lang="en-US" sz="2800" dirty="0" smtClean="0"/>
              <a:t> </a:t>
            </a:r>
            <a:r>
              <a:rPr lang="en-US" sz="2800" dirty="0" err="1" smtClean="0"/>
              <a:t>ke-tidaksetujuan-nya</a:t>
            </a:r>
            <a:r>
              <a:rPr lang="en-US" sz="2800" dirty="0" smtClean="0"/>
              <a:t> </a:t>
            </a:r>
            <a:r>
              <a:rPr lang="en-US" sz="2800" dirty="0" err="1" smtClean="0"/>
              <a:t>terhadap</a:t>
            </a:r>
            <a:r>
              <a:rPr lang="en-US" sz="2800" dirty="0" smtClean="0"/>
              <a:t> </a:t>
            </a:r>
            <a:r>
              <a:rPr lang="en-US" sz="2800" dirty="0" err="1" smtClean="0"/>
              <a:t>subjek</a:t>
            </a:r>
            <a:r>
              <a:rPr lang="en-US" sz="2800" dirty="0" smtClean="0"/>
              <a:t>, </a:t>
            </a:r>
            <a:r>
              <a:rPr lang="en-US" sz="2800" dirty="0" err="1" smtClean="0"/>
              <a:t>objek</a:t>
            </a:r>
            <a:r>
              <a:rPr lang="en-US" sz="2800" dirty="0" smtClean="0"/>
              <a:t> </a:t>
            </a:r>
            <a:r>
              <a:rPr lang="en-US" sz="2800" dirty="0" err="1" smtClean="0"/>
              <a:t>atau</a:t>
            </a:r>
            <a:r>
              <a:rPr lang="en-US" sz="2800" dirty="0" smtClean="0"/>
              <a:t> </a:t>
            </a:r>
            <a:r>
              <a:rPr lang="en-US" sz="2800" dirty="0" err="1" smtClean="0"/>
              <a:t>kejadian</a:t>
            </a:r>
            <a:r>
              <a:rPr lang="en-US" sz="2800" dirty="0" smtClean="0"/>
              <a:t> </a:t>
            </a:r>
            <a:r>
              <a:rPr lang="en-US" sz="2800" dirty="0" err="1" smtClean="0"/>
              <a:t>tertentu</a:t>
            </a:r>
            <a:r>
              <a:rPr lang="en-US" sz="2800" dirty="0" smtClean="0"/>
              <a:t>.  </a:t>
            </a:r>
            <a:r>
              <a:rPr lang="en-US" sz="2800" dirty="0" err="1" smtClean="0"/>
              <a:t>Metode</a:t>
            </a:r>
            <a:r>
              <a:rPr lang="en-US" sz="2800" dirty="0" smtClean="0"/>
              <a:t> </a:t>
            </a:r>
            <a:r>
              <a:rPr lang="en-US" sz="2800" dirty="0" err="1" smtClean="0"/>
              <a:t>pengukuran</a:t>
            </a:r>
            <a:r>
              <a:rPr lang="en-US" sz="2800" dirty="0" smtClean="0"/>
              <a:t> yang paling </a:t>
            </a:r>
            <a:r>
              <a:rPr lang="en-US" sz="2800" dirty="0" err="1" smtClean="0"/>
              <a:t>sering</a:t>
            </a:r>
            <a:r>
              <a:rPr lang="en-US" sz="2800" dirty="0" smtClean="0"/>
              <a:t> </a:t>
            </a:r>
            <a:r>
              <a:rPr lang="en-US" sz="2800" dirty="0" err="1" smtClean="0"/>
              <a:t>digunakan</a:t>
            </a:r>
            <a:r>
              <a:rPr lang="en-US" sz="2800" dirty="0" smtClean="0"/>
              <a:t> </a:t>
            </a:r>
            <a:r>
              <a:rPr lang="en-US" sz="2800" dirty="0" err="1" smtClean="0"/>
              <a:t>ini</a:t>
            </a:r>
            <a:r>
              <a:rPr lang="en-US" sz="2800" dirty="0" smtClean="0"/>
              <a:t> </a:t>
            </a:r>
            <a:r>
              <a:rPr lang="en-US" sz="2800" dirty="0" err="1" smtClean="0"/>
              <a:t>dikembangkan</a:t>
            </a:r>
            <a:r>
              <a:rPr lang="en-US" sz="2800" dirty="0" smtClean="0"/>
              <a:t> </a:t>
            </a:r>
            <a:r>
              <a:rPr lang="en-US" sz="2800" dirty="0" err="1" smtClean="0"/>
              <a:t>oleh</a:t>
            </a:r>
            <a:r>
              <a:rPr lang="en-US" sz="2800" dirty="0" smtClean="0"/>
              <a:t> </a:t>
            </a:r>
            <a:r>
              <a:rPr lang="en-US" sz="2800" dirty="0" err="1" smtClean="0"/>
              <a:t>Rensisi</a:t>
            </a:r>
            <a:r>
              <a:rPr lang="en-US" sz="2800" dirty="0" smtClean="0"/>
              <a:t> </a:t>
            </a:r>
            <a:r>
              <a:rPr lang="en-US" sz="2800" dirty="0" err="1" smtClean="0"/>
              <a:t>Likert</a:t>
            </a:r>
            <a:r>
              <a:rPr lang="en-US" sz="2800" dirty="0" smtClean="0"/>
              <a:t> </a:t>
            </a:r>
            <a:r>
              <a:rPr lang="en-US" sz="2800" dirty="0" err="1" smtClean="0"/>
              <a:t>sehingga</a:t>
            </a:r>
            <a:r>
              <a:rPr lang="en-US" sz="2800" dirty="0" smtClean="0"/>
              <a:t> </a:t>
            </a:r>
            <a:r>
              <a:rPr lang="en-US" sz="2800" dirty="0" err="1" smtClean="0"/>
              <a:t>dikenal</a:t>
            </a:r>
            <a:r>
              <a:rPr lang="en-US" sz="2800" dirty="0" smtClean="0"/>
              <a:t> </a:t>
            </a:r>
            <a:r>
              <a:rPr lang="en-US" sz="2800" dirty="0" err="1" smtClean="0"/>
              <a:t>dengan</a:t>
            </a:r>
            <a:r>
              <a:rPr lang="en-US" sz="2800" dirty="0" smtClean="0"/>
              <a:t> </a:t>
            </a:r>
            <a:r>
              <a:rPr lang="en-US" sz="2800" dirty="0" err="1" smtClean="0"/>
              <a:t>nama</a:t>
            </a:r>
            <a:r>
              <a:rPr lang="en-US" sz="2800" dirty="0" smtClean="0"/>
              <a:t> </a:t>
            </a:r>
            <a:r>
              <a:rPr lang="en-US" sz="2800" b="1" dirty="0" err="1" smtClean="0"/>
              <a:t>Skala</a:t>
            </a:r>
            <a:r>
              <a:rPr lang="en-US" sz="2800" b="1" dirty="0" smtClean="0"/>
              <a:t> </a:t>
            </a:r>
            <a:r>
              <a:rPr lang="en-US" sz="2800" b="1" dirty="0" err="1" smtClean="0"/>
              <a:t>Likert</a:t>
            </a:r>
            <a:r>
              <a:rPr lang="en-US" sz="2800" b="1" dirty="0" smtClean="0"/>
              <a:t>.</a:t>
            </a:r>
            <a:endParaRPr lang="en-US" sz="2800" dirty="0" smtClean="0"/>
          </a:p>
          <a:p>
            <a:pPr>
              <a:lnSpc>
                <a:spcPct val="90000"/>
              </a:lnSpc>
            </a:pPr>
            <a:r>
              <a:rPr lang="en-US" sz="2800" dirty="0" err="1" smtClean="0"/>
              <a:t>Skala</a:t>
            </a:r>
            <a:r>
              <a:rPr lang="en-US" sz="2800" dirty="0" smtClean="0"/>
              <a:t> </a:t>
            </a:r>
            <a:r>
              <a:rPr lang="en-US" sz="2800" dirty="0" err="1" smtClean="0"/>
              <a:t>Likert</a:t>
            </a:r>
            <a:r>
              <a:rPr lang="en-US" sz="2800" dirty="0" smtClean="0"/>
              <a:t> </a:t>
            </a:r>
            <a:r>
              <a:rPr lang="en-US" sz="2800" dirty="0" err="1" smtClean="0"/>
              <a:t>umumnya</a:t>
            </a:r>
            <a:r>
              <a:rPr lang="en-US" sz="2800" dirty="0" smtClean="0"/>
              <a:t> </a:t>
            </a:r>
            <a:r>
              <a:rPr lang="en-US" sz="2800" dirty="0" err="1" smtClean="0"/>
              <a:t>menggunakan</a:t>
            </a:r>
            <a:r>
              <a:rPr lang="en-US" sz="2800" dirty="0" smtClean="0"/>
              <a:t> lima </a:t>
            </a:r>
            <a:r>
              <a:rPr lang="en-US" sz="2800" dirty="0" err="1" smtClean="0"/>
              <a:t>angka</a:t>
            </a:r>
            <a:r>
              <a:rPr lang="en-US" sz="2800" dirty="0" smtClean="0"/>
              <a:t> </a:t>
            </a:r>
            <a:r>
              <a:rPr lang="en-US" sz="2800" dirty="0" err="1" smtClean="0"/>
              <a:t>penilaian</a:t>
            </a:r>
            <a:r>
              <a:rPr lang="en-US" sz="2800" dirty="0" smtClean="0"/>
              <a:t>, </a:t>
            </a:r>
            <a:r>
              <a:rPr lang="en-US" sz="2800" dirty="0" err="1" smtClean="0"/>
              <a:t>yaitu</a:t>
            </a:r>
            <a:r>
              <a:rPr lang="en-US" sz="2800" dirty="0" smtClean="0"/>
              <a:t> : (1) </a:t>
            </a:r>
            <a:r>
              <a:rPr lang="en-US" sz="2800" dirty="0" err="1" smtClean="0"/>
              <a:t>sangat</a:t>
            </a:r>
            <a:r>
              <a:rPr lang="en-US" sz="2800" dirty="0" smtClean="0"/>
              <a:t> </a:t>
            </a:r>
            <a:r>
              <a:rPr lang="en-US" sz="2800" dirty="0" err="1" smtClean="0"/>
              <a:t>setuju</a:t>
            </a:r>
            <a:r>
              <a:rPr lang="en-US" sz="2800" dirty="0" smtClean="0"/>
              <a:t>, (2) </a:t>
            </a:r>
            <a:r>
              <a:rPr lang="en-US" sz="2800" dirty="0" err="1" smtClean="0"/>
              <a:t>setuju</a:t>
            </a:r>
            <a:r>
              <a:rPr lang="en-US" sz="2800" dirty="0" smtClean="0"/>
              <a:t>, (3) </a:t>
            </a:r>
            <a:r>
              <a:rPr lang="en-US" sz="2800" dirty="0" err="1" smtClean="0"/>
              <a:t>tidak</a:t>
            </a:r>
            <a:r>
              <a:rPr lang="en-US" sz="2800" dirty="0" smtClean="0"/>
              <a:t> </a:t>
            </a:r>
            <a:r>
              <a:rPr lang="en-US" sz="2800" dirty="0" err="1" smtClean="0"/>
              <a:t>pasti</a:t>
            </a:r>
            <a:r>
              <a:rPr lang="en-US" sz="2800" dirty="0" smtClean="0"/>
              <a:t> </a:t>
            </a:r>
            <a:r>
              <a:rPr lang="en-US" sz="2800" dirty="0" err="1" smtClean="0"/>
              <a:t>atau</a:t>
            </a:r>
            <a:r>
              <a:rPr lang="en-US" sz="2800" dirty="0" smtClean="0"/>
              <a:t> </a:t>
            </a:r>
            <a:r>
              <a:rPr lang="en-US" sz="2800" dirty="0" err="1" smtClean="0"/>
              <a:t>netral</a:t>
            </a:r>
            <a:r>
              <a:rPr lang="en-US" sz="2800" dirty="0" smtClean="0"/>
              <a:t>, (4) </a:t>
            </a:r>
            <a:r>
              <a:rPr lang="en-US" sz="2800" dirty="0" err="1" smtClean="0"/>
              <a:t>tidak</a:t>
            </a:r>
            <a:r>
              <a:rPr lang="en-US" sz="2800" dirty="0" smtClean="0"/>
              <a:t> </a:t>
            </a:r>
            <a:r>
              <a:rPr lang="en-US" sz="2800" dirty="0" err="1" smtClean="0"/>
              <a:t>setuju</a:t>
            </a:r>
            <a:r>
              <a:rPr lang="en-US" sz="2800" dirty="0" smtClean="0"/>
              <a:t>, (5) </a:t>
            </a:r>
            <a:r>
              <a:rPr lang="en-US" sz="2800" dirty="0" err="1" smtClean="0"/>
              <a:t>sangat</a:t>
            </a:r>
            <a:r>
              <a:rPr lang="en-US" sz="2800" dirty="0" smtClean="0"/>
              <a:t> </a:t>
            </a:r>
            <a:r>
              <a:rPr lang="en-US" sz="2800" dirty="0" err="1" smtClean="0"/>
              <a:t>tidak</a:t>
            </a:r>
            <a:r>
              <a:rPr lang="en-US" sz="2800" dirty="0" smtClean="0"/>
              <a:t> </a:t>
            </a:r>
            <a:r>
              <a:rPr lang="en-US" sz="2800" dirty="0" err="1" smtClean="0"/>
              <a:t>setuju</a:t>
            </a:r>
            <a:r>
              <a:rPr lang="en-US" sz="2800"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pENGERTIAN</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762000" y="2057400"/>
            <a:ext cx="7848600" cy="3914918"/>
          </a:xfrm>
          <a:prstGeom prst="rect">
            <a:avLst/>
          </a:prstGeom>
          <a:noFill/>
        </p:spPr>
        <p:txBody>
          <a:bodyPr wrap="square" rtlCol="0">
            <a:spAutoFit/>
          </a:bodyPr>
          <a:lstStyle/>
          <a:p>
            <a:pPr>
              <a:lnSpc>
                <a:spcPct val="90000"/>
              </a:lnSpc>
            </a:pPr>
            <a:r>
              <a:rPr lang="en-US" sz="3200" dirty="0" smtClean="0"/>
              <a:t>Data </a:t>
            </a:r>
            <a:r>
              <a:rPr lang="en-US" sz="3200" dirty="0" err="1" smtClean="0"/>
              <a:t>adalah</a:t>
            </a:r>
            <a:r>
              <a:rPr lang="en-US" sz="3200" dirty="0" smtClean="0"/>
              <a:t>  </a:t>
            </a:r>
            <a:r>
              <a:rPr lang="en-US" sz="3200" dirty="0" err="1" smtClean="0"/>
              <a:t>fakta</a:t>
            </a:r>
            <a:r>
              <a:rPr lang="en-US" sz="3200" dirty="0" smtClean="0"/>
              <a:t>, </a:t>
            </a:r>
            <a:r>
              <a:rPr lang="en-US" sz="3200" dirty="0" err="1" smtClean="0"/>
              <a:t>serangkaian</a:t>
            </a:r>
            <a:r>
              <a:rPr lang="en-US" sz="3200" dirty="0" smtClean="0"/>
              <a:t>  </a:t>
            </a:r>
            <a:r>
              <a:rPr lang="en-US" sz="3200" dirty="0" err="1" smtClean="0"/>
              <a:t>bukti</a:t>
            </a:r>
            <a:r>
              <a:rPr lang="en-US" sz="3200" dirty="0" smtClean="0"/>
              <a:t> </a:t>
            </a:r>
            <a:r>
              <a:rPr lang="en-US" sz="3200" dirty="0" err="1" smtClean="0"/>
              <a:t>atau</a:t>
            </a:r>
            <a:r>
              <a:rPr lang="en-US" sz="3200" dirty="0" smtClean="0"/>
              <a:t> </a:t>
            </a:r>
            <a:r>
              <a:rPr lang="it-IT" sz="3200" dirty="0" smtClean="0"/>
              <a:t>informasi,dengan kata lain data adalah segala sesuatu  yang dapat memberikan informasi suatu keadaan atau persoalan.</a:t>
            </a:r>
          </a:p>
          <a:p>
            <a:pPr>
              <a:lnSpc>
                <a:spcPct val="90000"/>
              </a:lnSpc>
            </a:pPr>
            <a:r>
              <a:rPr lang="it-IT" sz="3200" dirty="0" smtClean="0"/>
              <a:t>Misalnya; data mahasiswa : sesuatu yang dapat memberikan informasi tentang mahasiswa: jenis kelamin, usia, IPK rata-rata, fakultas, jurusan dsb. </a:t>
            </a:r>
            <a:endParaRPr lang="en-US" sz="3200"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aphicFrame>
        <p:nvGraphicFramePr>
          <p:cNvPr id="3074" name="Object 2"/>
          <p:cNvGraphicFramePr>
            <a:graphicFrameLocks noChangeAspect="1"/>
          </p:cNvGraphicFramePr>
          <p:nvPr/>
        </p:nvGraphicFramePr>
        <p:xfrm>
          <a:off x="1066800" y="1371600"/>
          <a:ext cx="7010400" cy="4724400"/>
        </p:xfrm>
        <a:graphic>
          <a:graphicData uri="http://schemas.openxmlformats.org/presentationml/2006/ole">
            <mc:AlternateContent xmlns:mc="http://schemas.openxmlformats.org/markup-compatibility/2006">
              <mc:Choice xmlns:v="urn:schemas-microsoft-com:vml" Requires="v">
                <p:oleObj spid="_x0000_s3075" name="Slide" r:id="rId4" imgW="4572042" imgH="3428869" progId="PowerPoint.Slide.8">
                  <p:embed/>
                </p:oleObj>
              </mc:Choice>
              <mc:Fallback>
                <p:oleObj name="Slide" r:id="rId4" imgW="4572042" imgH="3428869"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371600"/>
                        <a:ext cx="7010400" cy="4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 SIKAP</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4247317"/>
          </a:xfrm>
          <a:prstGeom prst="rect">
            <a:avLst/>
          </a:prstGeom>
          <a:noFill/>
        </p:spPr>
        <p:txBody>
          <a:bodyPr wrap="square" rtlCol="0">
            <a:spAutoFit/>
          </a:bodyPr>
          <a:lstStyle/>
          <a:p>
            <a:pPr>
              <a:lnSpc>
                <a:spcPct val="90000"/>
              </a:lnSpc>
              <a:buFontTx/>
              <a:buNone/>
            </a:pPr>
            <a:r>
              <a:rPr lang="en-US" sz="2800" b="1" dirty="0" err="1" smtClean="0"/>
              <a:t>Skala</a:t>
            </a:r>
            <a:r>
              <a:rPr lang="en-US" sz="2800" b="1" dirty="0" smtClean="0"/>
              <a:t> semantic </a:t>
            </a:r>
            <a:r>
              <a:rPr lang="en-US" sz="2800" b="1" dirty="0" err="1" smtClean="0"/>
              <a:t>differensial</a:t>
            </a:r>
            <a:r>
              <a:rPr lang="en-US" sz="2800" dirty="0" smtClean="0"/>
              <a:t>	</a:t>
            </a:r>
          </a:p>
          <a:p>
            <a:pPr>
              <a:lnSpc>
                <a:spcPct val="90000"/>
              </a:lnSpc>
            </a:pPr>
            <a:r>
              <a:rPr lang="en-US" sz="2800" dirty="0" err="1" smtClean="0"/>
              <a:t>Skala</a:t>
            </a:r>
            <a:r>
              <a:rPr lang="en-US" sz="2800" dirty="0" smtClean="0"/>
              <a:t> semantic </a:t>
            </a:r>
            <a:r>
              <a:rPr lang="en-US" sz="2800" dirty="0" err="1" smtClean="0"/>
              <a:t>differensial</a:t>
            </a:r>
            <a:r>
              <a:rPr lang="en-US" sz="2800" dirty="0" smtClean="0"/>
              <a:t> </a:t>
            </a:r>
            <a:r>
              <a:rPr lang="en-US" sz="2800" dirty="0" err="1" smtClean="0"/>
              <a:t>adalah</a:t>
            </a:r>
            <a:r>
              <a:rPr lang="en-US" sz="2800" dirty="0" smtClean="0"/>
              <a:t> </a:t>
            </a:r>
            <a:r>
              <a:rPr lang="en-US" sz="2800" dirty="0" err="1" smtClean="0"/>
              <a:t>skala</a:t>
            </a:r>
            <a:r>
              <a:rPr lang="en-US" sz="2800" dirty="0" smtClean="0"/>
              <a:t> yang </a:t>
            </a:r>
            <a:r>
              <a:rPr lang="en-US" sz="2800" dirty="0" err="1" smtClean="0"/>
              <a:t>dikembangkan</a:t>
            </a:r>
            <a:r>
              <a:rPr lang="en-US" sz="2800" dirty="0" smtClean="0"/>
              <a:t> </a:t>
            </a:r>
            <a:r>
              <a:rPr lang="en-US" sz="2800" dirty="0" err="1" smtClean="0"/>
              <a:t>oleh</a:t>
            </a:r>
            <a:r>
              <a:rPr lang="en-US" sz="2800" dirty="0" smtClean="0"/>
              <a:t> Osgood. </a:t>
            </a:r>
            <a:r>
              <a:rPr lang="en-US" sz="2800" dirty="0" err="1" smtClean="0"/>
              <a:t>Dimana</a:t>
            </a:r>
            <a:r>
              <a:rPr lang="en-US" sz="2800" dirty="0" smtClean="0"/>
              <a:t> </a:t>
            </a:r>
            <a:r>
              <a:rPr lang="en-US" sz="2800" dirty="0" err="1" smtClean="0"/>
              <a:t>skala</a:t>
            </a:r>
            <a:r>
              <a:rPr lang="en-US" sz="2800" dirty="0" smtClean="0"/>
              <a:t> </a:t>
            </a:r>
            <a:r>
              <a:rPr lang="en-US" sz="2800" dirty="0" err="1" smtClean="0"/>
              <a:t>ini</a:t>
            </a:r>
            <a:r>
              <a:rPr lang="en-US" sz="2800" dirty="0" smtClean="0"/>
              <a:t> </a:t>
            </a:r>
            <a:r>
              <a:rPr lang="en-US" sz="2800" dirty="0" err="1" smtClean="0"/>
              <a:t>disusun</a:t>
            </a:r>
            <a:r>
              <a:rPr lang="en-US" sz="2800" dirty="0" smtClean="0"/>
              <a:t> </a:t>
            </a:r>
            <a:r>
              <a:rPr lang="en-US" sz="2800" dirty="0" err="1" smtClean="0"/>
              <a:t>dalam</a:t>
            </a:r>
            <a:r>
              <a:rPr lang="en-US" sz="2800" dirty="0" smtClean="0"/>
              <a:t> </a:t>
            </a:r>
            <a:r>
              <a:rPr lang="en-US" sz="2800" dirty="0" err="1" smtClean="0"/>
              <a:t>garis</a:t>
            </a:r>
            <a:r>
              <a:rPr lang="en-US" sz="2800" dirty="0" smtClean="0"/>
              <a:t> </a:t>
            </a:r>
            <a:r>
              <a:rPr lang="en-US" sz="2800" dirty="0" err="1" smtClean="0"/>
              <a:t>kontinum</a:t>
            </a:r>
            <a:r>
              <a:rPr lang="en-US" sz="2800" dirty="0" smtClean="0"/>
              <a:t>, </a:t>
            </a:r>
            <a:r>
              <a:rPr lang="en-US" sz="2800" dirty="0" err="1" smtClean="0"/>
              <a:t>jawaban</a:t>
            </a:r>
            <a:r>
              <a:rPr lang="en-US" sz="2800" dirty="0" smtClean="0"/>
              <a:t> </a:t>
            </a:r>
            <a:r>
              <a:rPr lang="en-US" sz="2800" dirty="0" err="1" smtClean="0"/>
              <a:t>positif</a:t>
            </a:r>
            <a:r>
              <a:rPr lang="en-US" sz="2800" dirty="0" smtClean="0"/>
              <a:t> </a:t>
            </a:r>
            <a:r>
              <a:rPr lang="en-US" sz="2800" dirty="0" err="1" smtClean="0"/>
              <a:t>disebelah</a:t>
            </a:r>
            <a:r>
              <a:rPr lang="en-US" sz="2800" dirty="0" smtClean="0"/>
              <a:t> </a:t>
            </a:r>
            <a:r>
              <a:rPr lang="en-US" sz="2800" dirty="0" err="1" smtClean="0"/>
              <a:t>kanan</a:t>
            </a:r>
            <a:r>
              <a:rPr lang="en-US" sz="2800" dirty="0" smtClean="0"/>
              <a:t> </a:t>
            </a:r>
            <a:r>
              <a:rPr lang="en-US" sz="2800" dirty="0" err="1" smtClean="0"/>
              <a:t>garis</a:t>
            </a:r>
            <a:r>
              <a:rPr lang="en-US" sz="2800" dirty="0" smtClean="0"/>
              <a:t>, </a:t>
            </a:r>
            <a:r>
              <a:rPr lang="en-US" sz="2800" dirty="0" err="1" smtClean="0"/>
              <a:t>jawaban</a:t>
            </a:r>
            <a:r>
              <a:rPr lang="en-US" sz="2800" dirty="0" smtClean="0"/>
              <a:t> </a:t>
            </a:r>
            <a:r>
              <a:rPr lang="en-US" sz="2800" dirty="0" err="1" smtClean="0"/>
              <a:t>negatif</a:t>
            </a:r>
            <a:r>
              <a:rPr lang="en-US" sz="2800" dirty="0" smtClean="0"/>
              <a:t> </a:t>
            </a:r>
            <a:r>
              <a:rPr lang="en-US" sz="2800" dirty="0" err="1" smtClean="0"/>
              <a:t>sebelah</a:t>
            </a:r>
            <a:r>
              <a:rPr lang="en-US" sz="2800" dirty="0" smtClean="0"/>
              <a:t> </a:t>
            </a:r>
            <a:r>
              <a:rPr lang="en-US" sz="2800" dirty="0" err="1" smtClean="0"/>
              <a:t>kiri</a:t>
            </a:r>
            <a:r>
              <a:rPr lang="en-US" sz="2800" dirty="0" smtClean="0"/>
              <a:t> </a:t>
            </a:r>
            <a:r>
              <a:rPr lang="en-US" sz="2800" dirty="0" err="1" smtClean="0"/>
              <a:t>garis</a:t>
            </a:r>
            <a:r>
              <a:rPr lang="en-US" sz="2800" dirty="0" smtClean="0"/>
              <a:t>. </a:t>
            </a:r>
            <a:r>
              <a:rPr lang="en-US" sz="2800" dirty="0" err="1" smtClean="0"/>
              <a:t>Sehingga</a:t>
            </a:r>
            <a:r>
              <a:rPr lang="en-US" sz="2800" dirty="0" smtClean="0"/>
              <a:t> data </a:t>
            </a:r>
            <a:r>
              <a:rPr lang="en-US" sz="2800" dirty="0" err="1" smtClean="0"/>
              <a:t>bersifat</a:t>
            </a:r>
            <a:r>
              <a:rPr lang="en-US" sz="2800" dirty="0" smtClean="0"/>
              <a:t> interval.</a:t>
            </a:r>
          </a:p>
          <a:p>
            <a:pPr>
              <a:lnSpc>
                <a:spcPct val="90000"/>
              </a:lnSpc>
            </a:pPr>
            <a:r>
              <a:rPr lang="en-US" sz="2800" dirty="0" err="1" smtClean="0"/>
              <a:t>Skala</a:t>
            </a:r>
            <a:r>
              <a:rPr lang="en-US" sz="2800" dirty="0" smtClean="0"/>
              <a:t> </a:t>
            </a:r>
            <a:r>
              <a:rPr lang="en-US" sz="2800" dirty="0" err="1" smtClean="0"/>
              <a:t>Perbedaan</a:t>
            </a:r>
            <a:r>
              <a:rPr lang="en-US" sz="2800" dirty="0" smtClean="0"/>
              <a:t> </a:t>
            </a:r>
            <a:r>
              <a:rPr lang="en-US" sz="2800" dirty="0" err="1" smtClean="0"/>
              <a:t>Semantis</a:t>
            </a:r>
            <a:r>
              <a:rPr lang="en-US" sz="2800" dirty="0" smtClean="0"/>
              <a:t> </a:t>
            </a:r>
            <a:r>
              <a:rPr lang="en-US" sz="2800" dirty="0" err="1" smtClean="0"/>
              <a:t>menggunakan</a:t>
            </a:r>
            <a:r>
              <a:rPr lang="en-US" sz="2800" dirty="0" smtClean="0"/>
              <a:t> </a:t>
            </a:r>
            <a:r>
              <a:rPr lang="en-US" sz="2800" dirty="0" err="1" smtClean="0"/>
              <a:t>pengukuran</a:t>
            </a:r>
            <a:r>
              <a:rPr lang="en-US" sz="2800" dirty="0" smtClean="0"/>
              <a:t> </a:t>
            </a:r>
            <a:r>
              <a:rPr lang="en-US" sz="2800" dirty="0" err="1" smtClean="0"/>
              <a:t>sikap</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skala</a:t>
            </a:r>
            <a:r>
              <a:rPr lang="en-US" sz="2800" dirty="0" smtClean="0"/>
              <a:t> </a:t>
            </a:r>
            <a:r>
              <a:rPr lang="en-US" sz="2800" dirty="0" err="1" smtClean="0"/>
              <a:t>penilaian</a:t>
            </a:r>
            <a:r>
              <a:rPr lang="en-US" sz="2800" dirty="0" smtClean="0"/>
              <a:t> </a:t>
            </a:r>
            <a:r>
              <a:rPr lang="en-US" sz="2800" dirty="0" err="1" smtClean="0"/>
              <a:t>tujuah</a:t>
            </a:r>
            <a:r>
              <a:rPr lang="en-US" sz="2800" dirty="0" smtClean="0"/>
              <a:t> </a:t>
            </a:r>
            <a:r>
              <a:rPr lang="en-US" sz="2800" dirty="0" err="1" smtClean="0"/>
              <a:t>butir</a:t>
            </a:r>
            <a:r>
              <a:rPr lang="en-US" sz="2800" dirty="0" smtClean="0"/>
              <a:t> yang </a:t>
            </a:r>
            <a:r>
              <a:rPr lang="en-US" sz="2800" dirty="0" err="1" smtClean="0"/>
              <a:t>menyatakan</a:t>
            </a:r>
            <a:r>
              <a:rPr lang="en-US" sz="2800" dirty="0" smtClean="0"/>
              <a:t> </a:t>
            </a:r>
            <a:r>
              <a:rPr lang="en-US" sz="2800" dirty="0" err="1" smtClean="0"/>
              <a:t>secara</a:t>
            </a:r>
            <a:r>
              <a:rPr lang="en-US" sz="2800" dirty="0" smtClean="0"/>
              <a:t> verbal </a:t>
            </a:r>
            <a:r>
              <a:rPr lang="en-US" sz="2800" dirty="0" err="1" smtClean="0"/>
              <a:t>dua</a:t>
            </a:r>
            <a:r>
              <a:rPr lang="en-US" sz="2800" dirty="0" smtClean="0"/>
              <a:t> </a:t>
            </a:r>
            <a:r>
              <a:rPr lang="en-US" sz="2800" dirty="0" err="1" smtClean="0"/>
              <a:t>kutib</a:t>
            </a:r>
            <a:r>
              <a:rPr lang="en-US" sz="2800" dirty="0" smtClean="0"/>
              <a:t> (bipolar) </a:t>
            </a:r>
            <a:r>
              <a:rPr lang="en-US" sz="2800" dirty="0" err="1" smtClean="0"/>
              <a:t>penilaian</a:t>
            </a:r>
            <a:r>
              <a:rPr lang="en-US" sz="2800" dirty="0" smtClean="0"/>
              <a:t> yang </a:t>
            </a:r>
            <a:r>
              <a:rPr lang="en-US" sz="2800" dirty="0" err="1" smtClean="0"/>
              <a:t>ekstrem</a:t>
            </a:r>
            <a:r>
              <a:rPr lang="en-US" sz="2800"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SKALA PENGUKURAN SIKAP</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4098" name="Object 2"/>
          <p:cNvGraphicFramePr>
            <a:graphicFrameLocks noChangeAspect="1"/>
          </p:cNvGraphicFramePr>
          <p:nvPr/>
        </p:nvGraphicFramePr>
        <p:xfrm>
          <a:off x="1219200" y="2057400"/>
          <a:ext cx="6858000" cy="4454525"/>
        </p:xfrm>
        <a:graphic>
          <a:graphicData uri="http://schemas.openxmlformats.org/presentationml/2006/ole">
            <mc:AlternateContent xmlns:mc="http://schemas.openxmlformats.org/markup-compatibility/2006">
              <mc:Choice xmlns:v="urn:schemas-microsoft-com:vml" Requires="v">
                <p:oleObj spid="_x0000_s4099" name="Slide" r:id="rId4" imgW="3604289" imgH="2703655" progId="PowerPoint.Slide.8">
                  <p:embed/>
                </p:oleObj>
              </mc:Choice>
              <mc:Fallback>
                <p:oleObj name="Slide" r:id="rId4" imgW="3604289" imgH="2703655" progId="PowerPoint.Slide.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057400"/>
                        <a:ext cx="6858000" cy="445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PENGOLAHAN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2480679"/>
          </a:xfrm>
          <a:prstGeom prst="rect">
            <a:avLst/>
          </a:prstGeom>
          <a:noFill/>
        </p:spPr>
        <p:txBody>
          <a:bodyPr wrap="square" rtlCol="0">
            <a:spAutoFit/>
          </a:bodyPr>
          <a:lstStyle/>
          <a:p>
            <a:pPr marL="609600" indent="-609600"/>
            <a:r>
              <a:rPr lang="en-US" sz="2800" b="1" dirty="0" err="1" smtClean="0"/>
              <a:t>Tahap</a:t>
            </a:r>
            <a:r>
              <a:rPr lang="en-US" sz="2800" b="1" dirty="0" smtClean="0"/>
              <a:t> </a:t>
            </a:r>
            <a:r>
              <a:rPr lang="en-US" sz="2800" b="1" dirty="0" err="1" smtClean="0"/>
              <a:t>Pengumpulan</a:t>
            </a:r>
            <a:r>
              <a:rPr lang="en-US" sz="2800" b="1" dirty="0" smtClean="0"/>
              <a:t> Data</a:t>
            </a:r>
            <a:r>
              <a:rPr lang="en-US" sz="2800" dirty="0" smtClean="0"/>
              <a:t> </a:t>
            </a:r>
          </a:p>
          <a:p>
            <a:pPr marL="609600" indent="-609600"/>
            <a:r>
              <a:rPr lang="en-US" sz="2800" b="1" dirty="0" err="1" smtClean="0"/>
              <a:t>Pengolahan</a:t>
            </a:r>
            <a:r>
              <a:rPr lang="en-US" sz="2800" b="1" dirty="0" smtClean="0"/>
              <a:t> data</a:t>
            </a:r>
          </a:p>
          <a:p>
            <a:pPr marL="609600" indent="-609600"/>
            <a:r>
              <a:rPr lang="it-IT" sz="2800" b="1" dirty="0" smtClean="0"/>
              <a:t>Analisis data (menggunakan metode analisis)</a:t>
            </a:r>
          </a:p>
          <a:p>
            <a:pPr marL="609600" indent="-609600"/>
            <a:r>
              <a:rPr lang="it-IT" sz="2800" b="1" dirty="0" smtClean="0"/>
              <a:t>Interpretasi data</a:t>
            </a:r>
            <a:endParaRPr lang="en-US" sz="2800" b="1" dirty="0" smtClean="0"/>
          </a:p>
          <a:p>
            <a:pPr>
              <a:lnSpc>
                <a:spcPct val="90000"/>
              </a:lnSpc>
            </a:pPr>
            <a:endParaRPr lang="en-US" sz="28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PENGOLAHAN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4210383"/>
          </a:xfrm>
          <a:prstGeom prst="rect">
            <a:avLst/>
          </a:prstGeom>
          <a:noFill/>
        </p:spPr>
        <p:txBody>
          <a:bodyPr wrap="square" rtlCol="0">
            <a:spAutoFit/>
          </a:bodyPr>
          <a:lstStyle/>
          <a:p>
            <a:pPr marL="609600" indent="-609600">
              <a:lnSpc>
                <a:spcPct val="80000"/>
              </a:lnSpc>
            </a:pPr>
            <a:r>
              <a:rPr lang="it-IT" sz="2400" dirty="0" smtClean="0"/>
              <a:t>Editing data 	: untuk melihat kemungkinan adanya kesalahan data da juga untuk mengecek adannya data yang tidak lengkap terutama untuk data yang didapat dari hasil kuesioner, untuk melihat apakah responden telah memjawab pertanyaan dengan lengkap dan benar.</a:t>
            </a:r>
          </a:p>
          <a:p>
            <a:pPr marL="609600" indent="-609600">
              <a:lnSpc>
                <a:spcPct val="80000"/>
              </a:lnSpc>
            </a:pPr>
            <a:r>
              <a:rPr lang="it-IT" sz="2400" dirty="0" smtClean="0"/>
              <a:t>Kalsifikasi data : Pengelompokan data sesuai dengan sifat dan jenis data</a:t>
            </a:r>
          </a:p>
          <a:p>
            <a:pPr marL="609600" indent="-609600">
              <a:lnSpc>
                <a:spcPct val="80000"/>
              </a:lnSpc>
            </a:pPr>
            <a:r>
              <a:rPr lang="it-IT" sz="2400" dirty="0" smtClean="0"/>
              <a:t>Tabulasi  data :Pengelompokan data  dalam bentuk tabel</a:t>
            </a:r>
          </a:p>
          <a:p>
            <a:pPr marL="609600" indent="-609600">
              <a:lnSpc>
                <a:spcPct val="80000"/>
              </a:lnSpc>
            </a:pPr>
            <a:r>
              <a:rPr lang="it-IT" sz="2400" dirty="0" smtClean="0"/>
              <a:t>Uji-uji data : Uji data dilakukan sebelum masuk kedalam pengolahan data, untuk data yang berasal dari kuesioner uji data dilakukan pada saat pra penelitian. Uji data dilaksanakan untuk mengetahui layak tidaknya sekelompok data untuk dilakukan analisa lebih lanjut.</a:t>
            </a:r>
            <a:endParaRPr lang="en-US" sz="24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228600" y="9906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UJI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304800" y="2057400"/>
            <a:ext cx="8153400" cy="3323987"/>
          </a:xfrm>
          <a:prstGeom prst="rect">
            <a:avLst/>
          </a:prstGeom>
          <a:noFill/>
        </p:spPr>
        <p:txBody>
          <a:bodyPr wrap="square" rtlCol="0">
            <a:spAutoFit/>
          </a:bodyPr>
          <a:lstStyle/>
          <a:p>
            <a:pPr>
              <a:buFont typeface="Wingdings" pitchFamily="2" charset="2"/>
              <a:buChar char="§"/>
            </a:pPr>
            <a:r>
              <a:rPr lang="en-US" sz="3200" dirty="0" err="1" smtClean="0"/>
              <a:t>Validitas</a:t>
            </a:r>
            <a:endParaRPr lang="en-US" sz="3200" dirty="0" smtClean="0"/>
          </a:p>
          <a:p>
            <a:pPr>
              <a:buFont typeface="Wingdings" pitchFamily="2" charset="2"/>
              <a:buChar char="§"/>
            </a:pPr>
            <a:r>
              <a:rPr lang="en-US" sz="3200" dirty="0" err="1" smtClean="0"/>
              <a:t>Reliabilitas</a:t>
            </a:r>
            <a:endParaRPr lang="en-US" sz="3200" dirty="0" smtClean="0"/>
          </a:p>
          <a:p>
            <a:pPr>
              <a:buFont typeface="Wingdings" pitchFamily="2" charset="2"/>
              <a:buChar char="§"/>
            </a:pPr>
            <a:r>
              <a:rPr lang="en-US" sz="3200" dirty="0" err="1" smtClean="0"/>
              <a:t>Normalitas</a:t>
            </a:r>
            <a:endParaRPr lang="en-US" sz="3200" dirty="0" smtClean="0"/>
          </a:p>
          <a:p>
            <a:pPr>
              <a:buFont typeface="Wingdings" pitchFamily="2" charset="2"/>
              <a:buChar char="§"/>
            </a:pPr>
            <a:r>
              <a:rPr lang="en-US" sz="3200" dirty="0" err="1" smtClean="0"/>
              <a:t>Autokorelasi</a:t>
            </a:r>
            <a:endParaRPr lang="en-US" sz="3200" dirty="0" smtClean="0"/>
          </a:p>
          <a:p>
            <a:pPr>
              <a:buFont typeface="Wingdings" pitchFamily="2" charset="2"/>
              <a:buChar char="§"/>
            </a:pPr>
            <a:r>
              <a:rPr lang="en-US" sz="3200" dirty="0" err="1" smtClean="0"/>
              <a:t>Multikolinearitas</a:t>
            </a:r>
            <a:endParaRPr lang="en-US" sz="3200" dirty="0" smtClean="0"/>
          </a:p>
          <a:p>
            <a:pPr>
              <a:buFont typeface="Wingdings" pitchFamily="2" charset="2"/>
              <a:buChar char="§"/>
            </a:pPr>
            <a:r>
              <a:rPr lang="en-US" sz="3200" dirty="0" err="1" smtClean="0"/>
              <a:t>Heterosekedastisitas</a:t>
            </a:r>
            <a:endParaRPr lang="en-US" sz="3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MANFAAT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2523768"/>
          </a:xfrm>
          <a:prstGeom prst="rect">
            <a:avLst/>
          </a:prstGeom>
          <a:noFill/>
        </p:spPr>
        <p:txBody>
          <a:bodyPr wrap="square" rtlCol="0">
            <a:spAutoFit/>
          </a:bodyPr>
          <a:lstStyle/>
          <a:p>
            <a:pPr marL="609600" indent="-609600"/>
            <a:r>
              <a:rPr lang="en-US" sz="2800" b="1" dirty="0" err="1" smtClean="0"/>
              <a:t>Memberikan</a:t>
            </a:r>
            <a:r>
              <a:rPr lang="en-US" sz="2800" b="1" dirty="0" smtClean="0"/>
              <a:t> </a:t>
            </a:r>
            <a:r>
              <a:rPr lang="en-US" sz="2800" b="1" dirty="0" err="1" smtClean="0"/>
              <a:t>informasi</a:t>
            </a:r>
            <a:r>
              <a:rPr lang="en-US" sz="2800" b="1" dirty="0" smtClean="0"/>
              <a:t> </a:t>
            </a:r>
            <a:r>
              <a:rPr lang="en-US" sz="2800" b="1" dirty="0" err="1" smtClean="0"/>
              <a:t>tentang</a:t>
            </a:r>
            <a:r>
              <a:rPr lang="en-US" sz="2800" b="1" dirty="0" smtClean="0"/>
              <a:t> </a:t>
            </a:r>
            <a:r>
              <a:rPr lang="en-US" sz="2800" b="1" dirty="0" err="1" smtClean="0"/>
              <a:t>suatu</a:t>
            </a:r>
            <a:r>
              <a:rPr lang="en-US" sz="2800" b="1" dirty="0" smtClean="0"/>
              <a:t> </a:t>
            </a:r>
            <a:r>
              <a:rPr lang="en-US" sz="2800" b="1" dirty="0" err="1" smtClean="0"/>
              <a:t>keadaan</a:t>
            </a:r>
            <a:endParaRPr lang="en-US" sz="2800" b="1" dirty="0" smtClean="0"/>
          </a:p>
          <a:p>
            <a:pPr marL="609600" indent="-609600"/>
            <a:r>
              <a:rPr lang="en-US" sz="2800" b="1" dirty="0" err="1" smtClean="0"/>
              <a:t>Sebagai</a:t>
            </a:r>
            <a:r>
              <a:rPr lang="en-US" sz="2800" b="1" dirty="0" smtClean="0"/>
              <a:t>  </a:t>
            </a:r>
            <a:r>
              <a:rPr lang="en-US" sz="2800" b="1" dirty="0" err="1" smtClean="0"/>
              <a:t>dasar</a:t>
            </a:r>
            <a:r>
              <a:rPr lang="en-US" sz="2800" b="1" dirty="0" smtClean="0"/>
              <a:t> </a:t>
            </a:r>
            <a:r>
              <a:rPr lang="en-US" sz="2800" b="1" dirty="0" err="1" smtClean="0"/>
              <a:t>objektif</a:t>
            </a:r>
            <a:r>
              <a:rPr lang="en-US" sz="2800" b="1" dirty="0" smtClean="0"/>
              <a:t>  </a:t>
            </a:r>
            <a:r>
              <a:rPr lang="en-US" sz="2800" b="1" dirty="0" err="1" smtClean="0"/>
              <a:t>dalam</a:t>
            </a:r>
            <a:r>
              <a:rPr lang="en-US" sz="2800" b="1" dirty="0" smtClean="0"/>
              <a:t> </a:t>
            </a:r>
            <a:r>
              <a:rPr lang="en-US" sz="2800" b="1" dirty="0" err="1" smtClean="0"/>
              <a:t>proses</a:t>
            </a:r>
            <a:r>
              <a:rPr lang="en-US" sz="2800" b="1" dirty="0" smtClean="0"/>
              <a:t> </a:t>
            </a:r>
            <a:r>
              <a:rPr lang="en-US" sz="2800" b="1" dirty="0" err="1" smtClean="0"/>
              <a:t>pemuatan</a:t>
            </a:r>
            <a:r>
              <a:rPr lang="en-US" sz="2800" b="1" dirty="0" smtClean="0"/>
              <a:t> </a:t>
            </a:r>
            <a:r>
              <a:rPr lang="en-US" sz="2800" b="1" dirty="0" err="1" smtClean="0"/>
              <a:t>keputusan</a:t>
            </a:r>
            <a:r>
              <a:rPr lang="en-US" sz="2800" b="1" dirty="0" smtClean="0"/>
              <a:t>/</a:t>
            </a:r>
            <a:r>
              <a:rPr lang="en-US" sz="2800" b="1" dirty="0" err="1" smtClean="0"/>
              <a:t>kebijakan</a:t>
            </a:r>
            <a:r>
              <a:rPr lang="en-US" sz="2800" b="1" dirty="0" smtClean="0"/>
              <a:t> </a:t>
            </a:r>
            <a:r>
              <a:rPr lang="en-US" sz="2800" b="1" dirty="0" err="1" smtClean="0"/>
              <a:t>dalam</a:t>
            </a:r>
            <a:r>
              <a:rPr lang="en-US" sz="2800" b="1" dirty="0" smtClean="0"/>
              <a:t> </a:t>
            </a:r>
            <a:r>
              <a:rPr lang="en-US" sz="2800" b="1" dirty="0" err="1" smtClean="0"/>
              <a:t>rangka</a:t>
            </a:r>
            <a:r>
              <a:rPr lang="en-US" sz="2800" b="1" dirty="0" smtClean="0"/>
              <a:t>  </a:t>
            </a:r>
            <a:r>
              <a:rPr lang="en-US" sz="2800" b="1" dirty="0" err="1" smtClean="0"/>
              <a:t>pemecahan</a:t>
            </a:r>
            <a:r>
              <a:rPr lang="en-US" sz="2800" b="1" dirty="0" smtClean="0"/>
              <a:t> </a:t>
            </a:r>
            <a:r>
              <a:rPr lang="en-US" sz="2800" b="1" dirty="0" err="1" smtClean="0"/>
              <a:t>masalah</a:t>
            </a:r>
            <a:r>
              <a:rPr lang="en-US" sz="2800" b="1"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KRITERIA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r>
              <a:rPr lang="en-US" sz="2800" dirty="0" smtClean="0"/>
              <a:t>Valid: </a:t>
            </a:r>
            <a:r>
              <a:rPr lang="en-US" sz="2800" dirty="0" err="1" smtClean="0"/>
              <a:t>menunjukkan</a:t>
            </a:r>
            <a:r>
              <a:rPr lang="en-US" sz="2800" dirty="0" smtClean="0"/>
              <a:t> </a:t>
            </a:r>
            <a:r>
              <a:rPr lang="en-US" sz="2800" dirty="0" err="1" smtClean="0"/>
              <a:t>derajat</a:t>
            </a:r>
            <a:r>
              <a:rPr lang="en-US" sz="2800" dirty="0" smtClean="0"/>
              <a:t> </a:t>
            </a:r>
            <a:r>
              <a:rPr lang="en-US" sz="2800" dirty="0" err="1" smtClean="0"/>
              <a:t>ketepatan</a:t>
            </a:r>
            <a:r>
              <a:rPr lang="en-US" sz="2800" dirty="0" smtClean="0"/>
              <a:t> </a:t>
            </a:r>
            <a:r>
              <a:rPr lang="en-US" sz="2800" dirty="0" err="1" smtClean="0"/>
              <a:t>antara</a:t>
            </a:r>
            <a:r>
              <a:rPr lang="en-US" sz="2800" dirty="0" smtClean="0"/>
              <a:t> data yang </a:t>
            </a:r>
            <a:r>
              <a:rPr lang="en-US" sz="2800" dirty="0" err="1" smtClean="0"/>
              <a:t>sesungguhnya</a:t>
            </a:r>
            <a:r>
              <a:rPr lang="en-US" sz="2800" dirty="0" smtClean="0"/>
              <a:t> </a:t>
            </a:r>
            <a:r>
              <a:rPr lang="en-US" sz="2800" dirty="0" err="1" smtClean="0"/>
              <a:t>terjadi</a:t>
            </a:r>
            <a:r>
              <a:rPr lang="en-US" sz="2800" dirty="0" smtClean="0"/>
              <a:t> </a:t>
            </a:r>
            <a:r>
              <a:rPr lang="en-US" sz="2800" dirty="0" err="1" smtClean="0"/>
              <a:t>pada</a:t>
            </a:r>
            <a:r>
              <a:rPr lang="en-US" sz="2800" dirty="0" smtClean="0"/>
              <a:t> </a:t>
            </a:r>
            <a:r>
              <a:rPr lang="en-US" sz="2800" dirty="0" err="1" smtClean="0"/>
              <a:t>objek</a:t>
            </a:r>
            <a:r>
              <a:rPr lang="en-US" sz="2800" dirty="0" smtClean="0"/>
              <a:t> </a:t>
            </a:r>
            <a:r>
              <a:rPr lang="en-US" sz="2800" dirty="0" err="1" smtClean="0"/>
              <a:t>dengan</a:t>
            </a:r>
            <a:r>
              <a:rPr lang="en-US" sz="2800" dirty="0" smtClean="0"/>
              <a:t> data yang </a:t>
            </a:r>
            <a:r>
              <a:rPr lang="en-US" sz="2800" dirty="0" err="1" smtClean="0"/>
              <a:t>dikumpulkan</a:t>
            </a:r>
            <a:r>
              <a:rPr lang="en-US" sz="2800" dirty="0" smtClean="0"/>
              <a:t> </a:t>
            </a:r>
            <a:r>
              <a:rPr lang="en-US" sz="2800" dirty="0" err="1" smtClean="0"/>
              <a:t>peneliti</a:t>
            </a:r>
            <a:r>
              <a:rPr lang="en-US" sz="2800" dirty="0" smtClean="0"/>
              <a:t>.</a:t>
            </a:r>
          </a:p>
          <a:p>
            <a:pPr marL="609600" indent="-609600"/>
            <a:r>
              <a:rPr lang="en-US" sz="2800" dirty="0" err="1" smtClean="0"/>
              <a:t>Reliabel</a:t>
            </a:r>
            <a:r>
              <a:rPr lang="en-US" sz="2800" dirty="0" smtClean="0"/>
              <a:t>: </a:t>
            </a:r>
            <a:r>
              <a:rPr lang="en-US" sz="2800" dirty="0" err="1" smtClean="0"/>
              <a:t>berkenaan</a:t>
            </a:r>
            <a:r>
              <a:rPr lang="en-US" sz="2800" dirty="0" smtClean="0"/>
              <a:t> </a:t>
            </a:r>
            <a:r>
              <a:rPr lang="en-US" sz="2800" dirty="0" err="1" smtClean="0"/>
              <a:t>dengan</a:t>
            </a:r>
            <a:r>
              <a:rPr lang="en-US" sz="2800" dirty="0" smtClean="0"/>
              <a:t> </a:t>
            </a:r>
            <a:r>
              <a:rPr lang="en-US" sz="2800" dirty="0" err="1" smtClean="0"/>
              <a:t>derajat</a:t>
            </a:r>
            <a:r>
              <a:rPr lang="en-US" sz="2800" dirty="0" smtClean="0"/>
              <a:t> </a:t>
            </a:r>
            <a:r>
              <a:rPr lang="en-US" sz="2800" dirty="0" err="1" smtClean="0"/>
              <a:t>konsistensi</a:t>
            </a:r>
            <a:r>
              <a:rPr lang="en-US" sz="2800" dirty="0" smtClean="0"/>
              <a:t>/</a:t>
            </a:r>
            <a:r>
              <a:rPr lang="en-US" sz="2800" dirty="0" err="1" smtClean="0"/>
              <a:t>keajegan</a:t>
            </a:r>
            <a:r>
              <a:rPr lang="en-US" sz="2800" dirty="0" smtClean="0"/>
              <a:t> data </a:t>
            </a:r>
            <a:r>
              <a:rPr lang="en-US" sz="2800" dirty="0" err="1" smtClean="0"/>
              <a:t>dalam</a:t>
            </a:r>
            <a:r>
              <a:rPr lang="en-US" sz="2800" dirty="0" smtClean="0"/>
              <a:t> interval </a:t>
            </a:r>
            <a:r>
              <a:rPr lang="en-US" sz="2800" dirty="0" err="1" smtClean="0"/>
              <a:t>waktu</a:t>
            </a:r>
            <a:r>
              <a:rPr lang="en-US" sz="2800" dirty="0" smtClean="0"/>
              <a:t> </a:t>
            </a:r>
            <a:r>
              <a:rPr lang="en-US" sz="2800" dirty="0" err="1" smtClean="0"/>
              <a:t>tertentu</a:t>
            </a:r>
            <a:endParaRPr lang="en-US" sz="2800" dirty="0" smtClean="0"/>
          </a:p>
          <a:p>
            <a:pPr marL="609600" indent="-609600"/>
            <a:r>
              <a:rPr lang="en-US" sz="2800" b="1"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DATA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524000" y="2438400"/>
            <a:ext cx="6400800" cy="3816429"/>
          </a:xfrm>
          <a:prstGeom prst="rect">
            <a:avLst/>
          </a:prstGeom>
          <a:noFill/>
        </p:spPr>
        <p:txBody>
          <a:bodyPr wrap="square" rtlCol="0">
            <a:spAutoFit/>
          </a:bodyPr>
          <a:lstStyle/>
          <a:p>
            <a:pPr marL="609600" indent="-609600">
              <a:buFontTx/>
              <a:buNone/>
            </a:pPr>
            <a:r>
              <a:rPr lang="en-US" sz="2800" dirty="0" err="1" smtClean="0"/>
              <a:t>Menurut</a:t>
            </a:r>
            <a:r>
              <a:rPr lang="en-US" sz="2800" dirty="0" smtClean="0"/>
              <a:t>  </a:t>
            </a:r>
            <a:r>
              <a:rPr lang="en-US" sz="2800" dirty="0" err="1" smtClean="0"/>
              <a:t>sifatnya</a:t>
            </a:r>
            <a:r>
              <a:rPr lang="en-US" sz="2800" dirty="0" smtClean="0"/>
              <a:t>:</a:t>
            </a:r>
          </a:p>
          <a:p>
            <a:pPr marL="609600" indent="-609600">
              <a:buFontTx/>
              <a:buNone/>
            </a:pPr>
            <a:r>
              <a:rPr lang="en-US" sz="2800" dirty="0" smtClean="0"/>
              <a:t>Data </a:t>
            </a:r>
            <a:r>
              <a:rPr lang="en-US" sz="2800" dirty="0" err="1" smtClean="0"/>
              <a:t>Kualitatif</a:t>
            </a:r>
            <a:r>
              <a:rPr lang="en-US" sz="2800" dirty="0" smtClean="0"/>
              <a:t> </a:t>
            </a:r>
            <a:r>
              <a:rPr lang="en-US" sz="2800" dirty="0" err="1" smtClean="0"/>
              <a:t>yaitu</a:t>
            </a:r>
            <a:r>
              <a:rPr lang="en-US" sz="2800" dirty="0" smtClean="0"/>
              <a:t> </a:t>
            </a:r>
            <a:r>
              <a:rPr lang="en-US" sz="2800" dirty="0" err="1" smtClean="0"/>
              <a:t>informasi</a:t>
            </a:r>
            <a:r>
              <a:rPr lang="en-US" sz="2800" dirty="0" smtClean="0"/>
              <a:t>  yang </a:t>
            </a:r>
            <a:r>
              <a:rPr lang="en-US" sz="2800" dirty="0" err="1" smtClean="0"/>
              <a:t>tidak</a:t>
            </a:r>
            <a:r>
              <a:rPr lang="en-US" sz="2800" dirty="0" smtClean="0"/>
              <a:t> </a:t>
            </a:r>
            <a:r>
              <a:rPr lang="en-US" sz="2800" dirty="0" err="1" smtClean="0"/>
              <a:t>berbentuk</a:t>
            </a:r>
            <a:r>
              <a:rPr lang="en-US" sz="2800" dirty="0" smtClean="0"/>
              <a:t> </a:t>
            </a:r>
            <a:r>
              <a:rPr lang="en-US" sz="2800" dirty="0" err="1" smtClean="0"/>
              <a:t>angka</a:t>
            </a:r>
            <a:r>
              <a:rPr lang="en-US" sz="2800" dirty="0" smtClean="0"/>
              <a:t> </a:t>
            </a:r>
            <a:r>
              <a:rPr lang="en-US" sz="2800" dirty="0" err="1" smtClean="0"/>
              <a:t>dinyatakan</a:t>
            </a:r>
            <a:r>
              <a:rPr lang="en-US" sz="2800" dirty="0" smtClean="0"/>
              <a:t> </a:t>
            </a:r>
            <a:r>
              <a:rPr lang="en-US" sz="2800" dirty="0" err="1" smtClean="0"/>
              <a:t>dalam</a:t>
            </a:r>
            <a:r>
              <a:rPr lang="en-US" sz="2800" dirty="0" smtClean="0"/>
              <a:t> </a:t>
            </a:r>
            <a:r>
              <a:rPr lang="en-US" sz="2800" dirty="0" err="1" smtClean="0"/>
              <a:t>kalimat</a:t>
            </a:r>
            <a:r>
              <a:rPr lang="en-US" sz="2800" dirty="0" smtClean="0"/>
              <a:t>  </a:t>
            </a:r>
            <a:r>
              <a:rPr lang="en-US" sz="2800" dirty="0" err="1" smtClean="0"/>
              <a:t>atau</a:t>
            </a:r>
            <a:r>
              <a:rPr lang="en-US" sz="2800" dirty="0" smtClean="0"/>
              <a:t> </a:t>
            </a:r>
            <a:r>
              <a:rPr lang="en-US" sz="2800" dirty="0" err="1" smtClean="0"/>
              <a:t>keterangan</a:t>
            </a:r>
            <a:endParaRPr lang="en-US" sz="2800" dirty="0" smtClean="0"/>
          </a:p>
          <a:p>
            <a:pPr marL="609600" indent="-609600">
              <a:buFontTx/>
              <a:buNone/>
            </a:pPr>
            <a:r>
              <a:rPr lang="en-US" sz="2800" dirty="0" smtClean="0"/>
              <a:t>Data </a:t>
            </a:r>
            <a:r>
              <a:rPr lang="en-US" sz="2800" dirty="0" err="1" smtClean="0"/>
              <a:t>kuantitatif</a:t>
            </a:r>
            <a:r>
              <a:rPr lang="en-US" sz="2800" dirty="0" smtClean="0"/>
              <a:t>: </a:t>
            </a:r>
            <a:r>
              <a:rPr lang="en-US" sz="2800" dirty="0" err="1" smtClean="0"/>
              <a:t>informasi</a:t>
            </a:r>
            <a:r>
              <a:rPr lang="en-US" sz="2800" dirty="0" smtClean="0"/>
              <a:t> yang </a:t>
            </a:r>
            <a:r>
              <a:rPr lang="en-US" sz="2800" dirty="0" err="1" smtClean="0"/>
              <a:t>disusun</a:t>
            </a:r>
            <a:r>
              <a:rPr lang="en-US" sz="2800" dirty="0" smtClean="0"/>
              <a:t> </a:t>
            </a:r>
            <a:r>
              <a:rPr lang="en-US" sz="2800" dirty="0" err="1" smtClean="0"/>
              <a:t>dalam</a:t>
            </a:r>
            <a:r>
              <a:rPr lang="en-US" sz="2800" dirty="0" smtClean="0"/>
              <a:t> </a:t>
            </a:r>
            <a:r>
              <a:rPr lang="en-US" sz="2800" dirty="0" err="1" smtClean="0"/>
              <a:t>bentuk</a:t>
            </a:r>
            <a:r>
              <a:rPr lang="en-US" sz="2800" dirty="0" smtClean="0"/>
              <a:t> </a:t>
            </a:r>
            <a:r>
              <a:rPr lang="en-US" sz="2800" dirty="0" err="1" smtClean="0"/>
              <a:t>angka</a:t>
            </a:r>
            <a:endParaRPr lang="it-IT" sz="2800" dirty="0" smtClean="0"/>
          </a:p>
          <a:p>
            <a:pPr marL="609600" indent="-609600"/>
            <a:r>
              <a:rPr lang="it-IT" sz="2800" dirty="0" smtClean="0"/>
              <a:t>Contoh: sepertiga  penduduk Jakarta adalah  nelayan</a:t>
            </a:r>
            <a:endParaRPr lang="en-US" sz="28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04800" y="1219200"/>
            <a:ext cx="861060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JENIS  DATA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457200" y="1981200"/>
            <a:ext cx="7391400" cy="4247317"/>
          </a:xfrm>
          <a:prstGeom prst="rect">
            <a:avLst/>
          </a:prstGeom>
          <a:noFill/>
        </p:spPr>
        <p:txBody>
          <a:bodyPr wrap="square" rtlCol="0">
            <a:spAutoFit/>
          </a:bodyPr>
          <a:lstStyle/>
          <a:p>
            <a:pPr>
              <a:lnSpc>
                <a:spcPct val="90000"/>
              </a:lnSpc>
              <a:buFontTx/>
              <a:buNone/>
            </a:pPr>
            <a:r>
              <a:rPr lang="it-IT" sz="2800" dirty="0" smtClean="0"/>
              <a:t>Diskrit : data  yang selalu memiliki nilai bulat dalam bilangan asli, tidak pecahan. Atau data yang tidak mengambil seluruh nilai dalam sebuah interval (selang)</a:t>
            </a:r>
          </a:p>
          <a:p>
            <a:pPr>
              <a:lnSpc>
                <a:spcPct val="90000"/>
              </a:lnSpc>
              <a:buFontTx/>
              <a:buNone/>
            </a:pPr>
            <a:endParaRPr lang="it-IT" sz="2800" dirty="0" smtClean="0"/>
          </a:p>
          <a:p>
            <a:pPr>
              <a:lnSpc>
                <a:spcPct val="90000"/>
              </a:lnSpc>
              <a:buFontTx/>
              <a:buNone/>
            </a:pPr>
            <a:r>
              <a:rPr lang="it-IT" sz="2800" dirty="0" smtClean="0"/>
              <a:t>Kontinum : data yang memiliki nilai sembarang baik bulat maupun pecahan. data yang mengambil seluruh nilai dari selang, </a:t>
            </a:r>
            <a:endParaRPr lang="sv-SE" sz="2800" dirty="0" smtClean="0"/>
          </a:p>
          <a:p>
            <a:pPr>
              <a:lnSpc>
                <a:spcPct val="90000"/>
              </a:lnSpc>
              <a:buFontTx/>
              <a:buNone/>
            </a:pPr>
            <a:r>
              <a:rPr lang="sv-SE" sz="2800" dirty="0" smtClean="0"/>
              <a:t>	contoh: tinggi badannya 167,40 cm,  berat badan 50,5 kg</a:t>
            </a:r>
            <a:endParaRPr lang="en-US" sz="28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MENURUT CARA MEMPEROLEHNYA</a:t>
            </a: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685800" y="2438400"/>
            <a:ext cx="7924800" cy="3637919"/>
          </a:xfrm>
          <a:prstGeom prst="rect">
            <a:avLst/>
          </a:prstGeom>
          <a:noFill/>
        </p:spPr>
        <p:txBody>
          <a:bodyPr wrap="square" rtlCol="0">
            <a:spAutoFit/>
          </a:bodyPr>
          <a:lstStyle/>
          <a:p>
            <a:pPr marL="990600" lvl="1" indent="-533400">
              <a:lnSpc>
                <a:spcPct val="90000"/>
              </a:lnSpc>
              <a:buFontTx/>
              <a:buNone/>
            </a:pPr>
            <a:r>
              <a:rPr lang="it-IT" sz="2400" dirty="0" smtClean="0"/>
              <a:t>Data Primer yaitu informasi  yang dikumpulkan dari tangan pertama (firsthand) </a:t>
            </a:r>
          </a:p>
          <a:p>
            <a:pPr marL="990600" lvl="1" indent="-533400">
              <a:lnSpc>
                <a:spcPct val="90000"/>
              </a:lnSpc>
            </a:pPr>
            <a:r>
              <a:rPr lang="it-IT" sz="2000" dirty="0" smtClean="0"/>
              <a:t>Contoh:  data yang berasal dari hasil jawaban kuesionoer, misalnya data tanggapan kepuasan konsumen, dan data yang dicatat dari hasil pengamatan peneliti.</a:t>
            </a:r>
          </a:p>
          <a:p>
            <a:pPr marL="990600" lvl="1" indent="-533400">
              <a:lnSpc>
                <a:spcPct val="90000"/>
              </a:lnSpc>
            </a:pPr>
            <a:endParaRPr lang="it-IT" sz="2000" dirty="0" smtClean="0"/>
          </a:p>
          <a:p>
            <a:pPr marL="990600" lvl="1" indent="-533400">
              <a:lnSpc>
                <a:spcPct val="90000"/>
              </a:lnSpc>
              <a:buFontTx/>
              <a:buNone/>
            </a:pPr>
            <a:endParaRPr lang="en-US" sz="2000" dirty="0" smtClean="0"/>
          </a:p>
          <a:p>
            <a:pPr marL="990600" lvl="1" indent="-533400">
              <a:lnSpc>
                <a:spcPct val="90000"/>
              </a:lnSpc>
              <a:buFontTx/>
              <a:buNone/>
            </a:pPr>
            <a:r>
              <a:rPr lang="en-US" sz="2400" dirty="0" smtClean="0"/>
              <a:t>Data </a:t>
            </a:r>
            <a:r>
              <a:rPr lang="en-US" sz="2400" dirty="0" err="1" smtClean="0"/>
              <a:t>sekunder</a:t>
            </a:r>
            <a:r>
              <a:rPr lang="en-US" sz="2400" dirty="0" smtClean="0"/>
              <a:t> : </a:t>
            </a:r>
            <a:r>
              <a:rPr lang="en-US" sz="2400" dirty="0" err="1" smtClean="0"/>
              <a:t>informasi</a:t>
            </a:r>
            <a:r>
              <a:rPr lang="en-US" sz="2400" dirty="0" smtClean="0"/>
              <a:t> yang </a:t>
            </a:r>
            <a:r>
              <a:rPr lang="en-US" sz="2400" dirty="0" err="1" smtClean="0"/>
              <a:t>diperoleh</a:t>
            </a:r>
            <a:r>
              <a:rPr lang="en-US" sz="2400" dirty="0" smtClean="0"/>
              <a:t> </a:t>
            </a:r>
            <a:r>
              <a:rPr lang="en-US" sz="2400" dirty="0" err="1" smtClean="0"/>
              <a:t>dari</a:t>
            </a:r>
            <a:r>
              <a:rPr lang="en-US" sz="2400" dirty="0" smtClean="0"/>
              <a:t> </a:t>
            </a:r>
            <a:r>
              <a:rPr lang="en-US" sz="2400" dirty="0" err="1" smtClean="0"/>
              <a:t>publikasi</a:t>
            </a:r>
            <a:r>
              <a:rPr lang="en-US" sz="2400" dirty="0" smtClean="0"/>
              <a:t> yang </a:t>
            </a:r>
            <a:r>
              <a:rPr lang="en-US" sz="2400" dirty="0" err="1" smtClean="0"/>
              <a:t>telah</a:t>
            </a:r>
            <a:r>
              <a:rPr lang="en-US" sz="2400" dirty="0" smtClean="0"/>
              <a:t> </a:t>
            </a:r>
            <a:r>
              <a:rPr lang="en-US" sz="2400" dirty="0" err="1" smtClean="0"/>
              <a:t>dilakukan</a:t>
            </a:r>
            <a:r>
              <a:rPr lang="en-US" sz="2400" dirty="0" smtClean="0"/>
              <a:t> </a:t>
            </a:r>
            <a:r>
              <a:rPr lang="en-US" sz="2400" dirty="0" err="1" smtClean="0"/>
              <a:t>oleh</a:t>
            </a:r>
            <a:r>
              <a:rPr lang="en-US" sz="2400" dirty="0" smtClean="0"/>
              <a:t> </a:t>
            </a:r>
            <a:r>
              <a:rPr lang="en-US" sz="2400" dirty="0" err="1" smtClean="0"/>
              <a:t>pihak</a:t>
            </a:r>
            <a:r>
              <a:rPr lang="en-US" sz="2400" dirty="0" smtClean="0"/>
              <a:t> lain  </a:t>
            </a:r>
          </a:p>
          <a:p>
            <a:pPr marL="990600" lvl="1" indent="-533400">
              <a:lnSpc>
                <a:spcPct val="90000"/>
              </a:lnSpc>
            </a:pPr>
            <a:r>
              <a:rPr lang="en-US" sz="2000" dirty="0" err="1" smtClean="0"/>
              <a:t>Contoh</a:t>
            </a:r>
            <a:r>
              <a:rPr lang="en-US" sz="2000" dirty="0" smtClean="0"/>
              <a:t>:  Data </a:t>
            </a:r>
            <a:r>
              <a:rPr lang="en-US" sz="2000" dirty="0" err="1" smtClean="0"/>
              <a:t>nilai</a:t>
            </a:r>
            <a:r>
              <a:rPr lang="en-US" sz="2000" dirty="0" smtClean="0"/>
              <a:t> </a:t>
            </a:r>
            <a:r>
              <a:rPr lang="en-US" sz="2000" dirty="0" err="1" smtClean="0"/>
              <a:t>penjualan</a:t>
            </a:r>
            <a:r>
              <a:rPr lang="en-US" sz="2000" dirty="0" smtClean="0"/>
              <a:t> yang </a:t>
            </a:r>
            <a:r>
              <a:rPr lang="en-US" sz="2000" dirty="0" err="1" smtClean="0"/>
              <a:t>diambil</a:t>
            </a:r>
            <a:r>
              <a:rPr lang="en-US" sz="2000" dirty="0" smtClean="0"/>
              <a:t> </a:t>
            </a:r>
            <a:r>
              <a:rPr lang="en-US" sz="2000" dirty="0" err="1" smtClean="0"/>
              <a:t>dari</a:t>
            </a:r>
            <a:r>
              <a:rPr lang="en-US" sz="2000" dirty="0" smtClean="0"/>
              <a:t> </a:t>
            </a:r>
            <a:r>
              <a:rPr lang="en-US" sz="2000" dirty="0" err="1" smtClean="0"/>
              <a:t>laporan</a:t>
            </a:r>
            <a:r>
              <a:rPr lang="en-US" sz="2000" dirty="0" smtClean="0"/>
              <a:t> </a:t>
            </a:r>
            <a:r>
              <a:rPr lang="en-US" sz="2000" dirty="0" err="1" smtClean="0"/>
              <a:t>keuangan</a:t>
            </a:r>
            <a:r>
              <a:rPr lang="en-US" sz="2000" dirty="0" smtClean="0"/>
              <a:t>, data </a:t>
            </a:r>
            <a:r>
              <a:rPr lang="en-US" sz="2000" dirty="0" err="1" smtClean="0"/>
              <a:t>tingkat</a:t>
            </a:r>
            <a:r>
              <a:rPr lang="en-US" sz="2000" dirty="0" smtClean="0"/>
              <a:t> </a:t>
            </a:r>
            <a:r>
              <a:rPr lang="en-US" sz="2000" dirty="0" err="1" smtClean="0"/>
              <a:t>suku</a:t>
            </a:r>
            <a:r>
              <a:rPr lang="en-US" sz="2000" dirty="0" smtClean="0"/>
              <a:t> </a:t>
            </a:r>
            <a:r>
              <a:rPr lang="en-US" sz="2000" dirty="0" err="1" smtClean="0"/>
              <a:t>bunnga</a:t>
            </a:r>
            <a:r>
              <a:rPr lang="en-US" sz="2000" dirty="0" smtClean="0"/>
              <a:t> SBI, </a:t>
            </a:r>
            <a:r>
              <a:rPr lang="en-US" sz="2000" dirty="0" err="1" smtClean="0"/>
              <a:t>inflasi</a:t>
            </a:r>
            <a:r>
              <a:rPr lang="en-US" sz="2000" dirty="0" smtClean="0"/>
              <a:t>, volume </a:t>
            </a:r>
            <a:r>
              <a:rPr lang="en-US" sz="2000" dirty="0" err="1" smtClean="0"/>
              <a:t>penjualan</a:t>
            </a:r>
            <a:r>
              <a:rPr lang="en-US" sz="2000" dirty="0" smtClean="0"/>
              <a:t>, </a:t>
            </a:r>
            <a:r>
              <a:rPr lang="en-US" sz="2000" dirty="0" err="1" smtClean="0"/>
              <a:t>dsb</a:t>
            </a:r>
            <a:r>
              <a:rPr lang="en-US" sz="2000"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primer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Content Placeholder 3"/>
          <p:cNvSpPr txBox="1">
            <a:spLocks/>
          </p:cNvSpPr>
          <p:nvPr/>
        </p:nvSpPr>
        <p:spPr bwMode="auto">
          <a:xfrm>
            <a:off x="7620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62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Merupakan sumber data penelitian yang diperoleh secara langsung dari sumber asli (tidak melalui media perantara.</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 secara khusus dikumpulkan oleh peneliti untuk menjawab pertanyaan penelitian.</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Data Primer dapat berupa opini subyek (orang) secara individual atau kelompok, hasil observasi suatu benda (fisik), kejadian atau kegiatan dan hasil pengujian</a:t>
            </a:r>
          </a:p>
        </p:txBody>
      </p:sp>
      <p:sp>
        <p:nvSpPr>
          <p:cNvPr id="9" name="Content Placeholder 4"/>
          <p:cNvSpPr txBox="1">
            <a:spLocks/>
          </p:cNvSpPr>
          <p:nvPr/>
        </p:nvSpPr>
        <p:spPr>
          <a:xfrm>
            <a:off x="4800600" y="1600200"/>
            <a:ext cx="3520440" cy="4525963"/>
          </a:xfrm>
          <a:prstGeom prst="rect">
            <a:avLst/>
          </a:prstGeom>
        </p:spPr>
        <p:txBody>
          <a:bodyPr>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Metode yang bisa dipergunakan untuk mengumpulan data primer adalah dengan studi lapangan.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Teknik yang pada umumnya dipergunakan adalah dengan: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(1) Observasi</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(2) Wawancara</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(3) Kuesioner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(4) Dokumenter </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0" y="914400"/>
            <a:ext cx="8229600"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Data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sekunder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Content Placeholder 2"/>
          <p:cNvSpPr txBox="1">
            <a:spLocks/>
          </p:cNvSpPr>
          <p:nvPr/>
        </p:nvSpPr>
        <p:spPr bwMode="auto">
          <a:xfrm>
            <a:off x="838200" y="1600200"/>
            <a:ext cx="352044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Merupakan sumber data penelitian yang diperoleh peneliti secara tidak langsung melaui media perantara (diperoleh dan dicatat oleh pihak lain)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Data sekunder umumnya berupa bukti, catatan atau laporan historis yang telah disusun dalam arsip (data dokumenter) yang dipublikasikan dan yang tidak dipublikasikan.</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3"/>
          <p:cNvSpPr txBox="1">
            <a:spLocks/>
          </p:cNvSpPr>
          <p:nvPr/>
        </p:nvSpPr>
        <p:spPr>
          <a:xfrm>
            <a:off x="4178808" y="1600200"/>
            <a:ext cx="3520440" cy="4525963"/>
          </a:xfrm>
          <a:prstGeom prst="rect">
            <a:avLst/>
          </a:prstGeom>
        </p:spPr>
        <p:txBody>
          <a:bodyPr>
            <a:normAutofit fontScale="7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Metode yang dipergunakan untuk pengumpulan data sekunder ini adalah dengan studi kepustakaan.</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Teknik yang pada umumnya dipergunakan adalah dengan pengkajian metode atau teknik arsip (archival research) atau teknik dokumenter.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Renstra UNIV ver04 92-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Renstra UNIV ver04 92-2003</Template>
  <TotalTime>59</TotalTime>
  <Words>805</Words>
  <Application>Microsoft Office PowerPoint</Application>
  <PresentationFormat>On-screen Show (4:3)</PresentationFormat>
  <Paragraphs>104</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Renstra UNIV ver04 92-2003</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12</cp:revision>
  <dcterms:created xsi:type="dcterms:W3CDTF">2010-07-30T07:09:30Z</dcterms:created>
  <dcterms:modified xsi:type="dcterms:W3CDTF">2015-03-08T07:51:33Z</dcterms:modified>
</cp:coreProperties>
</file>