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5" r:id="rId5"/>
    <p:sldId id="266" r:id="rId6"/>
    <p:sldId id="259" r:id="rId7"/>
    <p:sldId id="260" r:id="rId8"/>
    <p:sldId id="261" r:id="rId9"/>
    <p:sldId id="262" r:id="rId10"/>
    <p:sldId id="263"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516" y="-1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599579A-E7AA-4191-A1D4-2296231B1A8F}" type="datetimeFigureOut">
              <a:rPr lang="en-US"/>
              <a:pPr>
                <a:defRPr/>
              </a:pPr>
              <a:t>3/8/2015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A5FD38A0-12F3-408E-B9BB-B54FE4159C3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2165FF9-222D-4277-8347-44C973DD5EFD}" type="datetimeFigureOut">
              <a:rPr lang="en-US"/>
              <a:pPr>
                <a:defRPr/>
              </a:pPr>
              <a:t>3/8/2015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C9FABC1-53C0-4DE4-9377-34335C5ACF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090C329F-2F4D-47DA-A1B4-F2C9DC1663E0}" type="datetimeFigureOut">
              <a:rPr lang="en-US"/>
              <a:pPr>
                <a:defRPr/>
              </a:pPr>
              <a:t>3/8/2015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523AB655-9C41-4844-B2A0-989C8C4E573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8C0EC62-306B-4953-9621-540F437E7376}" type="datetimeFigureOut">
              <a:rPr lang="en-US"/>
              <a:pPr>
                <a:defRPr/>
              </a:pPr>
              <a:t>3/8/2015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C2942D6-D400-424F-8DD3-DB80B37586E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4238F14-3AE7-468D-BF53-45A87F0AA29A}" type="datetimeFigureOut">
              <a:rPr lang="en-US"/>
              <a:pPr>
                <a:defRPr/>
              </a:pPr>
              <a:t>3/8/2015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816D452-1D37-4B5A-A88C-94213B4457F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D02F4BC7-487A-45B9-A2F0-61EE020A0DB7}" type="datetimeFigureOut">
              <a:rPr lang="en-US"/>
              <a:pPr>
                <a:defRPr/>
              </a:pPr>
              <a:t>3/8/2015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D9C86C4-F159-400B-B9D8-32890D5A4A6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CBDF01B7-4C16-43D7-90D5-5164D30757E8}" type="datetimeFigureOut">
              <a:rPr lang="en-US"/>
              <a:pPr>
                <a:defRPr/>
              </a:pPr>
              <a:t>3/8/2015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15CE6272-1AD6-492D-BEC9-F73875EBD5F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C686E2F0-7DFE-4573-B4AC-AC7130D47303}" type="datetimeFigureOut">
              <a:rPr lang="en-US"/>
              <a:pPr>
                <a:defRPr/>
              </a:pPr>
              <a:t>3/8/2015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381EC157-1C71-4878-914D-4333C9240F2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A29BC6F1-B2D7-474C-BEA3-4BE74897D668}" type="datetimeFigureOut">
              <a:rPr lang="en-US"/>
              <a:pPr>
                <a:defRPr/>
              </a:pPr>
              <a:t>3/8/2015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837A3DFF-9A51-4DE9-B48B-B5D021CB9D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3C2BD67-0B4A-4EF6-8C2A-00D71D7B359E}" type="datetimeFigureOut">
              <a:rPr lang="en-US"/>
              <a:pPr>
                <a:defRPr/>
              </a:pPr>
              <a:t>3/8/2015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CBC63BE-7078-480F-84E5-D38D2E5E272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4019B2C-3245-41AE-955A-5081DEF72F70}" type="datetimeFigureOut">
              <a:rPr lang="en-US"/>
              <a:pPr>
                <a:defRPr/>
              </a:pPr>
              <a:t>3/8/2015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2A2B171E-FE2F-4A63-B5ED-3EA97588BA7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5BD74D48-2449-4106-BD35-78D2E13862DE}" type="datetimeFigureOut">
              <a:rPr lang="en-US"/>
              <a:pPr>
                <a:defRPr/>
              </a:pPr>
              <a:t>3/8/2015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DB89EAD5-0DB6-4B78-8A47-749B5D9EE26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57" r:id="rId1"/>
    <p:sldLayoutId id="2147483749" r:id="rId2"/>
    <p:sldLayoutId id="2147483758" r:id="rId3"/>
    <p:sldLayoutId id="2147483750" r:id="rId4"/>
    <p:sldLayoutId id="2147483751" r:id="rId5"/>
    <p:sldLayoutId id="2147483752" r:id="rId6"/>
    <p:sldLayoutId id="2147483753" r:id="rId7"/>
    <p:sldLayoutId id="2147483754" r:id="rId8"/>
    <p:sldLayoutId id="2147483759" r:id="rId9"/>
    <p:sldLayoutId id="2147483755" r:id="rId10"/>
    <p:sldLayoutId id="2147483756"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1357298"/>
            <a:ext cx="7772400" cy="1470025"/>
          </a:xfrm>
        </p:spPr>
        <p:txBody>
          <a:bodyPr>
            <a:noAutofit/>
          </a:bodyPr>
          <a:lstStyle/>
          <a:p>
            <a:pPr eaLnBrk="1" fontAlgn="auto" hangingPunct="1">
              <a:spcAft>
                <a:spcPts val="0"/>
              </a:spcAft>
              <a:defRPr/>
            </a:pPr>
            <a:r>
              <a:rPr lang="en-US" sz="3200" dirty="0" smtClean="0"/>
              <a:t>ANALISIS EFEKTIFITAS PENGGUNAAN MEDIA IKLAN TERHADAP PRODUK TELEVISI LCD MERK LG</a:t>
            </a:r>
            <a:endParaRPr lang="en-US" sz="3200" dirty="0"/>
          </a:p>
        </p:txBody>
      </p:sp>
      <p:sp>
        <p:nvSpPr>
          <p:cNvPr id="5123" name="Subtitle 3"/>
          <p:cNvSpPr>
            <a:spLocks noGrp="1"/>
          </p:cNvSpPr>
          <p:nvPr>
            <p:ph type="subTitle" idx="1"/>
          </p:nvPr>
        </p:nvSpPr>
        <p:spPr>
          <a:xfrm>
            <a:off x="533400" y="3228975"/>
            <a:ext cx="7854950" cy="1752600"/>
          </a:xfrm>
        </p:spPr>
        <p:txBody>
          <a:bodyPr/>
          <a:lstStyle/>
          <a:p>
            <a:pPr marR="0" eaLnBrk="1" hangingPunct="1"/>
            <a:endParaRPr lang="id-ID"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TEKNIK PENGAMBILAN SAMPLE</a:t>
            </a:r>
          </a:p>
        </p:txBody>
      </p:sp>
      <p:sp>
        <p:nvSpPr>
          <p:cNvPr id="14339" name="Content Placeholder 2"/>
          <p:cNvSpPr>
            <a:spLocks noGrp="1"/>
          </p:cNvSpPr>
          <p:nvPr>
            <p:ph idx="1"/>
          </p:nvPr>
        </p:nvSpPr>
        <p:spPr/>
        <p:txBody>
          <a:bodyPr/>
          <a:lstStyle/>
          <a:p>
            <a:pPr algn="ctr" eaLnBrk="1" hangingPunct="1">
              <a:buFont typeface="Wingdings 2" pitchFamily="18" charset="2"/>
              <a:buNone/>
            </a:pPr>
            <a:endParaRPr lang="en-US" smtClean="0"/>
          </a:p>
          <a:p>
            <a:pPr algn="ctr" eaLnBrk="1" hangingPunct="1">
              <a:buFont typeface="Wingdings 2" pitchFamily="18" charset="2"/>
              <a:buNone/>
            </a:pPr>
            <a:endParaRPr lang="en-US" smtClean="0"/>
          </a:p>
          <a:p>
            <a:pPr algn="ctr" eaLnBrk="1" hangingPunct="1">
              <a:buFont typeface="Wingdings 2" pitchFamily="18" charset="2"/>
              <a:buNone/>
            </a:pPr>
            <a:r>
              <a:rPr lang="en-US" smtClean="0"/>
              <a:t>Teknik pengambilan sampel yang digunakan adalah purposive adalah teknik pengambilan sampel dengan pertimbangan tertentu</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3"/>
          <p:cNvSpPr txBox="1">
            <a:spLocks noChangeArrowheads="1"/>
          </p:cNvSpPr>
          <p:nvPr/>
        </p:nvSpPr>
        <p:spPr bwMode="auto">
          <a:xfrm>
            <a:off x="285750" y="714375"/>
            <a:ext cx="5072063" cy="369888"/>
          </a:xfrm>
          <a:prstGeom prst="rect">
            <a:avLst/>
          </a:prstGeom>
          <a:noFill/>
          <a:ln w="9525">
            <a:noFill/>
            <a:miter lim="800000"/>
            <a:headEnd/>
            <a:tailEnd/>
          </a:ln>
        </p:spPr>
        <p:txBody>
          <a:bodyPr>
            <a:spAutoFit/>
          </a:bodyPr>
          <a:lstStyle/>
          <a:p>
            <a:r>
              <a:rPr lang="en-US">
                <a:latin typeface="Constantia" pitchFamily="18" charset="0"/>
              </a:rPr>
              <a:t>Hasil Analisis Media Televisi</a:t>
            </a:r>
          </a:p>
        </p:txBody>
      </p:sp>
      <p:graphicFrame>
        <p:nvGraphicFramePr>
          <p:cNvPr id="5" name="Table 4"/>
          <p:cNvGraphicFramePr>
            <a:graphicFrameLocks noGrp="1"/>
          </p:cNvGraphicFramePr>
          <p:nvPr/>
        </p:nvGraphicFramePr>
        <p:xfrm>
          <a:off x="428625" y="1214438"/>
          <a:ext cx="8001056" cy="2000263"/>
        </p:xfrm>
        <a:graphic>
          <a:graphicData uri="http://schemas.openxmlformats.org/drawingml/2006/table">
            <a:tbl>
              <a:tblPr/>
              <a:tblGrid>
                <a:gridCol w="1139924"/>
                <a:gridCol w="1088109"/>
                <a:gridCol w="1347182"/>
                <a:gridCol w="1191739"/>
                <a:gridCol w="1230600"/>
                <a:gridCol w="1001751"/>
                <a:gridCol w="1001751"/>
              </a:tblGrid>
              <a:tr h="347153">
                <a:tc>
                  <a:txBody>
                    <a:bodyPr/>
                    <a:lstStyle/>
                    <a:p>
                      <a:pPr algn="l" fontAlgn="b"/>
                      <a:r>
                        <a:rPr lang="en-US" sz="1200" b="0" i="0" u="none" strike="noStrike" dirty="0" err="1">
                          <a:solidFill>
                            <a:srgbClr val="000000"/>
                          </a:solidFill>
                          <a:latin typeface="Times New Roman"/>
                        </a:rPr>
                        <a:t>Televisi</a:t>
                      </a:r>
                      <a:endParaRPr lang="en-US" sz="1200" b="0" i="0" u="none" strike="noStrike" dirty="0">
                        <a:solidFill>
                          <a:srgbClr val="000000"/>
                        </a:solidFill>
                        <a:latin typeface="Times New Roman"/>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Jumlah(YA)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Jumlah(Tidak)</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622">
                <a:tc>
                  <a:txBody>
                    <a:bodyPr/>
                    <a:lstStyle/>
                    <a:p>
                      <a:pPr algn="l" fontAlgn="b"/>
                      <a:r>
                        <a:rPr lang="en-US" sz="1100" b="0" i="0" u="none" strike="noStrike">
                          <a:solidFill>
                            <a:srgbClr val="000000"/>
                          </a:solidFill>
                          <a:latin typeface="Calibri"/>
                        </a:rPr>
                        <a:t>Awareness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30622">
                <a:tc>
                  <a:txBody>
                    <a:bodyPr/>
                    <a:lstStyle/>
                    <a:p>
                      <a:pPr algn="l" fontAlgn="b"/>
                      <a:r>
                        <a:rPr lang="en-US" sz="1100" b="0" i="0" u="none" strike="noStrike">
                          <a:solidFill>
                            <a:srgbClr val="000000"/>
                          </a:solidFill>
                          <a:latin typeface="Calibri"/>
                        </a:rPr>
                        <a:t>Comprehend</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23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dirty="0">
                          <a:solidFill>
                            <a:srgbClr val="000000"/>
                          </a:solidFill>
                          <a:latin typeface="Calibri"/>
                        </a:rPr>
                        <a:t>76%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24%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622">
                <a:tc>
                  <a:txBody>
                    <a:bodyPr/>
                    <a:lstStyle/>
                    <a:p>
                      <a:pPr algn="l" fontAlgn="b"/>
                      <a:r>
                        <a:rPr lang="en-US" sz="1100" b="0" i="0" u="none" strike="noStrike">
                          <a:solidFill>
                            <a:srgbClr val="000000"/>
                          </a:solidFill>
                          <a:latin typeface="Calibri"/>
                        </a:rPr>
                        <a:t>Interest</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78%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22%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30622">
                <a:tc>
                  <a:txBody>
                    <a:bodyPr/>
                    <a:lstStyle/>
                    <a:p>
                      <a:pPr algn="l" fontAlgn="b"/>
                      <a:r>
                        <a:rPr lang="en-US" sz="1100" b="0" i="0" u="none" strike="noStrike">
                          <a:solidFill>
                            <a:srgbClr val="000000"/>
                          </a:solidFill>
                          <a:latin typeface="Calibri"/>
                        </a:rPr>
                        <a:t>Intentions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dirty="0">
                          <a:solidFill>
                            <a:srgbClr val="000000"/>
                          </a:solidFill>
                          <a:latin typeface="Calibri"/>
                        </a:rPr>
                        <a:t>83%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30622">
                <a:tc>
                  <a:txBody>
                    <a:bodyPr/>
                    <a:lstStyle/>
                    <a:p>
                      <a:pPr algn="l" fontAlgn="b"/>
                      <a:r>
                        <a:rPr lang="en-US" sz="1100" b="0" i="0" u="none" strike="noStrike">
                          <a:solidFill>
                            <a:srgbClr val="000000"/>
                          </a:solidFill>
                          <a:latin typeface="Calibri"/>
                        </a:rPr>
                        <a:t>Action</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13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86%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dirty="0">
                          <a:solidFill>
                            <a:srgbClr val="000000"/>
                          </a:solidFill>
                          <a:latin typeface="Calibri"/>
                        </a:rPr>
                        <a:t>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14%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dirty="0">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graphicFrame>
        <p:nvGraphicFramePr>
          <p:cNvPr id="6" name="Table 5"/>
          <p:cNvGraphicFramePr>
            <a:graphicFrameLocks noGrp="1"/>
          </p:cNvGraphicFramePr>
          <p:nvPr/>
        </p:nvGraphicFramePr>
        <p:xfrm>
          <a:off x="428625" y="3357563"/>
          <a:ext cx="6143669" cy="857253"/>
        </p:xfrm>
        <a:graphic>
          <a:graphicData uri="http://schemas.openxmlformats.org/drawingml/2006/table">
            <a:tbl>
              <a:tblPr/>
              <a:tblGrid>
                <a:gridCol w="1000573"/>
                <a:gridCol w="955092"/>
                <a:gridCol w="1182495"/>
                <a:gridCol w="1046053"/>
                <a:gridCol w="1080164"/>
                <a:gridCol w="879292"/>
              </a:tblGrid>
              <a:tr h="285751">
                <a:tc>
                  <a:txBody>
                    <a:bodyPr/>
                    <a:lstStyle/>
                    <a:p>
                      <a:pPr algn="l" fontAlgn="b"/>
                      <a:r>
                        <a:rPr lang="en-US" sz="1100" b="0" i="0" u="none" strike="noStrike" dirty="0">
                          <a:solidFill>
                            <a:srgbClr val="000000"/>
                          </a:solidFill>
                          <a:latin typeface="Calibri"/>
                        </a:rPr>
                        <a:t>CRI=</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Awareness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Comprehend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Interest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Intentions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Action</a:t>
                      </a:r>
                    </a:p>
                  </a:txBody>
                  <a:tcPr marL="9525" marR="9525" marT="9525" marB="0" anchor="b">
                    <a:lnL>
                      <a:noFill/>
                    </a:lnL>
                    <a:lnR>
                      <a:noFill/>
                    </a:lnR>
                    <a:lnT>
                      <a:noFill/>
                    </a:lnT>
                    <a:lnB>
                      <a:noFill/>
                    </a:lnB>
                  </a:tcPr>
                </a:tc>
              </a:tr>
              <a:tr h="285751">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76%</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latin typeface="Calibri"/>
                        </a:rPr>
                        <a:t>78%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86%</a:t>
                      </a:r>
                    </a:p>
                  </a:txBody>
                  <a:tcPr marL="9525" marR="9525" marT="9525" marB="0" anchor="b">
                    <a:lnL>
                      <a:noFill/>
                    </a:lnL>
                    <a:lnR>
                      <a:noFill/>
                    </a:lnR>
                    <a:lnT>
                      <a:noFill/>
                    </a:lnT>
                    <a:lnB>
                      <a:noFill/>
                    </a:lnB>
                  </a:tcPr>
                </a:tc>
              </a:tr>
              <a:tr h="285751">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FF0000"/>
                          </a:solidFill>
                          <a:latin typeface="Calibri"/>
                        </a:rPr>
                        <a:t>42%</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5437" name="Rectangle 1"/>
          <p:cNvSpPr>
            <a:spLocks noChangeArrowheads="1"/>
          </p:cNvSpPr>
          <p:nvPr/>
        </p:nvSpPr>
        <p:spPr bwMode="auto">
          <a:xfrm>
            <a:off x="357188" y="4214813"/>
            <a:ext cx="8429625" cy="2246312"/>
          </a:xfrm>
          <a:prstGeom prst="rect">
            <a:avLst/>
          </a:prstGeom>
          <a:noFill/>
          <a:ln w="9525">
            <a:noFill/>
            <a:miter lim="800000"/>
            <a:headEnd/>
            <a:tailEnd/>
          </a:ln>
        </p:spPr>
        <p:txBody>
          <a:bodyPr anchor="ctr">
            <a:spAutoFit/>
          </a:bodyPr>
          <a:lstStyle/>
          <a:p>
            <a:pPr algn="just"/>
            <a:r>
              <a:rPr lang="en-US" sz="2000">
                <a:latin typeface="Times New Roman" pitchFamily="18" charset="0"/>
                <a:ea typeface="Calibri" pitchFamily="34" charset="0"/>
                <a:cs typeface="Times New Roman" pitchFamily="18" charset="0"/>
              </a:rPr>
              <a:t>Bila diperinci kehilangan respon konsumen sebesar 58% dapat dijelaskan oleh karena faktor-faktor sebagai berikut:</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awareness (ketidaksadaran) sebesar 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comprehend (ketidakpahaman) sebesar 24%</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interest (ketidaktertarikan) sebesar 22%</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intentions (ketidakmaksutan) sebesar 17%</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action (tidak membeli) sebesar 14%</a:t>
            </a:r>
            <a:endParaRPr lang="en-US" sz="20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85750" y="714375"/>
            <a:ext cx="5072063" cy="369888"/>
          </a:xfrm>
          <a:prstGeom prst="rect">
            <a:avLst/>
          </a:prstGeom>
          <a:noFill/>
          <a:ln w="9525">
            <a:noFill/>
            <a:miter lim="800000"/>
            <a:headEnd/>
            <a:tailEnd/>
          </a:ln>
        </p:spPr>
        <p:txBody>
          <a:bodyPr>
            <a:spAutoFit/>
          </a:bodyPr>
          <a:lstStyle/>
          <a:p>
            <a:r>
              <a:rPr lang="en-US">
                <a:latin typeface="Constantia" pitchFamily="18" charset="0"/>
              </a:rPr>
              <a:t>Hasil Analisis Media  Radio</a:t>
            </a:r>
          </a:p>
        </p:txBody>
      </p:sp>
      <p:graphicFrame>
        <p:nvGraphicFramePr>
          <p:cNvPr id="3" name="Table 2"/>
          <p:cNvGraphicFramePr>
            <a:graphicFrameLocks noGrp="1"/>
          </p:cNvGraphicFramePr>
          <p:nvPr/>
        </p:nvGraphicFramePr>
        <p:xfrm>
          <a:off x="428625" y="1285875"/>
          <a:ext cx="8286810" cy="1857386"/>
        </p:xfrm>
        <a:graphic>
          <a:graphicData uri="http://schemas.openxmlformats.org/drawingml/2006/table">
            <a:tbl>
              <a:tblPr/>
              <a:tblGrid>
                <a:gridCol w="1180636"/>
                <a:gridCol w="1126970"/>
                <a:gridCol w="1395296"/>
                <a:gridCol w="1234301"/>
                <a:gridCol w="1274551"/>
                <a:gridCol w="1037528"/>
                <a:gridCol w="1037528"/>
              </a:tblGrid>
              <a:tr h="322356">
                <a:tc>
                  <a:txBody>
                    <a:bodyPr/>
                    <a:lstStyle/>
                    <a:p>
                      <a:pPr algn="l" fontAlgn="b"/>
                      <a:r>
                        <a:rPr lang="en-US" sz="1200" b="0" i="0" u="none" strike="noStrike">
                          <a:solidFill>
                            <a:srgbClr val="000000"/>
                          </a:solidFill>
                          <a:latin typeface="Times New Roman"/>
                        </a:rPr>
                        <a:t>Radio</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Jumlah(YA)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Jumlah(Tidak)</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07006">
                <a:tc>
                  <a:txBody>
                    <a:bodyPr/>
                    <a:lstStyle/>
                    <a:p>
                      <a:pPr algn="l" fontAlgn="b"/>
                      <a:r>
                        <a:rPr lang="en-US" sz="1100" b="0" i="0" u="none" strike="noStrike">
                          <a:solidFill>
                            <a:srgbClr val="000000"/>
                          </a:solidFill>
                          <a:latin typeface="Calibri"/>
                        </a:rPr>
                        <a:t>Awareness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07006">
                <a:tc>
                  <a:txBody>
                    <a:bodyPr/>
                    <a:lstStyle/>
                    <a:p>
                      <a:pPr algn="l" fontAlgn="b"/>
                      <a:r>
                        <a:rPr lang="en-US" sz="1100" b="0" i="0" u="none" strike="noStrike">
                          <a:solidFill>
                            <a:srgbClr val="000000"/>
                          </a:solidFill>
                          <a:latin typeface="Calibri"/>
                        </a:rPr>
                        <a:t>Comprehend</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50%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50%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07006">
                <a:tc>
                  <a:txBody>
                    <a:bodyPr/>
                    <a:lstStyle/>
                    <a:p>
                      <a:pPr algn="l" fontAlgn="b"/>
                      <a:r>
                        <a:rPr lang="en-US" sz="1100" b="0" i="0" u="none" strike="noStrike">
                          <a:solidFill>
                            <a:srgbClr val="000000"/>
                          </a:solidFill>
                          <a:latin typeface="Calibri"/>
                        </a:rPr>
                        <a:t>Interest</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07006">
                <a:tc>
                  <a:txBody>
                    <a:bodyPr/>
                    <a:lstStyle/>
                    <a:p>
                      <a:pPr algn="l" fontAlgn="b"/>
                      <a:r>
                        <a:rPr lang="en-US" sz="1100" b="0" i="0" u="none" strike="noStrike">
                          <a:solidFill>
                            <a:srgbClr val="000000"/>
                          </a:solidFill>
                          <a:latin typeface="Calibri"/>
                        </a:rPr>
                        <a:t>Intentions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70%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07006">
                <a:tc>
                  <a:txBody>
                    <a:bodyPr/>
                    <a:lstStyle/>
                    <a:p>
                      <a:pPr algn="l" fontAlgn="b"/>
                      <a:r>
                        <a:rPr lang="en-US" sz="1100" b="0" i="0" u="none" strike="noStrike">
                          <a:solidFill>
                            <a:srgbClr val="000000"/>
                          </a:solidFill>
                          <a:latin typeface="Calibri"/>
                        </a:rPr>
                        <a:t>Action</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dirty="0">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graphicFrame>
        <p:nvGraphicFramePr>
          <p:cNvPr id="4" name="Table 3"/>
          <p:cNvGraphicFramePr>
            <a:graphicFrameLocks noGrp="1"/>
          </p:cNvGraphicFramePr>
          <p:nvPr/>
        </p:nvGraphicFramePr>
        <p:xfrm>
          <a:off x="428625" y="3000375"/>
          <a:ext cx="8286807" cy="1500198"/>
        </p:xfrm>
        <a:graphic>
          <a:graphicData uri="http://schemas.openxmlformats.org/drawingml/2006/table">
            <a:tbl>
              <a:tblPr/>
              <a:tblGrid>
                <a:gridCol w="1349610"/>
                <a:gridCol w="1288263"/>
                <a:gridCol w="1594993"/>
                <a:gridCol w="1410955"/>
                <a:gridCol w="1456965"/>
                <a:gridCol w="1186021"/>
              </a:tblGrid>
              <a:tr h="500066">
                <a:tc>
                  <a:txBody>
                    <a:bodyPr/>
                    <a:lstStyle/>
                    <a:p>
                      <a:pPr algn="l" fontAlgn="b"/>
                      <a:r>
                        <a:rPr lang="en-US" sz="1100" b="0" i="0" u="none" strike="noStrike" dirty="0">
                          <a:solidFill>
                            <a:srgbClr val="000000"/>
                          </a:solidFill>
                          <a:latin typeface="Calibri"/>
                        </a:rPr>
                        <a:t>CRI=</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Awareness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Comprehend  x</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latin typeface="Calibri"/>
                        </a:rPr>
                        <a:t>Interest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Intentions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Action</a:t>
                      </a:r>
                    </a:p>
                  </a:txBody>
                  <a:tcPr marL="9525" marR="9525" marT="9525" marB="0" anchor="b">
                    <a:lnL>
                      <a:noFill/>
                    </a:lnL>
                    <a:lnR>
                      <a:noFill/>
                    </a:lnR>
                    <a:lnT>
                      <a:noFill/>
                    </a:lnT>
                    <a:lnB>
                      <a:noFill/>
                    </a:lnB>
                  </a:tcPr>
                </a:tc>
              </a:tr>
              <a:tr h="500066">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50%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70%</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latin typeface="Calibri"/>
                        </a:rPr>
                        <a:t>100%</a:t>
                      </a:r>
                    </a:p>
                  </a:txBody>
                  <a:tcPr marL="9525" marR="9525" marT="9525" marB="0" anchor="b">
                    <a:lnL>
                      <a:noFill/>
                    </a:lnL>
                    <a:lnR>
                      <a:noFill/>
                    </a:lnR>
                    <a:lnT>
                      <a:noFill/>
                    </a:lnT>
                    <a:lnB>
                      <a:noFill/>
                    </a:lnB>
                  </a:tcPr>
                </a:tc>
              </a:tr>
              <a:tr h="500066">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FF0000"/>
                          </a:solidFill>
                          <a:latin typeface="Calibri"/>
                        </a:rPr>
                        <a:t>23%</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6462" name="Rectangle 1"/>
          <p:cNvSpPr>
            <a:spLocks noChangeArrowheads="1"/>
          </p:cNvSpPr>
          <p:nvPr/>
        </p:nvSpPr>
        <p:spPr bwMode="auto">
          <a:xfrm>
            <a:off x="357188" y="4429125"/>
            <a:ext cx="8429625" cy="2246313"/>
          </a:xfrm>
          <a:prstGeom prst="rect">
            <a:avLst/>
          </a:prstGeom>
          <a:noFill/>
          <a:ln w="9525">
            <a:noFill/>
            <a:miter lim="800000"/>
            <a:headEnd/>
            <a:tailEnd/>
          </a:ln>
        </p:spPr>
        <p:txBody>
          <a:bodyPr anchor="ctr">
            <a:spAutoFit/>
          </a:bodyPr>
          <a:lstStyle/>
          <a:p>
            <a:pPr algn="just"/>
            <a:r>
              <a:rPr lang="en-US" sz="2000">
                <a:latin typeface="Times New Roman" pitchFamily="18" charset="0"/>
                <a:ea typeface="Calibri" pitchFamily="34" charset="0"/>
                <a:cs typeface="Times New Roman" pitchFamily="18" charset="0"/>
              </a:rPr>
              <a:t>Bila diperinci kehilangan respon konsumen sebesar 77% dapat dijelaskan oleh karena faktor-faktor sebagai berikut:</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awareness (ketidaksadaran) sebesar 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comprehend (ketidakpahaman) sebesar 50%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interest (ketidaktertarikan) sebesar 34%</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intentions (ketidakmaksutan) sebesar 30%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action (tidak membeli) sebesar 0%</a:t>
            </a:r>
            <a:endParaRPr lang="en-US" sz="20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85750" y="1285875"/>
          <a:ext cx="8215370" cy="2071702"/>
        </p:xfrm>
        <a:graphic>
          <a:graphicData uri="http://schemas.openxmlformats.org/drawingml/2006/table">
            <a:tbl>
              <a:tblPr/>
              <a:tblGrid>
                <a:gridCol w="1170458"/>
                <a:gridCol w="1117255"/>
                <a:gridCol w="1383268"/>
                <a:gridCol w="1223660"/>
                <a:gridCol w="1263563"/>
                <a:gridCol w="1028583"/>
                <a:gridCol w="1028583"/>
              </a:tblGrid>
              <a:tr h="359552">
                <a:tc>
                  <a:txBody>
                    <a:bodyPr/>
                    <a:lstStyle/>
                    <a:p>
                      <a:pPr algn="l" fontAlgn="b"/>
                      <a:r>
                        <a:rPr lang="en-US" sz="1200" b="0" i="0" u="none" strike="noStrike" dirty="0" err="1">
                          <a:solidFill>
                            <a:srgbClr val="000000"/>
                          </a:solidFill>
                          <a:latin typeface="Times New Roman"/>
                        </a:rPr>
                        <a:t>Surat</a:t>
                      </a:r>
                      <a:r>
                        <a:rPr lang="en-US" sz="1200" b="0" i="0" u="none" strike="noStrike" dirty="0">
                          <a:solidFill>
                            <a:srgbClr val="000000"/>
                          </a:solidFill>
                          <a:latin typeface="Times New Roman"/>
                        </a:rPr>
                        <a:t> </a:t>
                      </a:r>
                      <a:r>
                        <a:rPr lang="en-US" sz="1200" b="0" i="0" u="none" strike="noStrike" dirty="0" err="1">
                          <a:solidFill>
                            <a:srgbClr val="000000"/>
                          </a:solidFill>
                          <a:latin typeface="Times New Roman"/>
                        </a:rPr>
                        <a:t>Kabar</a:t>
                      </a:r>
                      <a:endParaRPr lang="en-US" sz="1200" b="0" i="0" u="none" strike="noStrike" dirty="0">
                        <a:solidFill>
                          <a:srgbClr val="000000"/>
                        </a:solidFill>
                        <a:latin typeface="Times New Roman"/>
                      </a:endParaRP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Jumlah(YA)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Jumlah(Tidak)</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42430">
                <a:tc>
                  <a:txBody>
                    <a:bodyPr/>
                    <a:lstStyle/>
                    <a:p>
                      <a:pPr algn="l" fontAlgn="b"/>
                      <a:r>
                        <a:rPr lang="en-US" sz="1100" b="0" i="0" u="none" strike="noStrike">
                          <a:solidFill>
                            <a:srgbClr val="000000"/>
                          </a:solidFill>
                          <a:latin typeface="Calibri"/>
                        </a:rPr>
                        <a:t>Awareness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42430">
                <a:tc>
                  <a:txBody>
                    <a:bodyPr/>
                    <a:lstStyle/>
                    <a:p>
                      <a:pPr algn="l" fontAlgn="b"/>
                      <a:r>
                        <a:rPr lang="en-US" sz="1100" b="0" i="0" u="none" strike="noStrike">
                          <a:solidFill>
                            <a:srgbClr val="000000"/>
                          </a:solidFill>
                          <a:latin typeface="Calibri"/>
                        </a:rPr>
                        <a:t>Comprehend</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60%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dirty="0">
                          <a:solidFill>
                            <a:srgbClr val="000000"/>
                          </a:solidFill>
                          <a:latin typeface="Calibri"/>
                        </a:rPr>
                        <a:t>12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42430">
                <a:tc>
                  <a:txBody>
                    <a:bodyPr/>
                    <a:lstStyle/>
                    <a:p>
                      <a:pPr algn="l" fontAlgn="b"/>
                      <a:r>
                        <a:rPr lang="en-US" sz="1100" b="0" i="0" u="none" strike="noStrike">
                          <a:solidFill>
                            <a:srgbClr val="000000"/>
                          </a:solidFill>
                          <a:latin typeface="Calibri"/>
                        </a:rPr>
                        <a:t>Interest</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61%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42430">
                <a:tc>
                  <a:txBody>
                    <a:bodyPr/>
                    <a:lstStyle/>
                    <a:p>
                      <a:pPr algn="l" fontAlgn="b"/>
                      <a:r>
                        <a:rPr lang="en-US" sz="1100" b="0" i="0" u="none" strike="noStrike">
                          <a:solidFill>
                            <a:srgbClr val="000000"/>
                          </a:solidFill>
                          <a:latin typeface="Calibri"/>
                        </a:rPr>
                        <a:t>Intentions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72%</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28%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42430">
                <a:tc>
                  <a:txBody>
                    <a:bodyPr/>
                    <a:lstStyle/>
                    <a:p>
                      <a:pPr algn="l" fontAlgn="b"/>
                      <a:r>
                        <a:rPr lang="en-US" sz="1100" b="0" i="0" u="none" strike="noStrike">
                          <a:solidFill>
                            <a:srgbClr val="000000"/>
                          </a:solidFill>
                          <a:latin typeface="Calibri"/>
                        </a:rPr>
                        <a:t>Action</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8</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17466" name="TextBox 2"/>
          <p:cNvSpPr txBox="1">
            <a:spLocks noChangeArrowheads="1"/>
          </p:cNvSpPr>
          <p:nvPr/>
        </p:nvSpPr>
        <p:spPr bwMode="auto">
          <a:xfrm>
            <a:off x="285750" y="714375"/>
            <a:ext cx="5072063" cy="369888"/>
          </a:xfrm>
          <a:prstGeom prst="rect">
            <a:avLst/>
          </a:prstGeom>
          <a:noFill/>
          <a:ln w="9525">
            <a:noFill/>
            <a:miter lim="800000"/>
            <a:headEnd/>
            <a:tailEnd/>
          </a:ln>
        </p:spPr>
        <p:txBody>
          <a:bodyPr>
            <a:spAutoFit/>
          </a:bodyPr>
          <a:lstStyle/>
          <a:p>
            <a:r>
              <a:rPr lang="en-US">
                <a:latin typeface="Constantia" pitchFamily="18" charset="0"/>
              </a:rPr>
              <a:t>Hasil Analisis Media  Surat Kabar</a:t>
            </a:r>
          </a:p>
        </p:txBody>
      </p:sp>
      <p:graphicFrame>
        <p:nvGraphicFramePr>
          <p:cNvPr id="4" name="Table 3"/>
          <p:cNvGraphicFramePr>
            <a:graphicFrameLocks noGrp="1"/>
          </p:cNvGraphicFramePr>
          <p:nvPr/>
        </p:nvGraphicFramePr>
        <p:xfrm>
          <a:off x="285750" y="3286125"/>
          <a:ext cx="8215369" cy="1000131"/>
        </p:xfrm>
        <a:graphic>
          <a:graphicData uri="http://schemas.openxmlformats.org/drawingml/2006/table">
            <a:tbl>
              <a:tblPr/>
              <a:tblGrid>
                <a:gridCol w="1337975"/>
                <a:gridCol w="1277158"/>
                <a:gridCol w="1581243"/>
                <a:gridCol w="1398791"/>
                <a:gridCol w="1444405"/>
                <a:gridCol w="1175797"/>
              </a:tblGrid>
              <a:tr h="333377">
                <a:tc>
                  <a:txBody>
                    <a:bodyPr/>
                    <a:lstStyle/>
                    <a:p>
                      <a:pPr algn="l" fontAlgn="b"/>
                      <a:r>
                        <a:rPr lang="en-US" sz="1100" b="0" i="0" u="none" strike="noStrike" dirty="0">
                          <a:solidFill>
                            <a:srgbClr val="000000"/>
                          </a:solidFill>
                          <a:latin typeface="Calibri"/>
                        </a:rPr>
                        <a:t>CRI=</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Awareness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Comprehend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Interest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Intentions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Action</a:t>
                      </a:r>
                    </a:p>
                  </a:txBody>
                  <a:tcPr marL="9525" marR="9525" marT="9525" marB="0" anchor="b">
                    <a:lnL>
                      <a:noFill/>
                    </a:lnL>
                    <a:lnR>
                      <a:noFill/>
                    </a:lnR>
                    <a:lnT>
                      <a:noFill/>
                    </a:lnT>
                    <a:lnB>
                      <a:noFill/>
                    </a:lnB>
                  </a:tcPr>
                </a:tc>
              </a:tr>
              <a:tr h="333377">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60%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61%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72%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100%</a:t>
                      </a:r>
                    </a:p>
                  </a:txBody>
                  <a:tcPr marL="9525" marR="9525" marT="9525" marB="0" anchor="b">
                    <a:lnL>
                      <a:noFill/>
                    </a:lnL>
                    <a:lnR>
                      <a:noFill/>
                    </a:lnR>
                    <a:lnT>
                      <a:noFill/>
                    </a:lnT>
                    <a:lnB>
                      <a:noFill/>
                    </a:lnB>
                  </a:tcPr>
                </a:tc>
              </a:tr>
              <a:tr h="333377">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FF0000"/>
                          </a:solidFill>
                          <a:latin typeface="Calibri"/>
                        </a:rPr>
                        <a:t>26%</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7486" name="Rectangle 1"/>
          <p:cNvSpPr>
            <a:spLocks noChangeArrowheads="1"/>
          </p:cNvSpPr>
          <p:nvPr/>
        </p:nvSpPr>
        <p:spPr bwMode="auto">
          <a:xfrm>
            <a:off x="214313" y="4357688"/>
            <a:ext cx="8643937" cy="2246312"/>
          </a:xfrm>
          <a:prstGeom prst="rect">
            <a:avLst/>
          </a:prstGeom>
          <a:noFill/>
          <a:ln w="9525">
            <a:noFill/>
            <a:miter lim="800000"/>
            <a:headEnd/>
            <a:tailEnd/>
          </a:ln>
        </p:spPr>
        <p:txBody>
          <a:bodyPr anchor="ctr">
            <a:spAutoFit/>
          </a:bodyPr>
          <a:lstStyle/>
          <a:p>
            <a:pPr algn="just"/>
            <a:r>
              <a:rPr lang="en-US" sz="2000">
                <a:latin typeface="Times New Roman" pitchFamily="18" charset="0"/>
                <a:ea typeface="Calibri" pitchFamily="34" charset="0"/>
                <a:cs typeface="Times New Roman" pitchFamily="18" charset="0"/>
              </a:rPr>
              <a:t>Bila diperinci kehilangan respon konsumen sebesar 74% dapat dijelaskan oleh karena faktor-faktor sebagai berikut:</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awareness (ketidaksadaran) sebesar 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comprehend (ketidakpahaman) sebesar 40%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interest (ketidaktertarikan) sebesar 39%</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intentions (ketidakmaksutan) sebesar 28%</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action (tidak membeli) sebesar 0%</a:t>
            </a:r>
            <a:endParaRPr lang="en-US" sz="20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313" y="1214438"/>
          <a:ext cx="8358246" cy="1785948"/>
        </p:xfrm>
        <a:graphic>
          <a:graphicData uri="http://schemas.openxmlformats.org/drawingml/2006/table">
            <a:tbl>
              <a:tblPr/>
              <a:tblGrid>
                <a:gridCol w="1190814"/>
                <a:gridCol w="1136685"/>
                <a:gridCol w="1407324"/>
                <a:gridCol w="1244941"/>
                <a:gridCol w="1285538"/>
                <a:gridCol w="1046472"/>
                <a:gridCol w="1046472"/>
              </a:tblGrid>
              <a:tr h="309958">
                <a:tc>
                  <a:txBody>
                    <a:bodyPr/>
                    <a:lstStyle/>
                    <a:p>
                      <a:pPr algn="l" fontAlgn="b"/>
                      <a:r>
                        <a:rPr lang="en-US" sz="1200" b="0" i="0" u="none" strike="noStrike" dirty="0">
                          <a:solidFill>
                            <a:srgbClr val="000000"/>
                          </a:solidFill>
                          <a:latin typeface="Times New Roman"/>
                        </a:rPr>
                        <a:t>Tabloid</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Jumlah(YA)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Jumlah(Tidak)</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95198">
                <a:tc>
                  <a:txBody>
                    <a:bodyPr/>
                    <a:lstStyle/>
                    <a:p>
                      <a:pPr algn="l" fontAlgn="b"/>
                      <a:r>
                        <a:rPr lang="en-US" sz="1100" b="0" i="0" u="none" strike="noStrike">
                          <a:solidFill>
                            <a:srgbClr val="000000"/>
                          </a:solidFill>
                          <a:latin typeface="Calibri"/>
                        </a:rPr>
                        <a:t>Awareness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95198">
                <a:tc>
                  <a:txBody>
                    <a:bodyPr/>
                    <a:lstStyle/>
                    <a:p>
                      <a:pPr algn="l" fontAlgn="b"/>
                      <a:r>
                        <a:rPr lang="en-US" sz="1100" b="0" i="0" u="none" strike="noStrike">
                          <a:solidFill>
                            <a:srgbClr val="000000"/>
                          </a:solidFill>
                          <a:latin typeface="Calibri"/>
                        </a:rPr>
                        <a:t>Comprehend</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64%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95198">
                <a:tc>
                  <a:txBody>
                    <a:bodyPr/>
                    <a:lstStyle/>
                    <a:p>
                      <a:pPr algn="l" fontAlgn="b"/>
                      <a:r>
                        <a:rPr lang="en-US" sz="1100" b="0" i="0" u="none" strike="noStrike">
                          <a:solidFill>
                            <a:srgbClr val="000000"/>
                          </a:solidFill>
                          <a:latin typeface="Calibri"/>
                        </a:rPr>
                        <a:t>Interest</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90%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95198">
                <a:tc>
                  <a:txBody>
                    <a:bodyPr/>
                    <a:lstStyle/>
                    <a:p>
                      <a:pPr algn="l" fontAlgn="b"/>
                      <a:r>
                        <a:rPr lang="en-US" sz="1100" b="0" i="0" u="none" strike="noStrike">
                          <a:solidFill>
                            <a:srgbClr val="000000"/>
                          </a:solidFill>
                          <a:latin typeface="Calibri"/>
                        </a:rPr>
                        <a:t>Intentions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60%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dirty="0">
                          <a:solidFill>
                            <a:srgbClr val="000000"/>
                          </a:solidFill>
                          <a:latin typeface="Calibri"/>
                        </a:rPr>
                        <a:t>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40%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95198">
                <a:tc>
                  <a:txBody>
                    <a:bodyPr/>
                    <a:lstStyle/>
                    <a:p>
                      <a:pPr algn="l" fontAlgn="b"/>
                      <a:r>
                        <a:rPr lang="en-US" sz="1100" b="0" i="0" u="none" strike="noStrike">
                          <a:solidFill>
                            <a:srgbClr val="000000"/>
                          </a:solidFill>
                          <a:latin typeface="Calibri"/>
                        </a:rPr>
                        <a:t>Action</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dirty="0">
                          <a:solidFill>
                            <a:srgbClr val="000000"/>
                          </a:solidFill>
                          <a:latin typeface="Calibri"/>
                        </a:rPr>
                        <a:t>83%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dirty="0">
                          <a:solidFill>
                            <a:srgbClr val="000000"/>
                          </a:solidFill>
                          <a:latin typeface="Calibri"/>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17%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18490" name="TextBox 2"/>
          <p:cNvSpPr txBox="1">
            <a:spLocks noChangeArrowheads="1"/>
          </p:cNvSpPr>
          <p:nvPr/>
        </p:nvSpPr>
        <p:spPr bwMode="auto">
          <a:xfrm>
            <a:off x="285750" y="714375"/>
            <a:ext cx="5072063" cy="369888"/>
          </a:xfrm>
          <a:prstGeom prst="rect">
            <a:avLst/>
          </a:prstGeom>
          <a:noFill/>
          <a:ln w="9525">
            <a:noFill/>
            <a:miter lim="800000"/>
            <a:headEnd/>
            <a:tailEnd/>
          </a:ln>
        </p:spPr>
        <p:txBody>
          <a:bodyPr>
            <a:spAutoFit/>
          </a:bodyPr>
          <a:lstStyle/>
          <a:p>
            <a:r>
              <a:rPr lang="en-US">
                <a:latin typeface="Constantia" pitchFamily="18" charset="0"/>
              </a:rPr>
              <a:t>Hasil Analisis Media  Tabloid</a:t>
            </a:r>
          </a:p>
        </p:txBody>
      </p:sp>
      <p:sp>
        <p:nvSpPr>
          <p:cNvPr id="18491" name="Rectangle 1"/>
          <p:cNvSpPr>
            <a:spLocks noChangeArrowheads="1"/>
          </p:cNvSpPr>
          <p:nvPr/>
        </p:nvSpPr>
        <p:spPr bwMode="auto">
          <a:xfrm>
            <a:off x="214313" y="4357688"/>
            <a:ext cx="8715375" cy="2246312"/>
          </a:xfrm>
          <a:prstGeom prst="rect">
            <a:avLst/>
          </a:prstGeom>
          <a:noFill/>
          <a:ln w="9525">
            <a:noFill/>
            <a:miter lim="800000"/>
            <a:headEnd/>
            <a:tailEnd/>
          </a:ln>
        </p:spPr>
        <p:txBody>
          <a:bodyPr anchor="ctr">
            <a:spAutoFit/>
          </a:bodyPr>
          <a:lstStyle/>
          <a:p>
            <a:pPr algn="just"/>
            <a:r>
              <a:rPr lang="en-US" sz="2000">
                <a:latin typeface="Times New Roman" pitchFamily="18" charset="0"/>
                <a:ea typeface="Calibri" pitchFamily="34" charset="0"/>
                <a:cs typeface="Times New Roman" pitchFamily="18" charset="0"/>
              </a:rPr>
              <a:t>Bila diperinci kehilangan respon konsumen sebesar dapat dijelaskan oleh karena faktor-faktor sebagai berikut:</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awareness (ketidaksadaran) sebesar 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comprehend (ketidakpahaman) sebesar 64%</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interest (ketidaktertarikan) sebesar 10%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intentions (ketidakmaksutan) sebesar 40%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action (tidak membeli) sebesar 17%</a:t>
            </a:r>
            <a:endParaRPr lang="en-US" sz="2000">
              <a:ea typeface="Calibri" pitchFamily="34" charset="0"/>
              <a:cs typeface="Times New Roman" pitchFamily="18" charset="0"/>
            </a:endParaRPr>
          </a:p>
        </p:txBody>
      </p:sp>
      <p:graphicFrame>
        <p:nvGraphicFramePr>
          <p:cNvPr id="5" name="Table 4"/>
          <p:cNvGraphicFramePr>
            <a:graphicFrameLocks noGrp="1"/>
          </p:cNvGraphicFramePr>
          <p:nvPr/>
        </p:nvGraphicFramePr>
        <p:xfrm>
          <a:off x="214313" y="2928938"/>
          <a:ext cx="8358245" cy="1285884"/>
        </p:xfrm>
        <a:graphic>
          <a:graphicData uri="http://schemas.openxmlformats.org/drawingml/2006/table">
            <a:tbl>
              <a:tblPr/>
              <a:tblGrid>
                <a:gridCol w="1361244"/>
                <a:gridCol w="1299369"/>
                <a:gridCol w="1608743"/>
                <a:gridCol w="1423118"/>
                <a:gridCol w="1469525"/>
                <a:gridCol w="1196246"/>
              </a:tblGrid>
              <a:tr h="428628">
                <a:tc>
                  <a:txBody>
                    <a:bodyPr/>
                    <a:lstStyle/>
                    <a:p>
                      <a:pPr algn="l" fontAlgn="b"/>
                      <a:r>
                        <a:rPr lang="en-US" sz="1100" b="0" i="0" u="none" strike="noStrike" dirty="0">
                          <a:solidFill>
                            <a:srgbClr val="000000"/>
                          </a:solidFill>
                          <a:latin typeface="Calibri"/>
                        </a:rPr>
                        <a:t>CRI=</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Awareness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Comprehend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Interest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Intentions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Action</a:t>
                      </a:r>
                    </a:p>
                  </a:txBody>
                  <a:tcPr marL="9525" marR="9525" marT="9525" marB="0" anchor="b">
                    <a:lnL>
                      <a:noFill/>
                    </a:lnL>
                    <a:lnR>
                      <a:noFill/>
                    </a:lnR>
                    <a:lnT>
                      <a:noFill/>
                    </a:lnT>
                    <a:lnB>
                      <a:noFill/>
                    </a:lnB>
                  </a:tcPr>
                </a:tc>
              </a:tr>
              <a:tr h="428628">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36%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90%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60%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83%</a:t>
                      </a:r>
                    </a:p>
                  </a:txBody>
                  <a:tcPr marL="9525" marR="9525" marT="9525" marB="0" anchor="b">
                    <a:lnL>
                      <a:noFill/>
                    </a:lnL>
                    <a:lnR>
                      <a:noFill/>
                    </a:lnR>
                    <a:lnT>
                      <a:noFill/>
                    </a:lnT>
                    <a:lnB>
                      <a:noFill/>
                    </a:lnB>
                  </a:tcPr>
                </a:tc>
              </a:tr>
              <a:tr h="428628">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FF0000"/>
                          </a:solidFill>
                          <a:latin typeface="Calibri"/>
                        </a:rPr>
                        <a:t>16%</a:t>
                      </a: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14313" y="1214438"/>
          <a:ext cx="8429685" cy="2071702"/>
        </p:xfrm>
        <a:graphic>
          <a:graphicData uri="http://schemas.openxmlformats.org/drawingml/2006/table">
            <a:tbl>
              <a:tblPr/>
              <a:tblGrid>
                <a:gridCol w="1200992"/>
                <a:gridCol w="1146401"/>
                <a:gridCol w="1419353"/>
                <a:gridCol w="1255582"/>
                <a:gridCol w="1296525"/>
                <a:gridCol w="1055416"/>
                <a:gridCol w="1055416"/>
              </a:tblGrid>
              <a:tr h="359552">
                <a:tc>
                  <a:txBody>
                    <a:bodyPr/>
                    <a:lstStyle/>
                    <a:p>
                      <a:pPr algn="l" fontAlgn="b"/>
                      <a:r>
                        <a:rPr lang="en-US" sz="1200" b="0" i="0" u="none" strike="noStrike">
                          <a:solidFill>
                            <a:srgbClr val="000000"/>
                          </a:solidFill>
                          <a:latin typeface="Times New Roman"/>
                        </a:rPr>
                        <a:t>Majalah</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Jumlah(YA)</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Jumlah(Tidak)</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Total</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US" sz="1100" b="0" i="0" u="none" strike="noStrike">
                          <a:solidFill>
                            <a:srgbClr val="000000"/>
                          </a:solidFill>
                          <a:latin typeface="Calibri"/>
                        </a:rPr>
                        <a:t>Porsi</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42430">
                <a:tc>
                  <a:txBody>
                    <a:bodyPr/>
                    <a:lstStyle/>
                    <a:p>
                      <a:pPr algn="l" fontAlgn="b"/>
                      <a:r>
                        <a:rPr lang="en-US" sz="1100" b="0" i="0" u="none" strike="noStrike">
                          <a:solidFill>
                            <a:srgbClr val="000000"/>
                          </a:solidFill>
                          <a:latin typeface="Calibri"/>
                        </a:rPr>
                        <a:t>Awareness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42430">
                <a:tc>
                  <a:txBody>
                    <a:bodyPr/>
                    <a:lstStyle/>
                    <a:p>
                      <a:pPr algn="l" fontAlgn="b"/>
                      <a:r>
                        <a:rPr lang="en-US" sz="1100" b="0" i="0" u="none" strike="noStrike">
                          <a:solidFill>
                            <a:srgbClr val="000000"/>
                          </a:solidFill>
                          <a:latin typeface="Calibri"/>
                        </a:rPr>
                        <a:t>Comprehend</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20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66%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44%</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42430">
                <a:tc>
                  <a:txBody>
                    <a:bodyPr/>
                    <a:lstStyle/>
                    <a:p>
                      <a:pPr algn="l" fontAlgn="b"/>
                      <a:r>
                        <a:rPr lang="en-US" sz="1100" b="0" i="0" u="none" strike="noStrike">
                          <a:solidFill>
                            <a:srgbClr val="000000"/>
                          </a:solidFill>
                          <a:latin typeface="Calibri"/>
                        </a:rPr>
                        <a:t>Interest</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65%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7</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45%</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342430">
                <a:tc>
                  <a:txBody>
                    <a:bodyPr/>
                    <a:lstStyle/>
                    <a:p>
                      <a:pPr algn="l" fontAlgn="b"/>
                      <a:r>
                        <a:rPr lang="en-US" sz="1100" b="0" i="0" u="none" strike="noStrike">
                          <a:solidFill>
                            <a:srgbClr val="000000"/>
                          </a:solidFill>
                          <a:latin typeface="Calibri"/>
                        </a:rPr>
                        <a:t>Intentions</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10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76%</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342430">
                <a:tc>
                  <a:txBody>
                    <a:bodyPr/>
                    <a:lstStyle/>
                    <a:p>
                      <a:pPr algn="l" fontAlgn="b"/>
                      <a:r>
                        <a:rPr lang="en-US" sz="1100" b="0" i="0" u="none" strike="noStrike">
                          <a:solidFill>
                            <a:srgbClr val="000000"/>
                          </a:solidFill>
                          <a:latin typeface="Calibri"/>
                        </a:rPr>
                        <a:t>Action</a:t>
                      </a:r>
                    </a:p>
                  </a:txBody>
                  <a:tcPr marL="9525" marR="9525" marT="9525"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9</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90%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1</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a:noFill/>
                    </a:lnB>
                    <a:solidFill>
                      <a:srgbClr val="DBE5F1"/>
                    </a:solidFill>
                  </a:tcPr>
                </a:tc>
                <a:tc>
                  <a:txBody>
                    <a:bodyPr/>
                    <a:lstStyle/>
                    <a:p>
                      <a:pPr algn="r" fontAlgn="b"/>
                      <a:r>
                        <a:rPr lang="en-US" sz="1100" b="0" i="0" u="none" strike="noStrike">
                          <a:solidFill>
                            <a:srgbClr val="000000"/>
                          </a:solidFill>
                          <a:latin typeface="Calibri"/>
                        </a:rPr>
                        <a:t>30</a:t>
                      </a:r>
                    </a:p>
                  </a:txBody>
                  <a:tcPr marL="9525" marR="9525" marT="9525"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r" fontAlgn="b"/>
                      <a:r>
                        <a:rPr lang="en-US" sz="1100" b="0" i="0" u="none" strike="noStrike" dirty="0">
                          <a:solidFill>
                            <a:srgbClr val="000000"/>
                          </a:solidFill>
                          <a:latin typeface="Calibri"/>
                        </a:rPr>
                        <a:t>100%</a:t>
                      </a:r>
                    </a:p>
                  </a:txBody>
                  <a:tcPr marL="9525" marR="9525" marT="9525" marB="0" anchor="b">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a:noFill/>
                    </a:lnB>
                    <a:solidFill>
                      <a:srgbClr val="DBE5F1"/>
                    </a:solidFill>
                  </a:tcPr>
                </a:tc>
              </a:tr>
            </a:tbl>
          </a:graphicData>
        </a:graphic>
      </p:graphicFrame>
      <p:sp>
        <p:nvSpPr>
          <p:cNvPr id="19514" name="TextBox 2"/>
          <p:cNvSpPr txBox="1">
            <a:spLocks noChangeArrowheads="1"/>
          </p:cNvSpPr>
          <p:nvPr/>
        </p:nvSpPr>
        <p:spPr bwMode="auto">
          <a:xfrm>
            <a:off x="285750" y="714375"/>
            <a:ext cx="5072063" cy="369888"/>
          </a:xfrm>
          <a:prstGeom prst="rect">
            <a:avLst/>
          </a:prstGeom>
          <a:noFill/>
          <a:ln w="9525">
            <a:noFill/>
            <a:miter lim="800000"/>
            <a:headEnd/>
            <a:tailEnd/>
          </a:ln>
        </p:spPr>
        <p:txBody>
          <a:bodyPr>
            <a:spAutoFit/>
          </a:bodyPr>
          <a:lstStyle/>
          <a:p>
            <a:r>
              <a:rPr lang="en-US">
                <a:latin typeface="Constantia" pitchFamily="18" charset="0"/>
              </a:rPr>
              <a:t>Hasil Analisis Media  Majalah</a:t>
            </a:r>
          </a:p>
        </p:txBody>
      </p:sp>
      <p:graphicFrame>
        <p:nvGraphicFramePr>
          <p:cNvPr id="4" name="Table 3"/>
          <p:cNvGraphicFramePr>
            <a:graphicFrameLocks noGrp="1"/>
          </p:cNvGraphicFramePr>
          <p:nvPr/>
        </p:nvGraphicFramePr>
        <p:xfrm>
          <a:off x="214313" y="3357563"/>
          <a:ext cx="8358245" cy="1071570"/>
        </p:xfrm>
        <a:graphic>
          <a:graphicData uri="http://schemas.openxmlformats.org/drawingml/2006/table">
            <a:tbl>
              <a:tblPr/>
              <a:tblGrid>
                <a:gridCol w="1361244"/>
                <a:gridCol w="1299369"/>
                <a:gridCol w="1608743"/>
                <a:gridCol w="1423118"/>
                <a:gridCol w="1469525"/>
                <a:gridCol w="1196246"/>
              </a:tblGrid>
              <a:tr h="357190">
                <a:tc>
                  <a:txBody>
                    <a:bodyPr/>
                    <a:lstStyle/>
                    <a:p>
                      <a:pPr algn="l" fontAlgn="b"/>
                      <a:r>
                        <a:rPr lang="en-US" sz="1100" b="0" i="0" u="none" strike="noStrike">
                          <a:solidFill>
                            <a:srgbClr val="000000"/>
                          </a:solidFill>
                          <a:latin typeface="Calibri"/>
                        </a:rPr>
                        <a:t>CRI=</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Awareness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Comprehend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Interest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Intentions   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latin typeface="Calibri"/>
                        </a:rPr>
                        <a:t>Action</a:t>
                      </a:r>
                    </a:p>
                  </a:txBody>
                  <a:tcPr marL="9525" marR="9525" marT="9525" marB="0" anchor="b">
                    <a:lnL>
                      <a:noFill/>
                    </a:lnL>
                    <a:lnR>
                      <a:noFill/>
                    </a:lnR>
                    <a:lnT>
                      <a:noFill/>
                    </a:lnT>
                    <a:lnB>
                      <a:noFill/>
                    </a:lnB>
                  </a:tcPr>
                </a:tc>
              </a:tr>
              <a:tr h="35719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100%</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65%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76%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latin typeface="Calibri"/>
                        </a:rPr>
                        <a:t>90%</a:t>
                      </a:r>
                    </a:p>
                  </a:txBody>
                  <a:tcPr marL="9525" marR="9525" marT="9525" marB="0" anchor="b">
                    <a:lnL>
                      <a:noFill/>
                    </a:lnL>
                    <a:lnR>
                      <a:noFill/>
                    </a:lnR>
                    <a:lnT>
                      <a:noFill/>
                    </a:lnT>
                    <a:lnB>
                      <a:noFill/>
                    </a:lnB>
                  </a:tcPr>
                </a:tc>
              </a:tr>
              <a:tr h="357190">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FF0000"/>
                          </a:solidFill>
                          <a:latin typeface="Calibri"/>
                        </a:rPr>
                        <a:t>29%</a:t>
                      </a: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00000"/>
                        </a:solidFill>
                        <a:latin typeface="Calibri"/>
                      </a:endParaRPr>
                    </a:p>
                  </a:txBody>
                  <a:tcPr marL="9525" marR="9525" marT="9525" marB="0" anchor="b">
                    <a:lnL>
                      <a:noFill/>
                    </a:lnL>
                    <a:lnR>
                      <a:noFill/>
                    </a:lnR>
                    <a:lnT>
                      <a:noFill/>
                    </a:lnT>
                    <a:lnB>
                      <a:noFill/>
                    </a:lnB>
                  </a:tcPr>
                </a:tc>
              </a:tr>
            </a:tbl>
          </a:graphicData>
        </a:graphic>
      </p:graphicFrame>
      <p:sp>
        <p:nvSpPr>
          <p:cNvPr id="19534" name="Rectangle 1"/>
          <p:cNvSpPr>
            <a:spLocks noChangeArrowheads="1"/>
          </p:cNvSpPr>
          <p:nvPr/>
        </p:nvSpPr>
        <p:spPr bwMode="auto">
          <a:xfrm>
            <a:off x="214313" y="4500563"/>
            <a:ext cx="8143875" cy="2246312"/>
          </a:xfrm>
          <a:prstGeom prst="rect">
            <a:avLst/>
          </a:prstGeom>
          <a:noFill/>
          <a:ln w="9525">
            <a:noFill/>
            <a:miter lim="800000"/>
            <a:headEnd/>
            <a:tailEnd/>
          </a:ln>
        </p:spPr>
        <p:txBody>
          <a:bodyPr anchor="ctr">
            <a:spAutoFit/>
          </a:bodyPr>
          <a:lstStyle/>
          <a:p>
            <a:pPr algn="just"/>
            <a:r>
              <a:rPr lang="en-US" sz="2000">
                <a:latin typeface="Times New Roman" pitchFamily="18" charset="0"/>
                <a:ea typeface="Calibri" pitchFamily="34" charset="0"/>
                <a:cs typeface="Times New Roman" pitchFamily="18" charset="0"/>
              </a:rPr>
              <a:t>Bila diperinci kehilangan respon konsumen sebesar 79% dapat dijelaskan oleh karena faktor-faktor sebagai berikut:</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awareness (ketidaksadaran) sebesar 0%</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comprehend (ketidakpahaman) sebesar 44%</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interest (ketidaktertarikan) sebesar 45%</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intentions (ketidakmaksutan) sebesar 24%</a:t>
            </a:r>
            <a:endParaRPr lang="en-US" sz="2000">
              <a:ea typeface="Calibri" pitchFamily="34" charset="0"/>
              <a:cs typeface="Times New Roman" pitchFamily="18" charset="0"/>
            </a:endParaRPr>
          </a:p>
          <a:p>
            <a:pPr algn="just" eaLnBrk="0" hangingPunct="0">
              <a:buFontTx/>
              <a:buChar char="•"/>
            </a:pPr>
            <a:r>
              <a:rPr lang="en-US" sz="2000">
                <a:latin typeface="Times New Roman" pitchFamily="18" charset="0"/>
                <a:ea typeface="Calibri" pitchFamily="34" charset="0"/>
                <a:cs typeface="Times New Roman" pitchFamily="18" charset="0"/>
              </a:rPr>
              <a:t>Faktor no action (tidak membeli) sebesar 10%</a:t>
            </a:r>
            <a:endParaRPr lang="en-US" sz="20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3"/>
          <p:cNvSpPr txBox="1">
            <a:spLocks noChangeArrowheads="1"/>
          </p:cNvSpPr>
          <p:nvPr/>
        </p:nvSpPr>
        <p:spPr bwMode="auto">
          <a:xfrm>
            <a:off x="2857500" y="571500"/>
            <a:ext cx="3071813" cy="400050"/>
          </a:xfrm>
          <a:prstGeom prst="rect">
            <a:avLst/>
          </a:prstGeom>
          <a:noFill/>
          <a:ln w="9525">
            <a:noFill/>
            <a:miter lim="800000"/>
            <a:headEnd/>
            <a:tailEnd/>
          </a:ln>
        </p:spPr>
        <p:txBody>
          <a:bodyPr>
            <a:spAutoFit/>
          </a:bodyPr>
          <a:lstStyle/>
          <a:p>
            <a:pPr algn="ctr"/>
            <a:r>
              <a:rPr lang="en-US" sz="2000" b="1">
                <a:latin typeface="Constantia" pitchFamily="18" charset="0"/>
              </a:rPr>
              <a:t>KESIMPULAN</a:t>
            </a:r>
          </a:p>
        </p:txBody>
      </p:sp>
      <p:sp>
        <p:nvSpPr>
          <p:cNvPr id="20483" name="Rectangle 1"/>
          <p:cNvSpPr>
            <a:spLocks noChangeArrowheads="1"/>
          </p:cNvSpPr>
          <p:nvPr/>
        </p:nvSpPr>
        <p:spPr bwMode="auto">
          <a:xfrm>
            <a:off x="500063" y="1214438"/>
            <a:ext cx="8143875" cy="1938337"/>
          </a:xfrm>
          <a:prstGeom prst="rect">
            <a:avLst/>
          </a:prstGeom>
          <a:noFill/>
          <a:ln w="9525">
            <a:noFill/>
            <a:miter lim="800000"/>
            <a:headEnd/>
            <a:tailEnd/>
          </a:ln>
        </p:spPr>
        <p:txBody>
          <a:bodyPr anchor="ctr">
            <a:spAutoFit/>
          </a:bodyPr>
          <a:lstStyle/>
          <a:p>
            <a:pPr algn="ctr"/>
            <a:r>
              <a:rPr lang="en-US" sz="2000">
                <a:latin typeface="Times New Roman" pitchFamily="18" charset="0"/>
                <a:ea typeface="Calibri" pitchFamily="34" charset="0"/>
                <a:cs typeface="Times New Roman" pitchFamily="18" charset="0"/>
              </a:rPr>
              <a:t>1.Tingkat efektivitas iklan Televisi LCD LG adalah sebagai berikut :</a:t>
            </a:r>
            <a:endParaRPr lang="en-US" sz="2000">
              <a:ea typeface="Calibri" pitchFamily="34" charset="0"/>
              <a:cs typeface="Times New Roman" pitchFamily="18" charset="0"/>
            </a:endParaRPr>
          </a:p>
          <a:p>
            <a:pPr algn="ctr" eaLnBrk="0" hangingPunct="0">
              <a:buFontTx/>
              <a:buChar char="•"/>
            </a:pPr>
            <a:r>
              <a:rPr lang="en-US" sz="2000">
                <a:latin typeface="Times New Roman" pitchFamily="18" charset="0"/>
                <a:ea typeface="Calibri" pitchFamily="34" charset="0"/>
                <a:cs typeface="Times New Roman" pitchFamily="18" charset="0"/>
              </a:rPr>
              <a:t>Televisi mempunyai tingkat efektivitas sebesar 42%</a:t>
            </a:r>
            <a:endParaRPr lang="en-US" sz="2000">
              <a:ea typeface="Calibri" pitchFamily="34" charset="0"/>
              <a:cs typeface="Times New Roman" pitchFamily="18" charset="0"/>
            </a:endParaRPr>
          </a:p>
          <a:p>
            <a:pPr algn="ctr" eaLnBrk="0" hangingPunct="0">
              <a:buFontTx/>
              <a:buChar char="•"/>
            </a:pPr>
            <a:r>
              <a:rPr lang="en-US" sz="2000">
                <a:latin typeface="Times New Roman" pitchFamily="18" charset="0"/>
                <a:ea typeface="Calibri" pitchFamily="34" charset="0"/>
                <a:cs typeface="Times New Roman" pitchFamily="18" charset="0"/>
              </a:rPr>
              <a:t>Radio mempunyai tingkat efektivitas  sebesar 23%</a:t>
            </a:r>
            <a:endParaRPr lang="en-US" sz="2000">
              <a:ea typeface="Calibri" pitchFamily="34" charset="0"/>
              <a:cs typeface="Times New Roman" pitchFamily="18" charset="0"/>
            </a:endParaRPr>
          </a:p>
          <a:p>
            <a:pPr algn="ctr" eaLnBrk="0" hangingPunct="0">
              <a:buFontTx/>
              <a:buChar char="•"/>
            </a:pPr>
            <a:r>
              <a:rPr lang="en-US" sz="2000">
                <a:latin typeface="Times New Roman" pitchFamily="18" charset="0"/>
                <a:ea typeface="Calibri" pitchFamily="34" charset="0"/>
                <a:cs typeface="Times New Roman" pitchFamily="18" charset="0"/>
              </a:rPr>
              <a:t>Surat Kabar mempunyai tingkat efektivitas sebesar 26%</a:t>
            </a:r>
            <a:endParaRPr lang="en-US" sz="2000">
              <a:ea typeface="Calibri" pitchFamily="34" charset="0"/>
              <a:cs typeface="Times New Roman" pitchFamily="18" charset="0"/>
            </a:endParaRPr>
          </a:p>
          <a:p>
            <a:pPr algn="ctr" eaLnBrk="0" hangingPunct="0">
              <a:buFontTx/>
              <a:buChar char="•"/>
            </a:pPr>
            <a:r>
              <a:rPr lang="en-US" sz="2000">
                <a:latin typeface="Times New Roman" pitchFamily="18" charset="0"/>
                <a:ea typeface="Calibri" pitchFamily="34" charset="0"/>
                <a:cs typeface="Times New Roman" pitchFamily="18" charset="0"/>
              </a:rPr>
              <a:t>Majalah mempunyai tingkat efektivitas sebesar 29%</a:t>
            </a:r>
            <a:endParaRPr lang="en-US" sz="2000">
              <a:ea typeface="Calibri" pitchFamily="34" charset="0"/>
              <a:cs typeface="Times New Roman" pitchFamily="18" charset="0"/>
            </a:endParaRPr>
          </a:p>
          <a:p>
            <a:pPr algn="ctr" eaLnBrk="0" hangingPunct="0">
              <a:buFontTx/>
              <a:buChar char="•"/>
            </a:pPr>
            <a:r>
              <a:rPr lang="en-US" sz="2000">
                <a:latin typeface="Times New Roman" pitchFamily="18" charset="0"/>
                <a:ea typeface="Calibri" pitchFamily="34" charset="0"/>
                <a:cs typeface="Times New Roman" pitchFamily="18" charset="0"/>
              </a:rPr>
              <a:t>Tabloid mempunyai tingkat efektivitas sebesar 16%</a:t>
            </a:r>
            <a:endParaRPr lang="en-US" sz="2000">
              <a:ea typeface="Calibri" pitchFamily="34" charset="0"/>
              <a:cs typeface="Times New Roman" pitchFamily="18" charset="0"/>
            </a:endParaRPr>
          </a:p>
        </p:txBody>
      </p:sp>
      <p:sp>
        <p:nvSpPr>
          <p:cNvPr id="20484" name="Rectangle 2"/>
          <p:cNvSpPr>
            <a:spLocks noChangeArrowheads="1"/>
          </p:cNvSpPr>
          <p:nvPr/>
        </p:nvSpPr>
        <p:spPr bwMode="auto">
          <a:xfrm>
            <a:off x="642938" y="3286125"/>
            <a:ext cx="7715250" cy="3170238"/>
          </a:xfrm>
          <a:prstGeom prst="rect">
            <a:avLst/>
          </a:prstGeom>
          <a:noFill/>
          <a:ln w="9525">
            <a:noFill/>
            <a:miter lim="800000"/>
            <a:headEnd/>
            <a:tailEnd/>
          </a:ln>
        </p:spPr>
        <p:txBody>
          <a:bodyPr anchor="ctr">
            <a:spAutoFit/>
          </a:bodyPr>
          <a:lstStyle/>
          <a:p>
            <a:pPr marL="182563" indent="-182563"/>
            <a:r>
              <a:rPr lang="en-US" sz="2000">
                <a:latin typeface="Times New Roman" pitchFamily="18" charset="0"/>
                <a:ea typeface="Calibri" pitchFamily="34" charset="0"/>
                <a:cs typeface="Times New Roman" pitchFamily="18" charset="0"/>
              </a:rPr>
              <a:t>2.Untuk mengetahui efektivitas dari masing-masing media iklan televisi LCD LG, menggunakan alat analisis CRI (</a:t>
            </a:r>
            <a:r>
              <a:rPr lang="en-US" sz="2000" i="1">
                <a:latin typeface="Times New Roman" pitchFamily="18" charset="0"/>
                <a:ea typeface="Calibri" pitchFamily="34" charset="0"/>
                <a:cs typeface="Times New Roman" pitchFamily="18" charset="0"/>
              </a:rPr>
              <a:t>Customer Respon Index</a:t>
            </a:r>
            <a:r>
              <a:rPr lang="en-US" sz="2000">
                <a:latin typeface="Times New Roman" pitchFamily="18" charset="0"/>
                <a:ea typeface="Calibri" pitchFamily="34" charset="0"/>
                <a:cs typeface="Times New Roman" pitchFamily="18" charset="0"/>
              </a:rPr>
              <a:t>) yang merupakan hasil perkalian antara </a:t>
            </a:r>
            <a:r>
              <a:rPr lang="en-US" sz="2000" i="1">
                <a:latin typeface="Times New Roman" pitchFamily="18" charset="0"/>
                <a:ea typeface="Calibri" pitchFamily="34" charset="0"/>
                <a:cs typeface="Times New Roman" pitchFamily="18" charset="0"/>
              </a:rPr>
              <a:t>awareness, comprehend, interest, intentions, action. </a:t>
            </a:r>
            <a:r>
              <a:rPr lang="en-US" sz="2000">
                <a:latin typeface="Times New Roman" pitchFamily="18" charset="0"/>
                <a:ea typeface="Calibri" pitchFamily="34" charset="0"/>
                <a:cs typeface="Times New Roman" pitchFamily="18" charset="0"/>
              </a:rPr>
              <a:t>Dalam mengiklankan Televisi LCD nya, LG menggunakan media Televisi, Radio, Surat Kabar, Majalah dan Tabloid. Dari kelima media iklan yang digunakan oleh LG dalam mempengaruhi respon konsumen yang memiliki tingkat efektivitas paling tinggi adalah media Televisi dengan persentase sebesar 42%. Sedangkan media iklan yang memiliki tingkat efektivitas terendah adalah media Tabloid dengan persentase sebesar 16%</a:t>
            </a:r>
            <a:endParaRPr lang="en-US" sz="2000">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1"/>
          <p:cNvSpPr txBox="1">
            <a:spLocks noChangeArrowheads="1"/>
          </p:cNvSpPr>
          <p:nvPr/>
        </p:nvSpPr>
        <p:spPr bwMode="auto">
          <a:xfrm>
            <a:off x="3429000" y="642938"/>
            <a:ext cx="2000250" cy="400050"/>
          </a:xfrm>
          <a:prstGeom prst="rect">
            <a:avLst/>
          </a:prstGeom>
          <a:noFill/>
          <a:ln w="9525">
            <a:noFill/>
            <a:miter lim="800000"/>
            <a:headEnd/>
            <a:tailEnd/>
          </a:ln>
        </p:spPr>
        <p:txBody>
          <a:bodyPr>
            <a:spAutoFit/>
          </a:bodyPr>
          <a:lstStyle/>
          <a:p>
            <a:pPr algn="ctr"/>
            <a:r>
              <a:rPr lang="en-US" sz="2000" b="1">
                <a:latin typeface="Constantia" pitchFamily="18" charset="0"/>
              </a:rPr>
              <a:t>SARAN</a:t>
            </a:r>
          </a:p>
        </p:txBody>
      </p:sp>
      <p:sp>
        <p:nvSpPr>
          <p:cNvPr id="21507" name="Rectangle 1"/>
          <p:cNvSpPr>
            <a:spLocks noChangeArrowheads="1"/>
          </p:cNvSpPr>
          <p:nvPr/>
        </p:nvSpPr>
        <p:spPr bwMode="auto">
          <a:xfrm>
            <a:off x="0" y="1143000"/>
            <a:ext cx="8858250" cy="1477963"/>
          </a:xfrm>
          <a:prstGeom prst="rect">
            <a:avLst/>
          </a:prstGeom>
          <a:noFill/>
          <a:ln w="9525">
            <a:noFill/>
            <a:miter lim="800000"/>
            <a:headEnd/>
            <a:tailEnd/>
          </a:ln>
        </p:spPr>
        <p:txBody>
          <a:bodyPr anchor="ctr">
            <a:spAutoFit/>
          </a:bodyPr>
          <a:lstStyle/>
          <a:p>
            <a:pPr marL="342900" indent="-342900" algn="just">
              <a:buFont typeface="Calibri" pitchFamily="34" charset="0"/>
              <a:buAutoNum type="arabicPeriod"/>
            </a:pPr>
            <a:r>
              <a:rPr lang="en-US">
                <a:latin typeface="Times New Roman" pitchFamily="18" charset="0"/>
                <a:ea typeface="Calibri" pitchFamily="34" charset="0"/>
                <a:cs typeface="Times New Roman" pitchFamily="18" charset="0"/>
              </a:rPr>
              <a:t>Berdasarkan hasil penelitian yang telah penulis lakukan, bahwa media iklan yang paling efektif dalam mempengaruhi minat konsumen adalah Televisi, maka sebaiknya LG lebih meningkatkan lagi intensitas dan kreatifitasnya dalam mempromosikan Televisi LCD LG melalui media Televisi. Dengan iklan dibuat lebih menarik dan kreatif, diharapkan akan lebih mempengaruhi dan meningkatkan minat konsumen terhadap Televisi LCD LG.</a:t>
            </a:r>
            <a:endParaRPr lang="en-US">
              <a:ea typeface="Calibri" pitchFamily="34" charset="0"/>
              <a:cs typeface="Times New Roman" pitchFamily="18" charset="0"/>
            </a:endParaRPr>
          </a:p>
        </p:txBody>
      </p:sp>
      <p:sp>
        <p:nvSpPr>
          <p:cNvPr id="21508" name="Rectangle 2"/>
          <p:cNvSpPr>
            <a:spLocks noChangeArrowheads="1"/>
          </p:cNvSpPr>
          <p:nvPr/>
        </p:nvSpPr>
        <p:spPr bwMode="auto">
          <a:xfrm>
            <a:off x="0" y="2786063"/>
            <a:ext cx="8858250" cy="923925"/>
          </a:xfrm>
          <a:prstGeom prst="rect">
            <a:avLst/>
          </a:prstGeom>
          <a:noFill/>
          <a:ln w="9525">
            <a:noFill/>
            <a:miter lim="800000"/>
            <a:headEnd/>
            <a:tailEnd/>
          </a:ln>
        </p:spPr>
        <p:txBody>
          <a:bodyPr anchor="ctr">
            <a:spAutoFit/>
          </a:bodyPr>
          <a:lstStyle/>
          <a:p>
            <a:pPr marL="365125" indent="-365125" algn="just"/>
            <a:r>
              <a:rPr lang="en-US">
                <a:latin typeface="Times New Roman" pitchFamily="18" charset="0"/>
                <a:ea typeface="Calibri" pitchFamily="34" charset="0"/>
                <a:cs typeface="Times New Roman" pitchFamily="18" charset="0"/>
              </a:rPr>
              <a:t>2. Agar efektivitas iklan Televisi LCD LG pada media-media lainnya meningkat intensistasnya perlu ditingkatkan untuk meraih minat konsumen yang hilang dengan cara selalu memperbaiki kuantitas mauupun kualitas isi iklan agar selalu tepat sasaran.</a:t>
            </a:r>
            <a:endParaRPr lang="en-US">
              <a:ea typeface="Calibri" pitchFamily="34" charset="0"/>
              <a:cs typeface="Times New Roman" pitchFamily="18" charset="0"/>
            </a:endParaRPr>
          </a:p>
        </p:txBody>
      </p:sp>
      <p:sp>
        <p:nvSpPr>
          <p:cNvPr id="21509" name="Rectangle 3"/>
          <p:cNvSpPr>
            <a:spLocks noChangeArrowheads="1"/>
          </p:cNvSpPr>
          <p:nvPr/>
        </p:nvSpPr>
        <p:spPr bwMode="auto">
          <a:xfrm>
            <a:off x="0" y="4143375"/>
            <a:ext cx="8929688" cy="1754188"/>
          </a:xfrm>
          <a:prstGeom prst="rect">
            <a:avLst/>
          </a:prstGeom>
          <a:noFill/>
          <a:ln w="9525">
            <a:noFill/>
            <a:miter lim="800000"/>
            <a:headEnd/>
            <a:tailEnd/>
          </a:ln>
        </p:spPr>
        <p:txBody>
          <a:bodyPr anchor="ctr">
            <a:spAutoFit/>
          </a:bodyPr>
          <a:lstStyle/>
          <a:p>
            <a:pPr marL="365125" indent="-365125" algn="just"/>
            <a:r>
              <a:rPr lang="en-US">
                <a:latin typeface="Times New Roman" pitchFamily="18" charset="0"/>
                <a:ea typeface="Calibri" pitchFamily="34" charset="0"/>
                <a:cs typeface="Times New Roman" pitchFamily="18" charset="0"/>
              </a:rPr>
              <a:t>3.  Media iklan yang perlu diperhatikan PT LG Electronics Indonesia adalah media iklan Tabloid karena memberikan tingkat efektivitas minat konsumen terendah diantara media-media lainnya yang digunakan oleh PT. LG Electronics Indonesia. Perlu diperbaiki intensitas dan kreatifitasnya agar lebih menarik minat konsumen terhadap produk televisi LCD LG. Dengan cara lebih membuat media iklan Tabloid yang kreatif dan menarik agar lebih mempengaruhi minat konsumen terhadap produk televisi LCD LG.</a:t>
            </a:r>
            <a:endParaRPr lang="en-US">
              <a:ea typeface="Calibri" pitchFamily="34"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2571744"/>
            <a:ext cx="7666394" cy="1323439"/>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80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rPr>
              <a:t>TERIMA KASIH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200" smtClean="0"/>
              <a:t>LATAR BELAKANG</a:t>
            </a:r>
          </a:p>
        </p:txBody>
      </p:sp>
      <p:sp>
        <p:nvSpPr>
          <p:cNvPr id="6147" name="Content Placeholder 2"/>
          <p:cNvSpPr>
            <a:spLocks noGrp="1"/>
          </p:cNvSpPr>
          <p:nvPr>
            <p:ph idx="1"/>
          </p:nvPr>
        </p:nvSpPr>
        <p:spPr>
          <a:xfrm>
            <a:off x="571500" y="2571750"/>
            <a:ext cx="8229600" cy="4768850"/>
          </a:xfrm>
        </p:spPr>
        <p:txBody>
          <a:bodyPr/>
          <a:lstStyle/>
          <a:p>
            <a:pPr algn="ctr" eaLnBrk="1" hangingPunct="1">
              <a:buFont typeface="Wingdings 2" pitchFamily="18" charset="2"/>
              <a:buNone/>
            </a:pPr>
            <a:r>
              <a:rPr lang="en-US" sz="2000" smtClean="0"/>
              <a:t>LG menyadari dengan baik bahwa pelanggan merupakan asset berharga perusahaan untuk dapat bertahan dan mempunyai kemampuan untuk memperoleh laba dalam jangka panjang. Untuk mempengaruhi respon konsumen terhadap suatu produk dan untuk menarik minat  beli konsumen agar menjadi pelanggan setiap perusahaan, khususnya PT. LG Electronics Indonesia perlu mempromosikan produknya dengan berbagai cara yang inovatif dan kreatif untuk menarik dan mempengaruhi minat konsumen agar membeli produk yang mereka tawarkan melalui iklan. Namun iklan dalam menyampaikan pesan harus memperhatikan isi, etika, juga harus menetapkan komunikasi yang efektif artinya iklan tersebut harus tepat sasaran, tepat media, waktu dan materi agar tujuan yang diharapkan dapat tercapai.</a:t>
            </a:r>
          </a:p>
          <a:p>
            <a:pPr algn="ctr" eaLnBrk="1" hangingPunct="1">
              <a:buFont typeface="Wingdings 2" pitchFamily="18" charset="2"/>
              <a:buNone/>
            </a:pPr>
            <a:endParaRPr 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a:xfrm>
            <a:off x="428625" y="285750"/>
            <a:ext cx="8229600" cy="1143000"/>
          </a:xfrm>
        </p:spPr>
        <p:txBody>
          <a:bodyPr/>
          <a:lstStyle/>
          <a:p>
            <a:pPr eaLnBrk="1" hangingPunct="1"/>
            <a:r>
              <a:rPr lang="en-US" sz="3200" smtClean="0"/>
              <a:t>RUMUSAN MASALAH</a:t>
            </a:r>
          </a:p>
        </p:txBody>
      </p:sp>
      <p:sp>
        <p:nvSpPr>
          <p:cNvPr id="7171" name="Content Placeholder 2"/>
          <p:cNvSpPr>
            <a:spLocks noGrp="1"/>
          </p:cNvSpPr>
          <p:nvPr>
            <p:ph idx="4294967295"/>
          </p:nvPr>
        </p:nvSpPr>
        <p:spPr>
          <a:xfrm>
            <a:off x="0" y="1600200"/>
            <a:ext cx="8229600" cy="4525963"/>
          </a:xfrm>
        </p:spPr>
        <p:txBody>
          <a:bodyPr/>
          <a:lstStyle/>
          <a:p>
            <a:pPr marL="514350" indent="-514350" algn="just" eaLnBrk="1" hangingPunct="1">
              <a:buFont typeface="Calibri" pitchFamily="34" charset="0"/>
              <a:buAutoNum type="arabicPeriod"/>
            </a:pPr>
            <a:r>
              <a:rPr lang="en-US" smtClean="0"/>
              <a:t>Bagaimana tingkat efektifitas penggunaan media iklan terhadap produk televisi LCD merk LG</a:t>
            </a:r>
          </a:p>
          <a:p>
            <a:pPr marL="514350" indent="-514350" algn="just" eaLnBrk="1" hangingPunct="1">
              <a:buFont typeface="Calibri" pitchFamily="34" charset="0"/>
              <a:buAutoNum type="arabicPeriod"/>
            </a:pPr>
            <a:r>
              <a:rPr lang="en-US" smtClean="0"/>
              <a:t>Media apakah yang paling efektif dalam mempengaruhi minat konsumen untuk melakukan pembelian produk TV LCD merk LG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00042"/>
            <a:ext cx="7772400" cy="1470025"/>
          </a:xfrm>
        </p:spPr>
        <p:txBody>
          <a:bodyPr/>
          <a:lstStyle/>
          <a:p>
            <a:pPr eaLnBrk="1" fontAlgn="auto" hangingPunct="1">
              <a:spcAft>
                <a:spcPts val="0"/>
              </a:spcAft>
              <a:defRPr/>
            </a:pPr>
            <a:r>
              <a:rPr lang="en-US" sz="4000" dirty="0" err="1" smtClean="0"/>
              <a:t>Tujuan</a:t>
            </a:r>
            <a:r>
              <a:rPr lang="en-US" sz="4000" dirty="0" smtClean="0"/>
              <a:t> </a:t>
            </a:r>
            <a:r>
              <a:rPr lang="en-US" sz="4000" dirty="0" err="1" smtClean="0"/>
              <a:t>masalah</a:t>
            </a:r>
            <a:endParaRPr lang="en-US" sz="4000" dirty="0"/>
          </a:p>
        </p:txBody>
      </p:sp>
      <p:sp>
        <p:nvSpPr>
          <p:cNvPr id="8195" name="Subtitle 2"/>
          <p:cNvSpPr>
            <a:spLocks noGrp="1"/>
          </p:cNvSpPr>
          <p:nvPr>
            <p:ph type="subTitle" idx="1"/>
          </p:nvPr>
        </p:nvSpPr>
        <p:spPr>
          <a:xfrm>
            <a:off x="1357313" y="2000250"/>
            <a:ext cx="6400800" cy="4000500"/>
          </a:xfrm>
        </p:spPr>
        <p:txBody>
          <a:bodyPr/>
          <a:lstStyle/>
          <a:p>
            <a:pPr marL="176213" marR="0" indent="-176213" algn="just" eaLnBrk="1" hangingPunct="1">
              <a:buFont typeface="Arial" charset="0"/>
              <a:buChar char="•"/>
            </a:pPr>
            <a:r>
              <a:rPr lang="en-US" smtClean="0"/>
              <a:t>Untuk dapat mengetahui seberapa besar tingkat efektifitas penggunaan media iklan terhadap minat konsumen untuk membeli produk TV LCD merk LG.</a:t>
            </a:r>
          </a:p>
          <a:p>
            <a:pPr marL="176213" marR="0" indent="-176213" algn="just" eaLnBrk="1" hangingPunct="1">
              <a:buFont typeface="Arial" charset="0"/>
              <a:buChar char="•"/>
            </a:pPr>
            <a:r>
              <a:rPr lang="en-US" smtClean="0"/>
              <a:t>Untuk mengetahui media apakah yang paling efektif dalam mempengaruh minat konsumen untuk membeli produk TV LCD merk LG.</a:t>
            </a:r>
          </a:p>
          <a:p>
            <a:pPr marL="176213" marR="0" indent="-176213"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ALAT UJI </a:t>
            </a:r>
          </a:p>
        </p:txBody>
      </p:sp>
      <p:sp>
        <p:nvSpPr>
          <p:cNvPr id="9219" name="Content Placeholder 2"/>
          <p:cNvSpPr>
            <a:spLocks noGrp="1"/>
          </p:cNvSpPr>
          <p:nvPr>
            <p:ph idx="1"/>
          </p:nvPr>
        </p:nvSpPr>
        <p:spPr/>
        <p:txBody>
          <a:bodyPr/>
          <a:lstStyle/>
          <a:p>
            <a:pPr marL="0" indent="0" eaLnBrk="1" hangingPunct="1">
              <a:buFont typeface="Wingdings 2" pitchFamily="18" charset="2"/>
              <a:buNone/>
            </a:pPr>
            <a:r>
              <a:rPr lang="en-US" smtClean="0"/>
              <a:t>Dalam penelitian ini saya menggunakan alat uji CRI (</a:t>
            </a:r>
            <a:r>
              <a:rPr lang="en-US" i="1" smtClean="0"/>
              <a:t>Custumer Response Indeks </a:t>
            </a:r>
            <a:r>
              <a:rPr lang="en-US" smtClean="0"/>
              <a:t>) Yang merupakan hasil perkalian antara awareness(</a:t>
            </a:r>
            <a:r>
              <a:rPr lang="en-US" i="1" smtClean="0"/>
              <a:t>kesadaran</a:t>
            </a:r>
            <a:r>
              <a:rPr lang="en-US" smtClean="0"/>
              <a:t>), comprehend (</a:t>
            </a:r>
            <a:r>
              <a:rPr lang="en-US" i="1" smtClean="0"/>
              <a:t>pemahaman konsumen</a:t>
            </a:r>
            <a:r>
              <a:rPr lang="en-US" smtClean="0"/>
              <a:t>), interest(</a:t>
            </a:r>
            <a:r>
              <a:rPr lang="en-US" i="1" smtClean="0"/>
              <a:t>ketertarikan</a:t>
            </a:r>
            <a:r>
              <a:rPr lang="en-US" smtClean="0"/>
              <a:t>), intentions(</a:t>
            </a:r>
            <a:r>
              <a:rPr lang="en-US" i="1" smtClean="0"/>
              <a:t>maksud untuk membeli</a:t>
            </a:r>
            <a:r>
              <a:rPr lang="en-US" smtClean="0"/>
              <a:t>) dan action(</a:t>
            </a:r>
            <a:r>
              <a:rPr lang="en-US" i="1" smtClean="0"/>
              <a:t>bertindak membeli</a:t>
            </a:r>
            <a:r>
              <a:rPr lang="en-US"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3214688" y="357188"/>
            <a:ext cx="2590800" cy="361950"/>
          </a:xfrm>
          <a:prstGeom prst="rect">
            <a:avLst/>
          </a:prstGeom>
          <a:solidFill>
            <a:srgbClr val="FFFFFF"/>
          </a:solidFill>
          <a:ln w="9525">
            <a:solidFill>
              <a:srgbClr val="000000"/>
            </a:solidFill>
            <a:miter lim="800000"/>
            <a:headEnd/>
            <a:tailEnd/>
          </a:ln>
        </p:spPr>
        <p:txBody>
          <a:bodyPr/>
          <a:lstStyle/>
          <a:p>
            <a:pPr algn="ctr">
              <a:spcAft>
                <a:spcPts val="1000"/>
              </a:spcAft>
            </a:pPr>
            <a:r>
              <a:rPr lang="id-ID" sz="1200">
                <a:latin typeface="Times New Roman" pitchFamily="18" charset="0"/>
              </a:rPr>
              <a:t>PT </a:t>
            </a:r>
            <a:r>
              <a:rPr lang="en-US" sz="1200">
                <a:latin typeface="Times New Roman" pitchFamily="18" charset="0"/>
              </a:rPr>
              <a:t>LG Electronics</a:t>
            </a:r>
            <a:r>
              <a:rPr lang="id-ID" sz="1200">
                <a:latin typeface="Times New Roman" pitchFamily="18" charset="0"/>
              </a:rPr>
              <a:t> Indonesia</a:t>
            </a:r>
            <a:endParaRPr lang="en-US"/>
          </a:p>
        </p:txBody>
      </p:sp>
      <p:sp>
        <p:nvSpPr>
          <p:cNvPr id="10243" name="Text Box 3"/>
          <p:cNvSpPr txBox="1">
            <a:spLocks noChangeArrowheads="1"/>
          </p:cNvSpPr>
          <p:nvPr/>
        </p:nvSpPr>
        <p:spPr bwMode="auto">
          <a:xfrm>
            <a:off x="3214688" y="1000125"/>
            <a:ext cx="2590800" cy="3619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Televisi LCD merk LG</a:t>
            </a:r>
            <a:endParaRPr lang="en-US"/>
          </a:p>
        </p:txBody>
      </p:sp>
      <p:sp>
        <p:nvSpPr>
          <p:cNvPr id="10244" name="Text Box 4"/>
          <p:cNvSpPr txBox="1">
            <a:spLocks noChangeArrowheads="1"/>
          </p:cNvSpPr>
          <p:nvPr/>
        </p:nvSpPr>
        <p:spPr bwMode="auto">
          <a:xfrm>
            <a:off x="3214688" y="1571625"/>
            <a:ext cx="2590800" cy="3619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Promosi</a:t>
            </a:r>
            <a:endParaRPr lang="en-US"/>
          </a:p>
        </p:txBody>
      </p:sp>
      <p:sp>
        <p:nvSpPr>
          <p:cNvPr id="10245" name="Line 5"/>
          <p:cNvSpPr>
            <a:spLocks noChangeShapeType="1"/>
          </p:cNvSpPr>
          <p:nvPr/>
        </p:nvSpPr>
        <p:spPr bwMode="auto">
          <a:xfrm>
            <a:off x="4500563" y="1928813"/>
            <a:ext cx="0" cy="439737"/>
          </a:xfrm>
          <a:prstGeom prst="line">
            <a:avLst/>
          </a:prstGeom>
          <a:noFill/>
          <a:ln w="9525">
            <a:solidFill>
              <a:srgbClr val="000000"/>
            </a:solidFill>
            <a:round/>
            <a:headEnd/>
            <a:tailEnd/>
          </a:ln>
        </p:spPr>
        <p:txBody>
          <a:bodyPr/>
          <a:lstStyle/>
          <a:p>
            <a:endParaRPr lang="id-ID"/>
          </a:p>
        </p:txBody>
      </p:sp>
      <p:cxnSp>
        <p:nvCxnSpPr>
          <p:cNvPr id="10246" name="AutoShape 6"/>
          <p:cNvCxnSpPr>
            <a:cxnSpLocks noChangeShapeType="1"/>
          </p:cNvCxnSpPr>
          <p:nvPr/>
        </p:nvCxnSpPr>
        <p:spPr bwMode="auto">
          <a:xfrm>
            <a:off x="4500563" y="1357313"/>
            <a:ext cx="1587" cy="241300"/>
          </a:xfrm>
          <a:prstGeom prst="straightConnector1">
            <a:avLst/>
          </a:prstGeom>
          <a:noFill/>
          <a:ln w="9525">
            <a:solidFill>
              <a:srgbClr val="000000"/>
            </a:solidFill>
            <a:round/>
            <a:headEnd/>
            <a:tailEnd type="triangle" w="med" len="med"/>
          </a:ln>
        </p:spPr>
      </p:cxnSp>
      <p:cxnSp>
        <p:nvCxnSpPr>
          <p:cNvPr id="10247" name="AutoShape 7"/>
          <p:cNvCxnSpPr>
            <a:cxnSpLocks noChangeShapeType="1"/>
            <a:endCxn id="10243" idx="0"/>
          </p:cNvCxnSpPr>
          <p:nvPr/>
        </p:nvCxnSpPr>
        <p:spPr bwMode="auto">
          <a:xfrm rot="16200000" flipH="1">
            <a:off x="4362451" y="852487"/>
            <a:ext cx="285750" cy="9525"/>
          </a:xfrm>
          <a:prstGeom prst="straightConnector1">
            <a:avLst/>
          </a:prstGeom>
          <a:noFill/>
          <a:ln w="9525">
            <a:solidFill>
              <a:srgbClr val="000000"/>
            </a:solidFill>
            <a:round/>
            <a:headEnd/>
            <a:tailEnd type="triangle" w="med" len="med"/>
          </a:ln>
        </p:spPr>
      </p:cxnSp>
      <p:cxnSp>
        <p:nvCxnSpPr>
          <p:cNvPr id="10248" name="AutoShape 8"/>
          <p:cNvCxnSpPr>
            <a:cxnSpLocks noChangeShapeType="1"/>
          </p:cNvCxnSpPr>
          <p:nvPr/>
        </p:nvCxnSpPr>
        <p:spPr bwMode="auto">
          <a:xfrm>
            <a:off x="2214563" y="2357438"/>
            <a:ext cx="4343400" cy="1587"/>
          </a:xfrm>
          <a:prstGeom prst="straightConnector1">
            <a:avLst/>
          </a:prstGeom>
          <a:noFill/>
          <a:ln w="9525">
            <a:solidFill>
              <a:srgbClr val="000000"/>
            </a:solidFill>
            <a:round/>
            <a:headEnd/>
            <a:tailEnd/>
          </a:ln>
        </p:spPr>
      </p:cxnSp>
      <p:cxnSp>
        <p:nvCxnSpPr>
          <p:cNvPr id="10249" name="AutoShape 9"/>
          <p:cNvCxnSpPr>
            <a:cxnSpLocks noChangeShapeType="1"/>
          </p:cNvCxnSpPr>
          <p:nvPr/>
        </p:nvCxnSpPr>
        <p:spPr bwMode="auto">
          <a:xfrm>
            <a:off x="6572250" y="2357438"/>
            <a:ext cx="1588" cy="285750"/>
          </a:xfrm>
          <a:prstGeom prst="straightConnector1">
            <a:avLst/>
          </a:prstGeom>
          <a:noFill/>
          <a:ln w="9525">
            <a:solidFill>
              <a:srgbClr val="000000"/>
            </a:solidFill>
            <a:round/>
            <a:headEnd/>
            <a:tailEnd type="triangle" w="med" len="med"/>
          </a:ln>
        </p:spPr>
      </p:cxnSp>
      <p:cxnSp>
        <p:nvCxnSpPr>
          <p:cNvPr id="10250" name="AutoShape 10"/>
          <p:cNvCxnSpPr>
            <a:cxnSpLocks noChangeShapeType="1"/>
          </p:cNvCxnSpPr>
          <p:nvPr/>
        </p:nvCxnSpPr>
        <p:spPr bwMode="auto">
          <a:xfrm>
            <a:off x="2214563" y="2357438"/>
            <a:ext cx="1587" cy="285750"/>
          </a:xfrm>
          <a:prstGeom prst="straightConnector1">
            <a:avLst/>
          </a:prstGeom>
          <a:noFill/>
          <a:ln w="9525">
            <a:solidFill>
              <a:srgbClr val="000000"/>
            </a:solidFill>
            <a:round/>
            <a:headEnd/>
            <a:tailEnd type="triangle" w="med" len="med"/>
          </a:ln>
        </p:spPr>
      </p:cxnSp>
      <p:cxnSp>
        <p:nvCxnSpPr>
          <p:cNvPr id="10251" name="AutoShape 11"/>
          <p:cNvCxnSpPr>
            <a:cxnSpLocks noChangeShapeType="1"/>
          </p:cNvCxnSpPr>
          <p:nvPr/>
        </p:nvCxnSpPr>
        <p:spPr bwMode="auto">
          <a:xfrm>
            <a:off x="5572125" y="2357438"/>
            <a:ext cx="1588" cy="285750"/>
          </a:xfrm>
          <a:prstGeom prst="straightConnector1">
            <a:avLst/>
          </a:prstGeom>
          <a:noFill/>
          <a:ln w="9525">
            <a:solidFill>
              <a:srgbClr val="000000"/>
            </a:solidFill>
            <a:round/>
            <a:headEnd/>
            <a:tailEnd type="triangle" w="med" len="med"/>
          </a:ln>
        </p:spPr>
      </p:cxnSp>
      <p:cxnSp>
        <p:nvCxnSpPr>
          <p:cNvPr id="10252" name="AutoShape 12"/>
          <p:cNvCxnSpPr>
            <a:cxnSpLocks noChangeShapeType="1"/>
          </p:cNvCxnSpPr>
          <p:nvPr/>
        </p:nvCxnSpPr>
        <p:spPr bwMode="auto">
          <a:xfrm>
            <a:off x="4500563" y="2357438"/>
            <a:ext cx="1587" cy="285750"/>
          </a:xfrm>
          <a:prstGeom prst="straightConnector1">
            <a:avLst/>
          </a:prstGeom>
          <a:noFill/>
          <a:ln w="9525">
            <a:solidFill>
              <a:srgbClr val="000000"/>
            </a:solidFill>
            <a:round/>
            <a:headEnd/>
            <a:tailEnd type="triangle" w="med" len="med"/>
          </a:ln>
        </p:spPr>
      </p:cxnSp>
      <p:cxnSp>
        <p:nvCxnSpPr>
          <p:cNvPr id="10253" name="AutoShape 13"/>
          <p:cNvCxnSpPr>
            <a:cxnSpLocks noChangeShapeType="1"/>
          </p:cNvCxnSpPr>
          <p:nvPr/>
        </p:nvCxnSpPr>
        <p:spPr bwMode="auto">
          <a:xfrm>
            <a:off x="3357563" y="2357438"/>
            <a:ext cx="1587" cy="285750"/>
          </a:xfrm>
          <a:prstGeom prst="straightConnector1">
            <a:avLst/>
          </a:prstGeom>
          <a:noFill/>
          <a:ln w="9525">
            <a:solidFill>
              <a:srgbClr val="000000"/>
            </a:solidFill>
            <a:round/>
            <a:headEnd/>
            <a:tailEnd type="triangle" w="med" len="med"/>
          </a:ln>
        </p:spPr>
      </p:cxnSp>
      <p:sp>
        <p:nvSpPr>
          <p:cNvPr id="10254" name="Text Box 14"/>
          <p:cNvSpPr txBox="1">
            <a:spLocks noChangeArrowheads="1"/>
          </p:cNvSpPr>
          <p:nvPr/>
        </p:nvSpPr>
        <p:spPr bwMode="auto">
          <a:xfrm>
            <a:off x="1785938" y="2643188"/>
            <a:ext cx="852487" cy="504825"/>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Personal Selling</a:t>
            </a:r>
            <a:endParaRPr lang="en-US"/>
          </a:p>
        </p:txBody>
      </p:sp>
      <p:sp>
        <p:nvSpPr>
          <p:cNvPr id="10255" name="Text Box 15"/>
          <p:cNvSpPr txBox="1">
            <a:spLocks noChangeArrowheads="1"/>
          </p:cNvSpPr>
          <p:nvPr/>
        </p:nvSpPr>
        <p:spPr bwMode="auto">
          <a:xfrm>
            <a:off x="2928938" y="2643188"/>
            <a:ext cx="847725" cy="4762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Sales Promotion</a:t>
            </a:r>
            <a:endParaRPr lang="en-US"/>
          </a:p>
        </p:txBody>
      </p:sp>
      <p:sp>
        <p:nvSpPr>
          <p:cNvPr id="10256" name="Text Box 16"/>
          <p:cNvSpPr txBox="1">
            <a:spLocks noChangeArrowheads="1"/>
          </p:cNvSpPr>
          <p:nvPr/>
        </p:nvSpPr>
        <p:spPr bwMode="auto">
          <a:xfrm>
            <a:off x="4071938" y="2643188"/>
            <a:ext cx="914400" cy="4762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Advertising</a:t>
            </a:r>
            <a:endParaRPr lang="en-US"/>
          </a:p>
        </p:txBody>
      </p:sp>
      <p:sp>
        <p:nvSpPr>
          <p:cNvPr id="10257" name="Text Box 17"/>
          <p:cNvSpPr txBox="1">
            <a:spLocks noChangeArrowheads="1"/>
          </p:cNvSpPr>
          <p:nvPr/>
        </p:nvSpPr>
        <p:spPr bwMode="auto">
          <a:xfrm>
            <a:off x="5143500" y="2643188"/>
            <a:ext cx="847725" cy="4762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Public relation</a:t>
            </a:r>
            <a:endParaRPr lang="en-US"/>
          </a:p>
        </p:txBody>
      </p:sp>
      <p:sp>
        <p:nvSpPr>
          <p:cNvPr id="10258" name="Text Box 18"/>
          <p:cNvSpPr txBox="1">
            <a:spLocks noChangeArrowheads="1"/>
          </p:cNvSpPr>
          <p:nvPr/>
        </p:nvSpPr>
        <p:spPr bwMode="auto">
          <a:xfrm>
            <a:off x="6143625" y="2643188"/>
            <a:ext cx="847725" cy="476250"/>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Direct Marketing</a:t>
            </a:r>
            <a:endParaRPr lang="en-US"/>
          </a:p>
        </p:txBody>
      </p:sp>
      <p:cxnSp>
        <p:nvCxnSpPr>
          <p:cNvPr id="10259" name="AutoShape 19"/>
          <p:cNvCxnSpPr>
            <a:cxnSpLocks noChangeShapeType="1"/>
          </p:cNvCxnSpPr>
          <p:nvPr/>
        </p:nvCxnSpPr>
        <p:spPr bwMode="auto">
          <a:xfrm rot="5400000">
            <a:off x="4358482" y="3285331"/>
            <a:ext cx="285750" cy="1587"/>
          </a:xfrm>
          <a:prstGeom prst="straightConnector1">
            <a:avLst/>
          </a:prstGeom>
          <a:noFill/>
          <a:ln w="9525">
            <a:solidFill>
              <a:srgbClr val="000000"/>
            </a:solidFill>
            <a:round/>
            <a:headEnd/>
            <a:tailEnd/>
          </a:ln>
        </p:spPr>
      </p:cxnSp>
      <p:cxnSp>
        <p:nvCxnSpPr>
          <p:cNvPr id="10260" name="AutoShape 20"/>
          <p:cNvCxnSpPr>
            <a:cxnSpLocks noChangeShapeType="1"/>
          </p:cNvCxnSpPr>
          <p:nvPr/>
        </p:nvCxnSpPr>
        <p:spPr bwMode="auto">
          <a:xfrm flipV="1">
            <a:off x="2857500" y="3429000"/>
            <a:ext cx="3314700" cy="9525"/>
          </a:xfrm>
          <a:prstGeom prst="straightConnector1">
            <a:avLst/>
          </a:prstGeom>
          <a:noFill/>
          <a:ln w="9525">
            <a:solidFill>
              <a:srgbClr val="000000"/>
            </a:solidFill>
            <a:round/>
            <a:headEnd/>
            <a:tailEnd/>
          </a:ln>
        </p:spPr>
      </p:cxnSp>
      <p:cxnSp>
        <p:nvCxnSpPr>
          <p:cNvPr id="10261" name="AutoShape 21"/>
          <p:cNvCxnSpPr>
            <a:cxnSpLocks noChangeShapeType="1"/>
          </p:cNvCxnSpPr>
          <p:nvPr/>
        </p:nvCxnSpPr>
        <p:spPr bwMode="auto">
          <a:xfrm>
            <a:off x="6143625" y="3429000"/>
            <a:ext cx="0" cy="469900"/>
          </a:xfrm>
          <a:prstGeom prst="straightConnector1">
            <a:avLst/>
          </a:prstGeom>
          <a:noFill/>
          <a:ln w="9525">
            <a:solidFill>
              <a:srgbClr val="000000"/>
            </a:solidFill>
            <a:round/>
            <a:headEnd/>
            <a:tailEnd type="triangle" w="med" len="med"/>
          </a:ln>
        </p:spPr>
      </p:cxnSp>
      <p:cxnSp>
        <p:nvCxnSpPr>
          <p:cNvPr id="10262" name="AutoShape 22"/>
          <p:cNvCxnSpPr>
            <a:cxnSpLocks noChangeShapeType="1"/>
          </p:cNvCxnSpPr>
          <p:nvPr/>
        </p:nvCxnSpPr>
        <p:spPr bwMode="auto">
          <a:xfrm>
            <a:off x="2857500" y="3429000"/>
            <a:ext cx="0" cy="469900"/>
          </a:xfrm>
          <a:prstGeom prst="straightConnector1">
            <a:avLst/>
          </a:prstGeom>
          <a:noFill/>
          <a:ln w="9525">
            <a:solidFill>
              <a:srgbClr val="000000"/>
            </a:solidFill>
            <a:round/>
            <a:headEnd/>
            <a:tailEnd type="triangle" w="med" len="med"/>
          </a:ln>
        </p:spPr>
      </p:cxnSp>
      <p:sp>
        <p:nvSpPr>
          <p:cNvPr id="10263" name="Text Box 23"/>
          <p:cNvSpPr txBox="1">
            <a:spLocks noChangeArrowheads="1"/>
          </p:cNvSpPr>
          <p:nvPr/>
        </p:nvSpPr>
        <p:spPr bwMode="auto">
          <a:xfrm>
            <a:off x="1428750" y="3929063"/>
            <a:ext cx="2743200" cy="1457325"/>
          </a:xfrm>
          <a:prstGeom prst="rect">
            <a:avLst/>
          </a:prstGeom>
          <a:solidFill>
            <a:srgbClr val="FFFFFF"/>
          </a:solidFill>
          <a:ln w="9525">
            <a:solidFill>
              <a:srgbClr val="000000"/>
            </a:solidFill>
            <a:miter lim="800000"/>
            <a:headEnd/>
            <a:tailEnd/>
          </a:ln>
        </p:spPr>
        <p:txBody>
          <a:bodyPr>
            <a:spAutoFit/>
          </a:bodyPr>
          <a:lstStyle/>
          <a:p>
            <a:pPr>
              <a:spcAft>
                <a:spcPts val="1000"/>
              </a:spcAft>
            </a:pPr>
            <a:r>
              <a:rPr lang="en-US" sz="1200">
                <a:latin typeface="Times New Roman" pitchFamily="18" charset="0"/>
              </a:rPr>
              <a:t>Dimensi Efetifitas periklanan</a:t>
            </a:r>
          </a:p>
          <a:p>
            <a:pPr marL="88900" lvl="1" indent="-88900">
              <a:spcAft>
                <a:spcPts val="1000"/>
              </a:spcAft>
              <a:buFont typeface="Times New Roman" pitchFamily="18" charset="0"/>
              <a:buChar char="1"/>
            </a:pPr>
            <a:r>
              <a:rPr lang="en-US" sz="1200">
                <a:latin typeface="Times New Roman" pitchFamily="18" charset="0"/>
              </a:rPr>
              <a:t>Kesadaran(Awareness)</a:t>
            </a:r>
          </a:p>
          <a:p>
            <a:pPr>
              <a:buFont typeface="Times New Roman" pitchFamily="18" charset="0"/>
              <a:buChar char="2"/>
            </a:pPr>
            <a:r>
              <a:rPr lang="en-US" sz="1200">
                <a:latin typeface="Times New Roman" pitchFamily="18" charset="0"/>
              </a:rPr>
              <a:t>Pemahaman konsumen (comprehend)</a:t>
            </a:r>
          </a:p>
          <a:p>
            <a:pPr>
              <a:buFont typeface="Times New Roman" pitchFamily="18" charset="0"/>
              <a:buChar char="3"/>
            </a:pPr>
            <a:r>
              <a:rPr lang="en-US" sz="1200">
                <a:latin typeface="Times New Roman" pitchFamily="18" charset="0"/>
              </a:rPr>
              <a:t>Ketertarikan (interest)</a:t>
            </a:r>
          </a:p>
          <a:p>
            <a:pPr>
              <a:buFont typeface="Times New Roman" pitchFamily="18" charset="0"/>
              <a:buChar char="4"/>
            </a:pPr>
            <a:r>
              <a:rPr lang="en-US" sz="1200">
                <a:latin typeface="Times New Roman" pitchFamily="18" charset="0"/>
              </a:rPr>
              <a:t>Maksud untuk membeli (intentions)</a:t>
            </a:r>
          </a:p>
          <a:p>
            <a:pPr>
              <a:buFont typeface="Times New Roman" pitchFamily="18" charset="0"/>
              <a:buChar char="5"/>
            </a:pPr>
            <a:r>
              <a:rPr lang="en-US" sz="1200">
                <a:latin typeface="Times New Roman" pitchFamily="18" charset="0"/>
              </a:rPr>
              <a:t>Bertindak membeli (Action)</a:t>
            </a:r>
            <a:endParaRPr lang="en-US" sz="1200"/>
          </a:p>
        </p:txBody>
      </p:sp>
      <p:sp>
        <p:nvSpPr>
          <p:cNvPr id="1048" name="Text Box 24"/>
          <p:cNvSpPr txBox="1">
            <a:spLocks noChangeArrowheads="1"/>
          </p:cNvSpPr>
          <p:nvPr/>
        </p:nvSpPr>
        <p:spPr bwMode="auto">
          <a:xfrm>
            <a:off x="5072063" y="3857625"/>
            <a:ext cx="2084387" cy="1428750"/>
          </a:xfrm>
          <a:prstGeom prst="rect">
            <a:avLst/>
          </a:prstGeom>
          <a:solidFill>
            <a:srgbClr val="FFFFFF"/>
          </a:solidFill>
          <a:ln w="9525">
            <a:solidFill>
              <a:srgbClr val="000000"/>
            </a:solidFill>
            <a:miter lim="800000"/>
            <a:headEnd/>
            <a:tailEnd/>
          </a:ln>
        </p:spPr>
        <p:txBody>
          <a:bodyPr/>
          <a:lstStyle/>
          <a:p>
            <a:pPr>
              <a:spcAft>
                <a:spcPts val="1000"/>
              </a:spcAft>
              <a:defRPr/>
            </a:pPr>
            <a:r>
              <a:rPr lang="en-US" sz="1200" dirty="0">
                <a:latin typeface="Times New Roman" pitchFamily="18" charset="0"/>
              </a:rPr>
              <a:t>Media </a:t>
            </a:r>
            <a:r>
              <a:rPr lang="en-US" sz="1200" dirty="0" err="1">
                <a:latin typeface="Times New Roman" pitchFamily="18" charset="0"/>
              </a:rPr>
              <a:t>iklan</a:t>
            </a:r>
            <a:r>
              <a:rPr lang="en-US" sz="1200" dirty="0">
                <a:latin typeface="Times New Roman" pitchFamily="18" charset="0"/>
              </a:rPr>
              <a:t> yang </a:t>
            </a:r>
            <a:r>
              <a:rPr lang="en-US" sz="1200" dirty="0" err="1">
                <a:latin typeface="Times New Roman" pitchFamily="18" charset="0"/>
              </a:rPr>
              <a:t>digunakan</a:t>
            </a:r>
            <a:r>
              <a:rPr lang="en-US" sz="1200" dirty="0">
                <a:latin typeface="Times New Roman" pitchFamily="18" charset="0"/>
              </a:rPr>
              <a:t>:</a:t>
            </a:r>
          </a:p>
          <a:p>
            <a:pPr marL="88900" lvl="1" indent="-88900">
              <a:spcAft>
                <a:spcPts val="1000"/>
              </a:spcAft>
              <a:buFont typeface="Times New Roman" pitchFamily="18" charset="0"/>
              <a:buChar char="1"/>
              <a:defRPr/>
            </a:pPr>
            <a:r>
              <a:rPr lang="en-US" sz="1200" dirty="0" err="1">
                <a:latin typeface="Times New Roman" pitchFamily="18" charset="0"/>
              </a:rPr>
              <a:t>Televisi</a:t>
            </a:r>
            <a:endParaRPr lang="en-US" sz="1200" dirty="0">
              <a:latin typeface="Times New Roman" pitchFamily="18" charset="0"/>
            </a:endParaRPr>
          </a:p>
          <a:p>
            <a:pPr marL="88900" indent="-88900">
              <a:buFont typeface="Times New Roman" pitchFamily="18" charset="0"/>
              <a:buChar char="2"/>
              <a:defRPr/>
            </a:pPr>
            <a:r>
              <a:rPr lang="en-US" sz="1200" dirty="0">
                <a:latin typeface="Times New Roman" pitchFamily="18" charset="0"/>
              </a:rPr>
              <a:t>Radio</a:t>
            </a:r>
          </a:p>
          <a:p>
            <a:pPr marL="88900" indent="-88900">
              <a:buFont typeface="Times New Roman" pitchFamily="18" charset="0"/>
              <a:buChar char="3"/>
              <a:defRPr/>
            </a:pPr>
            <a:r>
              <a:rPr lang="en-US" sz="1200" dirty="0" err="1">
                <a:latin typeface="Times New Roman" pitchFamily="18" charset="0"/>
              </a:rPr>
              <a:t>Majalah</a:t>
            </a:r>
            <a:endParaRPr lang="en-US" sz="1200" dirty="0">
              <a:latin typeface="Times New Roman" pitchFamily="18" charset="0"/>
            </a:endParaRPr>
          </a:p>
          <a:p>
            <a:pPr marL="88900" indent="-88900">
              <a:buFont typeface="Times New Roman" pitchFamily="18" charset="0"/>
              <a:buChar char="4"/>
              <a:defRPr/>
            </a:pPr>
            <a:r>
              <a:rPr lang="en-US" sz="1200" dirty="0" err="1">
                <a:latin typeface="Times New Roman" pitchFamily="18" charset="0"/>
              </a:rPr>
              <a:t>Surat</a:t>
            </a:r>
            <a:r>
              <a:rPr lang="en-US" sz="1200" dirty="0">
                <a:latin typeface="Times New Roman" pitchFamily="18" charset="0"/>
              </a:rPr>
              <a:t> </a:t>
            </a:r>
            <a:r>
              <a:rPr lang="en-US" sz="1200" dirty="0" err="1">
                <a:latin typeface="Times New Roman" pitchFamily="18" charset="0"/>
              </a:rPr>
              <a:t>kabar</a:t>
            </a:r>
            <a:endParaRPr lang="en-US" sz="1200" dirty="0">
              <a:latin typeface="Times New Roman" pitchFamily="18" charset="0"/>
            </a:endParaRPr>
          </a:p>
          <a:p>
            <a:pPr marL="88900" indent="-88900">
              <a:buFont typeface="Times New Roman" pitchFamily="18" charset="0"/>
              <a:buChar char="5"/>
              <a:defRPr/>
            </a:pPr>
            <a:r>
              <a:rPr lang="en-US" sz="1200" dirty="0">
                <a:latin typeface="Times New Roman" pitchFamily="18" charset="0"/>
              </a:rPr>
              <a:t>Tabloid</a:t>
            </a:r>
          </a:p>
          <a:p>
            <a:pPr>
              <a:defRPr/>
            </a:pPr>
            <a:endParaRPr lang="en-US" dirty="0">
              <a:latin typeface="Arial" pitchFamily="34" charset="0"/>
            </a:endParaRPr>
          </a:p>
        </p:txBody>
      </p:sp>
      <p:cxnSp>
        <p:nvCxnSpPr>
          <p:cNvPr id="10265" name="AutoShape 25"/>
          <p:cNvCxnSpPr>
            <a:cxnSpLocks noChangeShapeType="1"/>
          </p:cNvCxnSpPr>
          <p:nvPr/>
        </p:nvCxnSpPr>
        <p:spPr bwMode="auto">
          <a:xfrm>
            <a:off x="4143375" y="4429125"/>
            <a:ext cx="928688" cy="1588"/>
          </a:xfrm>
          <a:prstGeom prst="straightConnector1">
            <a:avLst/>
          </a:prstGeom>
          <a:noFill/>
          <a:ln w="9525">
            <a:solidFill>
              <a:srgbClr val="000000"/>
            </a:solidFill>
            <a:round/>
            <a:headEnd/>
            <a:tailEnd type="triangle" w="med" len="med"/>
          </a:ln>
        </p:spPr>
      </p:cxnSp>
      <p:cxnSp>
        <p:nvCxnSpPr>
          <p:cNvPr id="10266" name="AutoShape 26"/>
          <p:cNvCxnSpPr>
            <a:cxnSpLocks noChangeShapeType="1"/>
            <a:endCxn id="10267" idx="0"/>
          </p:cNvCxnSpPr>
          <p:nvPr/>
        </p:nvCxnSpPr>
        <p:spPr bwMode="auto">
          <a:xfrm rot="5400000">
            <a:off x="4035425" y="4962526"/>
            <a:ext cx="1069975" cy="6350"/>
          </a:xfrm>
          <a:prstGeom prst="straightConnector1">
            <a:avLst/>
          </a:prstGeom>
          <a:noFill/>
          <a:ln w="9525">
            <a:solidFill>
              <a:srgbClr val="000000"/>
            </a:solidFill>
            <a:round/>
            <a:headEnd/>
            <a:tailEnd type="triangle" w="med" len="med"/>
          </a:ln>
        </p:spPr>
      </p:cxnSp>
      <p:sp>
        <p:nvSpPr>
          <p:cNvPr id="10267" name="Text Box 27"/>
          <p:cNvSpPr txBox="1">
            <a:spLocks noChangeArrowheads="1"/>
          </p:cNvSpPr>
          <p:nvPr/>
        </p:nvSpPr>
        <p:spPr bwMode="auto">
          <a:xfrm>
            <a:off x="3786188" y="5500688"/>
            <a:ext cx="1563687" cy="265112"/>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Analisis CRI model</a:t>
            </a:r>
            <a:endParaRPr lang="en-US"/>
          </a:p>
        </p:txBody>
      </p:sp>
      <p:sp>
        <p:nvSpPr>
          <p:cNvPr id="10268" name="Text Box 29"/>
          <p:cNvSpPr txBox="1">
            <a:spLocks noChangeArrowheads="1"/>
          </p:cNvSpPr>
          <p:nvPr/>
        </p:nvSpPr>
        <p:spPr bwMode="auto">
          <a:xfrm>
            <a:off x="3786188" y="6000750"/>
            <a:ext cx="1563687" cy="265113"/>
          </a:xfrm>
          <a:prstGeom prst="rect">
            <a:avLst/>
          </a:prstGeom>
          <a:solidFill>
            <a:srgbClr val="FFFFFF"/>
          </a:solidFill>
          <a:ln w="9525">
            <a:solidFill>
              <a:srgbClr val="000000"/>
            </a:solidFill>
            <a:miter lim="800000"/>
            <a:headEnd/>
            <a:tailEnd/>
          </a:ln>
        </p:spPr>
        <p:txBody>
          <a:bodyPr/>
          <a:lstStyle/>
          <a:p>
            <a:pPr algn="ctr">
              <a:spcAft>
                <a:spcPts val="1000"/>
              </a:spcAft>
            </a:pPr>
            <a:r>
              <a:rPr lang="en-US" sz="1200">
                <a:latin typeface="Times New Roman" pitchFamily="18" charset="0"/>
              </a:rPr>
              <a:t>Hasil Analisis</a:t>
            </a:r>
            <a:endParaRPr lang="en-US"/>
          </a:p>
        </p:txBody>
      </p:sp>
      <p:sp>
        <p:nvSpPr>
          <p:cNvPr id="10269" name="Line 30"/>
          <p:cNvSpPr>
            <a:spLocks noChangeShapeType="1"/>
          </p:cNvSpPr>
          <p:nvPr/>
        </p:nvSpPr>
        <p:spPr bwMode="auto">
          <a:xfrm>
            <a:off x="7286625" y="500063"/>
            <a:ext cx="46038" cy="5643562"/>
          </a:xfrm>
          <a:prstGeom prst="line">
            <a:avLst/>
          </a:prstGeom>
          <a:noFill/>
          <a:ln w="9525">
            <a:solidFill>
              <a:srgbClr val="000000"/>
            </a:solidFill>
            <a:round/>
            <a:headEnd/>
            <a:tailEnd/>
          </a:ln>
        </p:spPr>
        <p:txBody>
          <a:bodyPr/>
          <a:lstStyle/>
          <a:p>
            <a:endParaRPr lang="id-ID"/>
          </a:p>
        </p:txBody>
      </p:sp>
      <p:sp>
        <p:nvSpPr>
          <p:cNvPr id="43" name="Minus 42"/>
          <p:cNvSpPr/>
          <p:nvPr/>
        </p:nvSpPr>
        <p:spPr>
          <a:xfrm>
            <a:off x="535781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Minus 44"/>
          <p:cNvSpPr/>
          <p:nvPr/>
        </p:nvSpPr>
        <p:spPr>
          <a:xfrm>
            <a:off x="564356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Minus 45"/>
          <p:cNvSpPr/>
          <p:nvPr/>
        </p:nvSpPr>
        <p:spPr>
          <a:xfrm>
            <a:off x="678656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Minus 46"/>
          <p:cNvSpPr/>
          <p:nvPr/>
        </p:nvSpPr>
        <p:spPr>
          <a:xfrm>
            <a:off x="650081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Minus 47"/>
          <p:cNvSpPr/>
          <p:nvPr/>
        </p:nvSpPr>
        <p:spPr>
          <a:xfrm>
            <a:off x="621506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Minus 48"/>
          <p:cNvSpPr/>
          <p:nvPr/>
        </p:nvSpPr>
        <p:spPr>
          <a:xfrm>
            <a:off x="592931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0" name="Minus 49"/>
          <p:cNvSpPr/>
          <p:nvPr/>
        </p:nvSpPr>
        <p:spPr>
          <a:xfrm>
            <a:off x="7072313" y="6072188"/>
            <a:ext cx="285750" cy="214312"/>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1" name="Minus 50"/>
          <p:cNvSpPr/>
          <p:nvPr/>
        </p:nvSpPr>
        <p:spPr>
          <a:xfrm>
            <a:off x="6715125" y="428625"/>
            <a:ext cx="285750" cy="21431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Minus 51"/>
          <p:cNvSpPr/>
          <p:nvPr/>
        </p:nvSpPr>
        <p:spPr>
          <a:xfrm>
            <a:off x="6429375" y="428625"/>
            <a:ext cx="285750" cy="21431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Minus 52"/>
          <p:cNvSpPr/>
          <p:nvPr/>
        </p:nvSpPr>
        <p:spPr>
          <a:xfrm>
            <a:off x="6143625" y="428625"/>
            <a:ext cx="285750" cy="21431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Minus 53"/>
          <p:cNvSpPr/>
          <p:nvPr/>
        </p:nvSpPr>
        <p:spPr>
          <a:xfrm>
            <a:off x="5857875" y="428625"/>
            <a:ext cx="285750" cy="21431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Minus 54"/>
          <p:cNvSpPr/>
          <p:nvPr/>
        </p:nvSpPr>
        <p:spPr>
          <a:xfrm>
            <a:off x="7000875" y="428625"/>
            <a:ext cx="285750" cy="214313"/>
          </a:xfrm>
          <a:prstGeom prst="mathMin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44" name="Straight Arrow Connector 43"/>
          <p:cNvCxnSpPr>
            <a:stCxn id="10267" idx="2"/>
            <a:endCxn id="10268" idx="0"/>
          </p:cNvCxnSpPr>
          <p:nvPr/>
        </p:nvCxnSpPr>
        <p:spPr>
          <a:xfrm rot="5400000">
            <a:off x="4450557" y="5884069"/>
            <a:ext cx="2349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428604"/>
            <a:ext cx="7772400" cy="1470025"/>
          </a:xfrm>
        </p:spPr>
        <p:txBody>
          <a:bodyPr/>
          <a:lstStyle/>
          <a:p>
            <a:pPr eaLnBrk="1" fontAlgn="auto" hangingPunct="1">
              <a:spcAft>
                <a:spcPts val="0"/>
              </a:spcAft>
              <a:defRPr/>
            </a:pPr>
            <a:r>
              <a:rPr lang="en-US" dirty="0" smtClean="0"/>
              <a:t>HIPOTESIS</a:t>
            </a:r>
            <a:endParaRPr lang="en-US" dirty="0"/>
          </a:p>
        </p:txBody>
      </p:sp>
      <p:sp>
        <p:nvSpPr>
          <p:cNvPr id="11267" name="Subtitle 4"/>
          <p:cNvSpPr>
            <a:spLocks noGrp="1"/>
          </p:cNvSpPr>
          <p:nvPr>
            <p:ph type="subTitle" idx="1"/>
          </p:nvPr>
        </p:nvSpPr>
        <p:spPr>
          <a:xfrm>
            <a:off x="1357313" y="2000250"/>
            <a:ext cx="6400800" cy="1752600"/>
          </a:xfrm>
        </p:spPr>
        <p:txBody>
          <a:bodyPr/>
          <a:lstStyle/>
          <a:p>
            <a:pPr marR="0" eaLnBrk="1" hangingPunct="1"/>
            <a:r>
              <a:rPr lang="en-US" sz="4000" smtClean="0"/>
              <a:t>Diduga televisi merupakan media iklan televisi LCD LG yang paling efektif dalam mempengaruhi minat konsumen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14348" y="571480"/>
            <a:ext cx="7772400" cy="1470025"/>
          </a:xfrm>
        </p:spPr>
        <p:txBody>
          <a:bodyPr/>
          <a:lstStyle/>
          <a:p>
            <a:pPr eaLnBrk="1" fontAlgn="auto" hangingPunct="1">
              <a:spcAft>
                <a:spcPts val="0"/>
              </a:spcAft>
              <a:defRPr/>
            </a:pPr>
            <a:r>
              <a:rPr lang="en-US" dirty="0" smtClean="0"/>
              <a:t>POPULASI</a:t>
            </a:r>
            <a:endParaRPr lang="en-US" dirty="0"/>
          </a:p>
        </p:txBody>
      </p:sp>
      <p:sp>
        <p:nvSpPr>
          <p:cNvPr id="12291" name="Subtitle 4"/>
          <p:cNvSpPr>
            <a:spLocks noGrp="1"/>
          </p:cNvSpPr>
          <p:nvPr>
            <p:ph type="subTitle" idx="1"/>
          </p:nvPr>
        </p:nvSpPr>
        <p:spPr>
          <a:xfrm>
            <a:off x="1500188" y="2428875"/>
            <a:ext cx="6400800" cy="1752600"/>
          </a:xfrm>
        </p:spPr>
        <p:txBody>
          <a:bodyPr/>
          <a:lstStyle/>
          <a:p>
            <a:pPr marR="0" eaLnBrk="1" hangingPunct="1"/>
            <a:r>
              <a:rPr lang="en-US" smtClean="0"/>
              <a:t>Populasi dalam penelitian ini jumlahnya tidak diketahui yaitu orang yang pernah melihat atau mendengar iklan televisi LCD merk LG melalui media iklan.</a:t>
            </a:r>
          </a:p>
          <a:p>
            <a:pPr marR="0"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42910" y="571480"/>
            <a:ext cx="7772400" cy="1470025"/>
          </a:xfrm>
        </p:spPr>
        <p:txBody>
          <a:bodyPr/>
          <a:lstStyle/>
          <a:p>
            <a:pPr eaLnBrk="1" fontAlgn="auto" hangingPunct="1">
              <a:spcAft>
                <a:spcPts val="0"/>
              </a:spcAft>
              <a:defRPr/>
            </a:pPr>
            <a:r>
              <a:rPr lang="en-US" dirty="0" smtClean="0"/>
              <a:t>SAMPLE</a:t>
            </a:r>
            <a:endParaRPr lang="en-US" dirty="0"/>
          </a:p>
        </p:txBody>
      </p:sp>
      <p:sp>
        <p:nvSpPr>
          <p:cNvPr id="13315" name="Subtitle 4"/>
          <p:cNvSpPr>
            <a:spLocks noGrp="1"/>
          </p:cNvSpPr>
          <p:nvPr>
            <p:ph type="subTitle" idx="1"/>
          </p:nvPr>
        </p:nvSpPr>
        <p:spPr>
          <a:xfrm>
            <a:off x="1357313" y="2143125"/>
            <a:ext cx="6400800" cy="1752600"/>
          </a:xfrm>
        </p:spPr>
        <p:txBody>
          <a:bodyPr/>
          <a:lstStyle/>
          <a:p>
            <a:pPr marR="0" eaLnBrk="1" hangingPunct="1"/>
            <a:r>
              <a:rPr lang="en-US" smtClean="0"/>
              <a:t>Jumlah sampel dalam peneltiaan ini ditetapkan 150 orang yang sudah mengenal televisi LCD merk LG dari salah satu media iklan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293</TotalTime>
  <Words>1424</Words>
  <Application>Microsoft Office PowerPoint</Application>
  <PresentationFormat>On-screen Show (4:3)</PresentationFormat>
  <Paragraphs>361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ANALISIS EFEKTIFITAS PENGGUNAAN MEDIA IKLAN TERHADAP PRODUK TELEVISI LCD MERK LG</vt:lpstr>
      <vt:lpstr>LATAR BELAKANG</vt:lpstr>
      <vt:lpstr>RUMUSAN MASALAH</vt:lpstr>
      <vt:lpstr>Tujuan masalah</vt:lpstr>
      <vt:lpstr>ALAT UJI </vt:lpstr>
      <vt:lpstr>PowerPoint Presentation</vt:lpstr>
      <vt:lpstr>HIPOTESIS</vt:lpstr>
      <vt:lpstr>POPULASI</vt:lpstr>
      <vt:lpstr>SAMPLE</vt:lpstr>
      <vt:lpstr>TEKNIK PENGAMBILAN SAMPLE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EFEKTIFITAS PENGGUNAAN MEDIA IKLAN TERHADAP PRODUK TELEVISI LCD MERK LG</dc:title>
  <dc:creator>user</dc:creator>
  <cp:lastModifiedBy>May</cp:lastModifiedBy>
  <cp:revision>20</cp:revision>
  <dcterms:created xsi:type="dcterms:W3CDTF">2011-01-09T05:19:05Z</dcterms:created>
  <dcterms:modified xsi:type="dcterms:W3CDTF">2015-03-08T07:52:16Z</dcterms:modified>
</cp:coreProperties>
</file>