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7" r:id="rId3"/>
    <p:sldId id="262" r:id="rId4"/>
    <p:sldId id="280" r:id="rId5"/>
    <p:sldId id="265" r:id="rId6"/>
    <p:sldId id="281" r:id="rId7"/>
    <p:sldId id="279" r:id="rId8"/>
    <p:sldId id="266" r:id="rId9"/>
    <p:sldId id="274" r:id="rId10"/>
    <p:sldId id="282" r:id="rId11"/>
    <p:sldId id="283" r:id="rId12"/>
    <p:sldId id="284" r:id="rId13"/>
    <p:sldId id="267" r:id="rId14"/>
    <p:sldId id="285" r:id="rId15"/>
    <p:sldId id="286" r:id="rId16"/>
    <p:sldId id="268" r:id="rId17"/>
    <p:sldId id="269" r:id="rId18"/>
    <p:sldId id="275" r:id="rId19"/>
    <p:sldId id="270" r:id="rId20"/>
    <p:sldId id="276" r:id="rId21"/>
    <p:sldId id="271" r:id="rId22"/>
    <p:sldId id="272" r:id="rId23"/>
    <p:sldId id="273" r:id="rId24"/>
    <p:sldId id="277" r:id="rId25"/>
    <p:sldId id="278" r:id="rId26"/>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3A31AF45-3D1A-4ADF-875C-15703A8CF8E1}"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575C2D9-4B44-4513-B914-F4DBD62D24EA}"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DF01C3E-4E51-41CE-9678-FC625F6B71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61EC389-3A3A-4FC0-A98A-E66633B92182}"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D82EB14-A8AF-4EEC-AE49-BFDBAEE98687}"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D6ED10D-69DF-4DF2-B8C3-E8CA171E9F0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8709B7B-D4AD-4709-AFE3-219222FE489F}"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8A6DEAED-A0D5-4EA3-B59E-C8DAA1CF944E}"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14D0BC-2358-4E3A-B77B-16873A7894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01BE2D6-0C9C-468F-8D37-B6EF5038680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146A6FFF-7CF8-4719-91A6-B68F824C56D7}"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E642F47-BCDD-418D-A709-6828D1AFCCDC}"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85D4BE23-75FF-4A59-AF81-E9C7CEF28499}" type="datetimeFigureOut">
              <a:rPr lang="id-ID"/>
              <a:pPr>
                <a:defRPr/>
              </a:pPr>
              <a:t>08/03/2015</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647C441A-4BDB-4D95-B35D-A6BA9B37CC73}"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3519BA8-BAFA-4A01-817B-86A2E38D645E}" type="datetimeFigureOut">
              <a:rPr lang="id-ID"/>
              <a:pPr>
                <a:defRPr/>
              </a:pPr>
              <a:t>08/03/2015</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E78B27B4-E0B9-43C3-92E2-26C633C3E9F9}"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ECC881-6C2C-4CDA-AC9F-F9EB4050E7F5}" type="datetimeFigureOut">
              <a:rPr lang="id-ID"/>
              <a:pPr>
                <a:defRPr/>
              </a:pPr>
              <a:t>08/03/2015</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826C2B24-A009-45A3-B3DD-2834A7E35929}"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30D98B-074F-448D-B253-BE322F7F32CB}"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C38E0B09-493C-4F4F-8FCD-5ADF79DD25C4}"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3F1651-D749-4B96-A1EB-7052D035D783}"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1EFBEA2-CD64-452F-B577-CA9FDDEF74F1}"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45DF0E-8137-42D6-98C8-7B96FB99ACB6}" type="datetimeFigureOut">
              <a:rPr lang="id-ID"/>
              <a:pPr>
                <a:defRPr/>
              </a:pPr>
              <a:t>08/03/2015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E66C49A-E585-45B6-87AB-7FD75EDB083F}"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828800"/>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populasi</a:t>
            </a: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dan</a:t>
            </a: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sensus</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Content Placeholder 2"/>
          <p:cNvSpPr txBox="1">
            <a:spLocks/>
          </p:cNvSpPr>
          <p:nvPr/>
        </p:nvSpPr>
        <p:spPr bwMode="auto">
          <a:xfrm>
            <a:off x="12192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 populasi nya kecil dan</a:t>
            </a: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 masing-masing elemen agak berbeda satu sama lain.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yang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baik</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990600" y="15240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1. Akurasi : sampai sejauh mana sampel tidak dipengaruhi bias. Jadi akurat itu artinya tidak bias.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Sampel yang akurat adalah sampel yang dimanfaatkan untuk menyeimbangkan penilaian di antara anggota-anggota sampel.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Dengan kata lain, sampel yang akurat adalah sampel yang tidak terdapat “varians sistematik”.</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Varians sistematik adalah variasi dalam penialian yang mengacu pada pengaruh yang diketahui, yang menyebabkan skor lebih berstandar pada satu petunjuk ketimbang yang lain.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Langkah</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pengambilan</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bwMode="auto">
          <a:xfrm>
            <a:off x="8382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100000"/>
              </a:lnSpc>
              <a:spcBef>
                <a:spcPct val="20000"/>
              </a:spcBef>
              <a:spcAft>
                <a:spcPct val="0"/>
              </a:spcAft>
              <a:buClrTx/>
              <a:buSzTx/>
              <a:buFontTx/>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Tentukan secara jelas populasi yang menjadi sasaran penelitiannya (target population).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Populasi sasaran adalah populasi yang nantinya akan menjadi cakupan kesimpulan penelitian.</a:t>
            </a:r>
          </a:p>
          <a:p>
            <a:pPr marL="609600" marR="0" lvl="0" indent="-6096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2. 	Tentukan parameter penting populasi’ yaitu deskriptor (ratap-rata, varians, atau proporsi, Etc) dari variabel  dalam sebuah populasi.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Jenis-jenis</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539430"/>
          </a:xfrm>
          <a:prstGeom prst="rect">
            <a:avLst/>
          </a:prstGeom>
          <a:noFill/>
        </p:spPr>
        <p:txBody>
          <a:bodyPr wrap="square" rtlCol="0">
            <a:spAutoFit/>
          </a:bodyPr>
          <a:lstStyle/>
          <a:p>
            <a:pPr marL="609600" indent="-609600"/>
            <a:r>
              <a:rPr lang="sv-SE" sz="2800" dirty="0" smtClean="0"/>
              <a:t>Probability sampling </a:t>
            </a:r>
          </a:p>
          <a:p>
            <a:pPr marL="990600" lvl="1" indent="-533400"/>
            <a:r>
              <a:rPr lang="sv-SE" sz="2400" dirty="0" smtClean="0"/>
              <a:t>Simple random sampling</a:t>
            </a:r>
          </a:p>
          <a:p>
            <a:pPr marL="990600" lvl="1" indent="-533400"/>
            <a:r>
              <a:rPr lang="sv-SE" sz="2400" dirty="0" smtClean="0"/>
              <a:t>Sys</a:t>
            </a:r>
            <a:r>
              <a:rPr lang="en-US" sz="2400" dirty="0" err="1" smtClean="0"/>
              <a:t>tematic</a:t>
            </a:r>
            <a:r>
              <a:rPr lang="en-US" sz="2400" dirty="0" smtClean="0"/>
              <a:t> Sampling</a:t>
            </a:r>
          </a:p>
          <a:p>
            <a:pPr marL="990600" lvl="1" indent="-533400"/>
            <a:r>
              <a:rPr lang="en-US" sz="2400" dirty="0" smtClean="0"/>
              <a:t>Stratified random sampling</a:t>
            </a:r>
          </a:p>
          <a:p>
            <a:pPr marL="990600" lvl="1" indent="-533400"/>
            <a:r>
              <a:rPr lang="en-US" sz="2400" dirty="0" smtClean="0"/>
              <a:t>Cluster sampling </a:t>
            </a:r>
            <a:r>
              <a:rPr lang="en-US" sz="2400" dirty="0" err="1" smtClean="0"/>
              <a:t>atau</a:t>
            </a:r>
            <a:r>
              <a:rPr lang="en-US" sz="2400" dirty="0" smtClean="0"/>
              <a:t> Area sampling</a:t>
            </a:r>
          </a:p>
          <a:p>
            <a:pPr marL="609600" indent="-609600"/>
            <a:r>
              <a:rPr lang="en-US" sz="2800" dirty="0" smtClean="0"/>
              <a:t>Non Probability sampling</a:t>
            </a:r>
          </a:p>
          <a:p>
            <a:pPr marL="990600" lvl="1" indent="-533400"/>
            <a:r>
              <a:rPr lang="en-US" sz="2400" dirty="0" err="1" smtClean="0"/>
              <a:t>Conveneince</a:t>
            </a:r>
            <a:r>
              <a:rPr lang="en-US" sz="2400" dirty="0" smtClean="0"/>
              <a:t> sampling</a:t>
            </a:r>
          </a:p>
          <a:p>
            <a:pPr marL="990600" lvl="1" indent="-533400"/>
            <a:r>
              <a:rPr lang="en-US" sz="2400" dirty="0" smtClean="0"/>
              <a:t>Judgment sampling </a:t>
            </a:r>
            <a:r>
              <a:rPr lang="en-US" sz="2400" dirty="0" err="1" smtClean="0"/>
              <a:t>atau</a:t>
            </a:r>
            <a:r>
              <a:rPr lang="en-US" sz="2400" dirty="0" smtClean="0"/>
              <a:t> Purposive sampling</a:t>
            </a:r>
          </a:p>
          <a:p>
            <a:pPr marL="990600" lvl="1" indent="-533400"/>
            <a:r>
              <a:rPr lang="en-US" sz="2400" dirty="0" smtClean="0"/>
              <a:t>Quota sampling</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110799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Perhatikan</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pada</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saat</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menentukan</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Content Placeholder 2"/>
          <p:cNvSpPr txBox="1">
            <a:spLocks/>
          </p:cNvSpPr>
          <p:nvPr/>
        </p:nvSpPr>
        <p:spPr bwMode="auto">
          <a:xfrm>
            <a:off x="762000" y="17526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Siapa yang menjadi unit analisis kita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Bagaimana karakteristik unit analisis kita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Bagaimana sampling frame kita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Sampling frame adalah daftar elemen yang secara aktual menjadi sumber pengambilan sampel. Secara ideal sampling frame hanya merupakan daftar anggota populasi dengan tepat  dan lengkap</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4876800" y="16764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Tentukan pendekatan apa yang akan dipakai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Untuk sampai pada sebuah teknik sampel yang akan dipakai, kemungkinan banyak langkah yang akan dilakukan, dan ini berarti akan banyak metode yang akan dipergunakan dalam penentuan sampelnya.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penelitian</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lgn="ct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vs</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lgn="ct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penentuan</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Content Placeholder 7"/>
          <p:cNvSpPr txBox="1">
            <a:spLocks/>
          </p:cNvSpPr>
          <p:nvPr/>
        </p:nvSpPr>
        <p:spPr>
          <a:xfrm>
            <a:off x="609600" y="1981200"/>
            <a:ext cx="3520440" cy="4114800"/>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Didasarkan pada seleksi acak</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Prosedur yang terkontrol untuk menjamin bahwa setiap elemen populasi sudah tentu merupakan peluang seleksi bukan nol yang diketahui.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Intinya setiap unit sample memiliki peluang yang sama untuk terpilih.</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9"/>
          <p:cNvSpPr txBox="1">
            <a:spLocks/>
          </p:cNvSpPr>
          <p:nvPr/>
        </p:nvSpPr>
        <p:spPr>
          <a:xfrm>
            <a:off x="4572000" y="1981200"/>
            <a:ext cx="3520440" cy="4114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Tidak acak dan subyektif</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Setiap anggota tidak memiliki untuk menjadi bukan nol yang diketahui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1066800" y="5638800"/>
            <a:ext cx="72390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457200" y="1752600"/>
            <a:ext cx="7848600" cy="4524315"/>
          </a:xfrm>
          <a:prstGeom prst="rect">
            <a:avLst/>
          </a:prstGeom>
          <a:noFill/>
        </p:spPr>
        <p:txBody>
          <a:bodyPr wrap="square" rtlCol="0">
            <a:spAutoFit/>
          </a:bodyPr>
          <a:lstStyle/>
          <a:p>
            <a:pPr marL="609600" indent="-609600">
              <a:lnSpc>
                <a:spcPct val="90000"/>
              </a:lnSpc>
              <a:buFontTx/>
              <a:buNone/>
            </a:pPr>
            <a:r>
              <a:rPr lang="en-US" sz="3200" b="1" dirty="0" smtClean="0"/>
              <a:t>Simple random sampling</a:t>
            </a:r>
            <a:r>
              <a:rPr lang="en-US" sz="3200" dirty="0" smtClean="0"/>
              <a:t>: </a:t>
            </a:r>
            <a:r>
              <a:rPr lang="en-US" sz="3200" dirty="0" err="1" smtClean="0"/>
              <a:t>cara</a:t>
            </a:r>
            <a:r>
              <a:rPr lang="en-US" sz="3200" dirty="0" smtClean="0"/>
              <a:t> </a:t>
            </a:r>
            <a:r>
              <a:rPr lang="en-US" sz="3200" dirty="0" err="1" smtClean="0"/>
              <a:t>pengambilan</a:t>
            </a:r>
            <a:r>
              <a:rPr lang="en-US" sz="3200" dirty="0" smtClean="0"/>
              <a:t> </a:t>
            </a:r>
            <a:r>
              <a:rPr lang="en-US" sz="3200" dirty="0" err="1" smtClean="0"/>
              <a:t>sampel</a:t>
            </a:r>
            <a:r>
              <a:rPr lang="en-US" sz="3200" dirty="0" smtClean="0"/>
              <a:t> </a:t>
            </a:r>
            <a:r>
              <a:rPr lang="en-US" sz="3200" dirty="0" err="1" smtClean="0"/>
              <a:t>dengan</a:t>
            </a:r>
            <a:r>
              <a:rPr lang="en-US" sz="3200" dirty="0" smtClean="0"/>
              <a:t> </a:t>
            </a:r>
            <a:r>
              <a:rPr lang="en-US" sz="3200" dirty="0" err="1" smtClean="0"/>
              <a:t>metode</a:t>
            </a:r>
            <a:r>
              <a:rPr lang="en-US" sz="3200" dirty="0" smtClean="0"/>
              <a:t> </a:t>
            </a:r>
            <a:r>
              <a:rPr lang="en-US" sz="3200" dirty="0" err="1" smtClean="0"/>
              <a:t>ini</a:t>
            </a:r>
            <a:r>
              <a:rPr lang="en-US" sz="3200" dirty="0" smtClean="0"/>
              <a:t> </a:t>
            </a:r>
            <a:r>
              <a:rPr lang="en-US" sz="3200" dirty="0" err="1" smtClean="0"/>
              <a:t>harus</a:t>
            </a:r>
            <a:r>
              <a:rPr lang="en-US" sz="3200" dirty="0" smtClean="0"/>
              <a:t> </a:t>
            </a:r>
            <a:r>
              <a:rPr lang="en-US" sz="3200" dirty="0" err="1" smtClean="0"/>
              <a:t>memenuhi</a:t>
            </a:r>
            <a:r>
              <a:rPr lang="en-US" sz="3200" dirty="0" smtClean="0"/>
              <a:t> </a:t>
            </a:r>
            <a:r>
              <a:rPr lang="en-US" sz="3200" dirty="0" err="1" smtClean="0"/>
              <a:t>syarat</a:t>
            </a:r>
            <a:r>
              <a:rPr lang="en-US" sz="3200" dirty="0" smtClean="0"/>
              <a:t> </a:t>
            </a:r>
            <a:r>
              <a:rPr lang="en-US" sz="3200" dirty="0" err="1" smtClean="0"/>
              <a:t>yaitu</a:t>
            </a:r>
            <a:r>
              <a:rPr lang="en-US" sz="3200" dirty="0" smtClean="0"/>
              <a:t>  </a:t>
            </a:r>
            <a:r>
              <a:rPr lang="en-US" sz="3200" dirty="0" err="1" smtClean="0"/>
              <a:t>anggota</a:t>
            </a:r>
            <a:r>
              <a:rPr lang="en-US" sz="3200" dirty="0" smtClean="0"/>
              <a:t> </a:t>
            </a:r>
            <a:r>
              <a:rPr lang="en-US" sz="3200" dirty="0" err="1" smtClean="0"/>
              <a:t>populasi</a:t>
            </a:r>
            <a:r>
              <a:rPr lang="en-US" sz="3200" dirty="0" smtClean="0"/>
              <a:t> </a:t>
            </a:r>
            <a:r>
              <a:rPr lang="en-US" sz="3200" dirty="0" err="1" smtClean="0"/>
              <a:t>bersifat</a:t>
            </a:r>
            <a:r>
              <a:rPr lang="en-US" sz="3200" dirty="0" smtClean="0"/>
              <a:t> </a:t>
            </a:r>
            <a:r>
              <a:rPr lang="en-US" sz="3200" dirty="0" err="1" smtClean="0"/>
              <a:t>homogen</a:t>
            </a:r>
            <a:r>
              <a:rPr lang="en-US" sz="3200" dirty="0" smtClean="0"/>
              <a:t>. </a:t>
            </a:r>
            <a:r>
              <a:rPr lang="en-US" sz="3200" dirty="0" err="1" smtClean="0"/>
              <a:t>Jika</a:t>
            </a:r>
            <a:r>
              <a:rPr lang="en-US" sz="3200" dirty="0" smtClean="0"/>
              <a:t> </a:t>
            </a:r>
            <a:r>
              <a:rPr lang="en-US" sz="3200" dirty="0" err="1" smtClean="0"/>
              <a:t>syarat</a:t>
            </a:r>
            <a:r>
              <a:rPr lang="en-US" sz="3200" dirty="0" smtClean="0"/>
              <a:t> </a:t>
            </a:r>
            <a:r>
              <a:rPr lang="en-US" sz="3200" dirty="0" err="1" smtClean="0"/>
              <a:t>ini</a:t>
            </a:r>
            <a:r>
              <a:rPr lang="en-US" sz="3200" dirty="0" smtClean="0"/>
              <a:t> </a:t>
            </a:r>
            <a:r>
              <a:rPr lang="en-US" sz="3200" dirty="0" err="1" smtClean="0"/>
              <a:t>tidak</a:t>
            </a:r>
            <a:r>
              <a:rPr lang="en-US" sz="3200" dirty="0" smtClean="0"/>
              <a:t> </a:t>
            </a:r>
            <a:r>
              <a:rPr lang="en-US" sz="3200" dirty="0" err="1" smtClean="0"/>
              <a:t>diketahui</a:t>
            </a:r>
            <a:r>
              <a:rPr lang="en-US" sz="3200" dirty="0" smtClean="0"/>
              <a:t> </a:t>
            </a:r>
            <a:r>
              <a:rPr lang="en-US" sz="3200" dirty="0" err="1" smtClean="0"/>
              <a:t>maka</a:t>
            </a:r>
            <a:r>
              <a:rPr lang="en-US" sz="3200" dirty="0" smtClean="0"/>
              <a:t> </a:t>
            </a:r>
            <a:r>
              <a:rPr lang="en-US" sz="3200" dirty="0" err="1" smtClean="0"/>
              <a:t>metode</a:t>
            </a:r>
            <a:r>
              <a:rPr lang="en-US" sz="3200" dirty="0" smtClean="0"/>
              <a:t> </a:t>
            </a:r>
            <a:r>
              <a:rPr lang="en-US" sz="3200" dirty="0" err="1" smtClean="0"/>
              <a:t>ini</a:t>
            </a:r>
            <a:r>
              <a:rPr lang="en-US" sz="3200" dirty="0" smtClean="0"/>
              <a:t> </a:t>
            </a:r>
            <a:r>
              <a:rPr lang="en-US" sz="3200" dirty="0" err="1" smtClean="0"/>
              <a:t>tidak</a:t>
            </a:r>
            <a:r>
              <a:rPr lang="en-US" sz="3200" dirty="0" smtClean="0"/>
              <a:t> </a:t>
            </a:r>
            <a:r>
              <a:rPr lang="en-US" sz="3200" dirty="0" err="1" smtClean="0"/>
              <a:t>boleh</a:t>
            </a:r>
            <a:r>
              <a:rPr lang="en-US" sz="3200" dirty="0" smtClean="0"/>
              <a:t> </a:t>
            </a:r>
            <a:r>
              <a:rPr lang="en-US" sz="3200" dirty="0" err="1" smtClean="0"/>
              <a:t>digunakan</a:t>
            </a:r>
            <a:r>
              <a:rPr lang="en-US" sz="3200" dirty="0" smtClean="0"/>
              <a:t>. </a:t>
            </a:r>
            <a:r>
              <a:rPr lang="en-US" sz="3200" dirty="0" err="1" smtClean="0"/>
              <a:t>Beberapa</a:t>
            </a:r>
            <a:r>
              <a:rPr lang="en-US" sz="3200" dirty="0" smtClean="0"/>
              <a:t> </a:t>
            </a:r>
            <a:r>
              <a:rPr lang="en-US" sz="3200" dirty="0" err="1" smtClean="0"/>
              <a:t>cara</a:t>
            </a:r>
            <a:r>
              <a:rPr lang="en-US" sz="3200" dirty="0" smtClean="0"/>
              <a:t> yang </a:t>
            </a:r>
            <a:r>
              <a:rPr lang="en-US" sz="3200" dirty="0" err="1" smtClean="0"/>
              <a:t>dapat</a:t>
            </a:r>
            <a:r>
              <a:rPr lang="en-US" sz="3200" dirty="0" smtClean="0"/>
              <a:t> </a:t>
            </a:r>
            <a:r>
              <a:rPr lang="en-US" sz="3200" dirty="0" err="1" smtClean="0"/>
              <a:t>digunakan</a:t>
            </a:r>
            <a:r>
              <a:rPr lang="en-US" sz="3200" dirty="0" smtClean="0"/>
              <a:t> </a:t>
            </a:r>
            <a:r>
              <a:rPr lang="en-US" sz="3200" dirty="0" err="1" smtClean="0"/>
              <a:t>untuk</a:t>
            </a:r>
            <a:r>
              <a:rPr lang="en-US" sz="3200" dirty="0" smtClean="0"/>
              <a:t> </a:t>
            </a:r>
            <a:r>
              <a:rPr lang="en-US" sz="3200" dirty="0" err="1" smtClean="0"/>
              <a:t>memilih</a:t>
            </a:r>
            <a:r>
              <a:rPr lang="en-US" sz="3200" dirty="0" smtClean="0"/>
              <a:t> sample </a:t>
            </a:r>
            <a:r>
              <a:rPr lang="en-US" sz="3200" dirty="0" err="1" smtClean="0"/>
              <a:t>seperti</a:t>
            </a:r>
            <a:r>
              <a:rPr lang="en-US" sz="3200" dirty="0" smtClean="0"/>
              <a:t> system </a:t>
            </a:r>
            <a:r>
              <a:rPr lang="en-US" sz="3200" dirty="0" err="1" smtClean="0"/>
              <a:t>undian.a</a:t>
            </a:r>
            <a:r>
              <a:rPr lang="en-US" sz="3200" dirty="0" smtClean="0"/>
              <a:t> </a:t>
            </a:r>
            <a:r>
              <a:rPr lang="en-US" sz="3200" dirty="0" err="1" smtClean="0"/>
              <a:t>atau</a:t>
            </a:r>
            <a:r>
              <a:rPr lang="en-US" sz="3200" dirty="0" smtClean="0"/>
              <a:t> </a:t>
            </a:r>
            <a:r>
              <a:rPr lang="en-US" sz="3200" dirty="0" err="1" smtClean="0"/>
              <a:t>nomor</a:t>
            </a:r>
            <a:r>
              <a:rPr lang="en-US" sz="3200" dirty="0" smtClean="0"/>
              <a:t> </a:t>
            </a:r>
            <a:r>
              <a:rPr lang="en-US" sz="3200" dirty="0" err="1" smtClean="0"/>
              <a:t>populasi</a:t>
            </a:r>
            <a:r>
              <a:rPr lang="en-US" sz="3200" dirty="0" smtClean="0"/>
              <a:t> </a:t>
            </a:r>
            <a:r>
              <a:rPr lang="en-US" sz="3200" dirty="0" err="1" smtClean="0"/>
              <a:t>diundi</a:t>
            </a:r>
            <a:r>
              <a:rPr lang="en-US" sz="3200" dirty="0" smtClean="0"/>
              <a:t> </a:t>
            </a:r>
            <a:r>
              <a:rPr lang="en-US" sz="3200" dirty="0" err="1" smtClean="0"/>
              <a:t>untuk</a:t>
            </a:r>
            <a:r>
              <a:rPr lang="en-US" sz="3200" dirty="0" smtClean="0"/>
              <a:t> </a:t>
            </a:r>
            <a:r>
              <a:rPr lang="en-US" sz="3200" dirty="0" err="1" smtClean="0"/>
              <a:t>menetukan</a:t>
            </a:r>
            <a:r>
              <a:rPr lang="en-US" sz="3200" dirty="0" smtClean="0"/>
              <a:t> </a:t>
            </a:r>
            <a:r>
              <a:rPr lang="en-US" sz="3200" dirty="0" err="1" smtClean="0"/>
              <a:t>mana</a:t>
            </a:r>
            <a:r>
              <a:rPr lang="en-US" sz="3200" dirty="0" smtClean="0"/>
              <a:t> </a:t>
            </a:r>
            <a:r>
              <a:rPr lang="en-US" sz="3200" dirty="0" err="1" smtClean="0"/>
              <a:t>diantaranya</a:t>
            </a:r>
            <a:r>
              <a:rPr lang="en-US" sz="3200" dirty="0" smtClean="0"/>
              <a:t> yang </a:t>
            </a:r>
            <a:r>
              <a:rPr lang="en-US" sz="3200" dirty="0" err="1" smtClean="0"/>
              <a:t>akan</a:t>
            </a:r>
            <a:r>
              <a:rPr lang="en-US" sz="3200" dirty="0" smtClean="0"/>
              <a:t> </a:t>
            </a:r>
            <a:r>
              <a:rPr lang="en-US" sz="3200" dirty="0" err="1" smtClean="0"/>
              <a:t>dijadikan</a:t>
            </a:r>
            <a:r>
              <a:rPr lang="en-US" sz="3200" dirty="0" smtClean="0"/>
              <a:t> </a:t>
            </a:r>
            <a:r>
              <a:rPr lang="en-US" sz="3200" dirty="0" err="1" smtClean="0"/>
              <a:t>sampel</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416320"/>
          </a:xfrm>
          <a:prstGeom prst="rect">
            <a:avLst/>
          </a:prstGeom>
          <a:noFill/>
        </p:spPr>
        <p:txBody>
          <a:bodyPr wrap="square" rtlCol="0">
            <a:spAutoFit/>
          </a:bodyPr>
          <a:lstStyle/>
          <a:p>
            <a:pPr marL="609600" indent="-609600">
              <a:lnSpc>
                <a:spcPct val="90000"/>
              </a:lnSpc>
              <a:buFontTx/>
              <a:buNone/>
            </a:pPr>
            <a:r>
              <a:rPr lang="en-US" sz="2400" b="1" dirty="0" smtClean="0"/>
              <a:t>Systematic Sampling</a:t>
            </a:r>
            <a:r>
              <a:rPr lang="en-US" sz="2400" dirty="0" smtClean="0"/>
              <a:t>: </a:t>
            </a:r>
            <a:r>
              <a:rPr lang="en-US" sz="2400" dirty="0" err="1" smtClean="0"/>
              <a:t>Metode</a:t>
            </a:r>
            <a:r>
              <a:rPr lang="en-US" sz="2400" dirty="0" smtClean="0"/>
              <a:t> </a:t>
            </a:r>
            <a:r>
              <a:rPr lang="en-US" sz="2400" dirty="0" err="1" smtClean="0"/>
              <a:t>ini</a:t>
            </a:r>
            <a:r>
              <a:rPr lang="en-US" sz="2400" dirty="0" smtClean="0"/>
              <a:t> </a:t>
            </a:r>
            <a:r>
              <a:rPr lang="en-US" sz="2400" dirty="0" err="1" smtClean="0"/>
              <a:t>digunakan</a:t>
            </a:r>
            <a:r>
              <a:rPr lang="en-US" sz="2400" dirty="0" smtClean="0"/>
              <a:t> </a:t>
            </a:r>
            <a:r>
              <a:rPr lang="en-US" sz="2400" dirty="0" err="1" smtClean="0"/>
              <a:t>jika</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diketahui</a:t>
            </a:r>
            <a:r>
              <a:rPr lang="en-US" sz="2400" dirty="0" smtClean="0"/>
              <a:t>  </a:t>
            </a:r>
            <a:r>
              <a:rPr lang="en-US" sz="2400" dirty="0" err="1" smtClean="0"/>
              <a:t>akan</a:t>
            </a:r>
            <a:r>
              <a:rPr lang="en-US" sz="2400" dirty="0" smtClean="0"/>
              <a:t> </a:t>
            </a:r>
            <a:r>
              <a:rPr lang="en-US" sz="2400" dirty="0" err="1" smtClean="0"/>
              <a:t>tetapi</a:t>
            </a:r>
            <a:r>
              <a:rPr lang="en-US" sz="2400" dirty="0" smtClean="0"/>
              <a:t> </a:t>
            </a:r>
            <a:r>
              <a:rPr lang="en-US" sz="2400" dirty="0" err="1" smtClean="0"/>
              <a:t>tidak</a:t>
            </a:r>
            <a:r>
              <a:rPr lang="en-US" sz="2400" dirty="0" smtClean="0"/>
              <a:t> </a:t>
            </a:r>
            <a:r>
              <a:rPr lang="en-US" sz="2400" dirty="0" err="1" smtClean="0"/>
              <a:t>bersifat</a:t>
            </a:r>
            <a:r>
              <a:rPr lang="en-US" sz="2400" dirty="0" smtClean="0"/>
              <a:t> </a:t>
            </a:r>
            <a:r>
              <a:rPr lang="en-US" sz="2400" dirty="0" err="1" smtClean="0"/>
              <a:t>homogen</a:t>
            </a:r>
            <a:r>
              <a:rPr lang="en-US" sz="2400" dirty="0" smtClean="0"/>
              <a:t> </a:t>
            </a:r>
            <a:r>
              <a:rPr lang="en-US" sz="2400" dirty="0" err="1" smtClean="0"/>
              <a:t>sehingga</a:t>
            </a:r>
            <a:r>
              <a:rPr lang="en-US" sz="2400" dirty="0" smtClean="0"/>
              <a:t> </a:t>
            </a:r>
            <a:r>
              <a:rPr lang="en-US" sz="2400" dirty="0" err="1" smtClean="0"/>
              <a:t>harus</a:t>
            </a:r>
            <a:r>
              <a:rPr lang="en-US" sz="2400" dirty="0" smtClean="0"/>
              <a:t> </a:t>
            </a:r>
            <a:r>
              <a:rPr lang="en-US" sz="2400" dirty="0" err="1" smtClean="0"/>
              <a:t>dilakukan</a:t>
            </a:r>
            <a:r>
              <a:rPr lang="en-US" sz="2400" dirty="0" smtClean="0"/>
              <a:t> </a:t>
            </a:r>
            <a:r>
              <a:rPr lang="en-US" sz="2400" dirty="0" err="1" smtClean="0"/>
              <a:t>pengambilan</a:t>
            </a:r>
            <a:r>
              <a:rPr lang="en-US" sz="2400" dirty="0" smtClean="0"/>
              <a:t> sample </a:t>
            </a:r>
            <a:r>
              <a:rPr lang="en-US" sz="2400" dirty="0" err="1" smtClean="0"/>
              <a:t>secara</a:t>
            </a:r>
            <a:r>
              <a:rPr lang="en-US" sz="2400" dirty="0" smtClean="0"/>
              <a:t> </a:t>
            </a:r>
            <a:r>
              <a:rPr lang="en-US" sz="2400" dirty="0" err="1" smtClean="0"/>
              <a:t>sistematis</a:t>
            </a:r>
            <a:r>
              <a:rPr lang="en-US" sz="2400" dirty="0" smtClean="0"/>
              <a:t> agar </a:t>
            </a:r>
            <a:r>
              <a:rPr lang="en-US" sz="2400" dirty="0" err="1" smtClean="0"/>
              <a:t>semua</a:t>
            </a:r>
            <a:r>
              <a:rPr lang="en-US" sz="2400" dirty="0" smtClean="0"/>
              <a:t> </a:t>
            </a:r>
            <a:r>
              <a:rPr lang="en-US" sz="2400" dirty="0" err="1" smtClean="0"/>
              <a:t>unsur</a:t>
            </a:r>
            <a:r>
              <a:rPr lang="en-US" sz="2400" dirty="0" smtClean="0"/>
              <a:t> </a:t>
            </a:r>
            <a:r>
              <a:rPr lang="en-US" sz="2400" dirty="0" err="1" smtClean="0"/>
              <a:t>dalam</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dapat</a:t>
            </a:r>
            <a:r>
              <a:rPr lang="en-US" sz="2400" dirty="0" smtClean="0"/>
              <a:t> </a:t>
            </a:r>
            <a:r>
              <a:rPr lang="en-US" sz="2400" dirty="0" err="1" smtClean="0"/>
              <a:t>terwakili.Pengambilan</a:t>
            </a:r>
            <a:r>
              <a:rPr lang="en-US" sz="2400" dirty="0" smtClean="0"/>
              <a:t> </a:t>
            </a:r>
            <a:r>
              <a:rPr lang="en-US" sz="2400" dirty="0" err="1" smtClean="0"/>
              <a:t>sampelnya</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mengelompokkan</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kesamaannya</a:t>
            </a:r>
            <a:r>
              <a:rPr lang="en-US" sz="2400" dirty="0" smtClean="0"/>
              <a:t> (</a:t>
            </a:r>
            <a:r>
              <a:rPr lang="en-US" sz="2400" dirty="0" err="1" smtClean="0"/>
              <a:t>homogenitasnya</a:t>
            </a:r>
            <a:r>
              <a:rPr lang="en-US" sz="2400" dirty="0" smtClean="0"/>
              <a:t>) </a:t>
            </a:r>
            <a:r>
              <a:rPr lang="en-US" sz="2400" dirty="0" err="1" smtClean="0"/>
              <a:t>kemudian</a:t>
            </a:r>
            <a:r>
              <a:rPr lang="en-US" sz="2400" dirty="0" smtClean="0"/>
              <a:t> </a:t>
            </a:r>
            <a:r>
              <a:rPr lang="en-US" sz="2400" dirty="0" err="1" smtClean="0"/>
              <a:t>diambil</a:t>
            </a:r>
            <a:r>
              <a:rPr lang="en-US" sz="2400" dirty="0" smtClean="0"/>
              <a:t> </a:t>
            </a:r>
            <a:r>
              <a:rPr lang="en-US" sz="2400" dirty="0" err="1" smtClean="0"/>
              <a:t>secara</a:t>
            </a:r>
            <a:r>
              <a:rPr lang="en-US" sz="2400" dirty="0" smtClean="0"/>
              <a:t> </a:t>
            </a:r>
            <a:r>
              <a:rPr lang="en-US" sz="2400" dirty="0" err="1" smtClean="0"/>
              <a:t>proporsional</a:t>
            </a:r>
            <a:r>
              <a:rPr lang="en-US" sz="2400" dirty="0" smtClean="0"/>
              <a:t>. </a:t>
            </a:r>
            <a:r>
              <a:rPr lang="en-US" sz="2400" dirty="0" err="1" smtClean="0"/>
              <a:t>Pengambilan</a:t>
            </a:r>
            <a:r>
              <a:rPr lang="en-US" sz="2400" dirty="0" smtClean="0"/>
              <a:t> sample </a:t>
            </a:r>
            <a:r>
              <a:rPr lang="en-US" sz="2400" dirty="0" err="1" smtClean="0"/>
              <a:t>dari</a:t>
            </a:r>
            <a:r>
              <a:rPr lang="en-US" sz="2400" dirty="0" smtClean="0"/>
              <a:t> </a:t>
            </a:r>
            <a:r>
              <a:rPr lang="en-US" sz="2400" dirty="0" err="1" smtClean="0"/>
              <a:t>kelompok</a:t>
            </a:r>
            <a:r>
              <a:rPr lang="en-US" sz="2400" dirty="0" smtClean="0"/>
              <a:t> yang </a:t>
            </a:r>
            <a:r>
              <a:rPr lang="en-US" sz="2400" dirty="0" err="1" smtClean="0"/>
              <a:t>telah</a:t>
            </a:r>
            <a:r>
              <a:rPr lang="en-US" sz="2400" dirty="0" smtClean="0"/>
              <a:t> </a:t>
            </a:r>
            <a:r>
              <a:rPr lang="en-US" sz="2400" dirty="0" err="1" smtClean="0"/>
              <a:t>bersifat</a:t>
            </a:r>
            <a:r>
              <a:rPr lang="en-US" sz="2400" dirty="0" smtClean="0"/>
              <a:t> </a:t>
            </a:r>
            <a:r>
              <a:rPr lang="en-US" sz="2400" dirty="0" err="1" smtClean="0"/>
              <a:t>homogen</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a:t>
            </a:r>
            <a:r>
              <a:rPr lang="en-US" sz="2400" dirty="0" smtClean="0"/>
              <a:t> simple random sampling.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nvPr>
        </p:nvGraphicFramePr>
        <p:xfrm>
          <a:off x="2171700" y="2522061"/>
          <a:ext cx="4800600" cy="2682240"/>
        </p:xfrm>
        <a:graphic>
          <a:graphicData uri="http://schemas.openxmlformats.org/drawingml/2006/table">
            <a:tbl>
              <a:tblPr/>
              <a:tblGrid>
                <a:gridCol w="2057400"/>
                <a:gridCol w="1485900"/>
                <a:gridCol w="1257300"/>
              </a:tblGrid>
              <a:tr h="0">
                <a:tc>
                  <a:txBody>
                    <a:bodyPr/>
                    <a:lstStyle/>
                    <a:p>
                      <a:pPr algn="ctr">
                        <a:spcAft>
                          <a:spcPts val="0"/>
                        </a:spcAft>
                        <a:tabLst>
                          <a:tab pos="638175" algn="l"/>
                          <a:tab pos="1600200" algn="l"/>
                        </a:tabLst>
                      </a:pPr>
                      <a:endParaRPr lang="en-US" sz="1200">
                        <a:latin typeface="Times New Roman"/>
                        <a:ea typeface="Times New Roman"/>
                        <a:cs typeface="Latha"/>
                      </a:endParaRPr>
                    </a:p>
                    <a:p>
                      <a:pPr algn="ctr">
                        <a:spcAft>
                          <a:spcPts val="0"/>
                        </a:spcAft>
                        <a:tabLst>
                          <a:tab pos="638175" algn="l"/>
                          <a:tab pos="1600200" algn="l"/>
                        </a:tabLst>
                      </a:pPr>
                      <a:r>
                        <a:rPr lang="en-US" sz="1000" b="1">
                          <a:latin typeface="Tunga"/>
                          <a:ea typeface="Times New Roman"/>
                          <a:cs typeface="Latha"/>
                        </a:rPr>
                        <a:t>Fakultas</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Tunga"/>
                          <a:ea typeface="Times New Roman"/>
                          <a:cs typeface="Latha"/>
                        </a:rPr>
                        <a:t>Jumlah  </a:t>
                      </a:r>
                      <a:endParaRPr lang="en-US" sz="1200">
                        <a:latin typeface="Times New Roman"/>
                        <a:ea typeface="Times New Roman"/>
                        <a:cs typeface="Latha"/>
                      </a:endParaRPr>
                    </a:p>
                    <a:p>
                      <a:pPr algn="ctr">
                        <a:spcAft>
                          <a:spcPts val="0"/>
                        </a:spcAft>
                        <a:tabLst>
                          <a:tab pos="638175" algn="l"/>
                          <a:tab pos="1600200" algn="l"/>
                        </a:tabLst>
                      </a:pPr>
                      <a:r>
                        <a:rPr lang="en-US" sz="1000" b="1">
                          <a:latin typeface="Tunga"/>
                          <a:ea typeface="Times New Roman"/>
                          <a:cs typeface="Latha"/>
                        </a:rPr>
                        <a:t>Populasi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Tunga"/>
                          <a:ea typeface="Times New Roman"/>
                          <a:cs typeface="Latha"/>
                        </a:rPr>
                        <a:t>Jumlah</a:t>
                      </a:r>
                      <a:endParaRPr lang="en-US" sz="1200">
                        <a:latin typeface="Times New Roman"/>
                        <a:ea typeface="Times New Roman"/>
                        <a:cs typeface="Latha"/>
                      </a:endParaRPr>
                    </a:p>
                    <a:p>
                      <a:pPr algn="ctr">
                        <a:spcAft>
                          <a:spcPts val="0"/>
                        </a:spcAft>
                        <a:tabLst>
                          <a:tab pos="638175" algn="l"/>
                          <a:tab pos="1600200" algn="l"/>
                        </a:tabLst>
                      </a:pPr>
                      <a:r>
                        <a:rPr lang="en-US" sz="1000" b="1">
                          <a:latin typeface="Tunga"/>
                          <a:ea typeface="Times New Roman"/>
                          <a:cs typeface="Latha"/>
                        </a:rPr>
                        <a:t>Sampel</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4955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Ekonomi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Tunga"/>
                          <a:ea typeface="Times New Roman"/>
                          <a:cs typeface="Lath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8620" indent="-342900" algn="just">
                        <a:spcAft>
                          <a:spcPts val="0"/>
                        </a:spcAft>
                        <a:tabLst>
                          <a:tab pos="638175" algn="l"/>
                          <a:tab pos="1600200" algn="l"/>
                        </a:tabLst>
                      </a:pPr>
                      <a:endParaRPr lang="en-US" sz="1200">
                        <a:latin typeface="Times New Roman"/>
                        <a:ea typeface="Times New Roman"/>
                        <a:cs typeface="Latha"/>
                      </a:endParaRPr>
                    </a:p>
                    <a:p>
                      <a:pPr marL="388620" indent="-342900" algn="just">
                        <a:spcAft>
                          <a:spcPts val="0"/>
                        </a:spcAft>
                        <a:tabLst>
                          <a:tab pos="638175" algn="l"/>
                          <a:tab pos="1600200" algn="l"/>
                        </a:tabLst>
                      </a:pPr>
                      <a:r>
                        <a:rPr lang="en-US" sz="1000" i="1">
                          <a:latin typeface="Tunga"/>
                          <a:ea typeface="Times New Roman"/>
                          <a:cs typeface="Latha"/>
                        </a:rPr>
                        <a:t>23 </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2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Hukum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Tunga"/>
                          <a:ea typeface="Times New Roman"/>
                          <a:cs typeface="Lath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150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15</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11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Teknik</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250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19</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11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Ilmu Komputer</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450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35</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2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Ilmu Komunikasi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100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7</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11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Fak Kesehatan Masyarakat</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Tunga"/>
                          <a:ea typeface="Times New Roman"/>
                          <a:cs typeface="Latha"/>
                        </a:rPr>
                        <a:t>  3</a:t>
                      </a:r>
                      <a:r>
                        <a:rPr lang="en-US" sz="900" i="1">
                          <a:latin typeface="Tunga"/>
                          <a:ea typeface="Times New Roman"/>
                          <a:cs typeface="Lath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Tunga"/>
                          <a:ea typeface="Times New Roman"/>
                          <a:cs typeface="Latha"/>
                        </a:rPr>
                        <a:t>Jumlah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Tunga"/>
                          <a:ea typeface="Times New Roman"/>
                          <a:cs typeface="Latha"/>
                        </a:rPr>
                        <a:t>1.300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dirty="0">
                        <a:latin typeface="Times New Roman"/>
                        <a:ea typeface="Times New Roman"/>
                        <a:cs typeface="Latha"/>
                      </a:endParaRPr>
                    </a:p>
                    <a:p>
                      <a:pPr algn="just">
                        <a:spcAft>
                          <a:spcPts val="0"/>
                        </a:spcAft>
                        <a:tabLst>
                          <a:tab pos="638175" algn="l"/>
                          <a:tab pos="1600200" algn="l"/>
                        </a:tabLst>
                      </a:pPr>
                      <a:r>
                        <a:rPr lang="en-US" sz="1000" b="1" i="1" dirty="0">
                          <a:latin typeface="Tunga"/>
                          <a:ea typeface="Times New Roman"/>
                          <a:cs typeface="Latha"/>
                        </a:rPr>
                        <a:t>100 </a:t>
                      </a:r>
                      <a:r>
                        <a:rPr lang="en-US" sz="1000" b="1" i="1" dirty="0" err="1">
                          <a:latin typeface="Tunga"/>
                          <a:ea typeface="Times New Roman"/>
                          <a:cs typeface="Latha"/>
                        </a:rPr>
                        <a:t>mahasiswa</a:t>
                      </a:r>
                      <a:endParaRPr lang="en-US" sz="1200" dirty="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424732"/>
          </a:xfrm>
          <a:prstGeom prst="rect">
            <a:avLst/>
          </a:prstGeom>
          <a:noFill/>
        </p:spPr>
        <p:txBody>
          <a:bodyPr wrap="square" rtlCol="0">
            <a:spAutoFit/>
          </a:bodyPr>
          <a:lstStyle/>
          <a:p>
            <a:pPr marL="609600" indent="-609600">
              <a:lnSpc>
                <a:spcPct val="90000"/>
              </a:lnSpc>
              <a:buFontTx/>
              <a:buNone/>
            </a:pPr>
            <a:r>
              <a:rPr lang="en-US" sz="2400" b="1" dirty="0" smtClean="0"/>
              <a:t> </a:t>
            </a:r>
            <a:r>
              <a:rPr lang="en-US" sz="2400" b="1" dirty="0" err="1" smtClean="0"/>
              <a:t>Contoh</a:t>
            </a:r>
            <a:r>
              <a:rPr lang="en-US" sz="2400" b="1" dirty="0" smtClean="0"/>
              <a:t> Systematic Sampling</a:t>
            </a:r>
            <a:r>
              <a:rPr lang="en-US" sz="2400" dirty="0" smtClean="0"/>
              <a:t>:</a:t>
            </a:r>
            <a:endParaRPr lang="en-US" sz="2400" dirty="0"/>
          </a:p>
        </p:txBody>
      </p:sp>
      <p:graphicFrame>
        <p:nvGraphicFramePr>
          <p:cNvPr id="11" name="Table 10"/>
          <p:cNvGraphicFramePr>
            <a:graphicFrameLocks noGrp="1"/>
          </p:cNvGraphicFramePr>
          <p:nvPr/>
        </p:nvGraphicFramePr>
        <p:xfrm>
          <a:off x="1219200" y="2667000"/>
          <a:ext cx="6019799" cy="2682240"/>
        </p:xfrm>
        <a:graphic>
          <a:graphicData uri="http://schemas.openxmlformats.org/drawingml/2006/table">
            <a:tbl>
              <a:tblPr/>
              <a:tblGrid>
                <a:gridCol w="2579914"/>
                <a:gridCol w="1863271"/>
                <a:gridCol w="1576614"/>
              </a:tblGrid>
              <a:tr h="306705">
                <a:tc>
                  <a:txBody>
                    <a:bodyPr/>
                    <a:lstStyle/>
                    <a:p>
                      <a:pPr algn="ctr">
                        <a:spcAft>
                          <a:spcPts val="0"/>
                        </a:spcAft>
                        <a:tabLst>
                          <a:tab pos="638175" algn="l"/>
                          <a:tab pos="1600200" algn="l"/>
                        </a:tabLst>
                      </a:pP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Fakultas</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  </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Populasi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Sampel</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Ekonomi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Calibri"/>
                          <a:ea typeface="Times New Roman"/>
                          <a:cs typeface="Tung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8620" indent="-342900" algn="just">
                        <a:spcAft>
                          <a:spcPts val="0"/>
                        </a:spcAft>
                        <a:tabLst>
                          <a:tab pos="638175" algn="l"/>
                          <a:tab pos="1600200" algn="l"/>
                        </a:tabLst>
                      </a:pPr>
                      <a:endParaRPr lang="en-US" sz="1200">
                        <a:latin typeface="Times New Roman"/>
                        <a:ea typeface="Times New Roman"/>
                        <a:cs typeface="Latha"/>
                      </a:endParaRPr>
                    </a:p>
                    <a:p>
                      <a:pPr marL="388620" indent="-342900" algn="just">
                        <a:spcAft>
                          <a:spcPts val="0"/>
                        </a:spcAft>
                        <a:tabLst>
                          <a:tab pos="638175" algn="l"/>
                          <a:tab pos="1600200" algn="l"/>
                        </a:tabLst>
                      </a:pPr>
                      <a:r>
                        <a:rPr lang="en-US" sz="1000" i="1">
                          <a:latin typeface="Calibri"/>
                          <a:ea typeface="Times New Roman"/>
                          <a:cs typeface="Tunga"/>
                        </a:rPr>
                        <a:t>23 </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Hukum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Calibri"/>
                          <a:ea typeface="Times New Roman"/>
                          <a:cs typeface="Tung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15</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Teknik</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250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19</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Ilmu Komputer</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450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35</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Ilmu Komunikasi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100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7</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Fak Kesehatan Masyarakat</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50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a:t>
                      </a:r>
                      <a:r>
                        <a:rPr lang="en-US" sz="900" i="1">
                          <a:latin typeface="Calibri"/>
                          <a:ea typeface="Times New Roman"/>
                          <a:cs typeface="Tunga"/>
                        </a:rPr>
                        <a:t>(300/1300 x 100)</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705">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Jumlah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1.300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dirty="0">
                        <a:latin typeface="Times New Roman"/>
                        <a:ea typeface="Times New Roman"/>
                        <a:cs typeface="Latha"/>
                      </a:endParaRPr>
                    </a:p>
                    <a:p>
                      <a:pPr algn="just">
                        <a:spcAft>
                          <a:spcPts val="0"/>
                        </a:spcAft>
                        <a:tabLst>
                          <a:tab pos="638175" algn="l"/>
                          <a:tab pos="1600200" algn="l"/>
                        </a:tabLst>
                      </a:pPr>
                      <a:r>
                        <a:rPr lang="en-US" sz="1000" b="1" i="1" dirty="0">
                          <a:latin typeface="Calibri"/>
                          <a:ea typeface="Times New Roman"/>
                          <a:cs typeface="Tunga"/>
                        </a:rPr>
                        <a:t>100 </a:t>
                      </a:r>
                      <a:r>
                        <a:rPr lang="en-US" sz="1000" b="1" i="1" dirty="0" err="1">
                          <a:latin typeface="Calibri"/>
                          <a:ea typeface="Times New Roman"/>
                          <a:cs typeface="Tunga"/>
                        </a:rPr>
                        <a:t>mahasiswa</a:t>
                      </a:r>
                      <a:endParaRPr lang="en-US" sz="1200" dirty="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748719"/>
          </a:xfrm>
          <a:prstGeom prst="rect">
            <a:avLst/>
          </a:prstGeom>
          <a:noFill/>
        </p:spPr>
        <p:txBody>
          <a:bodyPr wrap="square" rtlCol="0">
            <a:spAutoFit/>
          </a:bodyPr>
          <a:lstStyle/>
          <a:p>
            <a:pPr marL="609600" indent="-609600">
              <a:lnSpc>
                <a:spcPct val="90000"/>
              </a:lnSpc>
            </a:pPr>
            <a:r>
              <a:rPr lang="en-US" sz="2400" b="1" dirty="0" smtClean="0"/>
              <a:t>Stratified random sampling</a:t>
            </a:r>
            <a:r>
              <a:rPr lang="en-US" sz="2400" dirty="0" smtClean="0"/>
              <a:t>: </a:t>
            </a:r>
            <a:r>
              <a:rPr lang="en-US" sz="2400" dirty="0" err="1" smtClean="0"/>
              <a:t>Metode</a:t>
            </a:r>
            <a:r>
              <a:rPr lang="en-US" sz="2400" dirty="0" smtClean="0"/>
              <a:t> </a:t>
            </a:r>
            <a:r>
              <a:rPr lang="en-US" sz="2400" dirty="0" err="1" smtClean="0"/>
              <a:t>ini</a:t>
            </a:r>
            <a:r>
              <a:rPr lang="en-US" sz="2400" dirty="0" smtClean="0"/>
              <a:t> </a:t>
            </a:r>
            <a:r>
              <a:rPr lang="en-US" sz="2400" dirty="0" err="1" smtClean="0"/>
              <a:t>hampir</a:t>
            </a:r>
            <a:r>
              <a:rPr lang="en-US" sz="2400" dirty="0" smtClean="0"/>
              <a:t> </a:t>
            </a:r>
            <a:r>
              <a:rPr lang="en-US" sz="2400" dirty="0" err="1" smtClean="0"/>
              <a:t>sama</a:t>
            </a:r>
            <a:r>
              <a:rPr lang="en-US" sz="2400" dirty="0" smtClean="0"/>
              <a:t> </a:t>
            </a:r>
            <a:r>
              <a:rPr lang="en-US" sz="2400" dirty="0" err="1" smtClean="0"/>
              <a:t>dengan</a:t>
            </a:r>
            <a:r>
              <a:rPr lang="en-US" sz="2400" dirty="0" smtClean="0"/>
              <a:t> systematic sampling, </a:t>
            </a:r>
            <a:r>
              <a:rPr lang="en-US" sz="2400" dirty="0" err="1" smtClean="0"/>
              <a:t>bedanya</a:t>
            </a:r>
            <a:r>
              <a:rPr lang="en-US" sz="2400" dirty="0" smtClean="0"/>
              <a:t> </a:t>
            </a:r>
            <a:r>
              <a:rPr lang="en-US" sz="2400" dirty="0" err="1" smtClean="0"/>
              <a:t>adalah</a:t>
            </a:r>
            <a:r>
              <a:rPr lang="en-US" sz="2400" dirty="0" smtClean="0"/>
              <a:t> </a:t>
            </a:r>
            <a:r>
              <a:rPr lang="en-US" sz="2400" dirty="0" err="1" smtClean="0"/>
              <a:t>pada</a:t>
            </a:r>
            <a:r>
              <a:rPr lang="en-US" sz="2400" dirty="0" smtClean="0"/>
              <a:t> </a:t>
            </a:r>
            <a:r>
              <a:rPr lang="en-US" sz="2400" dirty="0" err="1" smtClean="0"/>
              <a:t>sistem</a:t>
            </a:r>
            <a:r>
              <a:rPr lang="en-US" sz="2400" dirty="0" smtClean="0"/>
              <a:t> </a:t>
            </a:r>
            <a:r>
              <a:rPr lang="en-US" sz="2400" dirty="0" err="1" smtClean="0"/>
              <a:t>ini</a:t>
            </a:r>
            <a:r>
              <a:rPr lang="en-US" sz="2400" dirty="0" smtClean="0"/>
              <a:t> </a:t>
            </a:r>
            <a:r>
              <a:rPr lang="en-US" sz="2400" dirty="0" err="1" smtClean="0"/>
              <a:t>homogenitas</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sudah</a:t>
            </a:r>
            <a:r>
              <a:rPr lang="en-US" sz="2400" dirty="0" smtClean="0"/>
              <a:t> </a:t>
            </a:r>
            <a:r>
              <a:rPr lang="en-US" sz="2400" dirty="0" err="1" smtClean="0"/>
              <a:t>terbentuk</a:t>
            </a:r>
            <a:r>
              <a:rPr lang="en-US" sz="2400" dirty="0" smtClean="0"/>
              <a:t> </a:t>
            </a:r>
            <a:r>
              <a:rPr lang="en-US" sz="2400" dirty="0" err="1" smtClean="0"/>
              <a:t>berdasarkan</a:t>
            </a:r>
            <a:r>
              <a:rPr lang="en-US" sz="2400" dirty="0" smtClean="0"/>
              <a:t> </a:t>
            </a:r>
            <a:r>
              <a:rPr lang="en-US" sz="2400" dirty="0" err="1" smtClean="0"/>
              <a:t>stratifikasinya</a:t>
            </a:r>
            <a:r>
              <a:rPr lang="en-US" sz="2400" dirty="0" smtClean="0"/>
              <a:t> </a:t>
            </a:r>
            <a:r>
              <a:rPr lang="en-US" sz="2400" dirty="0" err="1" smtClean="0"/>
              <a:t>atau</a:t>
            </a:r>
            <a:r>
              <a:rPr lang="en-US" sz="2400" dirty="0" smtClean="0"/>
              <a:t> </a:t>
            </a:r>
            <a:r>
              <a:rPr lang="en-US" sz="2400" dirty="0" err="1" smtClean="0"/>
              <a:t>tingkatannya</a:t>
            </a:r>
            <a:r>
              <a:rPr lang="en-US" sz="2400" dirty="0" smtClean="0"/>
              <a:t>. </a:t>
            </a:r>
            <a:r>
              <a:rPr lang="en-US" sz="2400" dirty="0" err="1" smtClean="0"/>
              <a:t>Misalnya</a:t>
            </a:r>
            <a:r>
              <a:rPr lang="en-US" sz="2400" dirty="0" smtClean="0"/>
              <a:t> </a:t>
            </a:r>
            <a:r>
              <a:rPr lang="en-US" sz="2400" dirty="0" err="1" smtClean="0"/>
              <a:t>anggota</a:t>
            </a:r>
            <a:r>
              <a:rPr lang="en-US" sz="2400" dirty="0" smtClean="0"/>
              <a:t> </a:t>
            </a:r>
            <a:r>
              <a:rPr lang="en-US" sz="2400" dirty="0" err="1" smtClean="0"/>
              <a:t>populasi</a:t>
            </a:r>
            <a:r>
              <a:rPr lang="en-US" sz="2400" dirty="0" smtClean="0"/>
              <a:t> yang </a:t>
            </a:r>
            <a:r>
              <a:rPr lang="en-US" sz="2400" dirty="0" err="1" smtClean="0"/>
              <a:t>terdiri</a:t>
            </a:r>
            <a:r>
              <a:rPr lang="en-US" sz="2400" dirty="0" smtClean="0"/>
              <a:t> </a:t>
            </a:r>
            <a:r>
              <a:rPr lang="en-US" sz="2400" dirty="0" err="1" smtClean="0"/>
              <a:t>atas</a:t>
            </a:r>
            <a:r>
              <a:rPr lang="en-US" sz="2400" dirty="0" smtClean="0"/>
              <a:t> </a:t>
            </a:r>
            <a:r>
              <a:rPr lang="en-US" sz="2400" dirty="0" err="1" smtClean="0"/>
              <a:t>kelompok</a:t>
            </a:r>
            <a:r>
              <a:rPr lang="en-US" sz="2400" dirty="0" smtClean="0"/>
              <a:t> yang </a:t>
            </a:r>
            <a:r>
              <a:rPr lang="en-US" sz="2400" dirty="0" err="1" smtClean="0"/>
              <a:t>berpendidikan</a:t>
            </a:r>
            <a:r>
              <a:rPr lang="en-US" sz="2400" dirty="0" smtClean="0"/>
              <a:t> SD, SMP, SMA, </a:t>
            </a:r>
            <a:r>
              <a:rPr lang="en-US" sz="2400" dirty="0" err="1" smtClean="0"/>
              <a:t>dan</a:t>
            </a:r>
            <a:r>
              <a:rPr lang="en-US" sz="2400" dirty="0" smtClean="0"/>
              <a:t> </a:t>
            </a:r>
            <a:r>
              <a:rPr lang="en-US" sz="2400" dirty="0" err="1" smtClean="0"/>
              <a:t>Perguruan</a:t>
            </a:r>
            <a:r>
              <a:rPr lang="en-US" sz="2400" dirty="0" smtClean="0"/>
              <a:t> </a:t>
            </a:r>
            <a:r>
              <a:rPr lang="en-US" sz="2400" dirty="0" err="1" smtClean="0"/>
              <a:t>tinggi</a:t>
            </a:r>
            <a:r>
              <a:rPr lang="en-US" sz="2400" dirty="0" smtClean="0"/>
              <a:t>.  </a:t>
            </a:r>
            <a:r>
              <a:rPr lang="en-US" sz="2400" dirty="0" err="1" smtClean="0"/>
              <a:t>Dengan</a:t>
            </a:r>
            <a:r>
              <a:rPr lang="en-US" sz="2400" dirty="0" smtClean="0"/>
              <a:t> </a:t>
            </a:r>
            <a:r>
              <a:rPr lang="en-US" sz="2400" dirty="0" err="1" smtClean="0"/>
              <a:t>demikian</a:t>
            </a:r>
            <a:r>
              <a:rPr lang="en-US" sz="2400" dirty="0" smtClean="0"/>
              <a:t> </a:t>
            </a:r>
            <a:r>
              <a:rPr lang="en-US" sz="2400" dirty="0" err="1" smtClean="0"/>
              <a:t>pengambilan</a:t>
            </a:r>
            <a:r>
              <a:rPr lang="en-US" sz="2400" dirty="0" smtClean="0"/>
              <a:t> </a:t>
            </a:r>
            <a:r>
              <a:rPr lang="en-US" sz="2400" dirty="0" err="1" smtClean="0"/>
              <a:t>sampel</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a:t>
            </a:r>
            <a:r>
              <a:rPr lang="en-US" sz="2400" dirty="0" smtClean="0"/>
              <a:t>  </a:t>
            </a:r>
            <a:r>
              <a:rPr lang="en-US" sz="2400" dirty="0" err="1" smtClean="0"/>
              <a:t>mengambil</a:t>
            </a:r>
            <a:r>
              <a:rPr lang="en-US" sz="2400" dirty="0" smtClean="0"/>
              <a:t> </a:t>
            </a:r>
            <a:r>
              <a:rPr lang="en-US" sz="2400" dirty="0" err="1" smtClean="0"/>
              <a:t>sampel</a:t>
            </a:r>
            <a:r>
              <a:rPr lang="en-US" sz="2400" dirty="0" smtClean="0"/>
              <a:t> </a:t>
            </a:r>
            <a:r>
              <a:rPr lang="en-US" sz="2400" dirty="0" err="1" smtClean="0"/>
              <a:t>dari</a:t>
            </a:r>
            <a:r>
              <a:rPr lang="en-US" sz="2400" dirty="0" smtClean="0"/>
              <a:t> </a:t>
            </a:r>
            <a:r>
              <a:rPr lang="en-US" sz="2400" dirty="0" err="1" smtClean="0"/>
              <a:t>setiap</a:t>
            </a:r>
            <a:r>
              <a:rPr lang="en-US" sz="2400" dirty="0" smtClean="0"/>
              <a:t> strata (</a:t>
            </a:r>
            <a:r>
              <a:rPr lang="en-US" sz="2400" dirty="0" err="1" smtClean="0"/>
              <a:t>tingkatan</a:t>
            </a:r>
            <a:r>
              <a:rPr lang="en-US" sz="2400" dirty="0" smtClean="0"/>
              <a:t>) </a:t>
            </a:r>
            <a:r>
              <a:rPr lang="en-US" sz="2400" dirty="0" err="1" smtClean="0"/>
              <a:t>secara</a:t>
            </a:r>
            <a:r>
              <a:rPr lang="en-US" sz="2400" dirty="0" smtClean="0"/>
              <a:t> random </a:t>
            </a:r>
            <a:r>
              <a:rPr lang="en-US" sz="2400" dirty="0" err="1" smtClean="0"/>
              <a:t>sehingga</a:t>
            </a:r>
            <a:r>
              <a:rPr lang="en-US" sz="2400" dirty="0" smtClean="0"/>
              <a:t> </a:t>
            </a:r>
            <a:r>
              <a:rPr lang="en-US" sz="2400" dirty="0" err="1" smtClean="0"/>
              <a:t>setaip</a:t>
            </a:r>
            <a:r>
              <a:rPr lang="en-US" sz="2400" dirty="0" smtClean="0"/>
              <a:t> strata (</a:t>
            </a:r>
            <a:r>
              <a:rPr lang="en-US" sz="2400" dirty="0" err="1" smtClean="0"/>
              <a:t>tingkatan</a:t>
            </a:r>
            <a:r>
              <a:rPr lang="en-US" sz="2400" dirty="0" smtClean="0"/>
              <a:t>) </a:t>
            </a:r>
            <a:r>
              <a:rPr lang="en-US" sz="2400" dirty="0" err="1" smtClean="0"/>
              <a:t>dapat</a:t>
            </a:r>
            <a:r>
              <a:rPr lang="en-US" sz="2400" dirty="0" smtClean="0"/>
              <a:t> </a:t>
            </a:r>
            <a:r>
              <a:rPr lang="en-US" sz="2400" dirty="0" err="1" smtClean="0"/>
              <a:t>terwakili</a:t>
            </a:r>
            <a:r>
              <a:rPr lang="en-US" sz="2400" dirty="0" smtClean="0"/>
              <a:t>. </a:t>
            </a:r>
          </a:p>
          <a:p>
            <a:pPr marL="609600" indent="-609600">
              <a:lnSpc>
                <a:spcPct val="90000"/>
              </a:lnSpc>
              <a:buFontTx/>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381000" y="990600"/>
            <a:ext cx="8229600" cy="48006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Oval 4"/>
          <p:cNvSpPr/>
          <p:nvPr/>
        </p:nvSpPr>
        <p:spPr>
          <a:xfrm>
            <a:off x="1828800" y="914400"/>
            <a:ext cx="1524000" cy="762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solidFill>
                  <a:schemeClr val="tx1"/>
                </a:solidFill>
              </a:rPr>
              <a:t>Observation</a:t>
            </a:r>
            <a:endParaRPr lang="en-US" sz="1000" dirty="0">
              <a:solidFill>
                <a:schemeClr val="tx1"/>
              </a:solidFill>
            </a:endParaRPr>
          </a:p>
        </p:txBody>
      </p:sp>
      <p:sp>
        <p:nvSpPr>
          <p:cNvPr id="6" name="Oval 5"/>
          <p:cNvSpPr/>
          <p:nvPr/>
        </p:nvSpPr>
        <p:spPr>
          <a:xfrm>
            <a:off x="4191000" y="838200"/>
            <a:ext cx="1524000" cy="762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solidFill>
                  <a:schemeClr val="tx1"/>
                </a:solidFill>
              </a:rPr>
              <a:t>Identification  of problem area</a:t>
            </a:r>
            <a:endParaRPr lang="en-US" sz="1000" dirty="0">
              <a:solidFill>
                <a:schemeClr val="tx1"/>
              </a:solidFill>
            </a:endParaRPr>
          </a:p>
        </p:txBody>
      </p:sp>
      <p:sp>
        <p:nvSpPr>
          <p:cNvPr id="7" name="Oval 6"/>
          <p:cNvSpPr/>
          <p:nvPr/>
        </p:nvSpPr>
        <p:spPr>
          <a:xfrm>
            <a:off x="7620000" y="3124200"/>
            <a:ext cx="1524000" cy="762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solidFill>
                  <a:schemeClr val="tx1"/>
                </a:solidFill>
              </a:rPr>
              <a:t>hypotheses</a:t>
            </a:r>
            <a:endParaRPr lang="en-US" sz="1000" dirty="0">
              <a:solidFill>
                <a:schemeClr val="tx1"/>
              </a:solidFill>
            </a:endParaRPr>
          </a:p>
        </p:txBody>
      </p:sp>
      <p:sp>
        <p:nvSpPr>
          <p:cNvPr id="8" name="Oval 7"/>
          <p:cNvSpPr/>
          <p:nvPr/>
        </p:nvSpPr>
        <p:spPr>
          <a:xfrm>
            <a:off x="4953000" y="5410200"/>
            <a:ext cx="1524000" cy="762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solidFill>
                  <a:schemeClr val="tx1"/>
                </a:solidFill>
              </a:rPr>
              <a:t>Research Design</a:t>
            </a:r>
            <a:endParaRPr lang="en-US" sz="1000" dirty="0">
              <a:solidFill>
                <a:schemeClr val="tx1"/>
              </a:solidFill>
            </a:endParaRPr>
          </a:p>
        </p:txBody>
      </p:sp>
      <p:sp>
        <p:nvSpPr>
          <p:cNvPr id="9" name="Oval 8"/>
          <p:cNvSpPr/>
          <p:nvPr/>
        </p:nvSpPr>
        <p:spPr>
          <a:xfrm>
            <a:off x="0" y="3581400"/>
            <a:ext cx="1524000" cy="762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smtClean="0">
                <a:solidFill>
                  <a:schemeClr val="tx1"/>
                </a:solidFill>
              </a:rPr>
              <a:t>Interpretation of Data</a:t>
            </a:r>
            <a:endParaRPr lang="en-US" sz="1000" dirty="0">
              <a:solidFill>
                <a:schemeClr val="tx1"/>
              </a:solidFill>
            </a:endParaRPr>
          </a:p>
        </p:txBody>
      </p:sp>
      <p:sp>
        <p:nvSpPr>
          <p:cNvPr id="10" name="Rectangle 9"/>
          <p:cNvSpPr/>
          <p:nvPr/>
        </p:nvSpPr>
        <p:spPr>
          <a:xfrm>
            <a:off x="228600" y="1752600"/>
            <a:ext cx="1447800" cy="1143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50" dirty="0" smtClean="0">
                <a:solidFill>
                  <a:schemeClr val="tx1"/>
                </a:solidFill>
              </a:rPr>
              <a:t>Refinement of Theory </a:t>
            </a:r>
          </a:p>
          <a:p>
            <a:pPr algn="ctr"/>
            <a:r>
              <a:rPr lang="en-US" sz="1050" dirty="0" smtClean="0">
                <a:solidFill>
                  <a:schemeClr val="tx1"/>
                </a:solidFill>
              </a:rPr>
              <a:t>(pure research)</a:t>
            </a:r>
          </a:p>
          <a:p>
            <a:pPr algn="ctr"/>
            <a:r>
              <a:rPr lang="en-US" sz="1050" dirty="0" smtClean="0">
                <a:solidFill>
                  <a:schemeClr val="tx1"/>
                </a:solidFill>
              </a:rPr>
              <a:t>Or</a:t>
            </a:r>
          </a:p>
          <a:p>
            <a:pPr algn="ctr"/>
            <a:r>
              <a:rPr lang="en-US" sz="1050" dirty="0" smtClean="0">
                <a:solidFill>
                  <a:schemeClr val="tx1"/>
                </a:solidFill>
              </a:rPr>
              <a:t> Implementation (applied research)</a:t>
            </a:r>
            <a:endParaRPr lang="en-US" sz="1050" dirty="0">
              <a:solidFill>
                <a:schemeClr val="tx1"/>
              </a:solidFill>
            </a:endParaRPr>
          </a:p>
        </p:txBody>
      </p:sp>
      <p:sp>
        <p:nvSpPr>
          <p:cNvPr id="11" name="Rectangle 10"/>
          <p:cNvSpPr/>
          <p:nvPr/>
        </p:nvSpPr>
        <p:spPr>
          <a:xfrm>
            <a:off x="6934200" y="1371600"/>
            <a:ext cx="1447800" cy="9906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err="1" smtClean="0">
                <a:solidFill>
                  <a:schemeClr val="tx1"/>
                </a:solidFill>
              </a:rPr>
              <a:t>Theoritical</a:t>
            </a:r>
            <a:r>
              <a:rPr lang="en-US" sz="1100" dirty="0" smtClean="0">
                <a:solidFill>
                  <a:schemeClr val="tx1"/>
                </a:solidFill>
              </a:rPr>
              <a:t> framework or Network of associations</a:t>
            </a:r>
            <a:endParaRPr lang="en-US" sz="1100" dirty="0">
              <a:solidFill>
                <a:schemeClr val="tx1"/>
              </a:solidFill>
            </a:endParaRPr>
          </a:p>
        </p:txBody>
      </p:sp>
      <p:sp>
        <p:nvSpPr>
          <p:cNvPr id="13" name="Rectangle 12"/>
          <p:cNvSpPr/>
          <p:nvPr/>
        </p:nvSpPr>
        <p:spPr>
          <a:xfrm>
            <a:off x="7086600" y="4648200"/>
            <a:ext cx="1447800" cy="838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dirty="0" smtClean="0">
                <a:solidFill>
                  <a:schemeClr val="tx1"/>
                </a:solidFill>
              </a:rPr>
              <a:t>Construct Concepts Operational definitions</a:t>
            </a:r>
            <a:endParaRPr lang="en-US" sz="900" dirty="0">
              <a:solidFill>
                <a:schemeClr val="tx1"/>
              </a:solidFill>
            </a:endParaRPr>
          </a:p>
        </p:txBody>
      </p:sp>
      <p:sp>
        <p:nvSpPr>
          <p:cNvPr id="14" name="Rectangle 13"/>
          <p:cNvSpPr/>
          <p:nvPr/>
        </p:nvSpPr>
        <p:spPr>
          <a:xfrm>
            <a:off x="2743200" y="5257800"/>
            <a:ext cx="1447800"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50" dirty="0" smtClean="0">
                <a:solidFill>
                  <a:schemeClr val="tx1"/>
                </a:solidFill>
              </a:rPr>
              <a:t>Data Collection</a:t>
            </a:r>
            <a:endParaRPr lang="en-US" sz="1050" dirty="0">
              <a:solidFill>
                <a:schemeClr val="tx1"/>
              </a:solidFill>
            </a:endParaRPr>
          </a:p>
        </p:txBody>
      </p:sp>
      <p:sp>
        <p:nvSpPr>
          <p:cNvPr id="16" name="Rectangle 15"/>
          <p:cNvSpPr/>
          <p:nvPr/>
        </p:nvSpPr>
        <p:spPr>
          <a:xfrm>
            <a:off x="685800" y="4648200"/>
            <a:ext cx="1447800" cy="685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50" dirty="0" smtClean="0">
                <a:solidFill>
                  <a:schemeClr val="tx1"/>
                </a:solidFill>
              </a:rPr>
              <a:t>Analysis of Data </a:t>
            </a:r>
            <a:endParaRPr lang="en-US" sz="105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amond(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amond(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amond(in)">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amond(in)">
                                      <p:cBhvr>
                                        <p:cTn id="47" dur="2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diamond(in)">
                                      <p:cBhvr>
                                        <p:cTn id="52" dur="20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diamond(in)">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mph" presetSubtype="0" fill="hold" grpId="1" nodeType="clickEffect">
                                  <p:stCondLst>
                                    <p:cond delay="0"/>
                                  </p:stCondLst>
                                  <p:childTnLst>
                                    <p:animScale>
                                      <p:cBhvr>
                                        <p:cTn id="61" dur="2000" fill="hold"/>
                                        <p:tgtEl>
                                          <p:spTgt spid="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 grpId="0" animBg="1"/>
      <p:bldP spid="6" grpId="0" animBg="1"/>
      <p:bldP spid="7" grpId="0" animBg="1"/>
      <p:bldP spid="8" grpId="0" animBg="1"/>
      <p:bldP spid="9" grpId="0" animBg="1"/>
      <p:bldP spid="10" grpId="0" animBg="1"/>
      <p:bldP spid="11" grpId="0" animBg="1"/>
      <p:bldP spid="13" grpId="0" animBg="1"/>
      <p:bldP spid="14" grpId="0" animBg="1"/>
      <p:bldP spid="14" grpId="1"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nvPr>
        </p:nvGraphicFramePr>
        <p:xfrm>
          <a:off x="2171700" y="2522061"/>
          <a:ext cx="4800600" cy="2682240"/>
        </p:xfrm>
        <a:graphic>
          <a:graphicData uri="http://schemas.openxmlformats.org/drawingml/2006/table">
            <a:tbl>
              <a:tblPr/>
              <a:tblGrid>
                <a:gridCol w="2057400"/>
                <a:gridCol w="1485900"/>
                <a:gridCol w="1257300"/>
              </a:tblGrid>
              <a:tr h="0">
                <a:tc>
                  <a:txBody>
                    <a:bodyPr/>
                    <a:lstStyle/>
                    <a:p>
                      <a:pPr algn="ctr">
                        <a:spcAft>
                          <a:spcPts val="0"/>
                        </a:spcAft>
                        <a:tabLst>
                          <a:tab pos="638175" algn="l"/>
                          <a:tab pos="1600200" algn="l"/>
                        </a:tabLst>
                      </a:pP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Tingkat Pendidikan</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  </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Populasi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Sampel</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SD</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Calibri"/>
                          <a:ea typeface="Times New Roman"/>
                          <a:cs typeface="Tung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300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23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SMP</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150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15</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SMA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250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19</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D3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450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35</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S1</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100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7</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S2</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Jumlah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1.300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dirty="0">
                        <a:latin typeface="Times New Roman"/>
                        <a:ea typeface="Times New Roman"/>
                        <a:cs typeface="Latha"/>
                      </a:endParaRPr>
                    </a:p>
                    <a:p>
                      <a:pPr algn="just">
                        <a:spcAft>
                          <a:spcPts val="0"/>
                        </a:spcAft>
                        <a:tabLst>
                          <a:tab pos="638175" algn="l"/>
                          <a:tab pos="1600200" algn="l"/>
                        </a:tabLst>
                      </a:pPr>
                      <a:r>
                        <a:rPr lang="en-US" sz="1000" b="1" i="1" dirty="0">
                          <a:latin typeface="Calibri"/>
                          <a:ea typeface="Times New Roman"/>
                          <a:cs typeface="Tunga"/>
                        </a:rPr>
                        <a:t>100 </a:t>
                      </a:r>
                      <a:r>
                        <a:rPr lang="en-US" sz="1000" b="1" i="1" dirty="0" err="1">
                          <a:latin typeface="Calibri"/>
                          <a:ea typeface="Times New Roman"/>
                          <a:cs typeface="Tunga"/>
                        </a:rPr>
                        <a:t>mahasiswa</a:t>
                      </a:r>
                      <a:endParaRPr lang="en-US" sz="1200" dirty="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424732"/>
          </a:xfrm>
          <a:prstGeom prst="rect">
            <a:avLst/>
          </a:prstGeom>
          <a:noFill/>
        </p:spPr>
        <p:txBody>
          <a:bodyPr wrap="square" rtlCol="0">
            <a:spAutoFit/>
          </a:bodyPr>
          <a:lstStyle/>
          <a:p>
            <a:pPr marL="609600" indent="-609600">
              <a:lnSpc>
                <a:spcPct val="90000"/>
              </a:lnSpc>
            </a:pPr>
            <a:r>
              <a:rPr lang="en-US" sz="2400" b="1" dirty="0" err="1" smtClean="0"/>
              <a:t>Contoh</a:t>
            </a:r>
            <a:r>
              <a:rPr lang="en-US" sz="2400" b="1" dirty="0" smtClean="0"/>
              <a:t> Stratified random sampling</a:t>
            </a:r>
            <a:r>
              <a:rPr lang="en-US" sz="2400" dirty="0" smtClean="0"/>
              <a:t>:</a:t>
            </a:r>
            <a:endParaRPr lang="en-US" sz="2400" dirty="0"/>
          </a:p>
        </p:txBody>
      </p:sp>
      <p:graphicFrame>
        <p:nvGraphicFramePr>
          <p:cNvPr id="8" name="Table 7"/>
          <p:cNvGraphicFramePr>
            <a:graphicFrameLocks noGrp="1"/>
          </p:cNvGraphicFramePr>
          <p:nvPr/>
        </p:nvGraphicFramePr>
        <p:xfrm>
          <a:off x="1066800" y="2667000"/>
          <a:ext cx="4800600" cy="2682240"/>
        </p:xfrm>
        <a:graphic>
          <a:graphicData uri="http://schemas.openxmlformats.org/drawingml/2006/table">
            <a:tbl>
              <a:tblPr/>
              <a:tblGrid>
                <a:gridCol w="2057400"/>
                <a:gridCol w="1485900"/>
                <a:gridCol w="1257300"/>
              </a:tblGrid>
              <a:tr h="0">
                <a:tc>
                  <a:txBody>
                    <a:bodyPr/>
                    <a:lstStyle/>
                    <a:p>
                      <a:pPr algn="ctr">
                        <a:spcAft>
                          <a:spcPts val="0"/>
                        </a:spcAft>
                        <a:tabLst>
                          <a:tab pos="638175" algn="l"/>
                          <a:tab pos="1600200" algn="l"/>
                        </a:tabLst>
                      </a:pP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Tingkat Pendidikan</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  </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Populasi</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638175" algn="l"/>
                          <a:tab pos="1600200" algn="l"/>
                        </a:tabLst>
                      </a:pPr>
                      <a:r>
                        <a:rPr lang="en-US" sz="1000" b="1">
                          <a:latin typeface="Calibri"/>
                          <a:ea typeface="Times New Roman"/>
                          <a:cs typeface="Tunga"/>
                        </a:rPr>
                        <a:t>Jumlah</a:t>
                      </a:r>
                      <a:endParaRPr lang="en-US" sz="1200">
                        <a:latin typeface="Times New Roman"/>
                        <a:ea typeface="Times New Roman"/>
                        <a:cs typeface="Latha"/>
                      </a:endParaRPr>
                    </a:p>
                    <a:p>
                      <a:pPr algn="ctr">
                        <a:spcAft>
                          <a:spcPts val="0"/>
                        </a:spcAft>
                        <a:tabLst>
                          <a:tab pos="638175" algn="l"/>
                          <a:tab pos="1600200" algn="l"/>
                        </a:tabLst>
                      </a:pPr>
                      <a:r>
                        <a:rPr lang="en-US" sz="1000" b="1">
                          <a:latin typeface="Calibri"/>
                          <a:ea typeface="Times New Roman"/>
                          <a:cs typeface="Tunga"/>
                        </a:rPr>
                        <a:t>Sampel</a:t>
                      </a:r>
                      <a:endParaRPr lang="en-US" sz="1200">
                        <a:latin typeface="Times New Roman"/>
                        <a:ea typeface="Times New Roman"/>
                        <a:cs typeface="Latha"/>
                      </a:endParaRPr>
                    </a:p>
                  </a:txBody>
                  <a:tcPr marL="68580" marR="6858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SD</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r>
                        <a:rPr lang="en-US" sz="1000" i="1">
                          <a:latin typeface="Calibri"/>
                          <a:ea typeface="Times New Roman"/>
                          <a:cs typeface="Tunga"/>
                        </a:rPr>
                        <a:t>  </a:t>
                      </a: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300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23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SMP</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150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15</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SMA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250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19</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D3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450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35</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S1</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100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7</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S2</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50  orang</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i="1">
                          <a:latin typeface="Calibri"/>
                          <a:ea typeface="Times New Roman"/>
                          <a:cs typeface="Tunga"/>
                        </a:rPr>
                        <a:t>  3</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Jumlah </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a:latin typeface="Times New Roman"/>
                        <a:ea typeface="Times New Roman"/>
                        <a:cs typeface="Latha"/>
                      </a:endParaRPr>
                    </a:p>
                    <a:p>
                      <a:pPr algn="just">
                        <a:spcAft>
                          <a:spcPts val="0"/>
                        </a:spcAft>
                        <a:tabLst>
                          <a:tab pos="638175" algn="l"/>
                          <a:tab pos="1600200" algn="l"/>
                        </a:tabLst>
                      </a:pPr>
                      <a:r>
                        <a:rPr lang="en-US" sz="1000" b="1" i="1">
                          <a:latin typeface="Calibri"/>
                          <a:ea typeface="Times New Roman"/>
                          <a:cs typeface="Tunga"/>
                        </a:rPr>
                        <a:t>1.300 Mahasiswa</a:t>
                      </a:r>
                      <a:endParaRPr lang="en-US" sz="120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638175" algn="l"/>
                          <a:tab pos="1600200" algn="l"/>
                        </a:tabLst>
                      </a:pPr>
                      <a:endParaRPr lang="en-US" sz="1200" dirty="0">
                        <a:latin typeface="Times New Roman"/>
                        <a:ea typeface="Times New Roman"/>
                        <a:cs typeface="Latha"/>
                      </a:endParaRPr>
                    </a:p>
                    <a:p>
                      <a:pPr algn="just">
                        <a:spcAft>
                          <a:spcPts val="0"/>
                        </a:spcAft>
                        <a:tabLst>
                          <a:tab pos="638175" algn="l"/>
                          <a:tab pos="1600200" algn="l"/>
                        </a:tabLst>
                      </a:pPr>
                      <a:r>
                        <a:rPr lang="en-US" sz="1000" b="1" i="1" dirty="0">
                          <a:latin typeface="Calibri"/>
                          <a:ea typeface="Times New Roman"/>
                          <a:cs typeface="Tunga"/>
                        </a:rPr>
                        <a:t>100 </a:t>
                      </a:r>
                      <a:r>
                        <a:rPr lang="en-US" sz="1000" b="1" i="1" dirty="0" err="1">
                          <a:latin typeface="Calibri"/>
                          <a:ea typeface="Times New Roman"/>
                          <a:cs typeface="Tunga"/>
                        </a:rPr>
                        <a:t>mahasiswa</a:t>
                      </a:r>
                      <a:endParaRPr lang="en-US" sz="1200" dirty="0">
                        <a:latin typeface="Times New Roman"/>
                        <a:ea typeface="Times New Roman"/>
                        <a:cs typeface="Lath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496342"/>
          </a:xfrm>
          <a:prstGeom prst="rect">
            <a:avLst/>
          </a:prstGeom>
          <a:noFill/>
        </p:spPr>
        <p:txBody>
          <a:bodyPr wrap="square" rtlCol="0">
            <a:spAutoFit/>
          </a:bodyPr>
          <a:lstStyle/>
          <a:p>
            <a:pPr marL="609600" indent="-609600">
              <a:buFontTx/>
              <a:buNone/>
            </a:pPr>
            <a:r>
              <a:rPr lang="en-US" sz="2800" b="1" dirty="0" smtClean="0"/>
              <a:t>Cluster sampling </a:t>
            </a:r>
            <a:r>
              <a:rPr lang="en-US" sz="2800" b="1" dirty="0" err="1" smtClean="0"/>
              <a:t>atau</a:t>
            </a:r>
            <a:r>
              <a:rPr lang="en-US" sz="2800" b="1" dirty="0" smtClean="0"/>
              <a:t> Area sampling</a:t>
            </a:r>
            <a:r>
              <a:rPr lang="en-US" sz="2800" dirty="0" smtClean="0"/>
              <a:t>: </a:t>
            </a:r>
            <a:r>
              <a:rPr lang="en-US" sz="2800" dirty="0" err="1" smtClean="0"/>
              <a:t>Metode</a:t>
            </a:r>
            <a:r>
              <a:rPr lang="en-US" sz="2800" dirty="0" smtClean="0"/>
              <a:t> </a:t>
            </a:r>
            <a:r>
              <a:rPr lang="en-US" sz="2800" dirty="0" err="1" smtClean="0"/>
              <a:t>ini</a:t>
            </a:r>
            <a:r>
              <a:rPr lang="en-US" sz="2800" dirty="0" smtClean="0"/>
              <a:t> </a:t>
            </a:r>
            <a:r>
              <a:rPr lang="en-US" sz="2800" dirty="0" err="1" smtClean="0"/>
              <a:t>digunakan</a:t>
            </a:r>
            <a:r>
              <a:rPr lang="en-US" sz="2800" dirty="0" smtClean="0"/>
              <a:t> </a:t>
            </a:r>
            <a:r>
              <a:rPr lang="en-US" sz="2800" dirty="0" err="1" smtClean="0"/>
              <a:t>jika</a:t>
            </a:r>
            <a:r>
              <a:rPr lang="en-US" sz="2800" dirty="0" smtClean="0"/>
              <a:t> </a:t>
            </a:r>
            <a:r>
              <a:rPr lang="en-US" sz="2800" dirty="0" err="1" smtClean="0"/>
              <a:t>anggota</a:t>
            </a:r>
            <a:r>
              <a:rPr lang="en-US" sz="2800" dirty="0" smtClean="0"/>
              <a:t> </a:t>
            </a:r>
            <a:r>
              <a:rPr lang="en-US" sz="2800" dirty="0" err="1" smtClean="0"/>
              <a:t>polasi</a:t>
            </a:r>
            <a:r>
              <a:rPr lang="en-US" sz="2800" dirty="0" smtClean="0"/>
              <a:t> </a:t>
            </a:r>
            <a:r>
              <a:rPr lang="en-US" sz="2800" dirty="0" err="1" smtClean="0"/>
              <a:t>tersebar</a:t>
            </a:r>
            <a:r>
              <a:rPr lang="en-US" sz="2800" dirty="0" smtClean="0"/>
              <a:t> </a:t>
            </a:r>
            <a:r>
              <a:rPr lang="en-US" sz="2800" dirty="0" err="1" smtClean="0"/>
              <a:t>di</a:t>
            </a:r>
            <a:r>
              <a:rPr lang="en-US" sz="2800" dirty="0" smtClean="0"/>
              <a:t> </a:t>
            </a:r>
            <a:r>
              <a:rPr lang="en-US" sz="2800" dirty="0" err="1" smtClean="0"/>
              <a:t>beberapa</a:t>
            </a:r>
            <a:r>
              <a:rPr lang="en-US" sz="2800" dirty="0" smtClean="0"/>
              <a:t> </a:t>
            </a:r>
            <a:r>
              <a:rPr lang="en-US" sz="2800" dirty="0" err="1" smtClean="0"/>
              <a:t>tempat</a:t>
            </a:r>
            <a:r>
              <a:rPr lang="en-US" sz="2800" dirty="0" smtClean="0"/>
              <a:t> yang </a:t>
            </a:r>
            <a:r>
              <a:rPr lang="en-US" sz="2800" dirty="0" err="1" smtClean="0"/>
              <a:t>mencakup</a:t>
            </a:r>
            <a:r>
              <a:rPr lang="en-US" sz="2800" dirty="0" smtClean="0"/>
              <a:t> </a:t>
            </a:r>
            <a:r>
              <a:rPr lang="en-US" sz="2800" dirty="0" err="1" smtClean="0"/>
              <a:t>daerah</a:t>
            </a:r>
            <a:r>
              <a:rPr lang="en-US" sz="2800" dirty="0" smtClean="0"/>
              <a:t> yang </a:t>
            </a:r>
            <a:r>
              <a:rPr lang="en-US" sz="2800" dirty="0" err="1" smtClean="0"/>
              <a:t>luas</a:t>
            </a:r>
            <a:r>
              <a:rPr lang="en-US" sz="2800" dirty="0" smtClean="0"/>
              <a:t> </a:t>
            </a:r>
            <a:r>
              <a:rPr lang="en-US" sz="2800" dirty="0" err="1" smtClean="0"/>
              <a:t>dan</a:t>
            </a:r>
            <a:r>
              <a:rPr lang="en-US" sz="2800" dirty="0" smtClean="0"/>
              <a:t> </a:t>
            </a:r>
            <a:r>
              <a:rPr lang="en-US" sz="2800" dirty="0" err="1" smtClean="0"/>
              <a:t>susah</a:t>
            </a:r>
            <a:r>
              <a:rPr lang="en-US" sz="2800" dirty="0" smtClean="0"/>
              <a:t> </a:t>
            </a:r>
            <a:r>
              <a:rPr lang="en-US" sz="2800" dirty="0" err="1" smtClean="0"/>
              <a:t>terjangkau</a:t>
            </a:r>
            <a:r>
              <a:rPr lang="en-US" sz="2800" dirty="0" smtClean="0"/>
              <a:t>. Cara </a:t>
            </a:r>
            <a:r>
              <a:rPr lang="en-US" sz="2800" dirty="0" err="1" smtClean="0"/>
              <a:t>pengambilan</a:t>
            </a:r>
            <a:r>
              <a:rPr lang="en-US" sz="2800" dirty="0" smtClean="0"/>
              <a:t> sample </a:t>
            </a:r>
            <a:r>
              <a:rPr lang="en-US" sz="2800" dirty="0" err="1" smtClean="0"/>
              <a:t>dilakukan</a:t>
            </a:r>
            <a:r>
              <a:rPr lang="en-US" sz="2800" dirty="0" smtClean="0"/>
              <a:t> </a:t>
            </a:r>
            <a:r>
              <a:rPr lang="en-US" sz="2800" dirty="0" err="1" smtClean="0"/>
              <a:t>dengan</a:t>
            </a:r>
            <a:r>
              <a:rPr lang="en-US" sz="2800" dirty="0" smtClean="0"/>
              <a:t> </a:t>
            </a:r>
            <a:r>
              <a:rPr lang="en-US" sz="2800" dirty="0" err="1" smtClean="0"/>
              <a:t>mengambil</a:t>
            </a:r>
            <a:r>
              <a:rPr lang="en-US" sz="2800" dirty="0" smtClean="0"/>
              <a:t> </a:t>
            </a:r>
            <a:r>
              <a:rPr lang="en-US" sz="2800" dirty="0" err="1" smtClean="0"/>
              <a:t>sampel</a:t>
            </a:r>
            <a:r>
              <a:rPr lang="en-US" sz="2800" dirty="0" smtClean="0"/>
              <a:t> </a:t>
            </a:r>
            <a:r>
              <a:rPr lang="en-US" sz="2800" dirty="0" err="1" smtClean="0"/>
              <a:t>secara</a:t>
            </a:r>
            <a:r>
              <a:rPr lang="en-US" sz="2800" dirty="0" smtClean="0"/>
              <a:t> </a:t>
            </a:r>
            <a:r>
              <a:rPr lang="en-US" sz="2800" dirty="0" err="1" smtClean="0"/>
              <a:t>proporsional</a:t>
            </a:r>
            <a:r>
              <a:rPr lang="en-US" sz="2800" dirty="0" smtClean="0"/>
              <a:t> </a:t>
            </a:r>
            <a:r>
              <a:rPr lang="en-US" sz="2800" dirty="0" err="1" smtClean="0"/>
              <a:t>dari</a:t>
            </a:r>
            <a:r>
              <a:rPr lang="en-US" sz="2800" dirty="0" smtClean="0"/>
              <a:t> </a:t>
            </a:r>
            <a:r>
              <a:rPr lang="en-US" sz="2800" dirty="0" err="1" smtClean="0"/>
              <a:t>setiap</a:t>
            </a:r>
            <a:r>
              <a:rPr lang="en-US" sz="2800" dirty="0" smtClean="0"/>
              <a:t> area (cluster), </a:t>
            </a:r>
            <a:r>
              <a:rPr lang="en-US" sz="2800" dirty="0" err="1" smtClean="0"/>
              <a:t>sehingga</a:t>
            </a:r>
            <a:r>
              <a:rPr lang="en-US" sz="2800" dirty="0" smtClean="0"/>
              <a:t> </a:t>
            </a:r>
            <a:r>
              <a:rPr lang="en-US" sz="2800" dirty="0" err="1" smtClean="0"/>
              <a:t>setiap</a:t>
            </a:r>
            <a:r>
              <a:rPr lang="en-US" sz="2800" dirty="0" smtClean="0"/>
              <a:t> area </a:t>
            </a:r>
            <a:r>
              <a:rPr lang="en-US" sz="2800" dirty="0" err="1" smtClean="0"/>
              <a:t>atau</a:t>
            </a:r>
            <a:r>
              <a:rPr lang="en-US" sz="2800" dirty="0" smtClean="0"/>
              <a:t> cluster </a:t>
            </a:r>
            <a:r>
              <a:rPr lang="en-US" sz="2800" dirty="0" err="1" smtClean="0"/>
              <a:t>dapat</a:t>
            </a:r>
            <a:r>
              <a:rPr lang="en-US" sz="2800" dirty="0" smtClean="0"/>
              <a:t> </a:t>
            </a:r>
            <a:r>
              <a:rPr lang="en-US" sz="2800" dirty="0" err="1" smtClean="0"/>
              <a:t>terwakili</a:t>
            </a:r>
            <a:r>
              <a:rPr lang="en-US" sz="2800" dirty="0" smtClean="0"/>
              <a:t>. </a:t>
            </a:r>
          </a:p>
          <a:p>
            <a:pPr marL="609600" indent="-609600">
              <a:lnSpc>
                <a:spcPct val="90000"/>
              </a:lnSpc>
              <a:buFontTx/>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Non- 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194721"/>
          </a:xfrm>
          <a:prstGeom prst="rect">
            <a:avLst/>
          </a:prstGeom>
          <a:noFill/>
        </p:spPr>
        <p:txBody>
          <a:bodyPr wrap="square" rtlCol="0">
            <a:spAutoFit/>
          </a:bodyPr>
          <a:lstStyle/>
          <a:p>
            <a:pPr marL="609600" indent="-609600" algn="just">
              <a:lnSpc>
                <a:spcPct val="90000"/>
              </a:lnSpc>
              <a:buFontTx/>
              <a:buNone/>
            </a:pPr>
            <a:r>
              <a:rPr lang="en-US" sz="2800" i="1" dirty="0" err="1" smtClean="0"/>
              <a:t>Conveneince</a:t>
            </a:r>
            <a:r>
              <a:rPr lang="en-US" sz="2800" i="1" dirty="0" smtClean="0"/>
              <a:t> sampling</a:t>
            </a:r>
            <a:r>
              <a:rPr lang="en-US" sz="2800" dirty="0" smtClean="0"/>
              <a:t>: </a:t>
            </a:r>
            <a:r>
              <a:rPr lang="en-US" sz="2800" dirty="0" err="1" smtClean="0"/>
              <a:t>Metode</a:t>
            </a:r>
            <a:r>
              <a:rPr lang="en-US" sz="2800" dirty="0" smtClean="0"/>
              <a:t> </a:t>
            </a:r>
            <a:r>
              <a:rPr lang="en-US" sz="2800" dirty="0" err="1" smtClean="0"/>
              <a:t>pengambilan</a:t>
            </a:r>
            <a:r>
              <a:rPr lang="en-US" sz="2800" dirty="0" smtClean="0"/>
              <a:t> </a:t>
            </a:r>
            <a:r>
              <a:rPr lang="en-US" sz="2800" dirty="0" err="1" smtClean="0"/>
              <a:t>sampel</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jika</a:t>
            </a:r>
            <a:r>
              <a:rPr lang="en-US" sz="2800" dirty="0" smtClean="0"/>
              <a:t>  </a:t>
            </a:r>
            <a:r>
              <a:rPr lang="en-US" sz="2800" dirty="0" err="1" smtClean="0"/>
              <a:t>populasi</a:t>
            </a:r>
            <a:r>
              <a:rPr lang="en-US" sz="2800" dirty="0" smtClean="0"/>
              <a:t> </a:t>
            </a:r>
            <a:r>
              <a:rPr lang="en-US" sz="2800" dirty="0" err="1" smtClean="0"/>
              <a:t>tidak</a:t>
            </a:r>
            <a:r>
              <a:rPr lang="en-US" sz="2800" dirty="0" smtClean="0"/>
              <a:t> </a:t>
            </a:r>
            <a:r>
              <a:rPr lang="en-US" sz="2800" dirty="0" err="1" smtClean="0"/>
              <a:t>diketahui</a:t>
            </a:r>
            <a:r>
              <a:rPr lang="en-US" sz="2800" dirty="0" smtClean="0"/>
              <a:t> </a:t>
            </a:r>
            <a:r>
              <a:rPr lang="en-US" sz="2800" dirty="0" err="1" smtClean="0"/>
              <a:t>jumlahnya</a:t>
            </a:r>
            <a:r>
              <a:rPr lang="en-US" sz="2800" dirty="0" smtClean="0"/>
              <a:t>, </a:t>
            </a:r>
            <a:r>
              <a:rPr lang="en-US" sz="2800" dirty="0" err="1" smtClean="0"/>
              <a:t>sehingga</a:t>
            </a:r>
            <a:r>
              <a:rPr lang="en-US" sz="2800" dirty="0" smtClean="0"/>
              <a:t> </a:t>
            </a:r>
            <a:r>
              <a:rPr lang="en-US" sz="2800" dirty="0" err="1" smtClean="0"/>
              <a:t>peneliti</a:t>
            </a:r>
            <a:r>
              <a:rPr lang="en-US" sz="2800" dirty="0" smtClean="0"/>
              <a:t> </a:t>
            </a:r>
            <a:r>
              <a:rPr lang="en-US" sz="2800" dirty="0" err="1" smtClean="0"/>
              <a:t>dapat</a:t>
            </a:r>
            <a:r>
              <a:rPr lang="en-US" sz="2800" dirty="0" smtClean="0"/>
              <a:t> </a:t>
            </a:r>
            <a:r>
              <a:rPr lang="en-US" sz="2800" dirty="0" err="1" smtClean="0"/>
              <a:t>mengambil</a:t>
            </a:r>
            <a:r>
              <a:rPr lang="en-US" sz="2800" dirty="0" smtClean="0"/>
              <a:t>  </a:t>
            </a:r>
            <a:r>
              <a:rPr lang="en-US" sz="2800" dirty="0" err="1" smtClean="0"/>
              <a:t>sampel</a:t>
            </a:r>
            <a:r>
              <a:rPr lang="en-US" sz="2800" dirty="0" smtClean="0"/>
              <a:t> </a:t>
            </a:r>
            <a:r>
              <a:rPr lang="en-US" sz="2800" dirty="0" err="1" smtClean="0"/>
              <a:t>berdasarkan</a:t>
            </a:r>
            <a:r>
              <a:rPr lang="en-US" sz="2800" dirty="0" smtClean="0"/>
              <a:t> </a:t>
            </a:r>
            <a:r>
              <a:rPr lang="en-US" sz="2800" dirty="0" err="1" smtClean="0"/>
              <a:t>tingkat</a:t>
            </a:r>
            <a:r>
              <a:rPr lang="en-US" sz="2800" dirty="0" smtClean="0"/>
              <a:t> </a:t>
            </a:r>
            <a:r>
              <a:rPr lang="en-US" sz="2800" dirty="0" err="1" smtClean="0"/>
              <a:t>kemudahan</a:t>
            </a:r>
            <a:r>
              <a:rPr lang="en-US" sz="2800" dirty="0" smtClean="0"/>
              <a:t> </a:t>
            </a:r>
            <a:r>
              <a:rPr lang="en-US" sz="2800" dirty="0" err="1" smtClean="0"/>
              <a:t>memperolehnya</a:t>
            </a:r>
            <a:r>
              <a:rPr lang="en-US" sz="2800" dirty="0" smtClean="0"/>
              <a:t> </a:t>
            </a:r>
            <a:r>
              <a:rPr lang="en-US" sz="2800" dirty="0" err="1" smtClean="0"/>
              <a:t>saja.Dengan</a:t>
            </a:r>
            <a:r>
              <a:rPr lang="en-US" sz="2800" dirty="0" smtClean="0"/>
              <a:t> </a:t>
            </a:r>
            <a:r>
              <a:rPr lang="en-US" sz="2800" dirty="0" err="1" smtClean="0"/>
              <a:t>demikian</a:t>
            </a:r>
            <a:r>
              <a:rPr lang="en-US" sz="2800" dirty="0" smtClean="0"/>
              <a:t> </a:t>
            </a:r>
            <a:r>
              <a:rPr lang="en-US" sz="2800" dirty="0" err="1" smtClean="0"/>
              <a:t>peneliti</a:t>
            </a:r>
            <a:r>
              <a:rPr lang="en-US" sz="2800" dirty="0" smtClean="0"/>
              <a:t> </a:t>
            </a:r>
            <a:r>
              <a:rPr lang="en-US" sz="2800" dirty="0" err="1" smtClean="0"/>
              <a:t>dapat</a:t>
            </a:r>
            <a:r>
              <a:rPr lang="en-US" sz="2800" dirty="0" smtClean="0"/>
              <a:t> </a:t>
            </a:r>
            <a:r>
              <a:rPr lang="en-US" sz="2800" dirty="0" err="1" smtClean="0"/>
              <a:t>menentukan</a:t>
            </a:r>
            <a:r>
              <a:rPr lang="en-US" sz="2800" dirty="0" smtClean="0"/>
              <a:t> </a:t>
            </a:r>
            <a:r>
              <a:rPr lang="en-US" sz="2800" dirty="0" err="1" smtClean="0"/>
              <a:t>sendiri</a:t>
            </a:r>
            <a:r>
              <a:rPr lang="en-US" sz="2800" dirty="0" smtClean="0"/>
              <a:t> </a:t>
            </a:r>
            <a:r>
              <a:rPr lang="en-US" sz="2800" dirty="0" err="1" smtClean="0"/>
              <a:t>sampel</a:t>
            </a:r>
            <a:r>
              <a:rPr lang="en-US" sz="2800" dirty="0" smtClean="0"/>
              <a:t> yang </a:t>
            </a:r>
            <a:r>
              <a:rPr lang="en-US" sz="2800" dirty="0" err="1" smtClean="0"/>
              <a:t>mana</a:t>
            </a:r>
            <a:r>
              <a:rPr lang="en-US" sz="2800" dirty="0" smtClean="0"/>
              <a:t> yang </a:t>
            </a:r>
            <a:r>
              <a:rPr lang="en-US" sz="2800" dirty="0" err="1" smtClean="0"/>
              <a:t>igin</a:t>
            </a:r>
            <a:r>
              <a:rPr lang="en-US" sz="2800" dirty="0" smtClean="0"/>
              <a:t> </a:t>
            </a:r>
            <a:r>
              <a:rPr lang="en-US" sz="2800" dirty="0" err="1" smtClean="0"/>
              <a:t>diambil</a:t>
            </a:r>
            <a:r>
              <a:rPr lang="en-US" sz="2800" dirty="0" smtClean="0"/>
              <a:t> </a:t>
            </a:r>
            <a:r>
              <a:rPr lang="en-US" sz="2800" dirty="0" err="1" smtClean="0"/>
              <a:t>sepanjang</a:t>
            </a:r>
            <a:r>
              <a:rPr lang="en-US" sz="2800" dirty="0" smtClean="0"/>
              <a:t> </a:t>
            </a:r>
            <a:r>
              <a:rPr lang="en-US" sz="2800" dirty="0" err="1" smtClean="0"/>
              <a:t>ia</a:t>
            </a:r>
            <a:r>
              <a:rPr lang="en-US" sz="2800" dirty="0" smtClean="0"/>
              <a:t> </a:t>
            </a:r>
            <a:r>
              <a:rPr lang="en-US" sz="2800" dirty="0" err="1" smtClean="0"/>
              <a:t>atau</a:t>
            </a:r>
            <a:r>
              <a:rPr lang="en-US" sz="2800" dirty="0" smtClean="0"/>
              <a:t> </a:t>
            </a:r>
            <a:r>
              <a:rPr lang="en-US" sz="2800" dirty="0" err="1" smtClean="0"/>
              <a:t>benda</a:t>
            </a:r>
            <a:r>
              <a:rPr lang="en-US" sz="2800" dirty="0" smtClean="0"/>
              <a:t> </a:t>
            </a:r>
            <a:r>
              <a:rPr lang="en-US" sz="2800" dirty="0" err="1" smtClean="0"/>
              <a:t>tersebut</a:t>
            </a:r>
            <a:r>
              <a:rPr lang="en-US" sz="2800" dirty="0" smtClean="0"/>
              <a:t> </a:t>
            </a:r>
            <a:r>
              <a:rPr lang="en-US" sz="2800" dirty="0" err="1" smtClean="0"/>
              <a:t>merupakan</a:t>
            </a:r>
            <a:r>
              <a:rPr lang="en-US" sz="2800" dirty="0" smtClean="0"/>
              <a:t> </a:t>
            </a:r>
            <a:r>
              <a:rPr lang="en-US" sz="2800" dirty="0" err="1" smtClean="0"/>
              <a:t>anggota</a:t>
            </a:r>
            <a:r>
              <a:rPr lang="en-US" sz="2800" dirty="0" smtClean="0"/>
              <a:t> </a:t>
            </a:r>
            <a:r>
              <a:rPr lang="en-US" sz="2800" dirty="0" err="1" smtClean="0"/>
              <a:t>populasi</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Non- Probability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108543"/>
          </a:xfrm>
          <a:prstGeom prst="rect">
            <a:avLst/>
          </a:prstGeom>
          <a:noFill/>
        </p:spPr>
        <p:txBody>
          <a:bodyPr wrap="square" rtlCol="0">
            <a:spAutoFit/>
          </a:bodyPr>
          <a:lstStyle/>
          <a:p>
            <a:pPr marL="609600" indent="-609600" algn="just">
              <a:buFontTx/>
              <a:buNone/>
            </a:pPr>
            <a:r>
              <a:rPr lang="en-US" sz="2800" i="1" dirty="0" smtClean="0"/>
              <a:t>Judgment sampling </a:t>
            </a:r>
            <a:r>
              <a:rPr lang="en-US" sz="2800" dirty="0" err="1" smtClean="0"/>
              <a:t>atau</a:t>
            </a:r>
            <a:r>
              <a:rPr lang="en-US" sz="2800" dirty="0" smtClean="0"/>
              <a:t> </a:t>
            </a:r>
            <a:r>
              <a:rPr lang="en-US" sz="2800" i="1" dirty="0" smtClean="0"/>
              <a:t>Purposive sampling</a:t>
            </a:r>
            <a:r>
              <a:rPr lang="en-US" sz="2800" dirty="0" smtClean="0"/>
              <a:t> </a:t>
            </a:r>
            <a:r>
              <a:rPr lang="en-US" sz="2800" dirty="0" err="1" smtClean="0"/>
              <a:t>Metode</a:t>
            </a:r>
            <a:r>
              <a:rPr lang="en-US" sz="2800" dirty="0" smtClean="0"/>
              <a:t> </a:t>
            </a:r>
            <a:r>
              <a:rPr lang="en-US" sz="2800" dirty="0" err="1" smtClean="0"/>
              <a:t>pengambilan</a:t>
            </a:r>
            <a:r>
              <a:rPr lang="en-US" sz="2800" dirty="0" smtClean="0"/>
              <a:t> </a:t>
            </a:r>
            <a:r>
              <a:rPr lang="en-US" sz="2800" dirty="0" err="1" smtClean="0"/>
              <a:t>sampel</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jika</a:t>
            </a:r>
            <a:r>
              <a:rPr lang="en-US" sz="2800" dirty="0" smtClean="0"/>
              <a:t>  </a:t>
            </a:r>
            <a:r>
              <a:rPr lang="en-US" sz="2800" dirty="0" err="1" smtClean="0"/>
              <a:t>peneliti</a:t>
            </a:r>
            <a:r>
              <a:rPr lang="en-US" sz="2800" dirty="0" smtClean="0"/>
              <a:t> </a:t>
            </a:r>
            <a:r>
              <a:rPr lang="en-US" sz="2800" dirty="0" err="1" smtClean="0"/>
              <a:t>melakukan</a:t>
            </a:r>
            <a:r>
              <a:rPr lang="en-US" sz="2800" dirty="0" smtClean="0"/>
              <a:t> </a:t>
            </a:r>
            <a:r>
              <a:rPr lang="en-US" sz="2800" dirty="0" err="1" smtClean="0"/>
              <a:t>pengambilan</a:t>
            </a:r>
            <a:r>
              <a:rPr lang="en-US" sz="2800" dirty="0" smtClean="0"/>
              <a:t> </a:t>
            </a:r>
            <a:r>
              <a:rPr lang="en-US" sz="2800" dirty="0" err="1" smtClean="0"/>
              <a:t>sampel</a:t>
            </a:r>
            <a:r>
              <a:rPr lang="en-US" sz="2800" dirty="0" smtClean="0"/>
              <a:t> </a:t>
            </a:r>
            <a:r>
              <a:rPr lang="en-US" sz="2800" dirty="0" err="1" smtClean="0"/>
              <a:t>berdasarkan</a:t>
            </a:r>
            <a:r>
              <a:rPr lang="en-US" sz="2800" dirty="0" smtClean="0"/>
              <a:t> </a:t>
            </a:r>
            <a:r>
              <a:rPr lang="en-US" sz="2800" dirty="0" err="1" smtClean="0"/>
              <a:t>keputusan</a:t>
            </a:r>
            <a:r>
              <a:rPr lang="en-US" sz="2800" dirty="0" smtClean="0"/>
              <a:t> </a:t>
            </a:r>
            <a:r>
              <a:rPr lang="en-US" sz="2800" dirty="0" err="1" smtClean="0"/>
              <a:t>dari</a:t>
            </a:r>
            <a:r>
              <a:rPr lang="en-US" sz="2800" dirty="0" smtClean="0"/>
              <a:t> </a:t>
            </a:r>
            <a:r>
              <a:rPr lang="en-US" sz="2800" dirty="0" err="1" smtClean="0"/>
              <a:t>peneliti</a:t>
            </a:r>
            <a:r>
              <a:rPr lang="en-US" sz="2800" dirty="0" smtClean="0"/>
              <a:t> </a:t>
            </a:r>
            <a:r>
              <a:rPr lang="en-US" sz="2800" dirty="0" err="1" smtClean="0"/>
              <a:t>sendiri</a:t>
            </a:r>
            <a:r>
              <a:rPr lang="en-US" sz="2800" dirty="0" smtClean="0"/>
              <a:t> </a:t>
            </a:r>
            <a:r>
              <a:rPr lang="en-US" sz="2800" dirty="0" err="1" smtClean="0"/>
              <a:t>berdasarkan</a:t>
            </a:r>
            <a:r>
              <a:rPr lang="en-US" sz="2800" dirty="0" smtClean="0"/>
              <a:t> </a:t>
            </a:r>
            <a:r>
              <a:rPr lang="en-US" sz="2800" dirty="0" err="1" smtClean="0"/>
              <a:t>kriteria-kriteria</a:t>
            </a:r>
            <a:r>
              <a:rPr lang="en-US" sz="2800" dirty="0" smtClean="0"/>
              <a:t> yang </a:t>
            </a:r>
            <a:r>
              <a:rPr lang="en-US" sz="2800" dirty="0" err="1" smtClean="0"/>
              <a:t>ditetapkan</a:t>
            </a:r>
            <a:r>
              <a:rPr lang="en-US" sz="2800" dirty="0" smtClean="0"/>
              <a:t> </a:t>
            </a:r>
            <a:r>
              <a:rPr lang="en-US" sz="2800" dirty="0" err="1" smtClean="0"/>
              <a:t>sendiri</a:t>
            </a:r>
            <a:r>
              <a:rPr lang="en-US" sz="2800" dirty="0" smtClean="0"/>
              <a:t> </a:t>
            </a:r>
            <a:r>
              <a:rPr lang="en-US" sz="2800" dirty="0" err="1" smtClean="0"/>
              <a:t>oleh</a:t>
            </a:r>
            <a:r>
              <a:rPr lang="en-US" sz="2800" dirty="0" smtClean="0"/>
              <a:t> </a:t>
            </a:r>
            <a:r>
              <a:rPr lang="en-US" sz="2800" dirty="0" err="1" smtClean="0"/>
              <a:t>peneliti</a:t>
            </a:r>
            <a:r>
              <a:rPr lang="en-US" sz="2800" dirty="0" smtClean="0"/>
              <a:t> </a:t>
            </a:r>
            <a:r>
              <a:rPr lang="en-US" sz="2800" dirty="0" err="1" smtClean="0"/>
              <a:t>sepanjang</a:t>
            </a:r>
            <a:r>
              <a:rPr lang="en-US" sz="2800" dirty="0" smtClean="0"/>
              <a:t> </a:t>
            </a:r>
            <a:r>
              <a:rPr lang="en-US" sz="2800" dirty="0" err="1" smtClean="0"/>
              <a:t>ia</a:t>
            </a:r>
            <a:r>
              <a:rPr lang="en-US" sz="2800" dirty="0" smtClean="0"/>
              <a:t> </a:t>
            </a:r>
            <a:r>
              <a:rPr lang="en-US" sz="2800" dirty="0" err="1" smtClean="0"/>
              <a:t>atau</a:t>
            </a:r>
            <a:r>
              <a:rPr lang="en-US" sz="2800" dirty="0" smtClean="0"/>
              <a:t> </a:t>
            </a:r>
            <a:r>
              <a:rPr lang="en-US" sz="2800" dirty="0" err="1" smtClean="0"/>
              <a:t>benda</a:t>
            </a:r>
            <a:r>
              <a:rPr lang="en-US" sz="2800" dirty="0" smtClean="0"/>
              <a:t> </a:t>
            </a:r>
            <a:r>
              <a:rPr lang="en-US" sz="2800" dirty="0" err="1" smtClean="0"/>
              <a:t>tersebut</a:t>
            </a:r>
            <a:r>
              <a:rPr lang="en-US" sz="2800" dirty="0" smtClean="0"/>
              <a:t> </a:t>
            </a:r>
            <a:r>
              <a:rPr lang="en-US" sz="2800" dirty="0" err="1" smtClean="0"/>
              <a:t>merupakan</a:t>
            </a:r>
            <a:r>
              <a:rPr lang="en-US" sz="2800" dirty="0" smtClean="0"/>
              <a:t> </a:t>
            </a:r>
            <a:r>
              <a:rPr lang="en-US" sz="2800" dirty="0" err="1" smtClean="0"/>
              <a:t>anggota</a:t>
            </a:r>
            <a:r>
              <a:rPr lang="en-US" sz="2800" dirty="0" smtClean="0"/>
              <a:t> </a:t>
            </a:r>
            <a:r>
              <a:rPr lang="en-US" sz="2800" dirty="0" err="1" smtClean="0"/>
              <a:t>populasi</a:t>
            </a:r>
            <a:r>
              <a:rPr lang="en-US" sz="2800" smtClean="0"/>
              <a:t>.</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80021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penentuan</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jumlah</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sample</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785652"/>
          </a:xfrm>
          <a:prstGeom prst="rect">
            <a:avLst/>
          </a:prstGeom>
          <a:noFill/>
        </p:spPr>
        <p:txBody>
          <a:bodyPr wrap="square" rtlCol="0">
            <a:spAutoFit/>
          </a:bodyPr>
          <a:lstStyle/>
          <a:p>
            <a:r>
              <a:rPr lang="en-US" sz="2800" b="1" dirty="0" err="1" smtClean="0"/>
              <a:t>Metode</a:t>
            </a:r>
            <a:r>
              <a:rPr lang="en-US" sz="2800" b="1" dirty="0" smtClean="0"/>
              <a:t> </a:t>
            </a:r>
            <a:r>
              <a:rPr lang="en-US" sz="2800" b="1" dirty="0" err="1" smtClean="0"/>
              <a:t>Slovin</a:t>
            </a:r>
            <a:endParaRPr lang="en-US" sz="2800" dirty="0" smtClean="0"/>
          </a:p>
          <a:p>
            <a:r>
              <a:rPr lang="en-US" sz="1400" dirty="0" smtClean="0"/>
              <a:t> </a:t>
            </a:r>
          </a:p>
          <a:p>
            <a:r>
              <a:rPr lang="en-US" dirty="0" err="1" smtClean="0"/>
              <a:t>Metode</a:t>
            </a:r>
            <a:r>
              <a:rPr lang="en-US" dirty="0" smtClean="0"/>
              <a:t> </a:t>
            </a:r>
            <a:r>
              <a:rPr lang="en-US" dirty="0" err="1" smtClean="0"/>
              <a:t>penentuan</a:t>
            </a:r>
            <a:r>
              <a:rPr lang="en-US" dirty="0" smtClean="0"/>
              <a:t> </a:t>
            </a:r>
            <a:r>
              <a:rPr lang="en-US" dirty="0" err="1" smtClean="0"/>
              <a:t>jumlah</a:t>
            </a:r>
            <a:r>
              <a:rPr lang="en-US" dirty="0" smtClean="0"/>
              <a:t> </a:t>
            </a:r>
            <a:r>
              <a:rPr lang="en-US" dirty="0" err="1" smtClean="0"/>
              <a:t>sampel</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metode</a:t>
            </a:r>
            <a:r>
              <a:rPr lang="en-US" dirty="0" smtClean="0"/>
              <a:t> </a:t>
            </a:r>
            <a:r>
              <a:rPr lang="en-US" dirty="0" err="1" smtClean="0"/>
              <a:t>penentuan</a:t>
            </a:r>
            <a:r>
              <a:rPr lang="en-US" dirty="0" smtClean="0"/>
              <a:t> </a:t>
            </a:r>
            <a:r>
              <a:rPr lang="en-US" dirty="0" err="1" smtClean="0"/>
              <a:t>sampel</a:t>
            </a:r>
            <a:r>
              <a:rPr lang="en-US" dirty="0" smtClean="0"/>
              <a:t> yang </a:t>
            </a:r>
            <a:r>
              <a:rPr lang="en-US" dirty="0" err="1" smtClean="0"/>
              <a:t>disebut</a:t>
            </a:r>
            <a:r>
              <a:rPr lang="en-US" dirty="0" smtClean="0"/>
              <a:t> </a:t>
            </a:r>
            <a:r>
              <a:rPr lang="en-US" dirty="0" err="1" smtClean="0"/>
              <a:t>dengan</a:t>
            </a:r>
            <a:r>
              <a:rPr lang="en-US" dirty="0" smtClean="0"/>
              <a:t> </a:t>
            </a:r>
            <a:r>
              <a:rPr lang="en-US" dirty="0" err="1" smtClean="0"/>
              <a:t>metode</a:t>
            </a:r>
            <a:r>
              <a:rPr lang="en-US" dirty="0" smtClean="0"/>
              <a:t> </a:t>
            </a:r>
            <a:r>
              <a:rPr lang="en-US" dirty="0" err="1" smtClean="0"/>
              <a:t>Slovin</a:t>
            </a:r>
            <a:r>
              <a:rPr lang="en-US" dirty="0" smtClean="0"/>
              <a:t>. </a:t>
            </a:r>
            <a:r>
              <a:rPr lang="en-US" dirty="0" err="1" smtClean="0"/>
              <a:t>Metode</a:t>
            </a:r>
            <a:r>
              <a:rPr lang="en-US" dirty="0" smtClean="0"/>
              <a:t> </a:t>
            </a:r>
            <a:r>
              <a:rPr lang="en-US" dirty="0" err="1" smtClean="0"/>
              <a:t>ini</a:t>
            </a:r>
            <a:r>
              <a:rPr lang="en-US" dirty="0" smtClean="0"/>
              <a:t> </a:t>
            </a:r>
            <a:r>
              <a:rPr lang="en-US" dirty="0" err="1" smtClean="0"/>
              <a:t>menggunakan</a:t>
            </a:r>
            <a:r>
              <a:rPr lang="en-US" dirty="0" smtClean="0"/>
              <a:t> </a:t>
            </a:r>
            <a:r>
              <a:rPr lang="en-US" dirty="0" err="1" smtClean="0"/>
              <a:t>rumus</a:t>
            </a:r>
            <a:r>
              <a:rPr lang="en-US" dirty="0" smtClean="0"/>
              <a:t>  </a:t>
            </a:r>
            <a:r>
              <a:rPr lang="en-US" dirty="0" err="1" smtClean="0"/>
              <a:t>rumus</a:t>
            </a:r>
            <a:r>
              <a:rPr lang="en-US" dirty="0" smtClean="0"/>
              <a:t> </a:t>
            </a:r>
            <a:r>
              <a:rPr lang="en-US" dirty="0" err="1" smtClean="0"/>
              <a:t>sebagai</a:t>
            </a:r>
            <a:r>
              <a:rPr lang="en-US" dirty="0" smtClean="0"/>
              <a:t> </a:t>
            </a:r>
            <a:r>
              <a:rPr lang="en-US" dirty="0" err="1" smtClean="0"/>
              <a:t>berikut</a:t>
            </a:r>
            <a:r>
              <a:rPr lang="en-US" dirty="0" smtClean="0"/>
              <a:t>:</a:t>
            </a:r>
          </a:p>
          <a:p>
            <a:r>
              <a:rPr lang="en-US" dirty="0" smtClean="0"/>
              <a:t> </a:t>
            </a:r>
          </a:p>
          <a:p>
            <a:r>
              <a:rPr lang="en-US" sz="1400" b="1" dirty="0" smtClean="0"/>
              <a:t>              N</a:t>
            </a:r>
            <a:endParaRPr lang="en-US" sz="1400" dirty="0" smtClean="0"/>
          </a:p>
          <a:p>
            <a:r>
              <a:rPr lang="en-US" sz="1400" b="1" dirty="0" smtClean="0"/>
              <a:t>n  = ---------------</a:t>
            </a:r>
            <a:endParaRPr lang="en-US" sz="1400" dirty="0" smtClean="0"/>
          </a:p>
          <a:p>
            <a:r>
              <a:rPr lang="en-US" sz="1400" b="1" dirty="0" smtClean="0"/>
              <a:t>          1 + N (</a:t>
            </a:r>
            <a:r>
              <a:rPr lang="en-US" sz="1400" b="1" i="1" dirty="0" smtClean="0"/>
              <a:t>e</a:t>
            </a:r>
            <a:r>
              <a:rPr lang="en-US" sz="1400" b="1" dirty="0" smtClean="0"/>
              <a:t>)</a:t>
            </a:r>
            <a:r>
              <a:rPr lang="en-US" sz="1400" b="1" baseline="30000" dirty="0" smtClean="0"/>
              <a:t>2</a:t>
            </a:r>
            <a:endParaRPr lang="en-US" sz="1400" dirty="0" smtClean="0"/>
          </a:p>
          <a:p>
            <a:r>
              <a:rPr lang="en-US" sz="1400" dirty="0" smtClean="0"/>
              <a:t> </a:t>
            </a:r>
          </a:p>
          <a:p>
            <a:r>
              <a:rPr lang="en-US" sz="1400" dirty="0" smtClean="0"/>
              <a:t>   </a:t>
            </a:r>
          </a:p>
          <a:p>
            <a:r>
              <a:rPr lang="en-US" sz="1400" dirty="0" smtClean="0"/>
              <a:t> </a:t>
            </a:r>
          </a:p>
          <a:p>
            <a:r>
              <a:rPr lang="en-US" sz="1400" b="1" dirty="0" smtClean="0"/>
              <a:t>n</a:t>
            </a:r>
            <a:r>
              <a:rPr lang="en-US" sz="1400" dirty="0" smtClean="0"/>
              <a:t> 	= </a:t>
            </a:r>
            <a:r>
              <a:rPr lang="en-US" sz="1400" dirty="0" err="1" smtClean="0"/>
              <a:t>besarnya</a:t>
            </a:r>
            <a:r>
              <a:rPr lang="en-US" sz="1400" dirty="0" smtClean="0"/>
              <a:t> </a:t>
            </a:r>
            <a:r>
              <a:rPr lang="en-US" sz="1400" dirty="0" err="1" smtClean="0"/>
              <a:t>Sampel</a:t>
            </a:r>
            <a:r>
              <a:rPr lang="en-US" sz="1400" dirty="0" smtClean="0"/>
              <a:t> </a:t>
            </a:r>
            <a:r>
              <a:rPr lang="en-US" sz="1400" dirty="0" err="1" smtClean="0"/>
              <a:t>penelitian</a:t>
            </a:r>
            <a:endParaRPr lang="en-US" sz="1400" dirty="0" smtClean="0"/>
          </a:p>
          <a:p>
            <a:r>
              <a:rPr lang="en-US" sz="1400" b="1" dirty="0" smtClean="0"/>
              <a:t>N</a:t>
            </a:r>
            <a:r>
              <a:rPr lang="en-US" sz="1400" dirty="0" smtClean="0"/>
              <a:t> 	=  </a:t>
            </a:r>
            <a:r>
              <a:rPr lang="en-US" sz="1400" dirty="0" err="1" smtClean="0"/>
              <a:t>besarnya</a:t>
            </a:r>
            <a:r>
              <a:rPr lang="en-US" sz="1400" dirty="0" smtClean="0"/>
              <a:t> </a:t>
            </a:r>
            <a:r>
              <a:rPr lang="en-US" sz="1400" dirty="0" err="1" smtClean="0"/>
              <a:t>Jumlah</a:t>
            </a:r>
            <a:r>
              <a:rPr lang="en-US" sz="1400" dirty="0" smtClean="0"/>
              <a:t> </a:t>
            </a:r>
            <a:r>
              <a:rPr lang="en-US" sz="1400" dirty="0" err="1" smtClean="0"/>
              <a:t>populasi</a:t>
            </a:r>
            <a:endParaRPr lang="en-US" sz="1400" dirty="0" smtClean="0"/>
          </a:p>
          <a:p>
            <a:r>
              <a:rPr lang="en-US" sz="1400" b="1" i="1" dirty="0" smtClean="0"/>
              <a:t>e</a:t>
            </a:r>
            <a:r>
              <a:rPr lang="en-US" sz="1400" dirty="0" smtClean="0"/>
              <a:t> 	=  </a:t>
            </a:r>
            <a:r>
              <a:rPr lang="en-US" sz="1400" dirty="0" err="1" smtClean="0"/>
              <a:t>besarnya</a:t>
            </a:r>
            <a:r>
              <a:rPr lang="en-US" sz="1400" dirty="0" smtClean="0"/>
              <a:t> </a:t>
            </a:r>
            <a:r>
              <a:rPr lang="en-US" sz="1400" dirty="0" err="1" smtClean="0"/>
              <a:t>tingkat</a:t>
            </a:r>
            <a:r>
              <a:rPr lang="en-US" sz="1400" dirty="0" smtClean="0"/>
              <a:t> </a:t>
            </a:r>
            <a:r>
              <a:rPr lang="en-US" sz="1400" dirty="0" err="1" smtClean="0"/>
              <a:t>keyakinan</a:t>
            </a:r>
            <a:r>
              <a:rPr lang="en-US" sz="1400" dirty="0" smtClean="0"/>
              <a:t> </a:t>
            </a:r>
            <a:r>
              <a:rPr lang="en-US" sz="1400" dirty="0" err="1" smtClean="0"/>
              <a:t>kesalahan</a:t>
            </a:r>
            <a:r>
              <a:rPr lang="en-US" sz="1400" dirty="0" smtClean="0"/>
              <a:t> (</a:t>
            </a:r>
            <a:r>
              <a:rPr lang="en-US" sz="1400" i="1" dirty="0" smtClean="0"/>
              <a:t>error</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81000" y="990600"/>
            <a:ext cx="8001000" cy="80021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Metode</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penentuan</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jumlah</a:t>
            </a: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sample</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4216539"/>
          </a:xfrm>
          <a:prstGeom prst="rect">
            <a:avLst/>
          </a:prstGeom>
          <a:noFill/>
        </p:spPr>
        <p:txBody>
          <a:bodyPr wrap="square" rtlCol="0">
            <a:spAutoFit/>
          </a:bodyPr>
          <a:lstStyle/>
          <a:p>
            <a:r>
              <a:rPr lang="en-US" sz="2800" b="1" dirty="0" smtClean="0"/>
              <a:t> </a:t>
            </a:r>
            <a:r>
              <a:rPr lang="en-US" sz="2400" b="1" dirty="0" err="1" smtClean="0"/>
              <a:t>Tabel</a:t>
            </a:r>
            <a:endParaRPr lang="en-US" sz="2400" b="1" dirty="0" smtClean="0"/>
          </a:p>
          <a:p>
            <a:endParaRPr lang="en-US" sz="2400" dirty="0" smtClean="0"/>
          </a:p>
          <a:p>
            <a:r>
              <a:rPr lang="en-US" sz="2400" dirty="0" err="1" smtClean="0"/>
              <a:t>Selain</a:t>
            </a:r>
            <a:r>
              <a:rPr lang="en-US" sz="2400" dirty="0" smtClean="0"/>
              <a:t> </a:t>
            </a:r>
            <a:r>
              <a:rPr lang="en-US" sz="2400" dirty="0" err="1" smtClean="0"/>
              <a:t>metode</a:t>
            </a:r>
            <a:r>
              <a:rPr lang="en-US" sz="2400" dirty="0" smtClean="0"/>
              <a:t> </a:t>
            </a:r>
            <a:r>
              <a:rPr lang="en-US" sz="2400" dirty="0" err="1" smtClean="0"/>
              <a:t>Slovin</a:t>
            </a:r>
            <a:r>
              <a:rPr lang="en-US" sz="2400" dirty="0" smtClean="0"/>
              <a:t> </a:t>
            </a:r>
            <a:r>
              <a:rPr lang="en-US" sz="2400" dirty="0" err="1" smtClean="0"/>
              <a:t>jumlah</a:t>
            </a:r>
            <a:r>
              <a:rPr lang="en-US" sz="2400" dirty="0" smtClean="0"/>
              <a:t> </a:t>
            </a:r>
            <a:r>
              <a:rPr lang="en-US" sz="2400" dirty="0" err="1" smtClean="0"/>
              <a:t>sampel</a:t>
            </a:r>
            <a:r>
              <a:rPr lang="en-US" sz="2400" dirty="0" smtClean="0"/>
              <a:t> </a:t>
            </a:r>
            <a:r>
              <a:rPr lang="en-US" sz="2400" dirty="0" err="1" smtClean="0"/>
              <a:t>dapat</a:t>
            </a:r>
            <a:r>
              <a:rPr lang="en-US" sz="2400" dirty="0" smtClean="0"/>
              <a:t> </a:t>
            </a:r>
            <a:r>
              <a:rPr lang="en-US" sz="2400" dirty="0" err="1" smtClean="0"/>
              <a:t>ditentukan</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tabel</a:t>
            </a:r>
            <a:r>
              <a:rPr lang="en-US" sz="2400" dirty="0" smtClean="0"/>
              <a:t> </a:t>
            </a:r>
            <a:r>
              <a:rPr lang="en-US" sz="2400" dirty="0" err="1" smtClean="0"/>
              <a:t>Krejcie</a:t>
            </a:r>
            <a:r>
              <a:rPr lang="en-US" sz="2400" dirty="0" smtClean="0"/>
              <a:t>, </a:t>
            </a:r>
            <a:r>
              <a:rPr lang="en-US" sz="2400" dirty="0" err="1" smtClean="0"/>
              <a:t>metode</a:t>
            </a:r>
            <a:r>
              <a:rPr lang="en-US" sz="2400" dirty="0" smtClean="0"/>
              <a:t> </a:t>
            </a:r>
            <a:r>
              <a:rPr lang="en-US" sz="2400" dirty="0" err="1" smtClean="0"/>
              <a:t>pengambilan</a:t>
            </a:r>
            <a:r>
              <a:rPr lang="en-US" sz="2400" dirty="0" smtClean="0"/>
              <a:t> </a:t>
            </a:r>
            <a:r>
              <a:rPr lang="en-US" sz="2400" dirty="0" err="1" smtClean="0"/>
              <a:t>sampel</a:t>
            </a:r>
            <a:r>
              <a:rPr lang="en-US" sz="2400" dirty="0" smtClean="0"/>
              <a:t> </a:t>
            </a:r>
            <a:r>
              <a:rPr lang="en-US" sz="2400" dirty="0" err="1" smtClean="0"/>
              <a:t>dengan</a:t>
            </a:r>
            <a:r>
              <a:rPr lang="en-US" sz="2400" dirty="0" smtClean="0"/>
              <a:t> </a:t>
            </a:r>
            <a:r>
              <a:rPr lang="en-US" sz="2400" dirty="0" err="1" smtClean="0"/>
              <a:t>tabel</a:t>
            </a:r>
            <a:r>
              <a:rPr lang="en-US" sz="2400" dirty="0" smtClean="0"/>
              <a:t> </a:t>
            </a:r>
            <a:r>
              <a:rPr lang="en-US" sz="2400" dirty="0" err="1" smtClean="0"/>
              <a:t>dapat</a:t>
            </a:r>
            <a:r>
              <a:rPr lang="en-US" sz="2400" dirty="0" smtClean="0"/>
              <a:t> </a:t>
            </a:r>
            <a:r>
              <a:rPr lang="en-US" sz="2400" dirty="0" err="1" smtClean="0"/>
              <a:t>dengan</a:t>
            </a:r>
            <a:r>
              <a:rPr lang="en-US" sz="2400" dirty="0" smtClean="0"/>
              <a:t> </a:t>
            </a:r>
            <a:r>
              <a:rPr lang="en-US" sz="2400" dirty="0" err="1" smtClean="0"/>
              <a:t>mudah</a:t>
            </a:r>
            <a:r>
              <a:rPr lang="en-US" sz="2400" dirty="0" smtClean="0"/>
              <a:t> </a:t>
            </a:r>
            <a:r>
              <a:rPr lang="en-US" sz="2400" dirty="0" err="1" smtClean="0"/>
              <a:t>dilakukan</a:t>
            </a:r>
            <a:r>
              <a:rPr lang="en-US" sz="2400" dirty="0" smtClean="0"/>
              <a:t>,  </a:t>
            </a:r>
            <a:r>
              <a:rPr lang="en-US" sz="2400" dirty="0" err="1" smtClean="0"/>
              <a:t>mahasiswa</a:t>
            </a:r>
            <a:r>
              <a:rPr lang="en-US" sz="2400" dirty="0" smtClean="0"/>
              <a:t>/</a:t>
            </a:r>
            <a:r>
              <a:rPr lang="en-US" sz="2400" dirty="0" err="1" smtClean="0"/>
              <a:t>peneliti</a:t>
            </a:r>
            <a:r>
              <a:rPr lang="en-US" sz="2400" dirty="0" smtClean="0"/>
              <a:t> </a:t>
            </a:r>
            <a:r>
              <a:rPr lang="en-US" sz="2400" dirty="0" err="1" smtClean="0"/>
              <a:t>tidak</a:t>
            </a:r>
            <a:r>
              <a:rPr lang="en-US" sz="2400" dirty="0" smtClean="0"/>
              <a:t> </a:t>
            </a:r>
            <a:r>
              <a:rPr lang="en-US" sz="2400" dirty="0" err="1" smtClean="0"/>
              <a:t>perlu</a:t>
            </a:r>
            <a:r>
              <a:rPr lang="en-US" sz="2400" dirty="0" smtClean="0"/>
              <a:t> </a:t>
            </a:r>
            <a:r>
              <a:rPr lang="en-US" sz="2400" dirty="0" err="1" smtClean="0"/>
              <a:t>susah-susah</a:t>
            </a:r>
            <a:r>
              <a:rPr lang="en-US" sz="2400" dirty="0" smtClean="0"/>
              <a:t> </a:t>
            </a:r>
            <a:r>
              <a:rPr lang="en-US" sz="2400" dirty="0" err="1" smtClean="0"/>
              <a:t>mencari</a:t>
            </a:r>
            <a:r>
              <a:rPr lang="en-US" sz="2400" dirty="0" smtClean="0"/>
              <a:t> </a:t>
            </a:r>
            <a:r>
              <a:rPr lang="en-US" sz="2400" dirty="0" err="1" smtClean="0"/>
              <a:t>jumlah</a:t>
            </a:r>
            <a:r>
              <a:rPr lang="en-US" sz="2400" dirty="0" smtClean="0"/>
              <a:t> </a:t>
            </a:r>
            <a:r>
              <a:rPr lang="en-US" sz="2400" dirty="0" err="1" smtClean="0"/>
              <a:t>sampel</a:t>
            </a:r>
            <a:r>
              <a:rPr lang="en-US" sz="2400" dirty="0" smtClean="0"/>
              <a:t> yang </a:t>
            </a:r>
            <a:r>
              <a:rPr lang="en-US" sz="2400" dirty="0" err="1" smtClean="0"/>
              <a:t>diinginkan</a:t>
            </a:r>
            <a:r>
              <a:rPr lang="en-US" sz="2400" dirty="0" smtClean="0"/>
              <a:t>. </a:t>
            </a:r>
            <a:r>
              <a:rPr lang="en-US" sz="2400" dirty="0" err="1" smtClean="0"/>
              <a:t>Prinsipnya</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metode</a:t>
            </a:r>
            <a:r>
              <a:rPr lang="en-US" sz="2400" dirty="0" smtClean="0"/>
              <a:t> </a:t>
            </a:r>
            <a:r>
              <a:rPr lang="en-US" sz="2400" dirty="0" err="1" smtClean="0"/>
              <a:t>Slovin</a:t>
            </a:r>
            <a:r>
              <a:rPr lang="en-US" sz="2400" dirty="0" smtClean="0"/>
              <a:t>, </a:t>
            </a:r>
            <a:r>
              <a:rPr lang="en-US" sz="2400" dirty="0" err="1" smtClean="0"/>
              <a:t>semakin</a:t>
            </a:r>
            <a:r>
              <a:rPr lang="en-US" sz="2400" dirty="0" smtClean="0"/>
              <a:t> </a:t>
            </a:r>
            <a:r>
              <a:rPr lang="en-US" sz="2400" dirty="0" err="1" smtClean="0"/>
              <a:t>besar</a:t>
            </a:r>
            <a:r>
              <a:rPr lang="en-US" sz="2400" dirty="0" smtClean="0"/>
              <a:t> </a:t>
            </a:r>
            <a:r>
              <a:rPr lang="en-US" sz="2400" dirty="0" err="1" smtClean="0"/>
              <a:t>tingkat</a:t>
            </a:r>
            <a:r>
              <a:rPr lang="en-US" sz="2400" dirty="0" smtClean="0"/>
              <a:t> </a:t>
            </a:r>
            <a:r>
              <a:rPr lang="en-US" sz="2400" dirty="0" err="1" smtClean="0"/>
              <a:t>kesalahan</a:t>
            </a:r>
            <a:r>
              <a:rPr lang="en-US" sz="2400" dirty="0" smtClean="0"/>
              <a:t> </a:t>
            </a:r>
            <a:r>
              <a:rPr lang="en-US" sz="2400" dirty="0" err="1" smtClean="0"/>
              <a:t>semakin</a:t>
            </a:r>
            <a:r>
              <a:rPr lang="en-US" sz="2400" dirty="0" smtClean="0"/>
              <a:t> </a:t>
            </a:r>
            <a:r>
              <a:rPr lang="en-US" sz="2400" dirty="0" err="1" smtClean="0"/>
              <a:t>kecil</a:t>
            </a:r>
            <a:r>
              <a:rPr lang="en-US" sz="2400" dirty="0" smtClean="0"/>
              <a:t> </a:t>
            </a:r>
            <a:r>
              <a:rPr lang="en-US" sz="2400" dirty="0" err="1" smtClean="0"/>
              <a:t>sampelnya</a:t>
            </a:r>
            <a:r>
              <a:rPr lang="en-US" sz="2400" dirty="0" smtClean="0"/>
              <a:t>, </a:t>
            </a:r>
            <a:r>
              <a:rPr lang="en-US" sz="2400" dirty="0" err="1" smtClean="0"/>
              <a:t>atau</a:t>
            </a:r>
            <a:r>
              <a:rPr lang="en-US" sz="2400" dirty="0" smtClean="0"/>
              <a:t> </a:t>
            </a:r>
            <a:r>
              <a:rPr lang="en-US" sz="2400" dirty="0" err="1" smtClean="0"/>
              <a:t>sebaliknya</a:t>
            </a:r>
            <a:r>
              <a:rPr lang="en-US" sz="2400" dirty="0" smtClean="0"/>
              <a:t> </a:t>
            </a:r>
            <a:r>
              <a:rPr lang="en-US" sz="2400" dirty="0" err="1" smtClean="0"/>
              <a:t>dapat</a:t>
            </a:r>
            <a:r>
              <a:rPr lang="en-US" sz="2400" dirty="0" smtClean="0"/>
              <a:t> </a:t>
            </a:r>
            <a:r>
              <a:rPr lang="en-US" sz="2400" dirty="0" err="1" smtClean="0"/>
              <a:t>dikatakan</a:t>
            </a:r>
            <a:r>
              <a:rPr lang="en-US" sz="2400" dirty="0" smtClean="0"/>
              <a:t> </a:t>
            </a:r>
            <a:r>
              <a:rPr lang="en-US" sz="2400" dirty="0" err="1" smtClean="0"/>
              <a:t>semakin</a:t>
            </a:r>
            <a:r>
              <a:rPr lang="en-US" sz="2400" dirty="0" smtClean="0"/>
              <a:t> </a:t>
            </a:r>
            <a:r>
              <a:rPr lang="en-US" sz="2400" dirty="0" err="1" smtClean="0"/>
              <a:t>besar</a:t>
            </a:r>
            <a:r>
              <a:rPr lang="en-US" sz="2400" dirty="0" smtClean="0"/>
              <a:t> </a:t>
            </a:r>
            <a:r>
              <a:rPr lang="en-US" sz="2400" dirty="0" err="1" smtClean="0"/>
              <a:t>jumlah</a:t>
            </a:r>
            <a:r>
              <a:rPr lang="en-US" sz="2400" dirty="0" smtClean="0"/>
              <a:t> </a:t>
            </a:r>
            <a:r>
              <a:rPr lang="en-US" sz="2400" dirty="0" err="1" smtClean="0"/>
              <a:t>sampel</a:t>
            </a:r>
            <a:r>
              <a:rPr lang="en-US" sz="2400" dirty="0" smtClean="0"/>
              <a:t> yang </a:t>
            </a:r>
            <a:r>
              <a:rPr lang="en-US" sz="2400" dirty="0" err="1" smtClean="0"/>
              <a:t>digunakan</a:t>
            </a:r>
            <a:r>
              <a:rPr lang="en-US" sz="2400" dirty="0" smtClean="0"/>
              <a:t> </a:t>
            </a:r>
            <a:r>
              <a:rPr lang="en-US" sz="2400" dirty="0" err="1" smtClean="0"/>
              <a:t>semakin</a:t>
            </a:r>
            <a:r>
              <a:rPr lang="en-US" sz="2400" dirty="0" smtClean="0"/>
              <a:t> </a:t>
            </a:r>
            <a:r>
              <a:rPr lang="en-US" sz="2400" dirty="0" err="1" smtClean="0"/>
              <a:t>kecil</a:t>
            </a:r>
            <a:r>
              <a:rPr lang="en-US" sz="2400" dirty="0" smtClean="0"/>
              <a:t> </a:t>
            </a:r>
            <a:r>
              <a:rPr lang="en-US" sz="2400" dirty="0" err="1" smtClean="0"/>
              <a:t>tingkat</a:t>
            </a:r>
            <a:r>
              <a:rPr lang="en-US" sz="2400" dirty="0" smtClean="0"/>
              <a:t> </a:t>
            </a:r>
            <a:r>
              <a:rPr lang="en-US" sz="2400" dirty="0" err="1" smtClean="0"/>
              <a:t>kesalahannya</a:t>
            </a:r>
            <a:r>
              <a:rPr lang="en-US" sz="2400" dirty="0" smtClean="0"/>
              <a:t> </a:t>
            </a:r>
            <a:r>
              <a:rPr lang="en-US" sz="2400" dirty="0" err="1" smtClean="0"/>
              <a:t>dalam</a:t>
            </a:r>
            <a:r>
              <a:rPr lang="en-US" sz="2400" dirty="0" smtClean="0"/>
              <a:t> </a:t>
            </a:r>
            <a:r>
              <a:rPr lang="en-US" sz="2400" dirty="0" err="1" smtClean="0"/>
              <a:t>memprediksi</a:t>
            </a:r>
            <a:r>
              <a:rPr lang="en-US" sz="2400" dirty="0" smtClean="0"/>
              <a:t> </a:t>
            </a:r>
            <a:r>
              <a:rPr lang="en-US" sz="2400" dirty="0" err="1" smtClean="0"/>
              <a:t>kondisi</a:t>
            </a:r>
            <a:r>
              <a:rPr lang="en-US" sz="2400" dirty="0" smtClean="0"/>
              <a:t> </a:t>
            </a:r>
            <a:r>
              <a:rPr lang="en-US" sz="2400" dirty="0" err="1" smtClean="0"/>
              <a:t>populasi</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3"/>
          <p:cNvSpPr txBox="1">
            <a:spLocks noChangeArrowheads="1"/>
          </p:cNvSpPr>
          <p:nvPr/>
        </p:nvSpPr>
        <p:spPr bwMode="auto">
          <a:xfrm>
            <a:off x="990600" y="1981200"/>
            <a:ext cx="7391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buFontTx/>
              <a:buNone/>
            </a:pPr>
            <a:r>
              <a:rPr lang="en-US" sz="2800" b="1" dirty="0" err="1" smtClean="0"/>
              <a:t>Populasi</a:t>
            </a:r>
            <a:r>
              <a:rPr lang="en-US" sz="2800" b="1" dirty="0" smtClean="0"/>
              <a:t> </a:t>
            </a:r>
            <a:r>
              <a:rPr lang="en-US" sz="2800" b="1" dirty="0" err="1" smtClean="0"/>
              <a:t>adalah</a:t>
            </a:r>
            <a:r>
              <a:rPr lang="en-US" sz="2800" b="1" dirty="0" smtClean="0"/>
              <a:t> </a:t>
            </a:r>
            <a:r>
              <a:rPr lang="en-US" sz="2800" b="1" dirty="0" err="1" smtClean="0"/>
              <a:t>keseluruhan</a:t>
            </a:r>
            <a:r>
              <a:rPr lang="en-US" sz="2800" b="1" dirty="0" smtClean="0"/>
              <a:t> </a:t>
            </a:r>
            <a:r>
              <a:rPr lang="en-US" sz="2800" b="1" dirty="0" err="1" smtClean="0"/>
              <a:t>unsur</a:t>
            </a:r>
            <a:r>
              <a:rPr lang="en-US" sz="2800" b="1" dirty="0" smtClean="0"/>
              <a:t> yang </a:t>
            </a:r>
            <a:r>
              <a:rPr lang="en-US" sz="2800" b="1" dirty="0" err="1" smtClean="0"/>
              <a:t>terdapat</a:t>
            </a:r>
            <a:r>
              <a:rPr lang="en-US" sz="2800" b="1" dirty="0" smtClean="0"/>
              <a:t> </a:t>
            </a:r>
            <a:r>
              <a:rPr lang="en-US" sz="2800" b="1" dirty="0" err="1" smtClean="0"/>
              <a:t>di</a:t>
            </a:r>
            <a:r>
              <a:rPr lang="en-US" sz="2800" b="1" dirty="0" smtClean="0"/>
              <a:t> </a:t>
            </a:r>
            <a:r>
              <a:rPr lang="en-US" sz="2800" b="1" dirty="0" err="1" smtClean="0"/>
              <a:t>dalam</a:t>
            </a:r>
            <a:r>
              <a:rPr lang="en-US" sz="2800" b="1" dirty="0" smtClean="0"/>
              <a:t> </a:t>
            </a:r>
            <a:r>
              <a:rPr lang="en-US" sz="2800" b="1" dirty="0" err="1" smtClean="0"/>
              <a:t>objek</a:t>
            </a:r>
            <a:r>
              <a:rPr lang="en-US" sz="2800" b="1" dirty="0" smtClean="0"/>
              <a:t> </a:t>
            </a:r>
            <a:r>
              <a:rPr lang="en-US" sz="2800" b="1" dirty="0" err="1" smtClean="0"/>
              <a:t>penelitian.Unsur</a:t>
            </a:r>
            <a:r>
              <a:rPr lang="en-US" sz="2800" b="1" dirty="0" smtClean="0"/>
              <a:t> </a:t>
            </a:r>
            <a:r>
              <a:rPr lang="en-US" sz="2800" b="1" dirty="0" err="1" smtClean="0"/>
              <a:t>tersebut</a:t>
            </a:r>
            <a:r>
              <a:rPr lang="en-US" sz="2800" b="1" dirty="0" smtClean="0"/>
              <a:t> </a:t>
            </a:r>
            <a:r>
              <a:rPr lang="en-US" sz="2800" b="1" dirty="0" err="1" smtClean="0"/>
              <a:t>dapat</a:t>
            </a:r>
            <a:r>
              <a:rPr lang="en-US" sz="2800" b="1" dirty="0" smtClean="0"/>
              <a:t> </a:t>
            </a:r>
            <a:r>
              <a:rPr lang="en-US" sz="2800" b="1" dirty="0" err="1" smtClean="0"/>
              <a:t>berupa</a:t>
            </a:r>
            <a:r>
              <a:rPr lang="en-US" sz="2800" b="1" dirty="0" smtClean="0"/>
              <a:t> </a:t>
            </a:r>
            <a:r>
              <a:rPr lang="en-US" sz="2800" b="1" dirty="0" err="1" smtClean="0"/>
              <a:t>orang</a:t>
            </a:r>
            <a:r>
              <a:rPr lang="en-US" sz="2800" b="1" dirty="0" smtClean="0"/>
              <a:t>, </a:t>
            </a:r>
            <a:r>
              <a:rPr lang="en-US" sz="2800" b="1" dirty="0" err="1" smtClean="0"/>
              <a:t>atau</a:t>
            </a:r>
            <a:r>
              <a:rPr lang="en-US" sz="2800" b="1" dirty="0" smtClean="0"/>
              <a:t> </a:t>
            </a:r>
            <a:r>
              <a:rPr lang="en-US" sz="2800" b="1" dirty="0" err="1" smtClean="0"/>
              <a:t>benda</a:t>
            </a:r>
            <a:r>
              <a:rPr lang="en-US" sz="2800" b="1" dirty="0" smtClean="0"/>
              <a:t>, </a:t>
            </a:r>
            <a:r>
              <a:rPr lang="en-US" sz="2800" b="1" dirty="0" err="1" smtClean="0"/>
              <a:t>perusahaan</a:t>
            </a:r>
            <a:r>
              <a:rPr lang="en-US" sz="2800" b="1" dirty="0" smtClean="0"/>
              <a:t>, </a:t>
            </a:r>
            <a:r>
              <a:rPr lang="en-US" sz="2800" b="1" dirty="0" err="1" smtClean="0"/>
              <a:t>atau</a:t>
            </a:r>
            <a:r>
              <a:rPr lang="en-US" sz="2800" b="1" dirty="0" smtClean="0"/>
              <a:t> unit-unit </a:t>
            </a:r>
            <a:r>
              <a:rPr lang="en-US" sz="2800" b="1" dirty="0" err="1" smtClean="0"/>
              <a:t>apa</a:t>
            </a:r>
            <a:r>
              <a:rPr lang="en-US" sz="2800" b="1" dirty="0" smtClean="0"/>
              <a:t>  </a:t>
            </a:r>
            <a:r>
              <a:rPr lang="en-US" sz="2800" b="1" dirty="0" err="1" smtClean="0"/>
              <a:t>saja</a:t>
            </a:r>
            <a:r>
              <a:rPr lang="en-US" sz="2800" b="1" dirty="0" smtClean="0"/>
              <a:t> yang </a:t>
            </a:r>
            <a:r>
              <a:rPr lang="en-US" sz="2800" b="1" dirty="0" err="1" smtClean="0"/>
              <a:t>terkandung</a:t>
            </a:r>
            <a:r>
              <a:rPr lang="en-US" sz="2800" b="1" dirty="0" smtClean="0"/>
              <a:t> </a:t>
            </a:r>
            <a:r>
              <a:rPr lang="en-US" sz="2800" b="1" dirty="0" err="1" smtClean="0"/>
              <a:t>dalam</a:t>
            </a:r>
            <a:r>
              <a:rPr lang="en-US" sz="2800" b="1" dirty="0" smtClean="0"/>
              <a:t> </a:t>
            </a:r>
            <a:r>
              <a:rPr lang="en-US" sz="2800" b="1" dirty="0" err="1" smtClean="0"/>
              <a:t>objek</a:t>
            </a:r>
            <a:r>
              <a:rPr lang="en-US" sz="2800" b="1" dirty="0" smtClean="0"/>
              <a:t> </a:t>
            </a:r>
            <a:r>
              <a:rPr lang="en-US" sz="2800" b="1" dirty="0" err="1" smtClean="0"/>
              <a:t>penelitian</a:t>
            </a:r>
            <a:r>
              <a:rPr lang="en-US" sz="2800" b="1" dirty="0" smtClean="0"/>
              <a:t>. </a:t>
            </a:r>
          </a:p>
          <a:p>
            <a:pPr>
              <a:buFontTx/>
              <a:buNone/>
            </a:pPr>
            <a:endParaRPr lang="en-US" sz="3200" dirty="0"/>
          </a:p>
        </p:txBody>
      </p:sp>
      <p:sp>
        <p:nvSpPr>
          <p:cNvPr id="9" name="TextBox 8"/>
          <p:cNvSpPr txBox="1"/>
          <p:nvPr/>
        </p:nvSpPr>
        <p:spPr>
          <a:xfrm>
            <a:off x="152400" y="914400"/>
            <a:ext cx="80772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populasi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 name="TextBox 8"/>
          <p:cNvSpPr txBox="1"/>
          <p:nvPr/>
        </p:nvSpPr>
        <p:spPr>
          <a:xfrm>
            <a:off x="0" y="990600"/>
            <a:ext cx="80772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populasi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bwMode="auto">
          <a:xfrm>
            <a:off x="1143000" y="16764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adalah</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keseluruhan</a:t>
            </a:r>
            <a:r>
              <a:rPr kumimoji="0" lang="en-US" sz="2800" b="0" i="0" u="none" strike="noStrike" kern="1200" cap="none" spc="0" normalizeH="0" baseline="0" noProof="0" dirty="0" smtClean="0">
                <a:ln>
                  <a:noFill/>
                </a:ln>
                <a:solidFill>
                  <a:schemeClr val="tx1"/>
                </a:solidFill>
                <a:effectLst/>
                <a:uLnTx/>
                <a:uFillTx/>
                <a:cs typeface="+mn-cs"/>
              </a:rPr>
              <a:t> (totality)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physchological</a:t>
            </a:r>
            <a:r>
              <a:rPr kumimoji="0" lang="en-US" sz="2800" b="0" i="0" u="none" strike="noStrike" kern="1200" cap="none" spc="0" normalizeH="0" baseline="0" noProof="0" dirty="0" smtClean="0">
                <a:ln>
                  <a:noFill/>
                </a:ln>
                <a:solidFill>
                  <a:schemeClr val="tx1"/>
                </a:solidFill>
                <a:effectLst/>
                <a:uLnTx/>
                <a:uFillTx/>
                <a:cs typeface="+mn-cs"/>
              </a:rPr>
              <a:t> object) yang </a:t>
            </a:r>
            <a:r>
              <a:rPr kumimoji="0" lang="en-US" sz="2800" b="0" i="0" u="none" strike="noStrike" kern="1200" cap="none" spc="0" normalizeH="0" baseline="0" noProof="0" dirty="0" err="1" smtClean="0">
                <a:ln>
                  <a:noFill/>
                </a:ln>
                <a:solidFill>
                  <a:schemeClr val="tx1"/>
                </a:solidFill>
                <a:effectLst/>
                <a:uLnTx/>
                <a:uFillTx/>
                <a:cs typeface="+mn-cs"/>
              </a:rPr>
              <a:t>dibatasi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oleh</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kriteria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tertentu</a:t>
            </a:r>
            <a:r>
              <a:rPr kumimoji="0" lang="en-US" sz="2800" b="0" i="0" u="none" strike="noStrike" kern="1200" cap="none" spc="0" normalizeH="0" baseline="0" noProof="0" dirty="0" smtClean="0">
                <a:ln>
                  <a:noFill/>
                </a:ln>
                <a:solidFill>
                  <a:schemeClr val="tx1"/>
                </a:solidFill>
                <a:effectLst/>
                <a:uLnTx/>
                <a:uFillTx/>
                <a:cs typeface="+mn-cs"/>
              </a:rPr>
              <a:t>.</a:t>
            </a:r>
          </a:p>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psikologis</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bisa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merupakan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yang </a:t>
            </a:r>
            <a:r>
              <a:rPr kumimoji="0" lang="en-US" sz="2800" b="0" i="0" u="none" strike="noStrike" kern="1200" cap="none" spc="0" normalizeH="0" baseline="0" noProof="0" dirty="0" err="1" smtClean="0">
                <a:ln>
                  <a:noFill/>
                </a:ln>
                <a:solidFill>
                  <a:schemeClr val="tx1"/>
                </a:solidFill>
                <a:effectLst/>
                <a:uLnTx/>
                <a:uFillTx/>
                <a:cs typeface="+mn-cs"/>
              </a:rPr>
              <a:t>bisa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diraba</a:t>
            </a:r>
            <a:r>
              <a:rPr kumimoji="0" lang="en-US" sz="2800" b="0" i="0" u="none" strike="noStrike" kern="1200" cap="none" spc="0" normalizeH="0" baseline="0" noProof="0" dirty="0" smtClean="0">
                <a:ln>
                  <a:noFill/>
                </a:ln>
                <a:solidFill>
                  <a:schemeClr val="tx1"/>
                </a:solidFill>
                <a:effectLst/>
                <a:uLnTx/>
                <a:uFillTx/>
                <a:cs typeface="+mn-cs"/>
              </a:rPr>
              <a:t>/</a:t>
            </a:r>
            <a:r>
              <a:rPr kumimoji="0" lang="en-US" sz="2800" b="0" i="0" u="none" strike="noStrike" kern="1200" cap="none" spc="0" normalizeH="0" baseline="0" noProof="0" dirty="0" err="1" smtClean="0">
                <a:ln>
                  <a:noFill/>
                </a:ln>
                <a:solidFill>
                  <a:schemeClr val="tx1"/>
                </a:solidFill>
                <a:effectLst/>
                <a:uLnTx/>
                <a:uFillTx/>
                <a:cs typeface="+mn-cs"/>
              </a:rPr>
              <a:t>kongkret</a:t>
            </a:r>
            <a:r>
              <a:rPr kumimoji="0" lang="en-US" sz="2800" b="0" i="0" u="none" strike="noStrike" kern="1200" cap="none" spc="0" normalizeH="0" baseline="0" noProof="0" dirty="0" smtClean="0">
                <a:ln>
                  <a:noFill/>
                </a:ln>
                <a:solidFill>
                  <a:schemeClr val="tx1"/>
                </a:solidFill>
                <a:effectLst/>
                <a:uLnTx/>
                <a:uFillTx/>
                <a:cs typeface="+mn-cs"/>
              </a:rPr>
              <a:t> (tangible) </a:t>
            </a:r>
            <a:r>
              <a:rPr kumimoji="0" lang="en-US" sz="2800" b="0" i="0" u="none" strike="noStrike" kern="1200" cap="none" spc="0" normalizeH="0" baseline="0" noProof="0" dirty="0" err="1" smtClean="0">
                <a:ln>
                  <a:noFill/>
                </a:ln>
                <a:solidFill>
                  <a:schemeClr val="tx1"/>
                </a:solidFill>
                <a:effectLst/>
                <a:uLnTx/>
                <a:uFillTx/>
                <a:cs typeface="+mn-cs"/>
              </a:rPr>
              <a:t>maupun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yang </a:t>
            </a:r>
            <a:r>
              <a:rPr kumimoji="0" lang="en-US" sz="2800" b="0" i="0" u="none" strike="noStrike" kern="1200" cap="none" spc="0" normalizeH="0" baseline="0" noProof="0" dirty="0" err="1" smtClean="0">
                <a:ln>
                  <a:noFill/>
                </a:ln>
                <a:solidFill>
                  <a:schemeClr val="tx1"/>
                </a:solidFill>
                <a:effectLst/>
                <a:uLnTx/>
                <a:uFillTx/>
                <a:cs typeface="+mn-cs"/>
              </a:rPr>
              <a:t>abstrak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untangible</a:t>
            </a:r>
            <a:r>
              <a:rPr kumimoji="0" lang="en-US" sz="2800" b="0" i="0" u="none" strike="noStrike" kern="1200" cap="none" spc="0" normalizeH="0" baseline="0" noProof="0" dirty="0" smtClean="0">
                <a:ln>
                  <a:noFill/>
                </a:ln>
                <a:solidFill>
                  <a:schemeClr val="tx1"/>
                </a:solidFill>
                <a:effectLst/>
                <a:uLnTx/>
                <a:uFillTx/>
                <a:cs typeface="+mn-cs"/>
              </a:rPr>
              <a:t>).</a:t>
            </a:r>
          </a:p>
          <a:p>
            <a:pPr marL="342900" marR="0" lvl="0" indent="-342900"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cs typeface="+mn-cs"/>
              </a:rPr>
              <a:t>Banyaknya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objek</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psikologis</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dalam</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disebut</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ukuran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populasi</a:t>
            </a:r>
            <a:r>
              <a:rPr kumimoji="0" lang="en-US" sz="2800" b="0" i="0" u="none" strike="noStrike" kern="1200" cap="none" spc="0" normalizeH="0" baseline="0" noProof="0" dirty="0" smtClean="0">
                <a:ln>
                  <a:noFill/>
                </a:ln>
                <a:solidFill>
                  <a:schemeClr val="tx1"/>
                </a:solidFill>
                <a:effectLst/>
                <a:uLnTx/>
                <a:uFillTx/>
                <a:cs typeface="+mn-cs"/>
              </a:rPr>
              <a:t> (population size), yang </a:t>
            </a:r>
            <a:r>
              <a:rPr kumimoji="0" lang="en-US" sz="2800" b="0" i="0" u="none" strike="noStrike" kern="1200" cap="none" spc="0" normalizeH="0" baseline="0" noProof="0" dirty="0" err="1" smtClean="0">
                <a:ln>
                  <a:noFill/>
                </a:ln>
                <a:solidFill>
                  <a:schemeClr val="tx1"/>
                </a:solidFill>
                <a:effectLst/>
                <a:uLnTx/>
                <a:uFillTx/>
                <a:cs typeface="+mn-cs"/>
              </a:rPr>
              <a:t>biasanya</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dilambangkan</a:t>
            </a:r>
            <a:r>
              <a:rPr kumimoji="0" lang="en-US" sz="2800" b="0" i="0" u="none" strike="noStrike" kern="1200" cap="none" spc="0" normalizeH="0" baseline="0" noProof="0" dirty="0" smtClean="0">
                <a:ln>
                  <a:noFill/>
                </a:ln>
                <a:solidFill>
                  <a:schemeClr val="tx1"/>
                </a:solidFill>
                <a:effectLst/>
                <a:uLnTx/>
                <a:uFillTx/>
                <a:cs typeface="+mn-cs"/>
              </a:rPr>
              <a:t> </a:t>
            </a:r>
            <a:r>
              <a:rPr kumimoji="0" lang="en-US" sz="2800" b="0" i="0" u="none" strike="noStrike" kern="1200" cap="none" spc="0" normalizeH="0" baseline="0" noProof="0" dirty="0" err="1" smtClean="0">
                <a:ln>
                  <a:noFill/>
                </a:ln>
                <a:solidFill>
                  <a:schemeClr val="tx1"/>
                </a:solidFill>
                <a:effectLst/>
                <a:uLnTx/>
                <a:uFillTx/>
                <a:cs typeface="+mn-cs"/>
              </a:rPr>
              <a:t>dengan</a:t>
            </a:r>
            <a:r>
              <a:rPr kumimoji="0" lang="en-US" sz="2800" b="0" i="0" u="none" strike="noStrike" kern="1200" cap="none" spc="0" normalizeH="0" baseline="0" noProof="0" dirty="0" smtClean="0">
                <a:ln>
                  <a:noFill/>
                </a:ln>
                <a:solidFill>
                  <a:schemeClr val="tx1"/>
                </a:solidFill>
                <a:effectLst/>
                <a:uLnTx/>
                <a:uFillTx/>
                <a:cs typeface="+mn-cs"/>
              </a:rPr>
              <a:t> N</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457200" y="1600200"/>
            <a:ext cx="8382000" cy="2585323"/>
          </a:xfrm>
          <a:prstGeom prst="rect">
            <a:avLst/>
          </a:prstGeom>
          <a:noFill/>
        </p:spPr>
        <p:txBody>
          <a:bodyPr wrap="square" rtlCol="0">
            <a:spAutoFit/>
          </a:bodyPr>
          <a:lstStyle/>
          <a:p>
            <a:pPr>
              <a:buFontTx/>
              <a:buNone/>
            </a:pPr>
            <a:r>
              <a:rPr lang="en-US" sz="3600" dirty="0" err="1" smtClean="0"/>
              <a:t>Sampel</a:t>
            </a:r>
            <a:r>
              <a:rPr lang="en-US" sz="3600" dirty="0" smtClean="0"/>
              <a:t> </a:t>
            </a:r>
            <a:r>
              <a:rPr lang="en-US" sz="3600" dirty="0" err="1" smtClean="0"/>
              <a:t>adalah</a:t>
            </a:r>
            <a:r>
              <a:rPr lang="en-US" sz="3600" dirty="0" smtClean="0"/>
              <a:t> </a:t>
            </a:r>
            <a:r>
              <a:rPr lang="en-US" sz="3600" dirty="0" err="1" smtClean="0"/>
              <a:t>bagian</a:t>
            </a:r>
            <a:r>
              <a:rPr lang="en-US" sz="3600" dirty="0" smtClean="0"/>
              <a:t> </a:t>
            </a:r>
            <a:r>
              <a:rPr lang="en-US" sz="3600" dirty="0" err="1" smtClean="0"/>
              <a:t>dari</a:t>
            </a:r>
            <a:r>
              <a:rPr lang="en-US" sz="3600" dirty="0" smtClean="0"/>
              <a:t> </a:t>
            </a:r>
            <a:r>
              <a:rPr lang="en-US" sz="3600" dirty="0" err="1" smtClean="0"/>
              <a:t>populasi</a:t>
            </a:r>
            <a:r>
              <a:rPr lang="en-US" sz="3600" dirty="0" smtClean="0"/>
              <a:t> yang </a:t>
            </a:r>
            <a:r>
              <a:rPr lang="en-US" sz="3600" dirty="0" err="1" smtClean="0"/>
              <a:t>menjadi</a:t>
            </a:r>
            <a:r>
              <a:rPr lang="en-US" sz="3600" dirty="0" smtClean="0"/>
              <a:t> </a:t>
            </a:r>
            <a:r>
              <a:rPr lang="en-US" sz="3600" dirty="0" err="1" smtClean="0"/>
              <a:t>objek</a:t>
            </a:r>
            <a:r>
              <a:rPr lang="en-US" sz="3600" dirty="0" smtClean="0"/>
              <a:t> </a:t>
            </a:r>
            <a:r>
              <a:rPr lang="en-US" sz="3600" dirty="0" err="1" smtClean="0"/>
              <a:t>penelitian</a:t>
            </a:r>
            <a:r>
              <a:rPr lang="en-US" sz="3600" dirty="0" smtClean="0"/>
              <a:t> yang </a:t>
            </a:r>
            <a:r>
              <a:rPr lang="en-US" sz="3600" dirty="0" err="1" smtClean="0"/>
              <a:t>dianggap</a:t>
            </a:r>
            <a:r>
              <a:rPr lang="en-US" sz="3600" dirty="0" smtClean="0"/>
              <a:t> </a:t>
            </a:r>
            <a:r>
              <a:rPr lang="en-US" sz="3600" dirty="0" err="1" smtClean="0"/>
              <a:t>dapat</a:t>
            </a:r>
            <a:r>
              <a:rPr lang="en-US" sz="3600" dirty="0" smtClean="0"/>
              <a:t> </a:t>
            </a:r>
            <a:r>
              <a:rPr lang="en-US" sz="3600" dirty="0" err="1" smtClean="0"/>
              <a:t>mewakili</a:t>
            </a:r>
            <a:r>
              <a:rPr lang="en-US" sz="3600" dirty="0" smtClean="0"/>
              <a:t>  </a:t>
            </a:r>
            <a:r>
              <a:rPr lang="en-US" sz="3600" dirty="0" err="1" smtClean="0"/>
              <a:t>kondisi</a:t>
            </a:r>
            <a:r>
              <a:rPr lang="en-US" sz="3600" dirty="0" smtClean="0"/>
              <a:t> yang </a:t>
            </a:r>
            <a:r>
              <a:rPr lang="en-US" sz="3600" dirty="0" err="1" smtClean="0"/>
              <a:t>terjadi</a:t>
            </a:r>
            <a:r>
              <a:rPr lang="en-US" sz="3600" dirty="0" smtClean="0"/>
              <a:t> </a:t>
            </a:r>
            <a:r>
              <a:rPr lang="en-US" sz="3600" dirty="0" err="1" smtClean="0"/>
              <a:t>pada</a:t>
            </a:r>
            <a:r>
              <a:rPr lang="en-US" sz="3600" dirty="0" smtClean="0"/>
              <a:t> </a:t>
            </a:r>
            <a:r>
              <a:rPr lang="en-US" sz="3600" dirty="0" err="1" smtClean="0"/>
              <a:t>populasi</a:t>
            </a:r>
            <a:r>
              <a:rPr lang="en-US" sz="3600" dirty="0" smtClean="0"/>
              <a:t>.</a:t>
            </a:r>
          </a:p>
          <a:p>
            <a:endParaRPr lang="en-US" dirty="0"/>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Satuan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sampling</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3"/>
          <p:cNvSpPr txBox="1">
            <a:spLocks noChangeArrowheads="1"/>
          </p:cNvSpPr>
          <p:nvPr/>
        </p:nvSpPr>
        <p:spPr bwMode="auto">
          <a:xfrm>
            <a:off x="1143000" y="1600200"/>
            <a:ext cx="7239000" cy="484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Sampling adalah Proses memilih objek-objek psikologis dari sebuah populasi </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Sampel adalah segala sesuatu yang oleh peneliti dijadikan kesatuan (unit) yang nantinya akan menjadi objek pemilihan (satuan sampling), dimana sampling bisa berbentuk individu, rumah tangga, keluarga, atau kombinasi ketiganya. Jadi sampel, adalah hasil dari proses sampling.</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Ide</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dasar</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pengambilan</a:t>
            </a:r>
            <a:r>
              <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Dengan menyeleksi bagian bagian dari elemen populasi, kesimpulan tentang keseluruhan populasi  dapat diperoleh.</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Sebuah eleman adalah subjek dimana pengukuran tersebut dilakukan. Ini adalah unit penelitian.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178808" y="1600200"/>
            <a:ext cx="3520440" cy="4525963"/>
          </a:xfrm>
          <a:prstGeom prst="rect">
            <a:avLst/>
          </a:prstGeom>
        </p:spPr>
        <p:txBody>
          <a:bodyPr>
            <a:normAutofit fontScale="85000" lnSpcReduction="1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Populasi adalah seluruh kumpulan elemen yang dapat digunakan untuk membuat beberapa kesimpulan.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Sebuah studi sensus mencakup seluruh elemen  dalam populasi.</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Alasan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pemilihan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4573560"/>
          </a:xfrm>
          <a:prstGeom prst="rect">
            <a:avLst/>
          </a:prstGeom>
          <a:noFill/>
        </p:spPr>
        <p:txBody>
          <a:bodyPr wrap="square" rtlCol="0">
            <a:spAutoFit/>
          </a:bodyPr>
          <a:lstStyle/>
          <a:p>
            <a:pPr marL="609600" indent="-609600">
              <a:lnSpc>
                <a:spcPct val="90000"/>
              </a:lnSpc>
              <a:buFont typeface="Wingdings" pitchFamily="2" charset="2"/>
              <a:buChar char="§"/>
            </a:pPr>
            <a:r>
              <a:rPr lang="sv-SE" sz="2400" dirty="0" smtClean="0"/>
              <a:t>luasnya objek penelitian yang menyebabkan tidak dapat dijangkau secara keseluruhan </a:t>
            </a:r>
          </a:p>
          <a:p>
            <a:pPr marL="609600" indent="-609600">
              <a:lnSpc>
                <a:spcPct val="90000"/>
              </a:lnSpc>
              <a:buFont typeface="Wingdings" pitchFamily="2" charset="2"/>
              <a:buChar char="§"/>
            </a:pPr>
            <a:r>
              <a:rPr lang="sv-SE" sz="2400" dirty="0" smtClean="0"/>
              <a:t>terlalu banyaknya unsur yang terkandung dalam populasi sehingga tidak dapat diteliti semuanya </a:t>
            </a:r>
          </a:p>
          <a:p>
            <a:pPr marL="609600" indent="-609600">
              <a:lnSpc>
                <a:spcPct val="90000"/>
              </a:lnSpc>
              <a:buFont typeface="Wingdings" pitchFamily="2" charset="2"/>
              <a:buChar char="§"/>
            </a:pPr>
            <a:r>
              <a:rPr lang="sv-SE" sz="2400" dirty="0" smtClean="0"/>
              <a:t>Unsur yang terkandung dalam populasi tidak diketahui lokasinya secara keseluruhan secara pasti</a:t>
            </a:r>
          </a:p>
          <a:p>
            <a:pPr marL="609600" indent="-609600">
              <a:lnSpc>
                <a:spcPct val="90000"/>
              </a:lnSpc>
              <a:buFont typeface="Wingdings" pitchFamily="2" charset="2"/>
              <a:buChar char="§"/>
            </a:pPr>
            <a:r>
              <a:rPr lang="sv-SE" sz="2400" dirty="0" smtClean="0"/>
              <a:t>keterbatasan waktu, tenaga dan biaya dari peneliti</a:t>
            </a:r>
          </a:p>
          <a:p>
            <a:pPr marL="609600" indent="-609600">
              <a:lnSpc>
                <a:spcPct val="90000"/>
              </a:lnSpc>
              <a:buFont typeface="Wingdings" pitchFamily="2" charset="2"/>
              <a:buChar char="§"/>
            </a:pPr>
            <a:r>
              <a:rPr lang="sv-SE" sz="2400" dirty="0" smtClean="0"/>
              <a:t>Karena unsur populasi yang bersifat homogen</a:t>
            </a:r>
          </a:p>
          <a:p>
            <a:pPr marL="609600" indent="-609600">
              <a:lnSpc>
                <a:spcPct val="90000"/>
              </a:lnSpc>
              <a:buFont typeface="Wingdings" pitchFamily="2" charset="2"/>
              <a:buChar char="§"/>
            </a:pPr>
            <a:r>
              <a:rPr lang="sv-SE" sz="2400" dirty="0" smtClean="0"/>
              <a:t>adanya unsur merusak dalam penelitian. Penelitian tidak dapat dilakukan secara populasi karena penelitian bersifat ”merusak” seperti  penelitian yang bersifat eksperimen. </a:t>
            </a:r>
            <a:endParaRPr lang="en-US" sz="2400" dirty="0" smtClean="0"/>
          </a:p>
          <a:p>
            <a:pPr marL="609600" indent="-609600">
              <a:buFont typeface="Wingdings" pitchFamily="2" charset="2"/>
              <a:buChar char="q"/>
            </a:pP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838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Alasan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pemilihan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sampel</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85800" y="1981200"/>
            <a:ext cx="7848600" cy="3539430"/>
          </a:xfrm>
          <a:prstGeom prst="rect">
            <a:avLst/>
          </a:prstGeom>
          <a:noFill/>
        </p:spPr>
        <p:txBody>
          <a:bodyPr wrap="square" rtlCol="0">
            <a:spAutoFit/>
          </a:bodyPr>
          <a:lstStyle/>
          <a:p>
            <a:r>
              <a:rPr lang="en-US" sz="3200" dirty="0" smtClean="0"/>
              <a:t>Hal-</a:t>
            </a:r>
            <a:r>
              <a:rPr lang="en-US" sz="3200" dirty="0" err="1" smtClean="0"/>
              <a:t>hal</a:t>
            </a:r>
            <a:r>
              <a:rPr lang="en-US" sz="3200" dirty="0" smtClean="0"/>
              <a:t> yang </a:t>
            </a:r>
            <a:r>
              <a:rPr lang="en-US" sz="3200" dirty="0" err="1" smtClean="0"/>
              <a:t>perlu</a:t>
            </a:r>
            <a:r>
              <a:rPr lang="en-US" sz="3200" dirty="0" smtClean="0"/>
              <a:t> </a:t>
            </a:r>
            <a:r>
              <a:rPr lang="en-US" sz="3200" dirty="0" err="1" smtClean="0"/>
              <a:t>diperhatikan</a:t>
            </a:r>
            <a:r>
              <a:rPr lang="en-US" sz="3200" dirty="0" smtClean="0"/>
              <a:t> </a:t>
            </a:r>
            <a:r>
              <a:rPr lang="en-US" sz="3200" dirty="0" err="1" smtClean="0"/>
              <a:t>dalam</a:t>
            </a:r>
            <a:r>
              <a:rPr lang="en-US" sz="3200" dirty="0" smtClean="0"/>
              <a:t> </a:t>
            </a:r>
            <a:r>
              <a:rPr lang="en-US" sz="3200" dirty="0" err="1" smtClean="0"/>
              <a:t>pengambilan</a:t>
            </a:r>
            <a:r>
              <a:rPr lang="en-US" sz="3200" dirty="0" smtClean="0"/>
              <a:t> </a:t>
            </a:r>
            <a:r>
              <a:rPr lang="en-US" sz="3200" dirty="0" err="1" smtClean="0"/>
              <a:t>sampel</a:t>
            </a:r>
            <a:r>
              <a:rPr lang="en-US" sz="3200" dirty="0" smtClean="0"/>
              <a:t>  </a:t>
            </a:r>
            <a:r>
              <a:rPr lang="en-US" sz="3200" dirty="0" err="1" smtClean="0"/>
              <a:t>yaitu</a:t>
            </a:r>
            <a:r>
              <a:rPr lang="en-US" sz="3200" dirty="0" smtClean="0"/>
              <a:t> : </a:t>
            </a:r>
          </a:p>
          <a:p>
            <a:pPr lvl="0">
              <a:buFont typeface="Wingdings" pitchFamily="2" charset="2"/>
              <a:buChar char="§"/>
            </a:pPr>
            <a:r>
              <a:rPr lang="en-US" sz="3200" dirty="0" err="1" smtClean="0"/>
              <a:t>Apakah</a:t>
            </a:r>
            <a:r>
              <a:rPr lang="en-US" sz="3200" dirty="0" smtClean="0"/>
              <a:t> </a:t>
            </a:r>
            <a:r>
              <a:rPr lang="en-US" sz="3200" dirty="0" err="1" smtClean="0"/>
              <a:t>unsur</a:t>
            </a:r>
            <a:r>
              <a:rPr lang="en-US" sz="3200" dirty="0" smtClean="0"/>
              <a:t> </a:t>
            </a:r>
            <a:r>
              <a:rPr lang="en-US" sz="3200" dirty="0" err="1" smtClean="0"/>
              <a:t>populasi</a:t>
            </a:r>
            <a:r>
              <a:rPr lang="en-US" sz="3200" dirty="0" smtClean="0"/>
              <a:t> </a:t>
            </a:r>
            <a:r>
              <a:rPr lang="en-US" sz="3200" dirty="0" err="1" smtClean="0"/>
              <a:t>bersifat</a:t>
            </a:r>
            <a:r>
              <a:rPr lang="en-US" sz="3200" dirty="0" smtClean="0"/>
              <a:t> </a:t>
            </a:r>
            <a:r>
              <a:rPr lang="en-US" sz="3200" dirty="0" err="1" smtClean="0"/>
              <a:t>homogen</a:t>
            </a:r>
            <a:r>
              <a:rPr lang="en-US" sz="3200" dirty="0" smtClean="0"/>
              <a:t> </a:t>
            </a:r>
            <a:r>
              <a:rPr lang="en-US" sz="3200" dirty="0" err="1" smtClean="0"/>
              <a:t>atau</a:t>
            </a:r>
            <a:r>
              <a:rPr lang="en-US" sz="3200" dirty="0" smtClean="0"/>
              <a:t> </a:t>
            </a:r>
            <a:r>
              <a:rPr lang="en-US" sz="3200" dirty="0" err="1" smtClean="0"/>
              <a:t>heterogen</a:t>
            </a:r>
            <a:r>
              <a:rPr lang="en-US" sz="3200" dirty="0" smtClean="0"/>
              <a:t>.</a:t>
            </a:r>
          </a:p>
          <a:p>
            <a:pPr lvl="0">
              <a:buFont typeface="Wingdings" pitchFamily="2" charset="2"/>
              <a:buChar char="§"/>
            </a:pPr>
            <a:r>
              <a:rPr lang="en-US" sz="3200" dirty="0" smtClean="0"/>
              <a:t> </a:t>
            </a:r>
            <a:r>
              <a:rPr lang="en-US" sz="3200" dirty="0" err="1" smtClean="0"/>
              <a:t>Apakah</a:t>
            </a:r>
            <a:r>
              <a:rPr lang="en-US" sz="3200" dirty="0" smtClean="0"/>
              <a:t> </a:t>
            </a:r>
            <a:r>
              <a:rPr lang="en-US" sz="3200" dirty="0" err="1" smtClean="0"/>
              <a:t>unsur</a:t>
            </a:r>
            <a:r>
              <a:rPr lang="en-US" sz="3200" dirty="0" smtClean="0"/>
              <a:t> </a:t>
            </a:r>
            <a:r>
              <a:rPr lang="en-US" sz="3200" dirty="0" err="1" smtClean="0"/>
              <a:t>populasi</a:t>
            </a:r>
            <a:r>
              <a:rPr lang="en-US" sz="3200" dirty="0" smtClean="0"/>
              <a:t> </a:t>
            </a:r>
            <a:r>
              <a:rPr lang="en-US" sz="3200" dirty="0" err="1" smtClean="0"/>
              <a:t>diketahui</a:t>
            </a:r>
            <a:r>
              <a:rPr lang="en-US" sz="3200" dirty="0" smtClean="0"/>
              <a:t> </a:t>
            </a:r>
            <a:r>
              <a:rPr lang="en-US" sz="3200" dirty="0" err="1" smtClean="0"/>
              <a:t>keberadaannya</a:t>
            </a:r>
            <a:r>
              <a:rPr lang="en-US" sz="3200" dirty="0" smtClean="0"/>
              <a:t> </a:t>
            </a:r>
            <a:r>
              <a:rPr lang="en-US" sz="3200" dirty="0" err="1" smtClean="0"/>
              <a:t>ataukah</a:t>
            </a:r>
            <a:r>
              <a:rPr lang="en-US" sz="3200" dirty="0" smtClean="0"/>
              <a:t> </a:t>
            </a:r>
            <a:r>
              <a:rPr lang="en-US" sz="3200" dirty="0" err="1" smtClean="0"/>
              <a:t>tidak</a:t>
            </a:r>
            <a:r>
              <a:rPr lang="en-US" sz="3200" dirty="0" smtClean="0"/>
              <a:t>.</a:t>
            </a:r>
          </a:p>
          <a:p>
            <a:pPr marL="609600" indent="-609600"/>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nstra UNIV ver04 92-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Renstra UNIV ver04 92-2003</Template>
  <TotalTime>533</TotalTime>
  <Words>1301</Words>
  <Application>Microsoft Office PowerPoint</Application>
  <PresentationFormat>On-screen Show (4:3)</PresentationFormat>
  <Paragraphs>309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Renstra UNIV ver04 92-2003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63</cp:revision>
  <dcterms:created xsi:type="dcterms:W3CDTF">2010-07-30T07:09:30Z</dcterms:created>
  <dcterms:modified xsi:type="dcterms:W3CDTF">2015-03-08T07:51:15Z</dcterms:modified>
</cp:coreProperties>
</file>