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22C16"/>
    <a:srgbClr val="0C788E"/>
    <a:srgbClr val="025198"/>
    <a:srgbClr val="000099"/>
    <a:srgbClr val="1C1C1C"/>
    <a:srgbClr val="3366FF"/>
    <a:srgbClr val="990000"/>
    <a:srgbClr val="B2B2B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1575" autoAdjust="0"/>
    <p:restoredTop sz="94652" autoAdjust="0"/>
  </p:normalViewPr>
  <p:slideViewPr>
    <p:cSldViewPr>
      <p:cViewPr varScale="1">
        <p:scale>
          <a:sx n="70" d="100"/>
          <a:sy n="70" d="100"/>
        </p:scale>
        <p:origin x="-33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7246864C-2C8A-446E-8627-C61EAA035F20}"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65369EF-78F5-43BB-B355-61A40C8E1A6A}"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75319430-62EF-47C2-B7F8-C3A9C2DD65EF}"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F026413-0C65-41BE-B7D5-599443A6691C}"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DB054757-FBCF-4C7B-ABA0-BB8F6D56BB38}"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987DF03F-0FCE-4B7F-871E-08FA5E2A4C63}"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94F6AFE2-C4F0-4A20-B47C-4BC8882907F5}"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BF0104E1-8C12-4CF1-8031-432CC8489625}"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5F729042-6CF1-4F6E-9EEF-D355578EFF96}"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00FBE2A5-D284-425C-9B78-00729DA4E6E6}"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C8DC0E57-7A2C-4CF3-9D2F-9C3002750429}"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F2DBD4F-6998-4169-BAD0-2E6FA27C4C89}"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8" name="Rectangle 110"/>
          <p:cNvSpPr>
            <a:spLocks noGrp="1" noChangeArrowheads="1"/>
          </p:cNvSpPr>
          <p:nvPr>
            <p:ph type="ctrTitle"/>
          </p:nvPr>
        </p:nvSpPr>
        <p:spPr>
          <a:xfrm>
            <a:off x="214282" y="642919"/>
            <a:ext cx="8501122" cy="3000395"/>
          </a:xfrm>
          <a:noFill/>
          <a:ln/>
        </p:spPr>
        <p:txBody>
          <a:bodyPr/>
          <a:lstStyle/>
          <a:p>
            <a:pPr algn="l"/>
            <a:r>
              <a:rPr lang="en-US" sz="4000" b="1" dirty="0" err="1" smtClean="0"/>
              <a:t>Pengaruh</a:t>
            </a:r>
            <a:r>
              <a:rPr lang="en-US" sz="4000" b="1" dirty="0" smtClean="0"/>
              <a:t> </a:t>
            </a:r>
            <a:r>
              <a:rPr lang="en-US" sz="4000" b="1" dirty="0" err="1" smtClean="0"/>
              <a:t>globalisasi</a:t>
            </a:r>
            <a:r>
              <a:rPr lang="en-US" sz="4000" b="1" dirty="0" smtClean="0"/>
              <a:t> </a:t>
            </a:r>
            <a:r>
              <a:rPr lang="en-US" sz="4000" b="1" dirty="0" err="1" smtClean="0"/>
              <a:t>terhadap</a:t>
            </a:r>
            <a:r>
              <a:rPr lang="en-US" sz="4000" b="1" dirty="0" smtClean="0"/>
              <a:t> </a:t>
            </a:r>
            <a:r>
              <a:rPr lang="en-US" sz="4000" b="1" dirty="0" err="1" smtClean="0"/>
              <a:t>kebutuhan</a:t>
            </a:r>
            <a:r>
              <a:rPr lang="en-US" sz="4000" b="1" dirty="0" smtClean="0"/>
              <a:t> </a:t>
            </a:r>
            <a:r>
              <a:rPr lang="en-US" sz="4000" b="1" dirty="0" err="1" smtClean="0"/>
              <a:t>dan</a:t>
            </a:r>
            <a:r>
              <a:rPr lang="en-US" sz="4000" b="1" dirty="0" smtClean="0"/>
              <a:t> </a:t>
            </a:r>
            <a:r>
              <a:rPr lang="en-US" sz="4000" b="1" dirty="0" err="1" smtClean="0"/>
              <a:t>permintaan</a:t>
            </a:r>
            <a:r>
              <a:rPr lang="en-US" sz="4000" b="1" dirty="0" smtClean="0"/>
              <a:t> </a:t>
            </a:r>
            <a:r>
              <a:rPr lang="en-US" sz="4000" b="1" dirty="0" err="1" smtClean="0"/>
              <a:t>sdm</a:t>
            </a:r>
            <a:endParaRPr lang="es-ES" sz="4000" b="1" dirty="0">
              <a:solidFill>
                <a:srgbClr val="B2B2B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bg1"/>
                </a:solidFill>
                <a:latin typeface="Calibri" panose="020F0502020204030204" pitchFamily="34" charset="0"/>
              </a:rPr>
              <a:t>Permasalahan</a:t>
            </a:r>
            <a:r>
              <a:rPr lang="en-US" dirty="0" smtClean="0">
                <a:solidFill>
                  <a:schemeClr val="bg1"/>
                </a:solidFill>
                <a:latin typeface="Calibri" panose="020F0502020204030204" pitchFamily="34" charset="0"/>
              </a:rPr>
              <a:t> </a:t>
            </a:r>
            <a:r>
              <a:rPr lang="en-US" dirty="0" err="1" smtClean="0">
                <a:solidFill>
                  <a:schemeClr val="bg1"/>
                </a:solidFill>
                <a:latin typeface="Calibri" panose="020F0502020204030204" pitchFamily="34" charset="0"/>
              </a:rPr>
              <a:t>sdm</a:t>
            </a:r>
            <a:r>
              <a:rPr lang="en-US" dirty="0" smtClean="0">
                <a:solidFill>
                  <a:schemeClr val="bg1"/>
                </a:solidFill>
                <a:latin typeface="Calibri" panose="020F0502020204030204" pitchFamily="34" charset="0"/>
              </a:rPr>
              <a:t> </a:t>
            </a:r>
            <a:r>
              <a:rPr lang="en-US" dirty="0" err="1" smtClean="0">
                <a:solidFill>
                  <a:schemeClr val="bg1"/>
                </a:solidFill>
                <a:latin typeface="Calibri" panose="020F0502020204030204" pitchFamily="34" charset="0"/>
              </a:rPr>
              <a:t>terkait</a:t>
            </a:r>
            <a:r>
              <a:rPr lang="en-US" dirty="0" smtClean="0">
                <a:solidFill>
                  <a:schemeClr val="bg1"/>
                </a:solidFill>
                <a:latin typeface="Calibri" panose="020F0502020204030204" pitchFamily="34" charset="0"/>
              </a:rPr>
              <a:t> </a:t>
            </a:r>
            <a:r>
              <a:rPr lang="en-US" dirty="0" err="1" smtClean="0">
                <a:solidFill>
                  <a:schemeClr val="bg1"/>
                </a:solidFill>
                <a:latin typeface="Calibri" panose="020F0502020204030204" pitchFamily="34" charset="0"/>
              </a:rPr>
              <a:t>globalisasi</a:t>
            </a:r>
            <a:endParaRPr lang="en-US" dirty="0">
              <a:solidFill>
                <a:schemeClr val="bg1"/>
              </a:solidFill>
            </a:endParaRPr>
          </a:p>
        </p:txBody>
      </p:sp>
      <p:sp>
        <p:nvSpPr>
          <p:cNvPr id="3" name="Content Placeholder 2"/>
          <p:cNvSpPr>
            <a:spLocks noGrp="1"/>
          </p:cNvSpPr>
          <p:nvPr>
            <p:ph idx="1"/>
          </p:nvPr>
        </p:nvSpPr>
        <p:spPr/>
        <p:txBody>
          <a:bodyPr/>
          <a:lstStyle/>
          <a:p>
            <a:pPr marL="0" indent="0" algn="just">
              <a:buNone/>
            </a:pPr>
            <a:r>
              <a:rPr lang="id-ID" sz="2400" dirty="0" smtClean="0">
                <a:effectLst/>
                <a:latin typeface="Calibri" panose="020F0502020204030204" pitchFamily="34" charset="0"/>
              </a:rPr>
              <a:t>Alwi Dahlan (1996) membagi makna globalisasi menjadi dua pemaknaan, yaitu: </a:t>
            </a:r>
            <a:endParaRPr lang="en-US" sz="2400" dirty="0" smtClean="0">
              <a:effectLst/>
              <a:latin typeface="Calibri" panose="020F0502020204030204" pitchFamily="34" charset="0"/>
            </a:endParaRPr>
          </a:p>
          <a:p>
            <a:pPr algn="just"/>
            <a:r>
              <a:rPr lang="id-ID" sz="2400" b="1" dirty="0" smtClean="0">
                <a:effectLst/>
                <a:latin typeface="Calibri" panose="020F0502020204030204" pitchFamily="34" charset="0"/>
              </a:rPr>
              <a:t>pertama</a:t>
            </a:r>
            <a:r>
              <a:rPr lang="id-ID" sz="2400" dirty="0" smtClean="0">
                <a:effectLst/>
                <a:latin typeface="Calibri" panose="020F0502020204030204" pitchFamily="34" charset="0"/>
              </a:rPr>
              <a:t>, globalisasi diartikan sebagai proses meluasnya atau mendunianya kebudayaan manusia, karena difasilitasi media komunikasi dan informasi yang mendukung kearah perluasan kebudayaan.</a:t>
            </a:r>
            <a:endParaRPr lang="en-US" sz="2400" dirty="0" smtClean="0">
              <a:effectLst/>
              <a:latin typeface="Calibri" panose="020F0502020204030204" pitchFamily="34" charset="0"/>
            </a:endParaRPr>
          </a:p>
          <a:p>
            <a:pPr algn="just"/>
            <a:r>
              <a:rPr lang="id-ID" sz="2400" b="1" dirty="0" smtClean="0">
                <a:effectLst/>
                <a:latin typeface="Calibri" panose="020F0502020204030204" pitchFamily="34" charset="0"/>
              </a:rPr>
              <a:t>kedua,</a:t>
            </a:r>
            <a:r>
              <a:rPr lang="id-ID" sz="2400" dirty="0" smtClean="0">
                <a:effectLst/>
                <a:latin typeface="Calibri" panose="020F0502020204030204" pitchFamily="34" charset="0"/>
              </a:rPr>
              <a:t> globalisasi diartikan proses ruang menyempitnya ruang gerak budaya manusia. </a:t>
            </a:r>
            <a:endParaRPr lang="en-US" sz="2400" dirty="0" smtClean="0">
              <a:effectLst/>
              <a:latin typeface="Calibri" panose="020F0502020204030204" pitchFamily="34" charset="0"/>
            </a:endParaRPr>
          </a:p>
          <a:p>
            <a:pPr algn="just">
              <a:buNone/>
            </a:pPr>
            <a:endParaRPr lang="en-US" sz="2400" dirty="0" smtClean="0">
              <a:effectLst/>
              <a:latin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id-ID" sz="2000" dirty="0" smtClean="0">
                <a:effectLst/>
                <a:latin typeface="Calibri" panose="020F0502020204030204" pitchFamily="34" charset="0"/>
              </a:rPr>
              <a:t>Menurut pakar ekonomi Muhammad Chatib Basri, perubahan demografi tersebut kemungkinan akan menyebabkan produktivitas menurun. Hal ini terjadi karena adanya penurunan jumlah penduduk usia produktif yang akan mengakibatkan menurunnya pendapatan nasional. Peningkatan penduduk lansia tentunya akan menyebabkan beban yang lebih berat dalam tunjangan sosial yang harus dipikul negara sementara disisi penerimaannya akan semakin kecil. Akibatnya, diduga negara akan mengalami defisit anggaran yang membengkak.</a:t>
            </a:r>
            <a:endParaRPr lang="en-US" sz="2000" dirty="0" smtClean="0">
              <a:effectLst/>
              <a:latin typeface="Calibri" panose="020F0502020204030204" pitchFamily="34" charset="0"/>
            </a:endParaRPr>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d-ID" sz="2000" dirty="0" smtClean="0">
                <a:effectLst/>
                <a:latin typeface="Calibri" panose="020F0502020204030204" pitchFamily="34" charset="0"/>
              </a:rPr>
              <a:t>Menariknya, negara-negara seperti Indonesia, India, dan China justru akan mendapat keuntungan dari perubahan demografi tersebut. Sementara negara lain kesulitan karena posisi demografi yang berubah, Indonesia, India, dan Cina justru diperkirakan akan mendapatkan bonus demografi dalam beberapa tahun kedepan. Bonus demografi adalah istilah yang digunakan untuk menggambarkan peningkatan usia produktif di suatu negara. Bonus demografi itu sendiri dapat memicu pertumbuhan ekonomi yang tinggi jika didukung oleh kualitas SDM yang tinggi. Kementerian Koordinator Perekonomian mengatakan rasio ketergantungan (dependency ratio) atau rasio antara indeks usia non-produktif dibagi usia produktif di Indonesia berada di level terendahnya, di bawah 50%.</a:t>
            </a:r>
            <a:r>
              <a:rPr lang="en-US" sz="2000" dirty="0" smtClean="0">
                <a:effectLst/>
                <a:latin typeface="Calibri" panose="020F0502020204030204" pitchFamily="34" charset="0"/>
              </a:rPr>
              <a:t> </a:t>
            </a:r>
            <a:r>
              <a:rPr lang="id-ID" sz="2000" dirty="0" smtClean="0">
                <a:effectLst/>
                <a:latin typeface="Calibri" panose="020F0502020204030204" pitchFamily="34" charset="0"/>
              </a:rPr>
              <a:t>Pada periode ini, jumlah penduduk usia produktif (15-64) akan meningkat yang diperkirakan tahun 2020-2030. Pada periode sama, jumlah anak-anak (0-14) yang disebabkan adanya program keluarga berencana akan menurun, akibatnya usia manula 65 tahun ke atas naik sehingga keuntungan usia produktif akan terjadi.</a:t>
            </a:r>
            <a:endParaRPr lang="en-US" sz="2000" dirty="0" smtClean="0"/>
          </a:p>
          <a:p>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bg1"/>
                </a:solidFill>
              </a:rPr>
              <a:t>Pengaruh</a:t>
            </a:r>
            <a:r>
              <a:rPr lang="en-US" dirty="0" smtClean="0">
                <a:solidFill>
                  <a:schemeClr val="bg1"/>
                </a:solidFill>
              </a:rPr>
              <a:t> </a:t>
            </a:r>
            <a:r>
              <a:rPr lang="en-US" dirty="0" err="1" smtClean="0">
                <a:solidFill>
                  <a:schemeClr val="bg1"/>
                </a:solidFill>
              </a:rPr>
              <a:t>Globalisasi</a:t>
            </a:r>
            <a:r>
              <a:rPr lang="en-US" dirty="0" smtClean="0">
                <a:solidFill>
                  <a:schemeClr val="bg1"/>
                </a:solidFill>
              </a:rPr>
              <a:t> </a:t>
            </a:r>
            <a:r>
              <a:rPr lang="en-US" dirty="0" err="1" smtClean="0">
                <a:solidFill>
                  <a:schemeClr val="bg1"/>
                </a:solidFill>
              </a:rPr>
              <a:t>terhadap</a:t>
            </a:r>
            <a:r>
              <a:rPr lang="en-US" dirty="0" smtClean="0">
                <a:solidFill>
                  <a:schemeClr val="bg1"/>
                </a:solidFill>
              </a:rPr>
              <a:t> SDM</a:t>
            </a:r>
            <a:endParaRPr lang="en-US" dirty="0">
              <a:solidFill>
                <a:schemeClr val="bg1"/>
              </a:solidFill>
            </a:endParaRPr>
          </a:p>
        </p:txBody>
      </p:sp>
      <p:sp>
        <p:nvSpPr>
          <p:cNvPr id="3" name="Content Placeholder 2"/>
          <p:cNvSpPr>
            <a:spLocks noGrp="1"/>
          </p:cNvSpPr>
          <p:nvPr>
            <p:ph idx="1"/>
          </p:nvPr>
        </p:nvSpPr>
        <p:spPr>
          <a:xfrm>
            <a:off x="457200" y="1600200"/>
            <a:ext cx="8329642" cy="4525963"/>
          </a:xfrm>
        </p:spPr>
        <p:txBody>
          <a:bodyPr/>
          <a:lstStyle/>
          <a:p>
            <a:r>
              <a:rPr lang="en-US" sz="2400" dirty="0" err="1">
                <a:solidFill>
                  <a:schemeClr val="tx1"/>
                </a:solidFill>
                <a:latin typeface="+mn-lt"/>
                <a:ea typeface="+mn-ea"/>
                <a:cs typeface="+mn-cs"/>
              </a:rPr>
              <a:t>Sumberdaya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manusia</a:t>
            </a:r>
            <a:r>
              <a:rPr lang="en-US" sz="2400" dirty="0">
                <a:solidFill>
                  <a:schemeClr val="tx1"/>
                </a:solidFill>
                <a:latin typeface="+mn-lt"/>
                <a:ea typeface="+mn-ea"/>
                <a:cs typeface="+mn-cs"/>
              </a:rPr>
              <a:t> (SDM) </a:t>
            </a:r>
            <a:r>
              <a:rPr lang="en-US" sz="2400" dirty="0" err="1">
                <a:solidFill>
                  <a:schemeClr val="tx1"/>
                </a:solidFill>
                <a:latin typeface="+mn-lt"/>
                <a:ea typeface="+mn-ea"/>
                <a:cs typeface="+mn-cs"/>
              </a:rPr>
              <a:t>merupakan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salah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satu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faktor</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kunci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dalam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reformasi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ekonomi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yakni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bagaimana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menciptakan</a:t>
            </a:r>
            <a:r>
              <a:rPr lang="en-US" sz="2400" dirty="0">
                <a:solidFill>
                  <a:schemeClr val="tx1"/>
                </a:solidFill>
                <a:latin typeface="+mn-lt"/>
                <a:ea typeface="+mn-ea"/>
                <a:cs typeface="+mn-cs"/>
              </a:rPr>
              <a:t> </a:t>
            </a:r>
            <a:r>
              <a:rPr lang="en-US" sz="2400" dirty="0" smtClean="0">
                <a:solidFill>
                  <a:schemeClr val="tx1"/>
                </a:solidFill>
                <a:latin typeface="+mn-lt"/>
                <a:ea typeface="+mn-ea"/>
                <a:cs typeface="+mn-cs"/>
              </a:rPr>
              <a:t>SDM </a:t>
            </a:r>
            <a:r>
              <a:rPr lang="en-US" sz="2400" dirty="0">
                <a:solidFill>
                  <a:schemeClr val="tx1"/>
                </a:solidFill>
                <a:latin typeface="+mn-lt"/>
                <a:ea typeface="+mn-ea"/>
                <a:cs typeface="+mn-cs"/>
              </a:rPr>
              <a:t>yang </a:t>
            </a:r>
            <a:r>
              <a:rPr lang="en-US" sz="2400" dirty="0" err="1">
                <a:solidFill>
                  <a:schemeClr val="tx1"/>
                </a:solidFill>
                <a:latin typeface="+mn-lt"/>
                <a:ea typeface="+mn-ea"/>
                <a:cs typeface="+mn-cs"/>
              </a:rPr>
              <a:t>berkualitas</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memiliki</a:t>
            </a:r>
            <a:r>
              <a:rPr lang="en-US" sz="2400" dirty="0">
                <a:solidFill>
                  <a:schemeClr val="tx1"/>
                </a:solidFill>
                <a:latin typeface="+mn-lt"/>
                <a:ea typeface="+mn-ea"/>
                <a:cs typeface="+mn-cs"/>
              </a:rPr>
              <a:t> </a:t>
            </a:r>
            <a:r>
              <a:rPr lang="en-US" sz="2400" dirty="0" err="1" smtClean="0">
                <a:solidFill>
                  <a:schemeClr val="tx1"/>
                </a:solidFill>
                <a:latin typeface="+mn-lt"/>
                <a:ea typeface="+mn-ea"/>
                <a:cs typeface="+mn-cs"/>
              </a:rPr>
              <a:t>keterampilan</a:t>
            </a:r>
            <a:r>
              <a:rPr lang="en-US" sz="2400" dirty="0" smtClean="0">
                <a:solidFill>
                  <a:schemeClr val="tx1"/>
                </a:solidFill>
                <a:latin typeface="+mn-lt"/>
                <a:ea typeface="+mn-ea"/>
                <a:cs typeface="+mn-cs"/>
              </a:rPr>
              <a:t> </a:t>
            </a:r>
            <a:r>
              <a:rPr lang="en-US" sz="2400" dirty="0" err="1">
                <a:solidFill>
                  <a:schemeClr val="tx1"/>
                </a:solidFill>
                <a:latin typeface="+mn-lt"/>
                <a:ea typeface="+mn-ea"/>
                <a:cs typeface="+mn-cs"/>
              </a:rPr>
              <a:t>serta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berdaya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saing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tinggi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dalam</a:t>
            </a:r>
            <a:r>
              <a:rPr lang="en-US" sz="2400" dirty="0">
                <a:solidFill>
                  <a:schemeClr val="tx1"/>
                </a:solidFill>
                <a:latin typeface="+mn-lt"/>
                <a:ea typeface="+mn-ea"/>
                <a:cs typeface="+mn-cs"/>
              </a:rPr>
              <a:t> </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persaingan</a:t>
            </a:r>
            <a:r>
              <a:rPr lang="en-US" sz="2400" dirty="0" smtClean="0">
                <a:solidFill>
                  <a:schemeClr val="tx1"/>
                </a:solidFill>
                <a:latin typeface="+mn-lt"/>
                <a:ea typeface="+mn-ea"/>
                <a:cs typeface="+mn-cs"/>
              </a:rPr>
              <a:t> </a:t>
            </a:r>
            <a:r>
              <a:rPr lang="en-US" sz="2400" dirty="0">
                <a:solidFill>
                  <a:schemeClr val="tx1"/>
                </a:solidFill>
                <a:latin typeface="+mn-lt"/>
                <a:ea typeface="+mn-ea"/>
                <a:cs typeface="+mn-cs"/>
              </a:rPr>
              <a:t>global yang </a:t>
            </a:r>
            <a:r>
              <a:rPr lang="en-US" sz="2400" dirty="0" err="1">
                <a:solidFill>
                  <a:schemeClr val="tx1"/>
                </a:solidFill>
                <a:latin typeface="+mn-lt"/>
                <a:ea typeface="+mn-ea"/>
                <a:cs typeface="+mn-cs"/>
              </a:rPr>
              <a:t>selama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ini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kita</a:t>
            </a:r>
            <a:r>
              <a:rPr lang="en-US" sz="2400" dirty="0">
                <a:solidFill>
                  <a:schemeClr val="tx1"/>
                </a:solidFill>
                <a:latin typeface="+mn-lt"/>
                <a:ea typeface="+mn-ea"/>
                <a:cs typeface="+mn-cs"/>
              </a:rPr>
              <a:t> </a:t>
            </a:r>
            <a:r>
              <a:rPr lang="en-US" sz="2400" dirty="0" smtClean="0"/>
              <a:t/>
            </a:r>
            <a:br>
              <a:rPr lang="en-US" sz="2400" dirty="0" smtClean="0"/>
            </a:br>
            <a:r>
              <a:rPr lang="en-US" sz="2400" dirty="0" err="1">
                <a:solidFill>
                  <a:schemeClr val="tx1"/>
                </a:solidFill>
                <a:latin typeface="+mn-lt"/>
                <a:ea typeface="+mn-ea"/>
                <a:cs typeface="+mn-cs"/>
              </a:rPr>
              <a:t>abaikan</a:t>
            </a:r>
            <a:r>
              <a:rPr lang="en-US" sz="2400" dirty="0">
                <a:solidFill>
                  <a:schemeClr val="tx1"/>
                </a:solidFill>
                <a:latin typeface="+mn-lt"/>
                <a:ea typeface="+mn-ea"/>
                <a:cs typeface="+mn-cs"/>
              </a:rPr>
              <a:t>. </a:t>
            </a:r>
            <a:endParaRPr lang="en-US" sz="2400" dirty="0" smtClean="0">
              <a:solidFill>
                <a:schemeClr val="tx1"/>
              </a:solidFill>
              <a:latin typeface="+mn-lt"/>
              <a:ea typeface="+mn-ea"/>
              <a:cs typeface="+mn-cs"/>
            </a:endParaRPr>
          </a:p>
          <a:p>
            <a:r>
              <a:rPr lang="en-US" sz="2400" dirty="0" err="1" smtClean="0">
                <a:solidFill>
                  <a:schemeClr val="tx1"/>
                </a:solidFill>
                <a:latin typeface="+mn-lt"/>
                <a:ea typeface="+mn-ea"/>
                <a:cs typeface="+mn-cs"/>
              </a:rPr>
              <a:t>Dalam</a:t>
            </a:r>
            <a:r>
              <a:rPr lang="en-US" sz="2400" dirty="0" smtClean="0">
                <a:solidFill>
                  <a:schemeClr val="tx1"/>
                </a:solidFill>
                <a:latin typeface="+mn-lt"/>
                <a:ea typeface="+mn-ea"/>
                <a:cs typeface="+mn-cs"/>
              </a:rPr>
              <a:t> </a:t>
            </a:r>
            <a:r>
              <a:rPr lang="en-US" sz="2400" dirty="0" err="1">
                <a:solidFill>
                  <a:schemeClr val="tx1"/>
                </a:solidFill>
                <a:latin typeface="+mn-lt"/>
                <a:ea typeface="+mn-ea"/>
                <a:cs typeface="+mn-cs"/>
              </a:rPr>
              <a:t>kaitan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tersebut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setidaknya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ada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dua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hal</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penting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menyangkut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kondisi</a:t>
            </a:r>
            <a:r>
              <a:rPr lang="en-US" sz="2400" dirty="0">
                <a:solidFill>
                  <a:schemeClr val="tx1"/>
                </a:solidFill>
                <a:latin typeface="+mn-lt"/>
                <a:ea typeface="+mn-ea"/>
                <a:cs typeface="+mn-cs"/>
              </a:rPr>
              <a:t> SDM Indonesia, </a:t>
            </a:r>
            <a:r>
              <a:rPr lang="en-US" sz="2400" dirty="0" err="1">
                <a:solidFill>
                  <a:schemeClr val="tx1"/>
                </a:solidFill>
                <a:latin typeface="+mn-lt"/>
                <a:ea typeface="+mn-ea"/>
                <a:cs typeface="+mn-cs"/>
              </a:rPr>
              <a:t>yaitu</a:t>
            </a:r>
            <a:r>
              <a:rPr lang="en-US" dirty="0">
                <a:solidFill>
                  <a:schemeClr val="tx1"/>
                </a:solidFill>
                <a:latin typeface="+mn-lt"/>
                <a:ea typeface="+mn-ea"/>
                <a:cs typeface="+mn-cs"/>
              </a:rPr>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85720" y="1643050"/>
            <a:ext cx="8472518" cy="4554551"/>
          </a:xfrm>
        </p:spPr>
        <p:txBody>
          <a:bodyPr/>
          <a:lstStyle/>
          <a:p>
            <a:r>
              <a:rPr lang="en-US" sz="2000" b="1" dirty="0" err="1" smtClean="0">
                <a:solidFill>
                  <a:schemeClr val="tx1"/>
                </a:solidFill>
                <a:latin typeface="+mn-lt"/>
                <a:ea typeface="+mn-ea"/>
                <a:cs typeface="+mn-cs"/>
              </a:rPr>
              <a:t>Pertama</a:t>
            </a:r>
            <a:r>
              <a:rPr lang="en-US" sz="2000" b="1" dirty="0" smtClean="0">
                <a:solidFill>
                  <a:schemeClr val="tx1"/>
                </a:solidFill>
                <a:latin typeface="+mn-lt"/>
                <a:ea typeface="+mn-ea"/>
                <a:cs typeface="+mn-cs"/>
              </a:rPr>
              <a:t> </a:t>
            </a:r>
            <a:r>
              <a:rPr lang="en-US" sz="2000" b="1" dirty="0" err="1">
                <a:solidFill>
                  <a:schemeClr val="tx1"/>
                </a:solidFill>
                <a:latin typeface="+mn-lt"/>
                <a:ea typeface="+mn-ea"/>
                <a:cs typeface="+mn-cs"/>
              </a:rPr>
              <a:t>adanya</a:t>
            </a:r>
            <a:r>
              <a:rPr lang="en-US" sz="2000" b="1" dirty="0">
                <a:solidFill>
                  <a:schemeClr val="tx1"/>
                </a:solidFill>
                <a:latin typeface="+mn-lt"/>
                <a:ea typeface="+mn-ea"/>
                <a:cs typeface="+mn-cs"/>
              </a:rPr>
              <a:t> </a:t>
            </a:r>
            <a:r>
              <a:rPr lang="en-US" sz="2000" b="1" dirty="0" err="1">
                <a:solidFill>
                  <a:schemeClr val="tx1"/>
                </a:solidFill>
                <a:latin typeface="+mn-lt"/>
                <a:ea typeface="+mn-ea"/>
                <a:cs typeface="+mn-cs"/>
              </a:rPr>
              <a:t>ketimpangan</a:t>
            </a:r>
            <a:r>
              <a:rPr lang="en-US" sz="2000" b="1" dirty="0">
                <a:solidFill>
                  <a:schemeClr val="tx1"/>
                </a:solidFill>
                <a:latin typeface="+mn-lt"/>
                <a:ea typeface="+mn-ea"/>
                <a:cs typeface="+mn-cs"/>
              </a:rPr>
              <a:t> </a:t>
            </a:r>
            <a:r>
              <a:rPr lang="en-US" sz="2000" b="1" dirty="0" err="1">
                <a:solidFill>
                  <a:schemeClr val="tx1"/>
                </a:solidFill>
                <a:latin typeface="+mn-lt"/>
                <a:ea typeface="+mn-ea"/>
                <a:cs typeface="+mn-cs"/>
              </a:rPr>
              <a:t>antara</a:t>
            </a:r>
            <a:r>
              <a:rPr lang="en-US" sz="2000" b="1" dirty="0">
                <a:solidFill>
                  <a:schemeClr val="tx1"/>
                </a:solidFill>
                <a:latin typeface="+mn-lt"/>
                <a:ea typeface="+mn-ea"/>
                <a:cs typeface="+mn-cs"/>
              </a:rPr>
              <a:t> </a:t>
            </a:r>
            <a:r>
              <a:rPr lang="en-US" sz="2000" b="1" dirty="0" err="1">
                <a:solidFill>
                  <a:schemeClr val="tx1"/>
                </a:solidFill>
                <a:latin typeface="+mn-lt"/>
                <a:ea typeface="+mn-ea"/>
                <a:cs typeface="+mn-cs"/>
              </a:rPr>
              <a:t>jumlah</a:t>
            </a:r>
            <a:r>
              <a:rPr lang="en-US" sz="2000" b="1" dirty="0">
                <a:solidFill>
                  <a:schemeClr val="tx1"/>
                </a:solidFill>
                <a:latin typeface="+mn-lt"/>
                <a:ea typeface="+mn-ea"/>
                <a:cs typeface="+mn-cs"/>
              </a:rPr>
              <a:t> </a:t>
            </a:r>
            <a:r>
              <a:rPr lang="en-US" sz="2000" b="1" dirty="0" err="1">
                <a:solidFill>
                  <a:schemeClr val="tx1"/>
                </a:solidFill>
                <a:latin typeface="+mn-lt"/>
                <a:ea typeface="+mn-ea"/>
                <a:cs typeface="+mn-cs"/>
              </a:rPr>
              <a:t>kesempatan</a:t>
            </a:r>
            <a:r>
              <a:rPr lang="en-US" sz="2000" b="1" dirty="0">
                <a:solidFill>
                  <a:schemeClr val="tx1"/>
                </a:solidFill>
                <a:latin typeface="+mn-lt"/>
                <a:ea typeface="+mn-ea"/>
                <a:cs typeface="+mn-cs"/>
              </a:rPr>
              <a:t> </a:t>
            </a:r>
            <a:r>
              <a:rPr lang="en-US" sz="2000" b="1" dirty="0" err="1">
                <a:solidFill>
                  <a:schemeClr val="tx1"/>
                </a:solidFill>
                <a:latin typeface="+mn-lt"/>
                <a:ea typeface="+mn-ea"/>
                <a:cs typeface="+mn-cs"/>
              </a:rPr>
              <a:t>kerja</a:t>
            </a:r>
            <a:r>
              <a:rPr lang="en-US" sz="2000" b="1" dirty="0">
                <a:solidFill>
                  <a:schemeClr val="tx1"/>
                </a:solidFill>
                <a:latin typeface="+mn-lt"/>
                <a:ea typeface="+mn-ea"/>
                <a:cs typeface="+mn-cs"/>
              </a:rPr>
              <a:t> </a:t>
            </a:r>
            <a:r>
              <a:rPr lang="en-US" sz="2000" b="1" dirty="0" err="1">
                <a:solidFill>
                  <a:schemeClr val="tx1"/>
                </a:solidFill>
                <a:latin typeface="+mn-lt"/>
                <a:ea typeface="+mn-ea"/>
                <a:cs typeface="+mn-cs"/>
              </a:rPr>
              <a:t>dan</a:t>
            </a:r>
            <a:r>
              <a:rPr lang="en-US" sz="2000" b="1" dirty="0">
                <a:solidFill>
                  <a:schemeClr val="tx1"/>
                </a:solidFill>
                <a:latin typeface="+mn-lt"/>
                <a:ea typeface="+mn-ea"/>
                <a:cs typeface="+mn-cs"/>
              </a:rPr>
              <a:t> </a:t>
            </a:r>
            <a:r>
              <a:rPr lang="en-US" sz="2000" b="1" dirty="0" err="1">
                <a:solidFill>
                  <a:schemeClr val="tx1"/>
                </a:solidFill>
                <a:latin typeface="+mn-lt"/>
                <a:ea typeface="+mn-ea"/>
                <a:cs typeface="+mn-cs"/>
              </a:rPr>
              <a:t>angkatan</a:t>
            </a:r>
            <a:r>
              <a:rPr lang="en-US" sz="2000" b="1" dirty="0">
                <a:solidFill>
                  <a:schemeClr val="tx1"/>
                </a:solidFill>
                <a:latin typeface="+mn-lt"/>
                <a:ea typeface="+mn-ea"/>
                <a:cs typeface="+mn-cs"/>
              </a:rPr>
              <a:t> </a:t>
            </a:r>
            <a:r>
              <a:rPr lang="en-US" sz="2000" b="1" dirty="0" err="1">
                <a:solidFill>
                  <a:schemeClr val="tx1"/>
                </a:solidFill>
                <a:latin typeface="+mn-lt"/>
                <a:ea typeface="+mn-ea"/>
                <a:cs typeface="+mn-cs"/>
              </a:rPr>
              <a:t>kerja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Jumlah</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angkatan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kerja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nasional</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pada</a:t>
            </a:r>
            <a:r>
              <a:rPr lang="en-US" sz="2000" dirty="0">
                <a:solidFill>
                  <a:schemeClr val="tx1"/>
                </a:solidFill>
                <a:latin typeface="+mn-lt"/>
                <a:ea typeface="+mn-ea"/>
                <a:cs typeface="+mn-cs"/>
              </a:rPr>
              <a:t> </a:t>
            </a:r>
            <a:r>
              <a:rPr lang="en-US" sz="2000" dirty="0" err="1" smtClean="0">
                <a:solidFill>
                  <a:schemeClr val="tx1"/>
                </a:solidFill>
                <a:latin typeface="+mn-lt"/>
                <a:ea typeface="+mn-ea"/>
                <a:cs typeface="+mn-cs"/>
              </a:rPr>
              <a:t>krisis</a:t>
            </a:r>
            <a:r>
              <a:rPr lang="en-US" sz="2000" dirty="0" smtClean="0">
                <a:solidFill>
                  <a:schemeClr val="tx1"/>
                </a:solidFill>
                <a:latin typeface="+mn-lt"/>
                <a:ea typeface="+mn-ea"/>
                <a:cs typeface="+mn-cs"/>
              </a:rPr>
              <a:t> </a:t>
            </a:r>
            <a:r>
              <a:rPr lang="en-US" sz="2000" dirty="0" err="1">
                <a:solidFill>
                  <a:schemeClr val="tx1"/>
                </a:solidFill>
                <a:latin typeface="+mn-lt"/>
                <a:ea typeface="+mn-ea"/>
                <a:cs typeface="+mn-cs"/>
              </a:rPr>
              <a:t>ekonomi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tahun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pertama</a:t>
            </a:r>
            <a:r>
              <a:rPr lang="en-US" sz="2000" dirty="0">
                <a:solidFill>
                  <a:schemeClr val="tx1"/>
                </a:solidFill>
                <a:latin typeface="+mn-lt"/>
                <a:ea typeface="+mn-ea"/>
                <a:cs typeface="+mn-cs"/>
              </a:rPr>
              <a:t> (1998) </a:t>
            </a:r>
            <a:r>
              <a:rPr lang="en-US" sz="2000" dirty="0" err="1">
                <a:solidFill>
                  <a:schemeClr val="tx1"/>
                </a:solidFill>
                <a:latin typeface="+mn-lt"/>
                <a:ea typeface="+mn-ea"/>
                <a:cs typeface="+mn-cs"/>
              </a:rPr>
              <a:t>sekitar</a:t>
            </a:r>
            <a:r>
              <a:rPr lang="en-US" sz="2000" dirty="0">
                <a:solidFill>
                  <a:schemeClr val="tx1"/>
                </a:solidFill>
                <a:latin typeface="+mn-lt"/>
                <a:ea typeface="+mn-ea"/>
                <a:cs typeface="+mn-cs"/>
              </a:rPr>
              <a:t> 92,73 </a:t>
            </a:r>
            <a:r>
              <a:rPr lang="en-US" sz="2000" dirty="0" err="1">
                <a:solidFill>
                  <a:schemeClr val="tx1"/>
                </a:solidFill>
                <a:latin typeface="+mn-lt"/>
                <a:ea typeface="+mn-ea"/>
                <a:cs typeface="+mn-cs"/>
              </a:rPr>
              <a:t>juta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orang</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sementara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jumlah</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kesempatan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kerja</a:t>
            </a:r>
            <a:r>
              <a:rPr lang="en-US" sz="2000" dirty="0">
                <a:solidFill>
                  <a:schemeClr val="tx1"/>
                </a:solidFill>
                <a:latin typeface="+mn-lt"/>
                <a:ea typeface="+mn-ea"/>
                <a:cs typeface="+mn-cs"/>
              </a:rPr>
              <a:t> yang </a:t>
            </a:r>
            <a:r>
              <a:rPr lang="en-US" sz="2000" dirty="0" err="1">
                <a:solidFill>
                  <a:schemeClr val="tx1"/>
                </a:solidFill>
                <a:latin typeface="+mn-lt"/>
                <a:ea typeface="+mn-ea"/>
                <a:cs typeface="+mn-cs"/>
              </a:rPr>
              <a:t>ada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hanya</a:t>
            </a:r>
            <a:r>
              <a:rPr lang="en-US" sz="2000" dirty="0">
                <a:solidFill>
                  <a:schemeClr val="tx1"/>
                </a:solidFill>
                <a:latin typeface="+mn-lt"/>
                <a:ea typeface="+mn-ea"/>
                <a:cs typeface="+mn-cs"/>
              </a:rPr>
              <a:t> </a:t>
            </a:r>
            <a:r>
              <a:rPr lang="en-US" sz="2000" dirty="0" err="1" smtClean="0">
                <a:solidFill>
                  <a:schemeClr val="tx1"/>
                </a:solidFill>
                <a:latin typeface="+mn-lt"/>
                <a:ea typeface="+mn-ea"/>
                <a:cs typeface="+mn-cs"/>
              </a:rPr>
              <a:t>sekitar</a:t>
            </a:r>
            <a:r>
              <a:rPr lang="en-US" sz="2000" dirty="0" smtClean="0">
                <a:solidFill>
                  <a:schemeClr val="tx1"/>
                </a:solidFill>
                <a:latin typeface="+mn-lt"/>
                <a:ea typeface="+mn-ea"/>
                <a:cs typeface="+mn-cs"/>
              </a:rPr>
              <a:t> </a:t>
            </a:r>
            <a:r>
              <a:rPr lang="en-US" sz="2000" dirty="0">
                <a:solidFill>
                  <a:schemeClr val="tx1"/>
                </a:solidFill>
                <a:latin typeface="+mn-lt"/>
                <a:ea typeface="+mn-ea"/>
                <a:cs typeface="+mn-cs"/>
              </a:rPr>
              <a:t>87,67 </a:t>
            </a:r>
            <a:r>
              <a:rPr lang="en-US" sz="2000" dirty="0" err="1">
                <a:solidFill>
                  <a:schemeClr val="tx1"/>
                </a:solidFill>
                <a:latin typeface="+mn-lt"/>
                <a:ea typeface="+mn-ea"/>
                <a:cs typeface="+mn-cs"/>
              </a:rPr>
              <a:t>juta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orang</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dan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ada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sekitar</a:t>
            </a:r>
            <a:r>
              <a:rPr lang="en-US" sz="2000" dirty="0">
                <a:solidFill>
                  <a:schemeClr val="tx1"/>
                </a:solidFill>
                <a:latin typeface="+mn-lt"/>
                <a:ea typeface="+mn-ea"/>
                <a:cs typeface="+mn-cs"/>
              </a:rPr>
              <a:t> 5,06 </a:t>
            </a:r>
            <a:r>
              <a:rPr lang="en-US" sz="2000" dirty="0" err="1">
                <a:solidFill>
                  <a:schemeClr val="tx1"/>
                </a:solidFill>
                <a:latin typeface="+mn-lt"/>
                <a:ea typeface="+mn-ea"/>
                <a:cs typeface="+mn-cs"/>
              </a:rPr>
              <a:t>juta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orang</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penganggur</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terbuka</a:t>
            </a:r>
            <a:r>
              <a:rPr lang="en-US" sz="2000" dirty="0">
                <a:solidFill>
                  <a:schemeClr val="tx1"/>
                </a:solidFill>
                <a:latin typeface="+mn-lt"/>
                <a:ea typeface="+mn-ea"/>
                <a:cs typeface="+mn-cs"/>
              </a:rPr>
              <a:t> (open unemployment). </a:t>
            </a:r>
            <a:r>
              <a:rPr lang="en-US" sz="2000" dirty="0" err="1">
                <a:solidFill>
                  <a:schemeClr val="tx1"/>
                </a:solidFill>
                <a:latin typeface="+mn-lt"/>
                <a:ea typeface="+mn-ea"/>
                <a:cs typeface="+mn-cs"/>
              </a:rPr>
              <a:t>Angka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ini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meningkat</a:t>
            </a:r>
            <a:r>
              <a:rPr lang="en-US" sz="2000" dirty="0">
                <a:solidFill>
                  <a:schemeClr val="tx1"/>
                </a:solidFill>
                <a:latin typeface="+mn-lt"/>
                <a:ea typeface="+mn-ea"/>
                <a:cs typeface="+mn-cs"/>
              </a:rPr>
              <a:t> </a:t>
            </a:r>
            <a:r>
              <a:rPr lang="en-US" sz="2000" dirty="0" err="1" smtClean="0">
                <a:solidFill>
                  <a:schemeClr val="tx1"/>
                </a:solidFill>
                <a:latin typeface="+mn-lt"/>
                <a:ea typeface="+mn-ea"/>
                <a:cs typeface="+mn-cs"/>
              </a:rPr>
              <a:t>terus</a:t>
            </a:r>
            <a:r>
              <a:rPr lang="en-US" sz="2000" dirty="0" smtClean="0">
                <a:solidFill>
                  <a:schemeClr val="tx1"/>
                </a:solidFill>
                <a:latin typeface="+mn-lt"/>
                <a:ea typeface="+mn-ea"/>
                <a:cs typeface="+mn-cs"/>
              </a:rPr>
              <a:t> </a:t>
            </a:r>
            <a:r>
              <a:rPr lang="en-US" sz="2000" dirty="0" err="1">
                <a:solidFill>
                  <a:schemeClr val="tx1"/>
                </a:solidFill>
                <a:latin typeface="+mn-lt"/>
                <a:ea typeface="+mn-ea"/>
                <a:cs typeface="+mn-cs"/>
              </a:rPr>
              <a:t>selama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krisis</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ekonomi</a:t>
            </a:r>
            <a:r>
              <a:rPr lang="en-US" sz="2000" dirty="0">
                <a:solidFill>
                  <a:schemeClr val="tx1"/>
                </a:solidFill>
                <a:latin typeface="+mn-lt"/>
                <a:ea typeface="+mn-ea"/>
                <a:cs typeface="+mn-cs"/>
              </a:rPr>
              <a:t> yang </a:t>
            </a:r>
            <a:r>
              <a:rPr lang="en-US" sz="2000" dirty="0" err="1">
                <a:solidFill>
                  <a:schemeClr val="tx1"/>
                </a:solidFill>
                <a:latin typeface="+mn-lt"/>
                <a:ea typeface="+mn-ea"/>
                <a:cs typeface="+mn-cs"/>
              </a:rPr>
              <a:t>kini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berjumlah</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sekitar</a:t>
            </a:r>
            <a:r>
              <a:rPr lang="en-US" sz="2000" dirty="0">
                <a:solidFill>
                  <a:schemeClr val="tx1"/>
                </a:solidFill>
                <a:latin typeface="+mn-lt"/>
                <a:ea typeface="+mn-ea"/>
                <a:cs typeface="+mn-cs"/>
              </a:rPr>
              <a:t> 8 </a:t>
            </a:r>
            <a:r>
              <a:rPr lang="en-US" sz="2000" dirty="0" err="1">
                <a:solidFill>
                  <a:schemeClr val="tx1"/>
                </a:solidFill>
                <a:latin typeface="+mn-lt"/>
                <a:ea typeface="+mn-ea"/>
                <a:cs typeface="+mn-cs"/>
              </a:rPr>
              <a:t>juta</a:t>
            </a:r>
            <a:r>
              <a:rPr lang="en-US" sz="2000" dirty="0">
                <a:solidFill>
                  <a:schemeClr val="tx1"/>
                </a:solidFill>
                <a:latin typeface="+mn-lt"/>
                <a:ea typeface="+mn-ea"/>
                <a:cs typeface="+mn-cs"/>
              </a:rPr>
              <a:t>.</a:t>
            </a:r>
            <a:r>
              <a:rPr lang="en-US" sz="2400" dirty="0" smtClean="0"/>
              <a:t/>
            </a:r>
            <a:br>
              <a:rPr lang="en-US" sz="2400" dirty="0" smtClean="0"/>
            </a:br>
            <a:r>
              <a:rPr lang="en-US" sz="2000" b="1" dirty="0" err="1">
                <a:solidFill>
                  <a:schemeClr val="tx1"/>
                </a:solidFill>
                <a:latin typeface="+mn-lt"/>
                <a:ea typeface="+mn-ea"/>
                <a:cs typeface="+mn-cs"/>
              </a:rPr>
              <a:t>Kedua</a:t>
            </a:r>
            <a:r>
              <a:rPr lang="en-US" sz="2000" b="1" dirty="0">
                <a:solidFill>
                  <a:schemeClr val="tx1"/>
                </a:solidFill>
                <a:latin typeface="+mn-lt"/>
                <a:ea typeface="+mn-ea"/>
                <a:cs typeface="+mn-cs"/>
              </a:rPr>
              <a:t>, </a:t>
            </a:r>
            <a:r>
              <a:rPr lang="en-US" sz="2000" b="1" dirty="0" err="1">
                <a:solidFill>
                  <a:schemeClr val="tx1"/>
                </a:solidFill>
                <a:latin typeface="+mn-lt"/>
                <a:ea typeface="+mn-ea"/>
                <a:cs typeface="+mn-cs"/>
              </a:rPr>
              <a:t>tingkat</a:t>
            </a:r>
            <a:r>
              <a:rPr lang="en-US" sz="2000" b="1" dirty="0">
                <a:solidFill>
                  <a:schemeClr val="tx1"/>
                </a:solidFill>
                <a:latin typeface="+mn-lt"/>
                <a:ea typeface="+mn-ea"/>
                <a:cs typeface="+mn-cs"/>
              </a:rPr>
              <a:t> </a:t>
            </a:r>
            <a:r>
              <a:rPr lang="en-US" sz="2000" b="1" dirty="0" err="1">
                <a:solidFill>
                  <a:schemeClr val="tx1"/>
                </a:solidFill>
                <a:latin typeface="+mn-lt"/>
                <a:ea typeface="+mn-ea"/>
                <a:cs typeface="+mn-cs"/>
              </a:rPr>
              <a:t>pendidikan</a:t>
            </a:r>
            <a:r>
              <a:rPr lang="en-US" sz="2000" b="1" dirty="0">
                <a:solidFill>
                  <a:schemeClr val="tx1"/>
                </a:solidFill>
                <a:latin typeface="+mn-lt"/>
                <a:ea typeface="+mn-ea"/>
                <a:cs typeface="+mn-cs"/>
              </a:rPr>
              <a:t> </a:t>
            </a:r>
            <a:r>
              <a:rPr lang="en-US" sz="2000" b="1" dirty="0" err="1">
                <a:solidFill>
                  <a:schemeClr val="tx1"/>
                </a:solidFill>
                <a:latin typeface="+mn-lt"/>
                <a:ea typeface="+mn-ea"/>
                <a:cs typeface="+mn-cs"/>
              </a:rPr>
              <a:t>angkatan</a:t>
            </a:r>
            <a:r>
              <a:rPr lang="en-US" sz="2000" b="1" dirty="0">
                <a:solidFill>
                  <a:schemeClr val="tx1"/>
                </a:solidFill>
                <a:latin typeface="+mn-lt"/>
                <a:ea typeface="+mn-ea"/>
                <a:cs typeface="+mn-cs"/>
              </a:rPr>
              <a:t> </a:t>
            </a:r>
            <a:r>
              <a:rPr lang="en-US" sz="2000" b="1" dirty="0" err="1">
                <a:solidFill>
                  <a:schemeClr val="tx1"/>
                </a:solidFill>
                <a:latin typeface="+mn-lt"/>
                <a:ea typeface="+mn-ea"/>
                <a:cs typeface="+mn-cs"/>
              </a:rPr>
              <a:t>kerja</a:t>
            </a:r>
            <a:r>
              <a:rPr lang="en-US" sz="2000" b="1" dirty="0">
                <a:solidFill>
                  <a:schemeClr val="tx1"/>
                </a:solidFill>
                <a:latin typeface="+mn-lt"/>
                <a:ea typeface="+mn-ea"/>
                <a:cs typeface="+mn-cs"/>
              </a:rPr>
              <a:t> yang </a:t>
            </a:r>
            <a:r>
              <a:rPr lang="en-US" sz="2000" b="1" dirty="0" err="1">
                <a:solidFill>
                  <a:schemeClr val="tx1"/>
                </a:solidFill>
                <a:latin typeface="+mn-lt"/>
                <a:ea typeface="+mn-ea"/>
                <a:cs typeface="+mn-cs"/>
              </a:rPr>
              <a:t>ada</a:t>
            </a:r>
            <a:r>
              <a:rPr lang="en-US" sz="2000" b="1" dirty="0">
                <a:solidFill>
                  <a:schemeClr val="tx1"/>
                </a:solidFill>
                <a:latin typeface="+mn-lt"/>
                <a:ea typeface="+mn-ea"/>
                <a:cs typeface="+mn-cs"/>
              </a:rPr>
              <a:t> </a:t>
            </a:r>
            <a:r>
              <a:rPr lang="en-US" sz="2000" b="1" dirty="0" err="1">
                <a:solidFill>
                  <a:schemeClr val="tx1"/>
                </a:solidFill>
                <a:latin typeface="+mn-lt"/>
                <a:ea typeface="+mn-ea"/>
                <a:cs typeface="+mn-cs"/>
              </a:rPr>
              <a:t>masih</a:t>
            </a:r>
            <a:r>
              <a:rPr lang="en-US" sz="2000" b="1" dirty="0">
                <a:solidFill>
                  <a:schemeClr val="tx1"/>
                </a:solidFill>
                <a:latin typeface="+mn-lt"/>
                <a:ea typeface="+mn-ea"/>
                <a:cs typeface="+mn-cs"/>
              </a:rPr>
              <a:t> </a:t>
            </a:r>
            <a:r>
              <a:rPr lang="en-US" sz="2000" b="1" dirty="0" err="1">
                <a:solidFill>
                  <a:schemeClr val="tx1"/>
                </a:solidFill>
                <a:latin typeface="+mn-lt"/>
                <a:ea typeface="+mn-ea"/>
                <a:cs typeface="+mn-cs"/>
              </a:rPr>
              <a:t>relatif</a:t>
            </a:r>
            <a:r>
              <a:rPr lang="en-US" sz="2000" b="1" dirty="0">
                <a:solidFill>
                  <a:schemeClr val="tx1"/>
                </a:solidFill>
                <a:latin typeface="+mn-lt"/>
                <a:ea typeface="+mn-ea"/>
                <a:cs typeface="+mn-cs"/>
              </a:rPr>
              <a:t> </a:t>
            </a:r>
            <a:r>
              <a:rPr lang="en-US" sz="2000" b="1" dirty="0" err="1">
                <a:solidFill>
                  <a:schemeClr val="tx1"/>
                </a:solidFill>
                <a:latin typeface="+mn-lt"/>
                <a:ea typeface="+mn-ea"/>
                <a:cs typeface="+mn-cs"/>
              </a:rPr>
              <a:t>rendah</a:t>
            </a:r>
            <a:r>
              <a:rPr lang="en-US" sz="2000" b="1" dirty="0">
                <a:solidFill>
                  <a:schemeClr val="tx1"/>
                </a:solidFill>
                <a:latin typeface="+mn-lt"/>
                <a:ea typeface="+mn-ea"/>
                <a:cs typeface="+mn-cs"/>
              </a:rPr>
              <a:t>. </a:t>
            </a:r>
            <a:r>
              <a:rPr lang="en-US" sz="2000" dirty="0" err="1">
                <a:solidFill>
                  <a:schemeClr val="tx1"/>
                </a:solidFill>
                <a:latin typeface="+mn-lt"/>
                <a:ea typeface="+mn-ea"/>
                <a:cs typeface="+mn-cs"/>
              </a:rPr>
              <a:t>Struktur</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pendidikan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angkatan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kerja</a:t>
            </a:r>
            <a:r>
              <a:rPr lang="en-US" sz="2000" dirty="0">
                <a:solidFill>
                  <a:schemeClr val="tx1"/>
                </a:solidFill>
                <a:latin typeface="+mn-lt"/>
                <a:ea typeface="+mn-ea"/>
                <a:cs typeface="+mn-cs"/>
              </a:rPr>
              <a:t> Indonesia </a:t>
            </a:r>
            <a:r>
              <a:rPr lang="en-US" sz="2000" dirty="0" err="1" smtClean="0">
                <a:solidFill>
                  <a:schemeClr val="tx1"/>
                </a:solidFill>
                <a:latin typeface="+mn-lt"/>
                <a:ea typeface="+mn-ea"/>
                <a:cs typeface="+mn-cs"/>
              </a:rPr>
              <a:t>masih</a:t>
            </a:r>
            <a:r>
              <a:rPr lang="en-US" sz="2000" dirty="0" smtClean="0">
                <a:solidFill>
                  <a:schemeClr val="tx1"/>
                </a:solidFill>
                <a:latin typeface="+mn-lt"/>
                <a:ea typeface="+mn-ea"/>
                <a:cs typeface="+mn-cs"/>
              </a:rPr>
              <a:t> </a:t>
            </a:r>
            <a:r>
              <a:rPr lang="en-US" sz="2000" dirty="0" err="1">
                <a:solidFill>
                  <a:schemeClr val="tx1"/>
                </a:solidFill>
                <a:latin typeface="+mn-lt"/>
                <a:ea typeface="+mn-ea"/>
                <a:cs typeface="+mn-cs"/>
              </a:rPr>
              <a:t>didominasi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pendidikan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dasar</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yaitu</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sekitar</a:t>
            </a:r>
            <a:r>
              <a:rPr lang="en-US" sz="2000" dirty="0">
                <a:solidFill>
                  <a:schemeClr val="tx1"/>
                </a:solidFill>
                <a:latin typeface="+mn-lt"/>
                <a:ea typeface="+mn-ea"/>
                <a:cs typeface="+mn-cs"/>
              </a:rPr>
              <a:t> 63,2 %. </a:t>
            </a:r>
            <a:r>
              <a:rPr lang="en-US" sz="2000" dirty="0" err="1">
                <a:solidFill>
                  <a:schemeClr val="tx1"/>
                </a:solidFill>
                <a:latin typeface="+mn-lt"/>
                <a:ea typeface="+mn-ea"/>
                <a:cs typeface="+mn-cs"/>
              </a:rPr>
              <a:t>Kedua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masalah</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tersebut</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menunjukkan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bahwa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ada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kelangkaan</a:t>
            </a:r>
            <a:r>
              <a:rPr lang="en-US" sz="2000" dirty="0">
                <a:solidFill>
                  <a:schemeClr val="tx1"/>
                </a:solidFill>
                <a:latin typeface="+mn-lt"/>
                <a:ea typeface="+mn-ea"/>
                <a:cs typeface="+mn-cs"/>
              </a:rPr>
              <a:t> </a:t>
            </a:r>
            <a:r>
              <a:rPr lang="en-US" sz="2000" dirty="0" smtClean="0">
                <a:solidFill>
                  <a:schemeClr val="tx1"/>
                </a:solidFill>
                <a:latin typeface="+mn-lt"/>
                <a:ea typeface="+mn-ea"/>
                <a:cs typeface="+mn-cs"/>
              </a:rPr>
              <a:t> </a:t>
            </a:r>
            <a:r>
              <a:rPr lang="en-US" sz="2000" dirty="0" err="1" smtClean="0">
                <a:solidFill>
                  <a:schemeClr val="tx1"/>
                </a:solidFill>
                <a:latin typeface="+mn-lt"/>
                <a:ea typeface="+mn-ea"/>
                <a:cs typeface="+mn-cs"/>
              </a:rPr>
              <a:t>kesempatan</a:t>
            </a:r>
            <a:r>
              <a:rPr lang="en-US" sz="2000" dirty="0" smtClean="0">
                <a:solidFill>
                  <a:schemeClr val="tx1"/>
                </a:solidFill>
                <a:latin typeface="+mn-lt"/>
                <a:ea typeface="+mn-ea"/>
                <a:cs typeface="+mn-cs"/>
              </a:rPr>
              <a:t> </a:t>
            </a:r>
            <a:r>
              <a:rPr lang="en-US" sz="2000" dirty="0" err="1">
                <a:solidFill>
                  <a:schemeClr val="tx1"/>
                </a:solidFill>
                <a:latin typeface="+mn-lt"/>
                <a:ea typeface="+mn-ea"/>
                <a:cs typeface="+mn-cs"/>
              </a:rPr>
              <a:t>kerja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dan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rendahnya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kualitas</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angkatan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kerja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secara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nasional</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di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berbagai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sektor</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ekonomi</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2800" dirty="0" smtClean="0"/>
              <a:t>Para </a:t>
            </a:r>
            <a:r>
              <a:rPr lang="en-US" sz="2800" dirty="0" err="1" smtClean="0"/>
              <a:t>tenaga</a:t>
            </a:r>
            <a:r>
              <a:rPr lang="en-US" sz="2800" dirty="0" smtClean="0"/>
              <a:t> </a:t>
            </a:r>
            <a:r>
              <a:rPr lang="en-US" sz="2800" dirty="0" err="1" smtClean="0"/>
              <a:t>kerja</a:t>
            </a:r>
            <a:r>
              <a:rPr lang="en-US" sz="2800" dirty="0" smtClean="0"/>
              <a:t>, </a:t>
            </a:r>
            <a:r>
              <a:rPr lang="en-US" sz="2800" dirty="0" err="1" smtClean="0"/>
              <a:t>dituntut</a:t>
            </a:r>
            <a:r>
              <a:rPr lang="en-US" sz="2800" dirty="0" smtClean="0"/>
              <a:t> </a:t>
            </a:r>
            <a:r>
              <a:rPr lang="en-US" sz="2800" dirty="0" err="1" smtClean="0"/>
              <a:t>untuk</a:t>
            </a:r>
            <a:r>
              <a:rPr lang="en-US" sz="2800" dirty="0" smtClean="0"/>
              <a:t> </a:t>
            </a:r>
            <a:r>
              <a:rPr lang="en-US" sz="2800" dirty="0" err="1" smtClean="0"/>
              <a:t>memiliki</a:t>
            </a:r>
            <a:r>
              <a:rPr lang="en-US" sz="2800" dirty="0" smtClean="0"/>
              <a:t> </a:t>
            </a:r>
            <a:r>
              <a:rPr lang="en-US" sz="2800" dirty="0" err="1" smtClean="0"/>
              <a:t>wawasan</a:t>
            </a:r>
            <a:r>
              <a:rPr lang="en-US" sz="2800" dirty="0" smtClean="0"/>
              <a:t> yang </a:t>
            </a:r>
            <a:r>
              <a:rPr lang="en-US" sz="2800" dirty="0" err="1" smtClean="0"/>
              <a:t>luas</a:t>
            </a:r>
            <a:r>
              <a:rPr lang="en-US" sz="2800" dirty="0" smtClean="0"/>
              <a:t>..</a:t>
            </a:r>
            <a:endParaRPr lang="en-US" sz="2800" dirty="0" smtClean="0">
              <a:solidFill>
                <a:schemeClr val="tx1"/>
              </a:solidFill>
              <a:latin typeface="+mn-lt"/>
              <a:ea typeface="+mn-ea"/>
              <a:cs typeface="+mn-cs"/>
            </a:endParaRPr>
          </a:p>
          <a:p>
            <a:pPr>
              <a:buNone/>
            </a:pPr>
            <a:r>
              <a:rPr lang="en-US" sz="2400" dirty="0" smtClean="0">
                <a:solidFill>
                  <a:schemeClr val="tx1"/>
                </a:solidFill>
                <a:latin typeface="+mn-lt"/>
                <a:ea typeface="+mn-ea"/>
                <a:cs typeface="+mn-cs"/>
              </a:rPr>
              <a:t>1</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Memahami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budaya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dimana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ia</a:t>
            </a:r>
            <a:r>
              <a:rPr lang="en-US" sz="2400" dirty="0">
                <a:solidFill>
                  <a:schemeClr val="tx1"/>
                </a:solidFill>
                <a:latin typeface="+mn-lt"/>
                <a:ea typeface="+mn-ea"/>
                <a:cs typeface="+mn-cs"/>
              </a:rPr>
              <a:t> </a:t>
            </a:r>
            <a:r>
              <a:rPr lang="en-US" sz="2400" dirty="0" err="1" smtClean="0">
                <a:solidFill>
                  <a:schemeClr val="tx1"/>
                </a:solidFill>
                <a:latin typeface="+mn-lt"/>
                <a:ea typeface="+mn-ea"/>
                <a:cs typeface="+mn-cs"/>
              </a:rPr>
              <a:t>ditugaskan</a:t>
            </a:r>
            <a:r>
              <a:rPr lang="en-US" sz="2400" dirty="0" smtClean="0">
                <a:solidFill>
                  <a:schemeClr val="tx1"/>
                </a:solidFill>
                <a:latin typeface="+mn-lt"/>
                <a:ea typeface="+mn-ea"/>
                <a:cs typeface="+mn-cs"/>
              </a:rPr>
              <a:t> / </a:t>
            </a:r>
            <a:r>
              <a:rPr lang="en-US" sz="2400" dirty="0" err="1" smtClean="0">
                <a:solidFill>
                  <a:schemeClr val="tx1"/>
                </a:solidFill>
                <a:latin typeface="+mn-lt"/>
                <a:ea typeface="+mn-ea"/>
                <a:cs typeface="+mn-cs"/>
              </a:rPr>
              <a:t>negara</a:t>
            </a:r>
            <a:endParaRPr lang="en-US" sz="2400" dirty="0">
              <a:solidFill>
                <a:schemeClr val="tx1"/>
              </a:solidFill>
              <a:latin typeface="+mn-lt"/>
              <a:ea typeface="+mn-ea"/>
              <a:cs typeface="+mn-cs"/>
            </a:endParaRPr>
          </a:p>
          <a:p>
            <a:pPr>
              <a:buNone/>
            </a:pPr>
            <a:r>
              <a:rPr lang="en-US" sz="2400" dirty="0">
                <a:solidFill>
                  <a:schemeClr val="tx1"/>
                </a:solidFill>
                <a:latin typeface="+mn-lt"/>
                <a:ea typeface="+mn-ea"/>
                <a:cs typeface="+mn-cs"/>
              </a:rPr>
              <a:t>2) </a:t>
            </a:r>
            <a:r>
              <a:rPr lang="en-US" sz="2400" dirty="0" err="1">
                <a:solidFill>
                  <a:schemeClr val="tx1"/>
                </a:solidFill>
                <a:latin typeface="+mn-lt"/>
                <a:ea typeface="+mn-ea"/>
                <a:cs typeface="+mn-cs"/>
              </a:rPr>
              <a:t>Memahami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bagaimana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budaya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itu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membentuk</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mereka</a:t>
            </a:r>
            <a:endParaRPr lang="en-US" sz="2400" dirty="0">
              <a:solidFill>
                <a:schemeClr val="tx1"/>
              </a:solidFill>
              <a:latin typeface="+mn-lt"/>
              <a:ea typeface="+mn-ea"/>
              <a:cs typeface="+mn-cs"/>
            </a:endParaRPr>
          </a:p>
          <a:p>
            <a:pPr>
              <a:buNone/>
            </a:pPr>
            <a:r>
              <a:rPr lang="en-US" sz="2400" dirty="0">
                <a:solidFill>
                  <a:schemeClr val="tx1"/>
                </a:solidFill>
                <a:latin typeface="+mn-lt"/>
                <a:ea typeface="+mn-ea"/>
                <a:cs typeface="+mn-cs"/>
              </a:rPr>
              <a:t>3) </a:t>
            </a:r>
            <a:r>
              <a:rPr lang="en-US" sz="2400" dirty="0" err="1">
                <a:solidFill>
                  <a:schemeClr val="tx1"/>
                </a:solidFill>
                <a:latin typeface="+mn-lt"/>
                <a:ea typeface="+mn-ea"/>
                <a:cs typeface="+mn-cs"/>
              </a:rPr>
              <a:t>Menyesuaikan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gaya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manajemen</a:t>
            </a:r>
            <a:endParaRPr lang="en-US" sz="2400" dirty="0">
              <a:solidFill>
                <a:schemeClr val="tx1"/>
              </a:solidFill>
              <a:latin typeface="+mn-lt"/>
              <a:ea typeface="+mn-ea"/>
              <a:cs typeface="+mn-cs"/>
            </a:endParaRPr>
          </a:p>
          <a:p>
            <a:pPr>
              <a:buNone/>
            </a:pPr>
            <a:r>
              <a:rPr lang="en-US" sz="2400" dirty="0">
                <a:solidFill>
                  <a:schemeClr val="tx1"/>
                </a:solidFill>
                <a:latin typeface="+mn-lt"/>
                <a:ea typeface="+mn-ea"/>
                <a:cs typeface="+mn-cs"/>
              </a:rPr>
              <a:t>4) </a:t>
            </a:r>
            <a:r>
              <a:rPr lang="en-US" sz="2400" dirty="0" err="1">
                <a:solidFill>
                  <a:schemeClr val="tx1"/>
                </a:solidFill>
                <a:latin typeface="+mn-lt"/>
                <a:ea typeface="+mn-ea"/>
                <a:cs typeface="+mn-cs"/>
              </a:rPr>
              <a:t>Memodifikasi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praktik</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mereka</a:t>
            </a:r>
            <a:endParaRPr lang="en-US" sz="2400" dirty="0">
              <a:solidFill>
                <a:schemeClr val="tx1"/>
              </a:solidFill>
              <a:latin typeface="+mn-lt"/>
              <a:ea typeface="+mn-ea"/>
              <a:cs typeface="+mn-cs"/>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Sumber</a:t>
            </a:r>
            <a:r>
              <a:rPr lang="en-US" dirty="0" smtClean="0"/>
              <a:t>: http://www.sinarharapan.co.id/berita/0306/13/opi01.html</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395288" y="188913"/>
            <a:ext cx="8229600" cy="981075"/>
          </a:xfrm>
        </p:spPr>
        <p:txBody>
          <a:bodyPr/>
          <a:lstStyle/>
          <a:p>
            <a:r>
              <a:rPr lang="en-US" dirty="0" err="1" smtClean="0">
                <a:solidFill>
                  <a:schemeClr val="bg1"/>
                </a:solidFill>
                <a:latin typeface="Calibri" panose="020F0502020204030204" pitchFamily="34" charset="0"/>
              </a:rPr>
              <a:t>Memahami</a:t>
            </a:r>
            <a:r>
              <a:rPr lang="en-US" dirty="0" smtClean="0">
                <a:solidFill>
                  <a:schemeClr val="bg1"/>
                </a:solidFill>
                <a:latin typeface="Calibri" panose="020F0502020204030204" pitchFamily="34" charset="0"/>
              </a:rPr>
              <a:t> </a:t>
            </a:r>
            <a:r>
              <a:rPr lang="en-US" dirty="0" err="1" smtClean="0">
                <a:solidFill>
                  <a:schemeClr val="bg1"/>
                </a:solidFill>
                <a:latin typeface="Calibri" panose="020F0502020204030204" pitchFamily="34" charset="0"/>
              </a:rPr>
              <a:t>budaya</a:t>
            </a:r>
            <a:r>
              <a:rPr lang="en-US" dirty="0" smtClean="0">
                <a:solidFill>
                  <a:schemeClr val="bg1"/>
                </a:solidFill>
                <a:latin typeface="Calibri" panose="020F0502020204030204" pitchFamily="34" charset="0"/>
              </a:rPr>
              <a:t> </a:t>
            </a:r>
            <a:r>
              <a:rPr lang="en-US" dirty="0" err="1" smtClean="0">
                <a:solidFill>
                  <a:schemeClr val="bg1"/>
                </a:solidFill>
                <a:latin typeface="Calibri" panose="020F0502020204030204" pitchFamily="34" charset="0"/>
              </a:rPr>
              <a:t>kerja</a:t>
            </a:r>
            <a:endParaRPr lang="en-US" dirty="0">
              <a:solidFill>
                <a:schemeClr val="bg1"/>
              </a:solidFill>
            </a:endParaRPr>
          </a:p>
        </p:txBody>
      </p:sp>
      <p:sp>
        <p:nvSpPr>
          <p:cNvPr id="106499" name="Rectangle 3"/>
          <p:cNvSpPr>
            <a:spLocks noGrp="1" noChangeArrowheads="1"/>
          </p:cNvSpPr>
          <p:nvPr>
            <p:ph type="body" idx="1"/>
          </p:nvPr>
        </p:nvSpPr>
        <p:spPr>
          <a:xfrm>
            <a:off x="357158" y="1571612"/>
            <a:ext cx="8329642" cy="4810138"/>
          </a:xfrm>
        </p:spPr>
        <p:txBody>
          <a:bodyPr/>
          <a:lstStyle/>
          <a:p>
            <a:r>
              <a:rPr lang="en-US" dirty="0" err="1" smtClean="0">
                <a:latin typeface="Calibri" panose="020F0502020204030204" pitchFamily="34" charset="0"/>
              </a:rPr>
              <a:t>Budaya</a:t>
            </a:r>
            <a:r>
              <a:rPr lang="en-US" dirty="0" smtClean="0">
                <a:latin typeface="Calibri" panose="020F0502020204030204" pitchFamily="34" charset="0"/>
              </a:rPr>
              <a:t> </a:t>
            </a:r>
            <a:r>
              <a:rPr lang="en-US" dirty="0" err="1" smtClean="0">
                <a:latin typeface="Calibri" panose="020F0502020204030204" pitchFamily="34" charset="0"/>
              </a:rPr>
              <a:t>Kerja</a:t>
            </a:r>
            <a:r>
              <a:rPr lang="en-US" dirty="0" smtClean="0">
                <a:latin typeface="Calibri" panose="020F0502020204030204" pitchFamily="34" charset="0"/>
              </a:rPr>
              <a:t> </a:t>
            </a:r>
            <a:r>
              <a:rPr lang="en-US" dirty="0" err="1" smtClean="0">
                <a:latin typeface="Calibri" panose="020F0502020204030204" pitchFamily="34" charset="0"/>
              </a:rPr>
              <a:t>adalah</a:t>
            </a:r>
            <a:r>
              <a:rPr lang="en-US" dirty="0" smtClean="0">
                <a:latin typeface="Calibri" panose="020F0502020204030204" pitchFamily="34" charset="0"/>
              </a:rPr>
              <a:t> </a:t>
            </a:r>
            <a:r>
              <a:rPr lang="en-US" dirty="0" err="1" smtClean="0">
                <a:latin typeface="Calibri" panose="020F0502020204030204" pitchFamily="34" charset="0"/>
              </a:rPr>
              <a:t>suatu</a:t>
            </a:r>
            <a:r>
              <a:rPr lang="en-US" dirty="0" smtClean="0">
                <a:latin typeface="Calibri" panose="020F0502020204030204" pitchFamily="34" charset="0"/>
              </a:rPr>
              <a:t> </a:t>
            </a:r>
            <a:r>
              <a:rPr lang="en-US" dirty="0" err="1" smtClean="0">
                <a:latin typeface="Calibri" panose="020F0502020204030204" pitchFamily="34" charset="0"/>
              </a:rPr>
              <a:t>falsafah</a:t>
            </a:r>
            <a:r>
              <a:rPr lang="en-US" dirty="0" smtClean="0">
                <a:latin typeface="Calibri" panose="020F0502020204030204" pitchFamily="34" charset="0"/>
              </a:rPr>
              <a:t> </a:t>
            </a:r>
            <a:r>
              <a:rPr lang="en-US" dirty="0" err="1" smtClean="0">
                <a:latin typeface="Calibri" panose="020F0502020204030204" pitchFamily="34" charset="0"/>
              </a:rPr>
              <a:t>dengan</a:t>
            </a:r>
            <a:r>
              <a:rPr lang="en-US" dirty="0" smtClean="0">
                <a:latin typeface="Calibri" panose="020F0502020204030204" pitchFamily="34" charset="0"/>
              </a:rPr>
              <a:t> </a:t>
            </a:r>
            <a:r>
              <a:rPr lang="en-US" dirty="0" err="1" smtClean="0">
                <a:latin typeface="Calibri" panose="020F0502020204030204" pitchFamily="34" charset="0"/>
              </a:rPr>
              <a:t>didasari</a:t>
            </a:r>
            <a:r>
              <a:rPr lang="en-US" dirty="0" smtClean="0">
                <a:latin typeface="Calibri" panose="020F0502020204030204" pitchFamily="34" charset="0"/>
              </a:rPr>
              <a:t> </a:t>
            </a:r>
            <a:r>
              <a:rPr lang="en-US" dirty="0" err="1" smtClean="0">
                <a:latin typeface="Calibri" panose="020F0502020204030204" pitchFamily="34" charset="0"/>
              </a:rPr>
              <a:t>pandangan</a:t>
            </a:r>
            <a:r>
              <a:rPr lang="en-US" dirty="0" smtClean="0">
                <a:latin typeface="Calibri" panose="020F0502020204030204" pitchFamily="34" charset="0"/>
              </a:rPr>
              <a:t> </a:t>
            </a:r>
            <a:r>
              <a:rPr lang="en-US" dirty="0" err="1" smtClean="0">
                <a:latin typeface="Calibri" panose="020F0502020204030204" pitchFamily="34" charset="0"/>
              </a:rPr>
              <a:t>hidup</a:t>
            </a:r>
            <a:r>
              <a:rPr lang="en-US" dirty="0" smtClean="0">
                <a:latin typeface="Calibri" panose="020F0502020204030204" pitchFamily="34" charset="0"/>
              </a:rPr>
              <a:t> </a:t>
            </a:r>
            <a:r>
              <a:rPr lang="en-US" dirty="0" err="1" smtClean="0">
                <a:latin typeface="Calibri" panose="020F0502020204030204" pitchFamily="34" charset="0"/>
              </a:rPr>
              <a:t>sebagai</a:t>
            </a:r>
            <a:r>
              <a:rPr lang="en-US" dirty="0" smtClean="0">
                <a:latin typeface="Calibri" panose="020F0502020204030204" pitchFamily="34" charset="0"/>
              </a:rPr>
              <a:t> </a:t>
            </a:r>
            <a:r>
              <a:rPr lang="en-US" dirty="0" err="1" smtClean="0">
                <a:latin typeface="Calibri" panose="020F0502020204030204" pitchFamily="34" charset="0"/>
              </a:rPr>
              <a:t>nilai-nilai</a:t>
            </a:r>
            <a:r>
              <a:rPr lang="en-US" dirty="0" smtClean="0">
                <a:latin typeface="Calibri" panose="020F0502020204030204" pitchFamily="34" charset="0"/>
              </a:rPr>
              <a:t> yang </a:t>
            </a:r>
            <a:r>
              <a:rPr lang="en-US" dirty="0" err="1" smtClean="0">
                <a:latin typeface="Calibri" panose="020F0502020204030204" pitchFamily="34" charset="0"/>
              </a:rPr>
              <a:t>menjadi</a:t>
            </a:r>
            <a:r>
              <a:rPr lang="en-US" dirty="0" smtClean="0">
                <a:latin typeface="Calibri" panose="020F0502020204030204" pitchFamily="34" charset="0"/>
              </a:rPr>
              <a:t> </a:t>
            </a:r>
            <a:r>
              <a:rPr lang="en-US" dirty="0" err="1" smtClean="0">
                <a:latin typeface="Calibri" panose="020F0502020204030204" pitchFamily="34" charset="0"/>
              </a:rPr>
              <a:t>sifat</a:t>
            </a:r>
            <a:r>
              <a:rPr lang="en-US" dirty="0" smtClean="0">
                <a:latin typeface="Calibri" panose="020F0502020204030204" pitchFamily="34" charset="0"/>
              </a:rPr>
              <a:t>, </a:t>
            </a:r>
            <a:r>
              <a:rPr lang="en-US" dirty="0" err="1" smtClean="0">
                <a:latin typeface="Calibri" panose="020F0502020204030204" pitchFamily="34" charset="0"/>
              </a:rPr>
              <a:t>kebiasaan</a:t>
            </a:r>
            <a:r>
              <a:rPr lang="en-US" dirty="0" smtClean="0">
                <a:latin typeface="Calibri" panose="020F0502020204030204" pitchFamily="34" charset="0"/>
              </a:rPr>
              <a:t> </a:t>
            </a:r>
            <a:r>
              <a:rPr lang="en-US" dirty="0" err="1" smtClean="0">
                <a:latin typeface="Calibri" panose="020F0502020204030204" pitchFamily="34" charset="0"/>
              </a:rPr>
              <a:t>dan</a:t>
            </a:r>
            <a:r>
              <a:rPr lang="en-US" dirty="0" smtClean="0">
                <a:latin typeface="Calibri" panose="020F0502020204030204" pitchFamily="34" charset="0"/>
              </a:rPr>
              <a:t> </a:t>
            </a:r>
            <a:r>
              <a:rPr lang="en-US" dirty="0" err="1" smtClean="0">
                <a:latin typeface="Calibri" panose="020F0502020204030204" pitchFamily="34" charset="0"/>
              </a:rPr>
              <a:t>juga</a:t>
            </a:r>
            <a:r>
              <a:rPr lang="en-US" dirty="0" smtClean="0">
                <a:latin typeface="Calibri" panose="020F0502020204030204" pitchFamily="34" charset="0"/>
              </a:rPr>
              <a:t> </a:t>
            </a:r>
            <a:r>
              <a:rPr lang="en-US" dirty="0" err="1" smtClean="0">
                <a:latin typeface="Calibri" panose="020F0502020204030204" pitchFamily="34" charset="0"/>
              </a:rPr>
              <a:t>pendorong</a:t>
            </a:r>
            <a:r>
              <a:rPr lang="en-US" dirty="0" smtClean="0">
                <a:latin typeface="Calibri" panose="020F0502020204030204" pitchFamily="34" charset="0"/>
              </a:rPr>
              <a:t> yang </a:t>
            </a:r>
            <a:r>
              <a:rPr lang="en-US" dirty="0" err="1" smtClean="0">
                <a:latin typeface="Calibri" panose="020F0502020204030204" pitchFamily="34" charset="0"/>
              </a:rPr>
              <a:t>dibudayakan</a:t>
            </a:r>
            <a:r>
              <a:rPr lang="en-US" dirty="0" smtClean="0">
                <a:latin typeface="Calibri" panose="020F0502020204030204" pitchFamily="34" charset="0"/>
              </a:rPr>
              <a:t> </a:t>
            </a:r>
            <a:r>
              <a:rPr lang="en-US" dirty="0" err="1" smtClean="0">
                <a:latin typeface="Calibri" panose="020F0502020204030204" pitchFamily="34" charset="0"/>
              </a:rPr>
              <a:t>dalam</a:t>
            </a:r>
            <a:r>
              <a:rPr lang="en-US" dirty="0" smtClean="0">
                <a:latin typeface="Calibri" panose="020F0502020204030204" pitchFamily="34" charset="0"/>
              </a:rPr>
              <a:t> </a:t>
            </a:r>
            <a:r>
              <a:rPr lang="en-US" dirty="0" err="1" smtClean="0">
                <a:latin typeface="Calibri" panose="020F0502020204030204" pitchFamily="34" charset="0"/>
              </a:rPr>
              <a:t>suatu</a:t>
            </a:r>
            <a:r>
              <a:rPr lang="en-US" dirty="0" smtClean="0">
                <a:latin typeface="Calibri" panose="020F0502020204030204" pitchFamily="34" charset="0"/>
              </a:rPr>
              <a:t> </a:t>
            </a:r>
            <a:r>
              <a:rPr lang="en-US" dirty="0" err="1" smtClean="0">
                <a:latin typeface="Calibri" panose="020F0502020204030204" pitchFamily="34" charset="0"/>
              </a:rPr>
              <a:t>kelompok</a:t>
            </a:r>
            <a:r>
              <a:rPr lang="en-US" dirty="0" smtClean="0">
                <a:latin typeface="Calibri" panose="020F0502020204030204" pitchFamily="34" charset="0"/>
              </a:rPr>
              <a:t> </a:t>
            </a:r>
            <a:r>
              <a:rPr lang="en-US" dirty="0" err="1" smtClean="0">
                <a:latin typeface="Calibri" panose="020F0502020204030204" pitchFamily="34" charset="0"/>
              </a:rPr>
              <a:t>dan</a:t>
            </a:r>
            <a:r>
              <a:rPr lang="en-US" dirty="0" smtClean="0">
                <a:latin typeface="Calibri" panose="020F0502020204030204" pitchFamily="34" charset="0"/>
              </a:rPr>
              <a:t> </a:t>
            </a:r>
            <a:r>
              <a:rPr lang="en-US" dirty="0" err="1" smtClean="0">
                <a:latin typeface="Calibri" panose="020F0502020204030204" pitchFamily="34" charset="0"/>
              </a:rPr>
              <a:t>tercermin</a:t>
            </a:r>
            <a:r>
              <a:rPr lang="en-US" dirty="0" smtClean="0">
                <a:latin typeface="Calibri" panose="020F0502020204030204" pitchFamily="34" charset="0"/>
              </a:rPr>
              <a:t> </a:t>
            </a:r>
            <a:r>
              <a:rPr lang="en-US" dirty="0" err="1" smtClean="0">
                <a:latin typeface="Calibri" panose="020F0502020204030204" pitchFamily="34" charset="0"/>
              </a:rPr>
              <a:t>dalam</a:t>
            </a:r>
            <a:r>
              <a:rPr lang="en-US" dirty="0" smtClean="0">
                <a:latin typeface="Calibri" panose="020F0502020204030204" pitchFamily="34" charset="0"/>
              </a:rPr>
              <a:t> </a:t>
            </a:r>
            <a:r>
              <a:rPr lang="en-US" dirty="0" err="1" smtClean="0">
                <a:latin typeface="Calibri" panose="020F0502020204030204" pitchFamily="34" charset="0"/>
              </a:rPr>
              <a:t>sikap</a:t>
            </a:r>
            <a:r>
              <a:rPr lang="en-US" dirty="0" smtClean="0">
                <a:latin typeface="Calibri" panose="020F0502020204030204" pitchFamily="34" charset="0"/>
              </a:rPr>
              <a:t> </a:t>
            </a:r>
            <a:r>
              <a:rPr lang="en-US" dirty="0" err="1" smtClean="0">
                <a:latin typeface="Calibri" panose="020F0502020204030204" pitchFamily="34" charset="0"/>
              </a:rPr>
              <a:t>menjadi</a:t>
            </a:r>
            <a:r>
              <a:rPr lang="en-US" dirty="0" smtClean="0">
                <a:latin typeface="Calibri" panose="020F0502020204030204" pitchFamily="34" charset="0"/>
              </a:rPr>
              <a:t> </a:t>
            </a:r>
            <a:r>
              <a:rPr lang="en-US" dirty="0" err="1" smtClean="0">
                <a:latin typeface="Calibri" panose="020F0502020204030204" pitchFamily="34" charset="0"/>
              </a:rPr>
              <a:t>perilaku</a:t>
            </a:r>
            <a:r>
              <a:rPr lang="en-US" dirty="0" smtClean="0">
                <a:latin typeface="Calibri" panose="020F0502020204030204" pitchFamily="34" charset="0"/>
              </a:rPr>
              <a:t>, </a:t>
            </a:r>
            <a:r>
              <a:rPr lang="en-US" dirty="0" err="1" smtClean="0">
                <a:latin typeface="Calibri" panose="020F0502020204030204" pitchFamily="34" charset="0"/>
              </a:rPr>
              <a:t>cita-cita</a:t>
            </a:r>
            <a:r>
              <a:rPr lang="en-US" dirty="0" smtClean="0">
                <a:latin typeface="Calibri" panose="020F0502020204030204" pitchFamily="34" charset="0"/>
              </a:rPr>
              <a:t>, </a:t>
            </a:r>
            <a:r>
              <a:rPr lang="en-US" dirty="0" err="1" smtClean="0">
                <a:latin typeface="Calibri" panose="020F0502020204030204" pitchFamily="34" charset="0"/>
              </a:rPr>
              <a:t>pendapat</a:t>
            </a:r>
            <a:r>
              <a:rPr lang="en-US" dirty="0" smtClean="0">
                <a:latin typeface="Calibri" panose="020F0502020204030204" pitchFamily="34" charset="0"/>
              </a:rPr>
              <a:t>, </a:t>
            </a:r>
            <a:r>
              <a:rPr lang="en-US" dirty="0" err="1" smtClean="0">
                <a:latin typeface="Calibri" panose="020F0502020204030204" pitchFamily="34" charset="0"/>
              </a:rPr>
              <a:t>pandangan</a:t>
            </a:r>
            <a:r>
              <a:rPr lang="en-US" dirty="0" smtClean="0">
                <a:latin typeface="Calibri" panose="020F0502020204030204" pitchFamily="34" charset="0"/>
              </a:rPr>
              <a:t> </a:t>
            </a:r>
            <a:r>
              <a:rPr lang="en-US" dirty="0" err="1" smtClean="0">
                <a:latin typeface="Calibri" panose="020F0502020204030204" pitchFamily="34" charset="0"/>
              </a:rPr>
              <a:t>serta</a:t>
            </a:r>
            <a:r>
              <a:rPr lang="en-US" dirty="0" smtClean="0">
                <a:latin typeface="Calibri" panose="020F0502020204030204" pitchFamily="34" charset="0"/>
              </a:rPr>
              <a:t> </a:t>
            </a:r>
            <a:r>
              <a:rPr lang="en-US" dirty="0" err="1" smtClean="0">
                <a:latin typeface="Calibri" panose="020F0502020204030204" pitchFamily="34" charset="0"/>
              </a:rPr>
              <a:t>tindakan</a:t>
            </a:r>
            <a:r>
              <a:rPr lang="en-US" dirty="0" smtClean="0">
                <a:latin typeface="Calibri" panose="020F0502020204030204" pitchFamily="34" charset="0"/>
              </a:rPr>
              <a:t> yang </a:t>
            </a:r>
            <a:r>
              <a:rPr lang="en-US" dirty="0" err="1" smtClean="0">
                <a:latin typeface="Calibri" panose="020F0502020204030204" pitchFamily="34" charset="0"/>
              </a:rPr>
              <a:t>terwujud</a:t>
            </a:r>
            <a:r>
              <a:rPr lang="en-US" dirty="0" smtClean="0">
                <a:latin typeface="Calibri" panose="020F0502020204030204" pitchFamily="34" charset="0"/>
              </a:rPr>
              <a:t> </a:t>
            </a:r>
            <a:r>
              <a:rPr lang="en-US" dirty="0" err="1" smtClean="0">
                <a:latin typeface="Calibri" panose="020F0502020204030204" pitchFamily="34" charset="0"/>
              </a:rPr>
              <a:t>sebagai</a:t>
            </a:r>
            <a:r>
              <a:rPr lang="en-US" dirty="0" smtClean="0">
                <a:latin typeface="Calibri" panose="020F0502020204030204" pitchFamily="34" charset="0"/>
              </a:rPr>
              <a:t> </a:t>
            </a:r>
            <a:r>
              <a:rPr lang="en-US" dirty="0" err="1" smtClean="0">
                <a:latin typeface="Calibri" panose="020F0502020204030204" pitchFamily="34" charset="0"/>
              </a:rPr>
              <a:t>kerja</a:t>
            </a:r>
            <a:r>
              <a:rPr lang="en-US" dirty="0" smtClean="0">
                <a:latin typeface="Calibri" panose="020F0502020204030204" pitchFamily="34" charset="0"/>
              </a:rPr>
              <a:t>. (</a:t>
            </a:r>
            <a:r>
              <a:rPr lang="en-US" dirty="0" err="1" smtClean="0">
                <a:latin typeface="Calibri" panose="020F0502020204030204" pitchFamily="34" charset="0"/>
              </a:rPr>
              <a:t>Sumber</a:t>
            </a:r>
            <a:r>
              <a:rPr lang="en-US" dirty="0" smtClean="0">
                <a:latin typeface="Calibri" panose="020F0502020204030204" pitchFamily="34" charset="0"/>
              </a:rPr>
              <a:t> : Drs. Gering </a:t>
            </a:r>
            <a:r>
              <a:rPr lang="en-US" dirty="0" err="1" smtClean="0">
                <a:latin typeface="Calibri" panose="020F0502020204030204" pitchFamily="34" charset="0"/>
              </a:rPr>
              <a:t>Supriyadi,MM</a:t>
            </a:r>
            <a:r>
              <a:rPr lang="en-US" dirty="0" smtClean="0">
                <a:latin typeface="Calibri" panose="020F0502020204030204" pitchFamily="34" charset="0"/>
              </a:rPr>
              <a:t> </a:t>
            </a:r>
            <a:r>
              <a:rPr lang="en-US" dirty="0" err="1" smtClean="0">
                <a:latin typeface="Calibri" panose="020F0502020204030204" pitchFamily="34" charset="0"/>
              </a:rPr>
              <a:t>dan</a:t>
            </a:r>
            <a:r>
              <a:rPr lang="en-US" dirty="0" smtClean="0">
                <a:latin typeface="Calibri" panose="020F0502020204030204" pitchFamily="34" charset="0"/>
              </a:rPr>
              <a:t> Drs. Tri </a:t>
            </a:r>
            <a:r>
              <a:rPr lang="en-US" dirty="0" err="1" smtClean="0">
                <a:latin typeface="Calibri" panose="020F0502020204030204" pitchFamily="34" charset="0"/>
              </a:rPr>
              <a:t>Guno</a:t>
            </a:r>
            <a:r>
              <a:rPr lang="en-US" dirty="0" smtClean="0">
                <a:latin typeface="Calibri" panose="020F0502020204030204" pitchFamily="34" charset="0"/>
              </a:rPr>
              <a:t>, LLM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4" y="1500174"/>
            <a:ext cx="8186766" cy="4625989"/>
          </a:xfrm>
        </p:spPr>
        <p:txBody>
          <a:bodyPr/>
          <a:lstStyle/>
          <a:p>
            <a:r>
              <a:rPr lang="en-US" dirty="0" err="1" smtClean="0">
                <a:latin typeface="Calibri" panose="020F0502020204030204" pitchFamily="34" charset="0"/>
              </a:rPr>
              <a:t>Tujuan</a:t>
            </a:r>
            <a:r>
              <a:rPr lang="en-US" dirty="0" smtClean="0">
                <a:latin typeface="Calibri" panose="020F0502020204030204" pitchFamily="34" charset="0"/>
              </a:rPr>
              <a:t> </a:t>
            </a:r>
            <a:r>
              <a:rPr lang="en-US" dirty="0" err="1" smtClean="0">
                <a:latin typeface="Calibri" panose="020F0502020204030204" pitchFamily="34" charset="0"/>
              </a:rPr>
              <a:t>Atau</a:t>
            </a:r>
            <a:r>
              <a:rPr lang="en-US" dirty="0" smtClean="0">
                <a:latin typeface="Calibri" panose="020F0502020204030204" pitchFamily="34" charset="0"/>
              </a:rPr>
              <a:t> </a:t>
            </a:r>
            <a:r>
              <a:rPr lang="en-US" dirty="0" err="1" smtClean="0">
                <a:latin typeface="Calibri" panose="020F0502020204030204" pitchFamily="34" charset="0"/>
              </a:rPr>
              <a:t>Manfaat</a:t>
            </a:r>
            <a:r>
              <a:rPr lang="en-US" dirty="0" smtClean="0">
                <a:latin typeface="Calibri" panose="020F0502020204030204" pitchFamily="34" charset="0"/>
              </a:rPr>
              <a:t> </a:t>
            </a:r>
            <a:r>
              <a:rPr lang="en-US" dirty="0" err="1" smtClean="0">
                <a:latin typeface="Calibri" panose="020F0502020204030204" pitchFamily="34" charset="0"/>
              </a:rPr>
              <a:t>Budaya</a:t>
            </a:r>
            <a:r>
              <a:rPr lang="en-US" dirty="0" smtClean="0">
                <a:latin typeface="Calibri" panose="020F0502020204030204" pitchFamily="34" charset="0"/>
              </a:rPr>
              <a:t> </a:t>
            </a:r>
            <a:r>
              <a:rPr lang="en-US" dirty="0" err="1" smtClean="0">
                <a:latin typeface="Calibri" panose="020F0502020204030204" pitchFamily="34" charset="0"/>
              </a:rPr>
              <a:t>Kerja</a:t>
            </a:r>
            <a:r>
              <a:rPr lang="en-US" dirty="0" smtClean="0">
                <a:latin typeface="Calibri" panose="020F0502020204030204" pitchFamily="34" charset="0"/>
              </a:rPr>
              <a:t/>
            </a:r>
            <a:br>
              <a:rPr lang="en-US" dirty="0" smtClean="0">
                <a:latin typeface="Calibri" panose="020F0502020204030204" pitchFamily="34" charset="0"/>
              </a:rPr>
            </a:br>
            <a:r>
              <a:rPr lang="en-US" dirty="0" smtClean="0">
                <a:latin typeface="Calibri" panose="020F0502020204030204" pitchFamily="34" charset="0"/>
              </a:rPr>
              <a:t/>
            </a:r>
            <a:br>
              <a:rPr lang="en-US" dirty="0" smtClean="0">
                <a:latin typeface="Calibri" panose="020F0502020204030204" pitchFamily="34" charset="0"/>
              </a:rPr>
            </a:br>
            <a:r>
              <a:rPr lang="en-US" dirty="0" err="1" smtClean="0">
                <a:latin typeface="Calibri" panose="020F0502020204030204" pitchFamily="34" charset="0"/>
              </a:rPr>
              <a:t>Budaya</a:t>
            </a:r>
            <a:r>
              <a:rPr lang="en-US" dirty="0" smtClean="0">
                <a:latin typeface="Calibri" panose="020F0502020204030204" pitchFamily="34" charset="0"/>
              </a:rPr>
              <a:t> </a:t>
            </a:r>
            <a:r>
              <a:rPr lang="en-US" dirty="0" err="1" smtClean="0">
                <a:latin typeface="Calibri" panose="020F0502020204030204" pitchFamily="34" charset="0"/>
              </a:rPr>
              <a:t>kerja</a:t>
            </a:r>
            <a:r>
              <a:rPr lang="en-US" dirty="0" smtClean="0">
                <a:latin typeface="Calibri" panose="020F0502020204030204" pitchFamily="34" charset="0"/>
              </a:rPr>
              <a:t> </a:t>
            </a:r>
            <a:r>
              <a:rPr lang="en-US" dirty="0" err="1" smtClean="0">
                <a:latin typeface="Calibri" panose="020F0502020204030204" pitchFamily="34" charset="0"/>
              </a:rPr>
              <a:t>memiliki</a:t>
            </a:r>
            <a:r>
              <a:rPr lang="en-US" dirty="0" smtClean="0">
                <a:latin typeface="Calibri" panose="020F0502020204030204" pitchFamily="34" charset="0"/>
              </a:rPr>
              <a:t> </a:t>
            </a:r>
            <a:r>
              <a:rPr lang="en-US" dirty="0" err="1" smtClean="0">
                <a:latin typeface="Calibri" panose="020F0502020204030204" pitchFamily="34" charset="0"/>
              </a:rPr>
              <a:t>tujuan</a:t>
            </a:r>
            <a:r>
              <a:rPr lang="en-US" dirty="0" smtClean="0">
                <a:latin typeface="Calibri" panose="020F0502020204030204" pitchFamily="34" charset="0"/>
              </a:rPr>
              <a:t> </a:t>
            </a:r>
            <a:r>
              <a:rPr lang="en-US" dirty="0" err="1" smtClean="0">
                <a:latin typeface="Calibri" panose="020F0502020204030204" pitchFamily="34" charset="0"/>
              </a:rPr>
              <a:t>untuk</a:t>
            </a:r>
            <a:r>
              <a:rPr lang="en-US" dirty="0" smtClean="0">
                <a:latin typeface="Calibri" panose="020F0502020204030204" pitchFamily="34" charset="0"/>
              </a:rPr>
              <a:t> </a:t>
            </a:r>
            <a:r>
              <a:rPr lang="en-US" dirty="0" err="1" smtClean="0">
                <a:latin typeface="Calibri" panose="020F0502020204030204" pitchFamily="34" charset="0"/>
              </a:rPr>
              <a:t>mengubah</a:t>
            </a:r>
            <a:r>
              <a:rPr lang="en-US" dirty="0" smtClean="0">
                <a:latin typeface="Calibri" panose="020F0502020204030204" pitchFamily="34" charset="0"/>
              </a:rPr>
              <a:t> </a:t>
            </a:r>
            <a:r>
              <a:rPr lang="en-US" dirty="0" err="1" smtClean="0">
                <a:latin typeface="Calibri" panose="020F0502020204030204" pitchFamily="34" charset="0"/>
              </a:rPr>
              <a:t>sikap</a:t>
            </a:r>
            <a:r>
              <a:rPr lang="en-US" dirty="0" smtClean="0">
                <a:latin typeface="Calibri" panose="020F0502020204030204" pitchFamily="34" charset="0"/>
              </a:rPr>
              <a:t> </a:t>
            </a:r>
            <a:r>
              <a:rPr lang="en-US" dirty="0" err="1" smtClean="0">
                <a:latin typeface="Calibri" panose="020F0502020204030204" pitchFamily="34" charset="0"/>
              </a:rPr>
              <a:t>dan</a:t>
            </a:r>
            <a:r>
              <a:rPr lang="en-US" dirty="0" smtClean="0">
                <a:latin typeface="Calibri" panose="020F0502020204030204" pitchFamily="34" charset="0"/>
              </a:rPr>
              <a:t> </a:t>
            </a:r>
            <a:r>
              <a:rPr lang="en-US" dirty="0" err="1" smtClean="0">
                <a:latin typeface="Calibri" panose="020F0502020204030204" pitchFamily="34" charset="0"/>
              </a:rPr>
              <a:t>juga</a:t>
            </a:r>
            <a:r>
              <a:rPr lang="en-US" dirty="0" smtClean="0">
                <a:latin typeface="Calibri" panose="020F0502020204030204" pitchFamily="34" charset="0"/>
              </a:rPr>
              <a:t> </a:t>
            </a:r>
            <a:r>
              <a:rPr lang="en-US" dirty="0" err="1" smtClean="0">
                <a:latin typeface="Calibri" panose="020F0502020204030204" pitchFamily="34" charset="0"/>
              </a:rPr>
              <a:t>perilaku</a:t>
            </a:r>
            <a:r>
              <a:rPr lang="en-US" dirty="0" smtClean="0">
                <a:latin typeface="Calibri" panose="020F0502020204030204" pitchFamily="34" charset="0"/>
              </a:rPr>
              <a:t> SDM yang </a:t>
            </a:r>
            <a:r>
              <a:rPr lang="en-US" dirty="0" err="1" smtClean="0">
                <a:latin typeface="Calibri" panose="020F0502020204030204" pitchFamily="34" charset="0"/>
              </a:rPr>
              <a:t>ada</a:t>
            </a:r>
            <a:r>
              <a:rPr lang="en-US" dirty="0" smtClean="0">
                <a:latin typeface="Calibri" panose="020F0502020204030204" pitchFamily="34" charset="0"/>
              </a:rPr>
              <a:t> agar </a:t>
            </a:r>
            <a:r>
              <a:rPr lang="en-US" dirty="0" err="1" smtClean="0">
                <a:latin typeface="Calibri" panose="020F0502020204030204" pitchFamily="34" charset="0"/>
              </a:rPr>
              <a:t>dapat</a:t>
            </a:r>
            <a:r>
              <a:rPr lang="en-US" dirty="0" smtClean="0">
                <a:latin typeface="Calibri" panose="020F0502020204030204" pitchFamily="34" charset="0"/>
              </a:rPr>
              <a:t> </a:t>
            </a:r>
            <a:r>
              <a:rPr lang="en-US" dirty="0" err="1" smtClean="0">
                <a:latin typeface="Calibri" panose="020F0502020204030204" pitchFamily="34" charset="0"/>
              </a:rPr>
              <a:t>meningkatkan</a:t>
            </a:r>
            <a:r>
              <a:rPr lang="en-US" dirty="0" smtClean="0">
                <a:latin typeface="Calibri" panose="020F0502020204030204" pitchFamily="34" charset="0"/>
              </a:rPr>
              <a:t> </a:t>
            </a:r>
            <a:r>
              <a:rPr lang="en-US" dirty="0" err="1" smtClean="0">
                <a:latin typeface="Calibri" panose="020F0502020204030204" pitchFamily="34" charset="0"/>
              </a:rPr>
              <a:t>produktivitas</a:t>
            </a:r>
            <a:r>
              <a:rPr lang="en-US" dirty="0" smtClean="0">
                <a:latin typeface="Calibri" panose="020F0502020204030204" pitchFamily="34" charset="0"/>
              </a:rPr>
              <a:t> </a:t>
            </a:r>
            <a:r>
              <a:rPr lang="en-US" dirty="0" err="1" smtClean="0">
                <a:latin typeface="Calibri" panose="020F0502020204030204" pitchFamily="34" charset="0"/>
              </a:rPr>
              <a:t>kerja</a:t>
            </a:r>
            <a:r>
              <a:rPr lang="en-US" dirty="0" smtClean="0">
                <a:latin typeface="Calibri" panose="020F0502020204030204" pitchFamily="34" charset="0"/>
              </a:rPr>
              <a:t> </a:t>
            </a:r>
            <a:r>
              <a:rPr lang="en-US" dirty="0" err="1" smtClean="0">
                <a:latin typeface="Calibri" panose="020F0502020204030204" pitchFamily="34" charset="0"/>
              </a:rPr>
              <a:t>untuk</a:t>
            </a:r>
            <a:r>
              <a:rPr lang="en-US" dirty="0" smtClean="0">
                <a:latin typeface="Calibri" panose="020F0502020204030204" pitchFamily="34" charset="0"/>
              </a:rPr>
              <a:t> </a:t>
            </a:r>
            <a:r>
              <a:rPr lang="en-US" dirty="0" err="1" smtClean="0">
                <a:latin typeface="Calibri" panose="020F0502020204030204" pitchFamily="34" charset="0"/>
              </a:rPr>
              <a:t>menghadapi</a:t>
            </a:r>
            <a:r>
              <a:rPr lang="en-US" dirty="0" smtClean="0">
                <a:latin typeface="Calibri" panose="020F0502020204030204" pitchFamily="34" charset="0"/>
              </a:rPr>
              <a:t> </a:t>
            </a:r>
            <a:r>
              <a:rPr lang="en-US" dirty="0" err="1" smtClean="0">
                <a:latin typeface="Calibri" panose="020F0502020204030204" pitchFamily="34" charset="0"/>
              </a:rPr>
              <a:t>berbagai</a:t>
            </a:r>
            <a:r>
              <a:rPr lang="en-US" dirty="0" smtClean="0">
                <a:latin typeface="Calibri" panose="020F0502020204030204" pitchFamily="34" charset="0"/>
              </a:rPr>
              <a:t> </a:t>
            </a:r>
            <a:r>
              <a:rPr lang="en-US" dirty="0" err="1" smtClean="0">
                <a:latin typeface="Calibri" panose="020F0502020204030204" pitchFamily="34" charset="0"/>
              </a:rPr>
              <a:t>tantangan</a:t>
            </a:r>
            <a:r>
              <a:rPr lang="en-US" dirty="0" smtClean="0">
                <a:latin typeface="Calibri" panose="020F0502020204030204" pitchFamily="34" charset="0"/>
              </a:rPr>
              <a:t> </a:t>
            </a:r>
            <a:r>
              <a:rPr lang="en-US" dirty="0" err="1" smtClean="0">
                <a:latin typeface="Calibri" panose="020F0502020204030204" pitchFamily="34" charset="0"/>
              </a:rPr>
              <a:t>di</a:t>
            </a:r>
            <a:r>
              <a:rPr lang="en-US" dirty="0" smtClean="0">
                <a:latin typeface="Calibri" panose="020F0502020204030204" pitchFamily="34" charset="0"/>
              </a:rPr>
              <a:t> </a:t>
            </a:r>
            <a:r>
              <a:rPr lang="en-US" dirty="0" err="1" smtClean="0">
                <a:latin typeface="Calibri" panose="020F0502020204030204" pitchFamily="34" charset="0"/>
              </a:rPr>
              <a:t>masa</a:t>
            </a:r>
            <a:r>
              <a:rPr lang="en-US" dirty="0" smtClean="0">
                <a:latin typeface="Calibri" panose="020F0502020204030204" pitchFamily="34" charset="0"/>
              </a:rPr>
              <a:t> yang </a:t>
            </a:r>
            <a:r>
              <a:rPr lang="en-US" dirty="0" err="1" smtClean="0">
                <a:latin typeface="Calibri" panose="020F0502020204030204" pitchFamily="34" charset="0"/>
              </a:rPr>
              <a:t>akan</a:t>
            </a:r>
            <a:r>
              <a:rPr lang="en-US" dirty="0" smtClean="0">
                <a:latin typeface="Calibri" panose="020F0502020204030204" pitchFamily="34" charset="0"/>
              </a:rPr>
              <a:t> </a:t>
            </a:r>
            <a:r>
              <a:rPr lang="en-US" dirty="0" err="1" smtClean="0">
                <a:latin typeface="Calibri" panose="020F0502020204030204" pitchFamily="34" charset="0"/>
              </a:rPr>
              <a:t>datang</a:t>
            </a:r>
            <a:r>
              <a:rPr lang="en-US" dirty="0" smtClean="0">
                <a:latin typeface="Calibri" panose="020F0502020204030204" pitchFamily="34" charset="0"/>
              </a:rPr>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err="1" smtClean="0">
                <a:latin typeface="Calibri" panose="020F0502020204030204" pitchFamily="34" charset="0"/>
              </a:rPr>
              <a:t>Manfaat</a:t>
            </a:r>
            <a:r>
              <a:rPr lang="en-US" sz="2800" dirty="0" smtClean="0">
                <a:latin typeface="Calibri" panose="020F0502020204030204" pitchFamily="34" charset="0"/>
              </a:rPr>
              <a:t> </a:t>
            </a:r>
            <a:r>
              <a:rPr lang="en-US" sz="2800" dirty="0" err="1" smtClean="0">
                <a:latin typeface="Calibri" panose="020F0502020204030204" pitchFamily="34" charset="0"/>
              </a:rPr>
              <a:t>dari</a:t>
            </a:r>
            <a:r>
              <a:rPr lang="en-US" sz="2800" dirty="0" smtClean="0">
                <a:latin typeface="Calibri" panose="020F0502020204030204" pitchFamily="34" charset="0"/>
              </a:rPr>
              <a:t> </a:t>
            </a:r>
            <a:r>
              <a:rPr lang="en-US" sz="2800" dirty="0" err="1" smtClean="0">
                <a:latin typeface="Calibri" panose="020F0502020204030204" pitchFamily="34" charset="0"/>
              </a:rPr>
              <a:t>penerapan</a:t>
            </a:r>
            <a:r>
              <a:rPr lang="en-US" sz="2800" dirty="0" smtClean="0">
                <a:latin typeface="Calibri" panose="020F0502020204030204" pitchFamily="34" charset="0"/>
              </a:rPr>
              <a:t> </a:t>
            </a:r>
            <a:r>
              <a:rPr lang="en-US" sz="2800" dirty="0" err="1" smtClean="0">
                <a:latin typeface="Calibri" panose="020F0502020204030204" pitchFamily="34" charset="0"/>
              </a:rPr>
              <a:t>Budaya</a:t>
            </a:r>
            <a:r>
              <a:rPr lang="en-US" sz="2800" dirty="0" smtClean="0">
                <a:latin typeface="Calibri" panose="020F0502020204030204" pitchFamily="34" charset="0"/>
              </a:rPr>
              <a:t> </a:t>
            </a:r>
            <a:r>
              <a:rPr lang="en-US" sz="2800" dirty="0" err="1" smtClean="0">
                <a:latin typeface="Calibri" panose="020F0502020204030204" pitchFamily="34" charset="0"/>
              </a:rPr>
              <a:t>Kerja</a:t>
            </a:r>
            <a:r>
              <a:rPr lang="en-US" sz="2800" dirty="0" smtClean="0">
                <a:latin typeface="Calibri" panose="020F0502020204030204" pitchFamily="34" charset="0"/>
              </a:rPr>
              <a:t> yang </a:t>
            </a:r>
            <a:r>
              <a:rPr lang="en-US" sz="2800" dirty="0" err="1" smtClean="0">
                <a:latin typeface="Calibri" panose="020F0502020204030204" pitchFamily="34" charset="0"/>
              </a:rPr>
              <a:t>baik</a:t>
            </a:r>
            <a:r>
              <a:rPr lang="en-US" sz="2800" dirty="0" smtClean="0">
                <a:latin typeface="Calibri" panose="020F0502020204030204" pitchFamily="34" charset="0"/>
              </a:rPr>
              <a:t> :</a:t>
            </a:r>
            <a:br>
              <a:rPr lang="en-US" sz="2800" dirty="0" smtClean="0">
                <a:latin typeface="Calibri" panose="020F0502020204030204" pitchFamily="34" charset="0"/>
              </a:rPr>
            </a:br>
            <a:r>
              <a:rPr lang="en-US" sz="2800" dirty="0" smtClean="0">
                <a:latin typeface="Calibri" panose="020F0502020204030204" pitchFamily="34" charset="0"/>
              </a:rPr>
              <a:t>1. </a:t>
            </a:r>
            <a:r>
              <a:rPr lang="en-US" sz="2800" dirty="0" err="1" smtClean="0">
                <a:latin typeface="Calibri" panose="020F0502020204030204" pitchFamily="34" charset="0"/>
              </a:rPr>
              <a:t>meningkatkan</a:t>
            </a:r>
            <a:r>
              <a:rPr lang="en-US" sz="2800" dirty="0" smtClean="0">
                <a:latin typeface="Calibri" panose="020F0502020204030204" pitchFamily="34" charset="0"/>
              </a:rPr>
              <a:t> </a:t>
            </a:r>
            <a:r>
              <a:rPr lang="en-US" sz="2800" dirty="0" err="1" smtClean="0">
                <a:latin typeface="Calibri" panose="020F0502020204030204" pitchFamily="34" charset="0"/>
              </a:rPr>
              <a:t>jiwa</a:t>
            </a:r>
            <a:r>
              <a:rPr lang="en-US" sz="2800" dirty="0" smtClean="0">
                <a:latin typeface="Calibri" panose="020F0502020204030204" pitchFamily="34" charset="0"/>
              </a:rPr>
              <a:t> </a:t>
            </a:r>
            <a:r>
              <a:rPr lang="en-US" sz="2800" dirty="0" err="1" smtClean="0">
                <a:latin typeface="Calibri" panose="020F0502020204030204" pitchFamily="34" charset="0"/>
              </a:rPr>
              <a:t>gotong</a:t>
            </a:r>
            <a:r>
              <a:rPr lang="en-US" sz="2800" dirty="0" smtClean="0">
                <a:latin typeface="Calibri" panose="020F0502020204030204" pitchFamily="34" charset="0"/>
              </a:rPr>
              <a:t> </a:t>
            </a:r>
            <a:r>
              <a:rPr lang="en-US" sz="2800" dirty="0" err="1" smtClean="0">
                <a:latin typeface="Calibri" panose="020F0502020204030204" pitchFamily="34" charset="0"/>
              </a:rPr>
              <a:t>royong</a:t>
            </a:r>
            <a:r>
              <a:rPr lang="en-US" sz="2800" dirty="0" smtClean="0">
                <a:latin typeface="Calibri" panose="020F0502020204030204" pitchFamily="34" charset="0"/>
              </a:rPr>
              <a:t/>
            </a:r>
            <a:br>
              <a:rPr lang="en-US" sz="2800" dirty="0" smtClean="0">
                <a:latin typeface="Calibri" panose="020F0502020204030204" pitchFamily="34" charset="0"/>
              </a:rPr>
            </a:br>
            <a:r>
              <a:rPr lang="en-US" sz="2800" dirty="0" smtClean="0">
                <a:latin typeface="Calibri" panose="020F0502020204030204" pitchFamily="34" charset="0"/>
              </a:rPr>
              <a:t>2. </a:t>
            </a:r>
            <a:r>
              <a:rPr lang="en-US" sz="2800" dirty="0" err="1" smtClean="0">
                <a:latin typeface="Calibri" panose="020F0502020204030204" pitchFamily="34" charset="0"/>
              </a:rPr>
              <a:t>meningkatkan</a:t>
            </a:r>
            <a:r>
              <a:rPr lang="en-US" sz="2800" dirty="0" smtClean="0">
                <a:latin typeface="Calibri" panose="020F0502020204030204" pitchFamily="34" charset="0"/>
              </a:rPr>
              <a:t> </a:t>
            </a:r>
            <a:r>
              <a:rPr lang="en-US" sz="2800" dirty="0" err="1" smtClean="0">
                <a:latin typeface="Calibri" panose="020F0502020204030204" pitchFamily="34" charset="0"/>
              </a:rPr>
              <a:t>kebersamaan</a:t>
            </a:r>
            <a:r>
              <a:rPr lang="en-US" sz="2800" dirty="0" smtClean="0">
                <a:latin typeface="Calibri" panose="020F0502020204030204" pitchFamily="34" charset="0"/>
              </a:rPr>
              <a:t/>
            </a:r>
            <a:br>
              <a:rPr lang="en-US" sz="2800" dirty="0" smtClean="0">
                <a:latin typeface="Calibri" panose="020F0502020204030204" pitchFamily="34" charset="0"/>
              </a:rPr>
            </a:br>
            <a:r>
              <a:rPr lang="en-US" sz="2800" dirty="0" smtClean="0">
                <a:latin typeface="Calibri" panose="020F0502020204030204" pitchFamily="34" charset="0"/>
              </a:rPr>
              <a:t>3. </a:t>
            </a:r>
            <a:r>
              <a:rPr lang="en-US" sz="2800" dirty="0" err="1" smtClean="0">
                <a:latin typeface="Calibri" panose="020F0502020204030204" pitchFamily="34" charset="0"/>
              </a:rPr>
              <a:t>saling</a:t>
            </a:r>
            <a:r>
              <a:rPr lang="en-US" sz="2800" dirty="0" smtClean="0">
                <a:latin typeface="Calibri" panose="020F0502020204030204" pitchFamily="34" charset="0"/>
              </a:rPr>
              <a:t> </a:t>
            </a:r>
            <a:r>
              <a:rPr lang="en-US" sz="2800" dirty="0" err="1" smtClean="0">
                <a:latin typeface="Calibri" panose="020F0502020204030204" pitchFamily="34" charset="0"/>
              </a:rPr>
              <a:t>terbuka</a:t>
            </a:r>
            <a:r>
              <a:rPr lang="en-US" sz="2800" dirty="0" smtClean="0">
                <a:latin typeface="Calibri" panose="020F0502020204030204" pitchFamily="34" charset="0"/>
              </a:rPr>
              <a:t> </a:t>
            </a:r>
            <a:r>
              <a:rPr lang="en-US" sz="2800" dirty="0" err="1" smtClean="0">
                <a:latin typeface="Calibri" panose="020F0502020204030204" pitchFamily="34" charset="0"/>
              </a:rPr>
              <a:t>satu</a:t>
            </a:r>
            <a:r>
              <a:rPr lang="en-US" sz="2800" dirty="0" smtClean="0">
                <a:latin typeface="Calibri" panose="020F0502020204030204" pitchFamily="34" charset="0"/>
              </a:rPr>
              <a:t> </a:t>
            </a:r>
            <a:r>
              <a:rPr lang="en-US" sz="2800" dirty="0" err="1" smtClean="0">
                <a:latin typeface="Calibri" panose="020F0502020204030204" pitchFamily="34" charset="0"/>
              </a:rPr>
              <a:t>sama</a:t>
            </a:r>
            <a:r>
              <a:rPr lang="en-US" sz="2800" dirty="0" smtClean="0">
                <a:latin typeface="Calibri" panose="020F0502020204030204" pitchFamily="34" charset="0"/>
              </a:rPr>
              <a:t> lain</a:t>
            </a:r>
            <a:br>
              <a:rPr lang="en-US" sz="2800" dirty="0" smtClean="0">
                <a:latin typeface="Calibri" panose="020F0502020204030204" pitchFamily="34" charset="0"/>
              </a:rPr>
            </a:br>
            <a:r>
              <a:rPr lang="en-US" sz="2800" dirty="0" smtClean="0">
                <a:latin typeface="Calibri" panose="020F0502020204030204" pitchFamily="34" charset="0"/>
              </a:rPr>
              <a:t>4. </a:t>
            </a:r>
            <a:r>
              <a:rPr lang="en-US" sz="2800" dirty="0" err="1" smtClean="0">
                <a:latin typeface="Calibri" panose="020F0502020204030204" pitchFamily="34" charset="0"/>
              </a:rPr>
              <a:t>meningkatkan</a:t>
            </a:r>
            <a:r>
              <a:rPr lang="en-US" sz="2800" dirty="0" smtClean="0">
                <a:latin typeface="Calibri" panose="020F0502020204030204" pitchFamily="34" charset="0"/>
              </a:rPr>
              <a:t> </a:t>
            </a:r>
            <a:r>
              <a:rPr lang="en-US" sz="2800" dirty="0" err="1" smtClean="0">
                <a:latin typeface="Calibri" panose="020F0502020204030204" pitchFamily="34" charset="0"/>
              </a:rPr>
              <a:t>jiwa</a:t>
            </a:r>
            <a:r>
              <a:rPr lang="en-US" sz="2800" dirty="0" smtClean="0">
                <a:latin typeface="Calibri" panose="020F0502020204030204" pitchFamily="34" charset="0"/>
              </a:rPr>
              <a:t> </a:t>
            </a:r>
            <a:r>
              <a:rPr lang="en-US" sz="2800" dirty="0" err="1" smtClean="0">
                <a:latin typeface="Calibri" panose="020F0502020204030204" pitchFamily="34" charset="0"/>
              </a:rPr>
              <a:t>kekeluargaan</a:t>
            </a:r>
            <a:r>
              <a:rPr lang="en-US" sz="2800" dirty="0" smtClean="0">
                <a:latin typeface="Calibri" panose="020F0502020204030204" pitchFamily="34" charset="0"/>
              </a:rPr>
              <a:t/>
            </a:r>
            <a:br>
              <a:rPr lang="en-US" sz="2800" dirty="0" smtClean="0">
                <a:latin typeface="Calibri" panose="020F0502020204030204" pitchFamily="34" charset="0"/>
              </a:rPr>
            </a:br>
            <a:r>
              <a:rPr lang="en-US" sz="2800" dirty="0" smtClean="0">
                <a:latin typeface="Calibri" panose="020F0502020204030204" pitchFamily="34" charset="0"/>
              </a:rPr>
              <a:t>5. </a:t>
            </a:r>
            <a:r>
              <a:rPr lang="en-US" sz="2800" dirty="0" err="1" smtClean="0">
                <a:latin typeface="Calibri" panose="020F0502020204030204" pitchFamily="34" charset="0"/>
              </a:rPr>
              <a:t>meningkatkan</a:t>
            </a:r>
            <a:r>
              <a:rPr lang="en-US" sz="2800" dirty="0" smtClean="0">
                <a:latin typeface="Calibri" panose="020F0502020204030204" pitchFamily="34" charset="0"/>
              </a:rPr>
              <a:t> rasa </a:t>
            </a:r>
            <a:r>
              <a:rPr lang="en-US" sz="2800" dirty="0" err="1" smtClean="0">
                <a:latin typeface="Calibri" panose="020F0502020204030204" pitchFamily="34" charset="0"/>
              </a:rPr>
              <a:t>kekeluargaan</a:t>
            </a:r>
            <a:r>
              <a:rPr lang="en-US" sz="2800" dirty="0" smtClean="0">
                <a:latin typeface="Calibri" panose="020F0502020204030204" pitchFamily="34" charset="0"/>
              </a:rPr>
              <a:t/>
            </a:r>
            <a:br>
              <a:rPr lang="en-US" sz="2800" dirty="0" smtClean="0">
                <a:latin typeface="Calibri" panose="020F0502020204030204" pitchFamily="34" charset="0"/>
              </a:rPr>
            </a:br>
            <a:r>
              <a:rPr lang="en-US" sz="2800" dirty="0" smtClean="0">
                <a:latin typeface="Calibri" panose="020F0502020204030204" pitchFamily="34" charset="0"/>
              </a:rPr>
              <a:t>6. </a:t>
            </a:r>
            <a:r>
              <a:rPr lang="en-US" sz="2800" dirty="0" err="1" smtClean="0">
                <a:latin typeface="Calibri" panose="020F0502020204030204" pitchFamily="34" charset="0"/>
              </a:rPr>
              <a:t>membangun</a:t>
            </a:r>
            <a:r>
              <a:rPr lang="en-US" sz="2800" dirty="0" smtClean="0">
                <a:latin typeface="Calibri" panose="020F0502020204030204" pitchFamily="34" charset="0"/>
              </a:rPr>
              <a:t> </a:t>
            </a:r>
            <a:r>
              <a:rPr lang="en-US" sz="2800" dirty="0" err="1" smtClean="0">
                <a:latin typeface="Calibri" panose="020F0502020204030204" pitchFamily="34" charset="0"/>
              </a:rPr>
              <a:t>komunikasi</a:t>
            </a:r>
            <a:r>
              <a:rPr lang="en-US" sz="2800" dirty="0" smtClean="0">
                <a:latin typeface="Calibri" panose="020F0502020204030204" pitchFamily="34" charset="0"/>
              </a:rPr>
              <a:t> yang </a:t>
            </a:r>
            <a:r>
              <a:rPr lang="en-US" sz="2800" dirty="0" err="1" smtClean="0">
                <a:latin typeface="Calibri" panose="020F0502020204030204" pitchFamily="34" charset="0"/>
              </a:rPr>
              <a:t>lebih</a:t>
            </a:r>
            <a:r>
              <a:rPr lang="en-US" sz="2800" dirty="0" smtClean="0">
                <a:latin typeface="Calibri" panose="020F0502020204030204" pitchFamily="34" charset="0"/>
              </a:rPr>
              <a:t> </a:t>
            </a:r>
            <a:r>
              <a:rPr lang="en-US" sz="2800" dirty="0" err="1" smtClean="0">
                <a:latin typeface="Calibri" panose="020F0502020204030204" pitchFamily="34" charset="0"/>
              </a:rPr>
              <a:t>baik</a:t>
            </a:r>
            <a:r>
              <a:rPr lang="en-US" sz="2800" dirty="0" smtClean="0">
                <a:latin typeface="Calibri" panose="020F0502020204030204" pitchFamily="34" charset="0"/>
              </a:rPr>
              <a:t/>
            </a:r>
            <a:br>
              <a:rPr lang="en-US" sz="2800" dirty="0" smtClean="0">
                <a:latin typeface="Calibri" panose="020F0502020204030204" pitchFamily="34" charset="0"/>
              </a:rPr>
            </a:br>
            <a:r>
              <a:rPr lang="en-US" sz="2800" dirty="0" smtClean="0">
                <a:latin typeface="Calibri" panose="020F0502020204030204" pitchFamily="34" charset="0"/>
              </a:rPr>
              <a:t>7. </a:t>
            </a:r>
            <a:r>
              <a:rPr lang="en-US" sz="2800" dirty="0" err="1" smtClean="0">
                <a:latin typeface="Calibri" panose="020F0502020204030204" pitchFamily="34" charset="0"/>
              </a:rPr>
              <a:t>meningkatkan</a:t>
            </a:r>
            <a:r>
              <a:rPr lang="en-US" sz="2800" dirty="0" smtClean="0">
                <a:latin typeface="Calibri" panose="020F0502020204030204" pitchFamily="34" charset="0"/>
              </a:rPr>
              <a:t> </a:t>
            </a:r>
            <a:r>
              <a:rPr lang="en-US" sz="2800" dirty="0" err="1" smtClean="0">
                <a:latin typeface="Calibri" panose="020F0502020204030204" pitchFamily="34" charset="0"/>
              </a:rPr>
              <a:t>produktivitas</a:t>
            </a:r>
            <a:r>
              <a:rPr lang="en-US" sz="2800" dirty="0" smtClean="0">
                <a:latin typeface="Calibri" panose="020F0502020204030204" pitchFamily="34" charset="0"/>
              </a:rPr>
              <a:t> </a:t>
            </a:r>
            <a:r>
              <a:rPr lang="en-US" sz="2800" dirty="0" err="1" smtClean="0">
                <a:latin typeface="Calibri" panose="020F0502020204030204" pitchFamily="34" charset="0"/>
              </a:rPr>
              <a:t>kerja</a:t>
            </a:r>
            <a:r>
              <a:rPr lang="en-US" sz="2800" dirty="0" smtClean="0">
                <a:latin typeface="Calibri" panose="020F0502020204030204" pitchFamily="34" charset="0"/>
              </a:rPr>
              <a:t/>
            </a:r>
            <a:br>
              <a:rPr lang="en-US" sz="2800" dirty="0" smtClean="0">
                <a:latin typeface="Calibri" panose="020F0502020204030204" pitchFamily="34" charset="0"/>
              </a:rPr>
            </a:br>
            <a:r>
              <a:rPr lang="en-US" sz="2800" dirty="0" smtClean="0">
                <a:latin typeface="Calibri" panose="020F0502020204030204" pitchFamily="34" charset="0"/>
              </a:rPr>
              <a:t>8. </a:t>
            </a:r>
            <a:r>
              <a:rPr lang="en-US" sz="2800" dirty="0" err="1" smtClean="0">
                <a:latin typeface="Calibri" panose="020F0502020204030204" pitchFamily="34" charset="0"/>
              </a:rPr>
              <a:t>tanggap</a:t>
            </a:r>
            <a:r>
              <a:rPr lang="en-US" sz="2800" dirty="0" smtClean="0">
                <a:latin typeface="Calibri" panose="020F0502020204030204" pitchFamily="34" charset="0"/>
              </a:rPr>
              <a:t> </a:t>
            </a:r>
            <a:r>
              <a:rPr lang="en-US" sz="2800" dirty="0" err="1" smtClean="0">
                <a:latin typeface="Calibri" panose="020F0502020204030204" pitchFamily="34" charset="0"/>
              </a:rPr>
              <a:t>dengan</a:t>
            </a:r>
            <a:r>
              <a:rPr lang="en-US" sz="2800" dirty="0" smtClean="0">
                <a:latin typeface="Calibri" panose="020F0502020204030204" pitchFamily="34" charset="0"/>
              </a:rPr>
              <a:t> </a:t>
            </a:r>
            <a:r>
              <a:rPr lang="en-US" sz="2800" dirty="0" err="1" smtClean="0">
                <a:latin typeface="Calibri" panose="020F0502020204030204" pitchFamily="34" charset="0"/>
              </a:rPr>
              <a:t>perkembangan</a:t>
            </a:r>
            <a:r>
              <a:rPr lang="en-US" sz="2800" dirty="0" smtClean="0">
                <a:latin typeface="Calibri" panose="020F0502020204030204" pitchFamily="34" charset="0"/>
              </a:rPr>
              <a:t> </a:t>
            </a:r>
            <a:r>
              <a:rPr lang="en-US" sz="2800" dirty="0" err="1" smtClean="0">
                <a:latin typeface="Calibri" panose="020F0502020204030204" pitchFamily="34" charset="0"/>
              </a:rPr>
              <a:t>dunia</a:t>
            </a:r>
            <a:r>
              <a:rPr lang="en-US" sz="2800" dirty="0" smtClean="0">
                <a:latin typeface="Calibri" panose="020F0502020204030204" pitchFamily="34" charset="0"/>
              </a:rPr>
              <a:t> </a:t>
            </a:r>
            <a:r>
              <a:rPr lang="en-US" sz="2800" dirty="0" err="1" smtClean="0">
                <a:latin typeface="Calibri" panose="020F0502020204030204" pitchFamily="34" charset="0"/>
              </a:rPr>
              <a:t>luar</a:t>
            </a:r>
            <a:r>
              <a:rPr lang="en-US" sz="2800" dirty="0" smtClean="0">
                <a:latin typeface="Calibri" panose="020F0502020204030204" pitchFamily="34" charset="0"/>
              </a:rPr>
              <a:t>, </a:t>
            </a:r>
            <a:r>
              <a:rPr lang="en-US" sz="2800" dirty="0" err="1" smtClean="0">
                <a:latin typeface="Calibri" panose="020F0502020204030204" pitchFamily="34" charset="0"/>
              </a:rPr>
              <a:t>dll</a:t>
            </a:r>
            <a:r>
              <a:rPr lang="en-US" sz="2800" dirty="0" smtClean="0">
                <a:latin typeface="Calibri" panose="020F0502020204030204" pitchFamily="34" charset="0"/>
              </a:rPr>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smtClean="0">
                <a:solidFill>
                  <a:schemeClr val="bg1"/>
                </a:solidFill>
                <a:effectLst/>
              </a:rPr>
              <a:t>Memahami</a:t>
            </a:r>
            <a:r>
              <a:rPr lang="en-US" sz="2800" dirty="0" smtClean="0">
                <a:solidFill>
                  <a:schemeClr val="bg1"/>
                </a:solidFill>
                <a:effectLst/>
              </a:rPr>
              <a:t> </a:t>
            </a:r>
            <a:r>
              <a:rPr lang="en-US" sz="2800" dirty="0" err="1" smtClean="0">
                <a:solidFill>
                  <a:schemeClr val="bg1"/>
                </a:solidFill>
                <a:effectLst/>
              </a:rPr>
              <a:t>budaya</a:t>
            </a:r>
            <a:r>
              <a:rPr lang="en-US" sz="2800" dirty="0" smtClean="0">
                <a:solidFill>
                  <a:schemeClr val="bg1"/>
                </a:solidFill>
                <a:effectLst/>
              </a:rPr>
              <a:t> </a:t>
            </a:r>
            <a:r>
              <a:rPr lang="en-US" sz="2800" dirty="0" err="1" smtClean="0">
                <a:solidFill>
                  <a:schemeClr val="bg1"/>
                </a:solidFill>
                <a:effectLst/>
              </a:rPr>
              <a:t>kerja</a:t>
            </a:r>
            <a:r>
              <a:rPr lang="en-US" sz="2800" dirty="0" smtClean="0">
                <a:solidFill>
                  <a:schemeClr val="bg1"/>
                </a:solidFill>
                <a:effectLst/>
              </a:rPr>
              <a:t> : </a:t>
            </a:r>
            <a:r>
              <a:rPr lang="en-US" sz="2800" dirty="0" err="1" smtClean="0">
                <a:solidFill>
                  <a:schemeClr val="bg1"/>
                </a:solidFill>
                <a:effectLst/>
              </a:rPr>
              <a:t>Eropa</a:t>
            </a:r>
            <a:r>
              <a:rPr lang="en-US" sz="2800" dirty="0" smtClean="0">
                <a:solidFill>
                  <a:schemeClr val="bg1"/>
                </a:solidFill>
                <a:effectLst/>
              </a:rPr>
              <a:t>, </a:t>
            </a:r>
            <a:r>
              <a:rPr lang="en-US" sz="2800" dirty="0" err="1" smtClean="0">
                <a:solidFill>
                  <a:schemeClr val="bg1"/>
                </a:solidFill>
                <a:effectLst/>
              </a:rPr>
              <a:t>Amerika</a:t>
            </a:r>
            <a:r>
              <a:rPr lang="en-US" sz="2800" dirty="0" smtClean="0">
                <a:solidFill>
                  <a:schemeClr val="bg1"/>
                </a:solidFill>
                <a:effectLst/>
              </a:rPr>
              <a:t>, India, </a:t>
            </a:r>
            <a:r>
              <a:rPr lang="en-US" sz="2800" dirty="0" err="1" smtClean="0">
                <a:solidFill>
                  <a:schemeClr val="bg1"/>
                </a:solidFill>
                <a:effectLst/>
              </a:rPr>
              <a:t>Cina</a:t>
            </a:r>
            <a:r>
              <a:rPr lang="en-US" sz="2800" dirty="0" smtClean="0">
                <a:solidFill>
                  <a:schemeClr val="bg1"/>
                </a:solidFill>
              </a:rPr>
              <a:t/>
            </a:r>
            <a:br>
              <a:rPr lang="en-US" sz="2800" dirty="0" smtClean="0">
                <a:solidFill>
                  <a:schemeClr val="bg1"/>
                </a:solidFill>
              </a:rPr>
            </a:br>
            <a:endParaRPr lang="en-US" sz="2800" dirty="0">
              <a:solidFill>
                <a:schemeClr val="bg1"/>
              </a:solidFill>
            </a:endParaRPr>
          </a:p>
        </p:txBody>
      </p:sp>
      <p:sp>
        <p:nvSpPr>
          <p:cNvPr id="3" name="Content Placeholder 2"/>
          <p:cNvSpPr>
            <a:spLocks noGrp="1"/>
          </p:cNvSpPr>
          <p:nvPr>
            <p:ph idx="1"/>
          </p:nvPr>
        </p:nvSpPr>
        <p:spPr>
          <a:xfrm>
            <a:off x="500034" y="1600200"/>
            <a:ext cx="8186766" cy="4757758"/>
          </a:xfrm>
        </p:spPr>
        <p:txBody>
          <a:bodyPr/>
          <a:lstStyle/>
          <a:p>
            <a:pPr algn="just"/>
            <a:r>
              <a:rPr lang="en-US" sz="2800" dirty="0" err="1" smtClean="0">
                <a:effectLst/>
                <a:latin typeface="Calibri" panose="020F0502020204030204" pitchFamily="34" charset="0"/>
              </a:rPr>
              <a:t>Cina</a:t>
            </a:r>
            <a:r>
              <a:rPr lang="en-US" sz="2800" dirty="0" smtClean="0">
                <a:effectLst/>
                <a:latin typeface="Calibri" panose="020F0502020204030204" pitchFamily="34" charset="0"/>
              </a:rPr>
              <a:t> </a:t>
            </a:r>
            <a:r>
              <a:rPr lang="en-US" sz="2800" dirty="0" smtClean="0">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Organisasi</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atau</a:t>
            </a:r>
            <a:r>
              <a:rPr lang="en-US" sz="2800" dirty="0" smtClean="0">
                <a:effectLst>
                  <a:outerShdw blurRad="38100" dist="38100" dir="2700000" algn="tl">
                    <a:srgbClr val="000000">
                      <a:alpha val="43137"/>
                    </a:srgbClr>
                  </a:outerShdw>
                </a:effectLst>
                <a:latin typeface="Calibri" panose="020F0502020204030204" pitchFamily="34" charset="0"/>
              </a:rPr>
              <a:t> Perusahaan yang </a:t>
            </a:r>
            <a:r>
              <a:rPr lang="en-US" sz="2800" dirty="0" err="1" smtClean="0">
                <a:effectLst>
                  <a:outerShdw blurRad="38100" dist="38100" dir="2700000" algn="tl">
                    <a:srgbClr val="000000">
                      <a:alpha val="43137"/>
                    </a:srgbClr>
                  </a:outerShdw>
                </a:effectLst>
                <a:latin typeface="Calibri" panose="020F0502020204030204" pitchFamily="34" charset="0"/>
              </a:rPr>
              <a:t>berasal</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dari</a:t>
            </a:r>
            <a:r>
              <a:rPr lang="en-US" sz="2800" dirty="0" smtClean="0">
                <a:effectLst>
                  <a:outerShdw blurRad="38100" dist="38100" dir="2700000" algn="tl">
                    <a:srgbClr val="000000">
                      <a:alpha val="43137"/>
                    </a:srgbClr>
                  </a:outerShdw>
                </a:effectLst>
                <a:latin typeface="Calibri" panose="020F0502020204030204" pitchFamily="34" charset="0"/>
              </a:rPr>
              <a:t> China </a:t>
            </a:r>
            <a:r>
              <a:rPr lang="en-US" sz="2800" dirty="0" err="1" smtClean="0">
                <a:effectLst>
                  <a:outerShdw blurRad="38100" dist="38100" dir="2700000" algn="tl">
                    <a:srgbClr val="000000">
                      <a:alpha val="43137"/>
                    </a:srgbClr>
                  </a:outerShdw>
                </a:effectLst>
                <a:latin typeface="Calibri" panose="020F0502020204030204" pitchFamily="34" charset="0"/>
              </a:rPr>
              <a:t>membawa</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budaya</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kerja</a:t>
            </a:r>
            <a:r>
              <a:rPr lang="en-US" sz="2800" dirty="0" smtClean="0">
                <a:effectLst>
                  <a:outerShdw blurRad="38100" dist="38100" dir="2700000" algn="tl">
                    <a:srgbClr val="000000">
                      <a:alpha val="43137"/>
                    </a:srgbClr>
                  </a:outerShdw>
                </a:effectLst>
                <a:latin typeface="Calibri" panose="020F0502020204030204" pitchFamily="34" charset="0"/>
              </a:rPr>
              <a:t> yang </a:t>
            </a:r>
            <a:r>
              <a:rPr lang="en-US" sz="2800" dirty="0" err="1" smtClean="0">
                <a:effectLst>
                  <a:outerShdw blurRad="38100" dist="38100" dir="2700000" algn="tl">
                    <a:srgbClr val="000000">
                      <a:alpha val="43137"/>
                    </a:srgbClr>
                  </a:outerShdw>
                </a:effectLst>
                <a:latin typeface="Calibri" panose="020F0502020204030204" pitchFamily="34" charset="0"/>
              </a:rPr>
              <a:t>bersifat</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kelompok</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atau</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lebih</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di</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utamakan</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bangsa</a:t>
            </a:r>
            <a:r>
              <a:rPr lang="en-US" sz="2800" dirty="0" smtClean="0">
                <a:effectLst>
                  <a:outerShdw blurRad="38100" dist="38100" dir="2700000" algn="tl">
                    <a:srgbClr val="000000">
                      <a:alpha val="43137"/>
                    </a:srgbClr>
                  </a:outerShdw>
                </a:effectLst>
                <a:latin typeface="Calibri" panose="020F0502020204030204" pitchFamily="34" charset="0"/>
              </a:rPr>
              <a:t> china yang </a:t>
            </a:r>
            <a:r>
              <a:rPr lang="en-US" sz="2800" dirty="0" err="1" smtClean="0">
                <a:effectLst>
                  <a:outerShdw blurRad="38100" dist="38100" dir="2700000" algn="tl">
                    <a:srgbClr val="000000">
                      <a:alpha val="43137"/>
                    </a:srgbClr>
                  </a:outerShdw>
                </a:effectLst>
                <a:latin typeface="Calibri" panose="020F0502020204030204" pitchFamily="34" charset="0"/>
              </a:rPr>
              <a:t>bekerja</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dalam</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organisasi</a:t>
            </a:r>
            <a:r>
              <a:rPr lang="en-US" sz="2800" dirty="0" smtClean="0">
                <a:effectLst>
                  <a:outerShdw blurRad="38100" dist="38100" dir="2700000" algn="tl">
                    <a:srgbClr val="000000">
                      <a:alpha val="43137"/>
                    </a:srgbClr>
                  </a:outerShdw>
                </a:effectLst>
                <a:latin typeface="Calibri" panose="020F0502020204030204" pitchFamily="34" charset="0"/>
              </a:rPr>
              <a:t>/</a:t>
            </a:r>
            <a:r>
              <a:rPr lang="en-US" sz="2800" dirty="0" err="1" smtClean="0">
                <a:effectLst>
                  <a:outerShdw blurRad="38100" dist="38100" dir="2700000" algn="tl">
                    <a:srgbClr val="000000">
                      <a:alpha val="43137"/>
                    </a:srgbClr>
                  </a:outerShdw>
                </a:effectLst>
                <a:latin typeface="Calibri" panose="020F0502020204030204" pitchFamily="34" charset="0"/>
              </a:rPr>
              <a:t>perusahaan</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tersebut</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budaya</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kerja</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pegawai</a:t>
            </a:r>
            <a:r>
              <a:rPr lang="en-US" sz="2800" dirty="0" smtClean="0">
                <a:effectLst>
                  <a:outerShdw blurRad="38100" dist="38100" dir="2700000" algn="tl">
                    <a:srgbClr val="000000">
                      <a:alpha val="43137"/>
                    </a:srgbClr>
                  </a:outerShdw>
                </a:effectLst>
                <a:latin typeface="Calibri" panose="020F0502020204030204" pitchFamily="34" charset="0"/>
              </a:rPr>
              <a:t>/</a:t>
            </a:r>
            <a:r>
              <a:rPr lang="en-US" sz="2800" dirty="0" err="1" smtClean="0">
                <a:effectLst>
                  <a:outerShdw blurRad="38100" dist="38100" dir="2700000" algn="tl">
                    <a:srgbClr val="000000">
                      <a:alpha val="43137"/>
                    </a:srgbClr>
                  </a:outerShdw>
                </a:effectLst>
                <a:latin typeface="Calibri" panose="020F0502020204030204" pitchFamily="34" charset="0"/>
              </a:rPr>
              <a:t>karyawan</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memiliki</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budaya</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kerja</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dengan</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pembagian</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tugas</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dan</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tanggung</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jawab</a:t>
            </a:r>
            <a:r>
              <a:rPr lang="en-US" sz="2800" dirty="0" smtClean="0">
                <a:effectLst>
                  <a:outerShdw blurRad="38100" dist="38100" dir="2700000" algn="tl">
                    <a:srgbClr val="000000">
                      <a:alpha val="43137"/>
                    </a:srgbClr>
                  </a:outerShdw>
                </a:effectLst>
                <a:latin typeface="Calibri" panose="020F0502020204030204" pitchFamily="34" charset="0"/>
              </a:rPr>
              <a:t> yang </a:t>
            </a:r>
            <a:r>
              <a:rPr lang="en-US" sz="2800" dirty="0" err="1" smtClean="0">
                <a:effectLst>
                  <a:outerShdw blurRad="38100" dist="38100" dir="2700000" algn="tl">
                    <a:srgbClr val="000000">
                      <a:alpha val="43137"/>
                    </a:srgbClr>
                  </a:outerShdw>
                </a:effectLst>
                <a:latin typeface="Calibri" panose="020F0502020204030204" pitchFamily="34" charset="0"/>
              </a:rPr>
              <a:t>sudah</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tertata</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rapi</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secara</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kekeluargaan</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terstruktur</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jelas</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hak</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dan</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kewajiban</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lebih</a:t>
            </a:r>
            <a:r>
              <a:rPr lang="en-US" sz="2800" dirty="0" smtClean="0">
                <a:effectLst>
                  <a:outerShdw blurRad="38100" dist="38100" dir="2700000" algn="tl">
                    <a:srgbClr val="000000">
                      <a:alpha val="43137"/>
                    </a:srgbClr>
                  </a:outerShdw>
                </a:effectLst>
                <a:latin typeface="Calibri" panose="020F0502020204030204" pitchFamily="34" charset="0"/>
              </a:rPr>
              <a:t> individual, </a:t>
            </a:r>
            <a:r>
              <a:rPr lang="en-US" sz="2800" dirty="0" err="1" smtClean="0">
                <a:effectLst>
                  <a:outerShdw blurRad="38100" dist="38100" dir="2700000" algn="tl">
                    <a:srgbClr val="000000">
                      <a:alpha val="43137"/>
                    </a:srgbClr>
                  </a:outerShdw>
                </a:effectLst>
                <a:latin typeface="Calibri" panose="020F0502020204030204" pitchFamily="34" charset="0"/>
              </a:rPr>
              <a:t>sehingga</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bawahan</a:t>
            </a:r>
            <a:r>
              <a:rPr lang="en-US" sz="2800" dirty="0" smtClean="0">
                <a:effectLst>
                  <a:outerShdw blurRad="38100" dist="38100" dir="2700000" algn="tl">
                    <a:srgbClr val="000000">
                      <a:alpha val="43137"/>
                    </a:srgbClr>
                  </a:outerShdw>
                </a:effectLst>
                <a:latin typeface="Calibri" panose="020F0502020204030204" pitchFamily="34" charset="0"/>
              </a:rPr>
              <a:t> yang </a:t>
            </a:r>
            <a:r>
              <a:rPr lang="en-US" sz="2800" dirty="0" err="1" smtClean="0">
                <a:effectLst>
                  <a:outerShdw blurRad="38100" dist="38100" dir="2700000" algn="tl">
                    <a:srgbClr val="000000">
                      <a:alpha val="43137"/>
                    </a:srgbClr>
                  </a:outerShdw>
                </a:effectLst>
                <a:latin typeface="Calibri" panose="020F0502020204030204" pitchFamily="34" charset="0"/>
              </a:rPr>
              <a:t>memiliki</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kinerja</a:t>
            </a:r>
            <a:r>
              <a:rPr lang="en-US" sz="2800" dirty="0" smtClean="0">
                <a:effectLst>
                  <a:outerShdw blurRad="38100" dist="38100" dir="2700000" algn="tl">
                    <a:srgbClr val="000000">
                      <a:alpha val="43137"/>
                    </a:srgbClr>
                  </a:outerShdw>
                </a:effectLst>
                <a:latin typeface="Calibri" panose="020F0502020204030204" pitchFamily="34" charset="0"/>
              </a:rPr>
              <a:t> yang </a:t>
            </a:r>
            <a:r>
              <a:rPr lang="en-US" sz="2800" dirty="0" err="1" smtClean="0">
                <a:effectLst>
                  <a:outerShdw blurRad="38100" dist="38100" dir="2700000" algn="tl">
                    <a:srgbClr val="000000">
                      <a:alpha val="43137"/>
                    </a:srgbClr>
                  </a:outerShdw>
                </a:effectLst>
                <a:latin typeface="Calibri" panose="020F0502020204030204" pitchFamily="34" charset="0"/>
              </a:rPr>
              <a:t>menonjol</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masih</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berada</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pada</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koredor</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tugas</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dan</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tanggung</a:t>
            </a:r>
            <a:r>
              <a:rPr lang="en-US" sz="2800" dirty="0" smtClean="0">
                <a:effectLst>
                  <a:outerShdw blurRad="38100" dist="38100" dir="2700000" algn="tl">
                    <a:srgbClr val="000000">
                      <a:alpha val="43137"/>
                    </a:srgbClr>
                  </a:outerShdw>
                </a:effectLst>
                <a:latin typeface="Calibri" panose="020F0502020204030204" pitchFamily="34" charset="0"/>
              </a:rPr>
              <a:t> </a:t>
            </a:r>
            <a:r>
              <a:rPr lang="en-US" sz="2800" dirty="0" err="1" smtClean="0">
                <a:effectLst>
                  <a:outerShdw blurRad="38100" dist="38100" dir="2700000" algn="tl">
                    <a:srgbClr val="000000">
                      <a:alpha val="43137"/>
                    </a:srgbClr>
                  </a:outerShdw>
                </a:effectLst>
                <a:latin typeface="Calibri" panose="020F0502020204030204" pitchFamily="34" charset="0"/>
              </a:rPr>
              <a:t>jawabnya</a:t>
            </a:r>
            <a:r>
              <a:rPr lang="en-US" sz="2800" dirty="0" smtClean="0">
                <a:effectLst>
                  <a:outerShdw blurRad="38100" dist="38100" dir="2700000" algn="tl">
                    <a:srgbClr val="000000">
                      <a:alpha val="43137"/>
                    </a:srgbClr>
                  </a:outerShdw>
                </a:effectLst>
                <a:latin typeface="Calibri" panose="020F0502020204030204" pitchFamily="34" charset="0"/>
              </a:rPr>
              <a:t>.</a:t>
            </a:r>
          </a:p>
          <a:p>
            <a:pPr algn="just"/>
            <a:endParaRPr lang="en-US" dirty="0" smtClean="0">
              <a:latin typeface="Calibri" panose="020F0502020204030204" pitchFamily="34" charset="0"/>
            </a:endParaRPr>
          </a:p>
          <a:p>
            <a:pPr algn="just"/>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00634"/>
          </a:xfrm>
        </p:spPr>
        <p:txBody>
          <a:bodyPr/>
          <a:lstStyle/>
          <a:p>
            <a:r>
              <a:rPr lang="en-US" sz="2400" dirty="0" err="1" smtClean="0">
                <a:effectLst>
                  <a:outerShdw blurRad="38100" dist="38100" dir="2700000" algn="tl">
                    <a:srgbClr val="000000">
                      <a:alpha val="43137"/>
                    </a:srgbClr>
                  </a:outerShdw>
                </a:effectLst>
                <a:latin typeface="Calibri" panose="020F0502020204030204" pitchFamily="34" charset="0"/>
              </a:rPr>
              <a:t>Eropa</a:t>
            </a:r>
            <a:r>
              <a:rPr lang="en-US" sz="2400" dirty="0" smtClean="0">
                <a:effectLst>
                  <a:outerShdw blurRad="38100" dist="38100" dir="2700000" algn="tl">
                    <a:srgbClr val="000000">
                      <a:alpha val="43137"/>
                    </a:srgbClr>
                  </a:outerShdw>
                </a:effectLst>
                <a:latin typeface="Calibri" panose="020F0502020204030204" pitchFamily="34" charset="0"/>
              </a:rPr>
              <a:t> : </a:t>
            </a:r>
            <a:r>
              <a:rPr lang="en-US" sz="2400" dirty="0" err="1" smtClean="0">
                <a:effectLst/>
                <a:latin typeface="Calibri" panose="020F0502020204030204" pitchFamily="34" charset="0"/>
              </a:rPr>
              <a:t>Pada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umumnya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organisasi</a:t>
            </a:r>
            <a:r>
              <a:rPr lang="en-US" sz="2400" dirty="0" smtClean="0">
                <a:effectLst/>
                <a:latin typeface="Calibri" panose="020F0502020204030204" pitchFamily="34" charset="0"/>
              </a:rPr>
              <a:t>/</a:t>
            </a:r>
            <a:r>
              <a:rPr lang="en-US" sz="2400" dirty="0" err="1" smtClean="0">
                <a:effectLst/>
                <a:latin typeface="Calibri" panose="020F0502020204030204" pitchFamily="34" charset="0"/>
              </a:rPr>
              <a:t>perusahaan</a:t>
            </a:r>
            <a:r>
              <a:rPr lang="en-US" sz="2400" dirty="0" smtClean="0">
                <a:effectLst/>
                <a:latin typeface="Calibri" panose="020F0502020204030204" pitchFamily="34" charset="0"/>
              </a:rPr>
              <a:t> yang </a:t>
            </a:r>
            <a:r>
              <a:rPr lang="en-US" sz="2400" dirty="0" err="1" smtClean="0">
                <a:effectLst/>
                <a:latin typeface="Calibri" panose="020F0502020204030204" pitchFamily="34" charset="0"/>
              </a:rPr>
              <a:t>dari</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Eropa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merupakan</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perusahaan</a:t>
            </a:r>
            <a:r>
              <a:rPr lang="en-US" sz="2400" dirty="0" smtClean="0">
                <a:effectLst/>
                <a:latin typeface="Calibri" panose="020F0502020204030204" pitchFamily="34" charset="0"/>
              </a:rPr>
              <a:t> yang paling </a:t>
            </a:r>
            <a:r>
              <a:rPr lang="en-US" sz="2400" dirty="0" err="1" smtClean="0">
                <a:effectLst/>
                <a:latin typeface="Calibri" panose="020F0502020204030204" pitchFamily="34" charset="0"/>
              </a:rPr>
              <a:t>demokratis</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karena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revolusi</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industri</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dimulai</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dari</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revolusi</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di</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Perancis</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sehingga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Eropa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memiliki</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budaya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kerja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untuk</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pegawai</a:t>
            </a:r>
            <a:r>
              <a:rPr lang="en-US" sz="2400" dirty="0" smtClean="0">
                <a:effectLst/>
                <a:latin typeface="Calibri" panose="020F0502020204030204" pitchFamily="34" charset="0"/>
              </a:rPr>
              <a:t>/</a:t>
            </a:r>
            <a:r>
              <a:rPr lang="en-US" sz="2400" dirty="0" err="1" smtClean="0">
                <a:effectLst/>
                <a:latin typeface="Calibri" panose="020F0502020204030204" pitchFamily="34" charset="0"/>
              </a:rPr>
              <a:t>karyawan</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dengan</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pembagian</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tugas</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dan</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tanggung</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jawab</a:t>
            </a:r>
            <a:r>
              <a:rPr lang="en-US" sz="2400" dirty="0" smtClean="0">
                <a:effectLst/>
                <a:latin typeface="Calibri" panose="020F0502020204030204" pitchFamily="34" charset="0"/>
              </a:rPr>
              <a:t> yang </a:t>
            </a:r>
            <a:r>
              <a:rPr lang="en-US" sz="2400" dirty="0" err="1" smtClean="0">
                <a:effectLst/>
                <a:latin typeface="Calibri" panose="020F0502020204030204" pitchFamily="34" charset="0"/>
              </a:rPr>
              <a:t>sudah</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tertata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rapi</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terstruktur</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jelas</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hak</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dan</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kewajiban</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lebih</a:t>
            </a:r>
            <a:r>
              <a:rPr lang="en-US" sz="2400" dirty="0" smtClean="0">
                <a:effectLst/>
                <a:latin typeface="Calibri" panose="020F0502020204030204" pitchFamily="34" charset="0"/>
              </a:rPr>
              <a:t> individual, </a:t>
            </a:r>
            <a:r>
              <a:rPr lang="en-US" sz="2400" dirty="0" err="1" smtClean="0">
                <a:effectLst/>
                <a:latin typeface="Calibri" panose="020F0502020204030204" pitchFamily="34" charset="0"/>
              </a:rPr>
              <a:t>sehingga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para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pegawai</a:t>
            </a:r>
            <a:r>
              <a:rPr lang="en-US" sz="2400" dirty="0" smtClean="0">
                <a:effectLst/>
                <a:latin typeface="Calibri" panose="020F0502020204030204" pitchFamily="34" charset="0"/>
              </a:rPr>
              <a:t> yang </a:t>
            </a:r>
            <a:r>
              <a:rPr lang="en-US" sz="2400" dirty="0" err="1" smtClean="0">
                <a:effectLst/>
                <a:latin typeface="Calibri" panose="020F0502020204030204" pitchFamily="34" charset="0"/>
              </a:rPr>
              <a:t>memiliki</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kinerja</a:t>
            </a:r>
            <a:r>
              <a:rPr lang="en-US" sz="2400" dirty="0" smtClean="0">
                <a:effectLst/>
                <a:latin typeface="Calibri" panose="020F0502020204030204" pitchFamily="34" charset="0"/>
              </a:rPr>
              <a:t> yang </a:t>
            </a:r>
            <a:r>
              <a:rPr lang="en-US" sz="2400" dirty="0" err="1" smtClean="0">
                <a:effectLst/>
                <a:latin typeface="Calibri" panose="020F0502020204030204" pitchFamily="34" charset="0"/>
              </a:rPr>
              <a:t>menonjol</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masih</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berada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pada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koredor</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tugas</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dan</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tanggung</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jawabnya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maka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reaksi</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Direktur</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Utama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tentunya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positif</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terhadap</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kinerja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pegawai</a:t>
            </a:r>
            <a:r>
              <a:rPr lang="en-US" sz="2400" dirty="0" smtClean="0">
                <a:effectLst/>
                <a:latin typeface="Calibri" panose="020F0502020204030204" pitchFamily="34" charset="0"/>
              </a:rPr>
              <a:t> yang </a:t>
            </a:r>
            <a:r>
              <a:rPr lang="en-US" sz="2400" dirty="0" err="1" smtClean="0">
                <a:effectLst/>
                <a:latin typeface="Calibri" panose="020F0502020204030204" pitchFamily="34" charset="0"/>
              </a:rPr>
              <a:t>berprestasi</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selaku</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bawahannya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karenanya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Direktur</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Utama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tidak</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merasa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terancam</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dan</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tersaingi</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oleh</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Direktur</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atau</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pegawai</a:t>
            </a:r>
            <a:r>
              <a:rPr lang="en-US" sz="2400" dirty="0" smtClean="0">
                <a:effectLst/>
                <a:latin typeface="Calibri" panose="020F0502020204030204" pitchFamily="34" charset="0"/>
              </a:rPr>
              <a:t> yang </a:t>
            </a:r>
            <a:r>
              <a:rPr lang="en-US" sz="2400" dirty="0" err="1" smtClean="0">
                <a:effectLst/>
                <a:latin typeface="Calibri" panose="020F0502020204030204" pitchFamily="34" charset="0"/>
              </a:rPr>
              <a:t>berkinerja</a:t>
            </a:r>
            <a:r>
              <a:rPr lang="en-US" sz="2400" dirty="0" smtClean="0">
                <a:effectLst/>
                <a:latin typeface="Calibri" panose="020F0502020204030204" pitchFamily="34" charset="0"/>
              </a:rPr>
              <a:t> </a:t>
            </a:r>
            <a:r>
              <a:rPr lang="en-US" sz="2400" dirty="0" err="1" smtClean="0">
                <a:effectLst/>
                <a:latin typeface="Calibri" panose="020F0502020204030204" pitchFamily="34" charset="0"/>
              </a:rPr>
              <a:t>positif</a:t>
            </a:r>
            <a:r>
              <a:rPr lang="en-US" sz="2400" dirty="0" smtClean="0">
                <a:effectLst/>
                <a:latin typeface="Calibri" panose="020F0502020204030204" pitchFamily="34" charset="0"/>
              </a:rPr>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158162" cy="500066"/>
          </a:xfrm>
        </p:spPr>
        <p:txBody>
          <a:bodyPr/>
          <a:lstStyle/>
          <a:p>
            <a:endParaRPr lang="en-US" dirty="0"/>
          </a:p>
        </p:txBody>
      </p:sp>
      <p:sp>
        <p:nvSpPr>
          <p:cNvPr id="3" name="Content Placeholder 2"/>
          <p:cNvSpPr>
            <a:spLocks noGrp="1"/>
          </p:cNvSpPr>
          <p:nvPr>
            <p:ph idx="1"/>
          </p:nvPr>
        </p:nvSpPr>
        <p:spPr/>
        <p:txBody>
          <a:bodyPr/>
          <a:lstStyle/>
          <a:p>
            <a:r>
              <a:rPr lang="en-US" sz="2800" dirty="0" err="1" smtClean="0">
                <a:effectLst/>
                <a:latin typeface="Calibri" panose="020F0502020204030204" pitchFamily="34" charset="0"/>
              </a:rPr>
              <a:t>Amerika</a:t>
            </a:r>
            <a:r>
              <a:rPr lang="en-US" sz="2800" dirty="0" smtClean="0">
                <a:effectLst/>
                <a:latin typeface="Calibri" panose="020F0502020204030204" pitchFamily="34" charset="0"/>
              </a:rPr>
              <a:t> : </a:t>
            </a:r>
            <a:r>
              <a:rPr lang="en-US" sz="2800" dirty="0" err="1" smtClean="0">
                <a:latin typeface="Calibri" panose="020F0502020204030204" pitchFamily="34" charset="0"/>
              </a:rPr>
              <a:t>Budaya</a:t>
            </a:r>
            <a:r>
              <a:rPr lang="en-US" sz="2800" dirty="0" smtClean="0">
                <a:latin typeface="Calibri" panose="020F0502020204030204" pitchFamily="34" charset="0"/>
              </a:rPr>
              <a:t> </a:t>
            </a:r>
            <a:r>
              <a:rPr lang="en-US" sz="2800" dirty="0" err="1" smtClean="0">
                <a:latin typeface="Calibri" panose="020F0502020204030204" pitchFamily="34" charset="0"/>
              </a:rPr>
              <a:t>organisasi</a:t>
            </a:r>
            <a:r>
              <a:rPr lang="en-US" sz="2800" dirty="0" smtClean="0">
                <a:latin typeface="Calibri" panose="020F0502020204030204" pitchFamily="34" charset="0"/>
              </a:rPr>
              <a:t> </a:t>
            </a:r>
            <a:r>
              <a:rPr lang="en-US" sz="2800" dirty="0" err="1" smtClean="0">
                <a:latin typeface="Calibri" panose="020F0502020204030204" pitchFamily="34" charset="0"/>
              </a:rPr>
              <a:t>orang</a:t>
            </a:r>
            <a:r>
              <a:rPr lang="en-US" sz="2800" dirty="0" smtClean="0">
                <a:latin typeface="Calibri" panose="020F0502020204030204" pitchFamily="34" charset="0"/>
              </a:rPr>
              <a:t> </a:t>
            </a:r>
            <a:r>
              <a:rPr lang="en-US" sz="2800" dirty="0" err="1" smtClean="0">
                <a:latin typeface="Calibri" panose="020F0502020204030204" pitchFamily="34" charset="0"/>
              </a:rPr>
              <a:t>Amerika</a:t>
            </a:r>
            <a:r>
              <a:rPr lang="en-US" sz="2800" dirty="0" smtClean="0">
                <a:latin typeface="Calibri" panose="020F0502020204030204" pitchFamily="34" charset="0"/>
              </a:rPr>
              <a:t> </a:t>
            </a:r>
            <a:r>
              <a:rPr lang="en-US" sz="2800" dirty="0" err="1" smtClean="0">
                <a:latin typeface="Calibri" panose="020F0502020204030204" pitchFamily="34" charset="0"/>
              </a:rPr>
              <a:t>terkait</a:t>
            </a:r>
            <a:r>
              <a:rPr lang="en-US" sz="2800" dirty="0" smtClean="0">
                <a:latin typeface="Calibri" panose="020F0502020204030204" pitchFamily="34" charset="0"/>
              </a:rPr>
              <a:t> </a:t>
            </a:r>
            <a:r>
              <a:rPr lang="en-US" sz="2800" dirty="0" err="1" smtClean="0">
                <a:latin typeface="Calibri" panose="020F0502020204030204" pitchFamily="34" charset="0"/>
              </a:rPr>
              <a:t>dengan</a:t>
            </a:r>
            <a:r>
              <a:rPr lang="en-US" sz="2800" dirty="0" smtClean="0">
                <a:latin typeface="Calibri" panose="020F0502020204030204" pitchFamily="34" charset="0"/>
              </a:rPr>
              <a:t> </a:t>
            </a:r>
            <a:r>
              <a:rPr lang="en-US" sz="2800" dirty="0" err="1" smtClean="0">
                <a:latin typeface="Calibri" panose="020F0502020204030204" pitchFamily="34" charset="0"/>
              </a:rPr>
              <a:t>inovasi</a:t>
            </a:r>
            <a:r>
              <a:rPr lang="en-US" sz="2800" dirty="0" smtClean="0">
                <a:latin typeface="Calibri" panose="020F0502020204030204" pitchFamily="34" charset="0"/>
              </a:rPr>
              <a:t>. </a:t>
            </a:r>
            <a:r>
              <a:rPr lang="en-US" sz="2800" dirty="0" err="1" smtClean="0">
                <a:latin typeface="Calibri" panose="020F0502020204030204" pitchFamily="34" charset="0"/>
              </a:rPr>
              <a:t>Jadi</a:t>
            </a:r>
            <a:r>
              <a:rPr lang="en-US" sz="2800" dirty="0" smtClean="0">
                <a:latin typeface="Calibri" panose="020F0502020204030204" pitchFamily="34" charset="0"/>
              </a:rPr>
              <a:t>, </a:t>
            </a:r>
            <a:r>
              <a:rPr lang="en-US" sz="2800" dirty="0" err="1" smtClean="0">
                <a:latin typeface="Calibri" panose="020F0502020204030204" pitchFamily="34" charset="0"/>
              </a:rPr>
              <a:t>mereka</a:t>
            </a:r>
            <a:r>
              <a:rPr lang="en-US" sz="2800" dirty="0" smtClean="0">
                <a:latin typeface="Calibri" panose="020F0502020204030204" pitchFamily="34" charset="0"/>
              </a:rPr>
              <a:t> </a:t>
            </a:r>
            <a:r>
              <a:rPr lang="en-US" sz="2800" dirty="0" err="1" smtClean="0">
                <a:latin typeface="Calibri" panose="020F0502020204030204" pitchFamily="34" charset="0"/>
              </a:rPr>
              <a:t>akan</a:t>
            </a:r>
            <a:r>
              <a:rPr lang="en-US" sz="2800" dirty="0" smtClean="0">
                <a:latin typeface="Calibri" panose="020F0502020204030204" pitchFamily="34" charset="0"/>
              </a:rPr>
              <a:t> </a:t>
            </a:r>
            <a:r>
              <a:rPr lang="en-US" sz="2800" dirty="0" err="1" smtClean="0">
                <a:latin typeface="Calibri" panose="020F0502020204030204" pitchFamily="34" charset="0"/>
              </a:rPr>
              <a:t>menciptakan</a:t>
            </a:r>
            <a:r>
              <a:rPr lang="en-US" sz="2800" dirty="0" smtClean="0">
                <a:latin typeface="Calibri" panose="020F0502020204030204" pitchFamily="34" charset="0"/>
              </a:rPr>
              <a:t> </a:t>
            </a:r>
            <a:r>
              <a:rPr lang="en-US" sz="2800" dirty="0" err="1" smtClean="0">
                <a:latin typeface="Calibri" panose="020F0502020204030204" pitchFamily="34" charset="0"/>
              </a:rPr>
              <a:t>berbagai</a:t>
            </a:r>
            <a:r>
              <a:rPr lang="en-US" sz="2800" dirty="0" smtClean="0">
                <a:latin typeface="Calibri" panose="020F0502020204030204" pitchFamily="34" charset="0"/>
              </a:rPr>
              <a:t> </a:t>
            </a:r>
            <a:r>
              <a:rPr lang="en-US" sz="2800" dirty="0" err="1" smtClean="0">
                <a:latin typeface="Calibri" panose="020F0502020204030204" pitchFamily="34" charset="0"/>
              </a:rPr>
              <a:t>inovasi</a:t>
            </a:r>
            <a:r>
              <a:rPr lang="en-US" sz="2800" dirty="0" smtClean="0">
                <a:latin typeface="Calibri" panose="020F0502020204030204" pitchFamily="34" charset="0"/>
              </a:rPr>
              <a:t> </a:t>
            </a:r>
            <a:r>
              <a:rPr lang="en-US" sz="2800" dirty="0" err="1" smtClean="0">
                <a:latin typeface="Calibri" panose="020F0502020204030204" pitchFamily="34" charset="0"/>
              </a:rPr>
              <a:t>dalam</a:t>
            </a:r>
            <a:r>
              <a:rPr lang="en-US" sz="2800" dirty="0" smtClean="0">
                <a:latin typeface="Calibri" panose="020F0502020204030204" pitchFamily="34" charset="0"/>
              </a:rPr>
              <a:t> </a:t>
            </a:r>
            <a:r>
              <a:rPr lang="en-US" sz="2800" dirty="0" err="1" smtClean="0">
                <a:latin typeface="Calibri" panose="020F0502020204030204" pitchFamily="34" charset="0"/>
              </a:rPr>
              <a:t>meningkatkan</a:t>
            </a:r>
            <a:r>
              <a:rPr lang="en-US" sz="2800" dirty="0" smtClean="0">
                <a:latin typeface="Calibri" panose="020F0502020204030204" pitchFamily="34" charset="0"/>
              </a:rPr>
              <a:t> </a:t>
            </a:r>
            <a:r>
              <a:rPr lang="en-US" sz="2800" dirty="0" err="1" smtClean="0">
                <a:latin typeface="Calibri" panose="020F0502020204030204" pitchFamily="34" charset="0"/>
              </a:rPr>
              <a:t>kemajuan</a:t>
            </a:r>
            <a:r>
              <a:rPr lang="en-US" sz="2800" dirty="0" smtClean="0">
                <a:latin typeface="Calibri" panose="020F0502020204030204" pitchFamily="34" charset="0"/>
              </a:rPr>
              <a:t> </a:t>
            </a:r>
            <a:r>
              <a:rPr lang="en-US" sz="2800" dirty="0" err="1" smtClean="0">
                <a:latin typeface="Calibri" panose="020F0502020204030204" pitchFamily="34" charset="0"/>
              </a:rPr>
              <a:t>perusahaan</a:t>
            </a:r>
            <a:r>
              <a:rPr lang="en-US" sz="2800" dirty="0" smtClean="0">
                <a:latin typeface="Calibri" panose="020F0502020204030204" pitchFamily="34" charset="0"/>
              </a:rPr>
              <a:t> </a:t>
            </a:r>
            <a:r>
              <a:rPr lang="en-US" sz="2800" dirty="0" err="1" smtClean="0">
                <a:latin typeface="Calibri" panose="020F0502020204030204" pitchFamily="34" charset="0"/>
              </a:rPr>
              <a:t>mereka</a:t>
            </a:r>
            <a:r>
              <a:rPr lang="en-US" sz="2800" dirty="0" smtClean="0">
                <a:latin typeface="Calibri" panose="020F0502020204030204" pitchFamily="34" charset="0"/>
              </a:rPr>
              <a:t>,  </a:t>
            </a:r>
            <a:r>
              <a:rPr lang="en-US" sz="2800" dirty="0" err="1" smtClean="0">
                <a:latin typeface="Calibri" panose="020F0502020204030204" pitchFamily="34" charset="0"/>
              </a:rPr>
              <a:t>Orang</a:t>
            </a:r>
            <a:r>
              <a:rPr lang="en-US" sz="2800" dirty="0" smtClean="0">
                <a:latin typeface="Calibri" panose="020F0502020204030204" pitchFamily="34" charset="0"/>
              </a:rPr>
              <a:t> </a:t>
            </a:r>
            <a:r>
              <a:rPr lang="en-US" sz="2800" dirty="0" err="1" smtClean="0">
                <a:latin typeface="Calibri" panose="020F0502020204030204" pitchFamily="34" charset="0"/>
              </a:rPr>
              <a:t>Amerika</a:t>
            </a:r>
            <a:r>
              <a:rPr lang="en-US" sz="2800" dirty="0" smtClean="0">
                <a:latin typeface="Calibri" panose="020F0502020204030204" pitchFamily="34" charset="0"/>
              </a:rPr>
              <a:t> </a:t>
            </a:r>
            <a:r>
              <a:rPr lang="en-US" sz="2800" dirty="0" err="1" smtClean="0">
                <a:latin typeface="Calibri" panose="020F0502020204030204" pitchFamily="34" charset="0"/>
              </a:rPr>
              <a:t>juga</a:t>
            </a:r>
            <a:r>
              <a:rPr lang="en-US" sz="2800" dirty="0" smtClean="0">
                <a:latin typeface="Calibri" panose="020F0502020204030204" pitchFamily="34" charset="0"/>
              </a:rPr>
              <a:t> </a:t>
            </a:r>
            <a:r>
              <a:rPr lang="en-US" sz="2800" dirty="0" err="1" smtClean="0">
                <a:latin typeface="Calibri" panose="020F0502020204030204" pitchFamily="34" charset="0"/>
              </a:rPr>
              <a:t>menganut</a:t>
            </a:r>
            <a:r>
              <a:rPr lang="en-US" sz="2800" dirty="0" smtClean="0">
                <a:latin typeface="Calibri" panose="020F0502020204030204" pitchFamily="34" charset="0"/>
              </a:rPr>
              <a:t> </a:t>
            </a:r>
            <a:r>
              <a:rPr lang="en-US" sz="2800" dirty="0" err="1" smtClean="0">
                <a:latin typeface="Calibri" panose="020F0502020204030204" pitchFamily="34" charset="0"/>
              </a:rPr>
              <a:t>budaya</a:t>
            </a:r>
            <a:r>
              <a:rPr lang="en-US" sz="2800" dirty="0" smtClean="0">
                <a:latin typeface="Calibri" panose="020F0502020204030204" pitchFamily="34" charset="0"/>
              </a:rPr>
              <a:t> </a:t>
            </a:r>
            <a:r>
              <a:rPr lang="en-US" sz="2800" dirty="0" err="1" smtClean="0">
                <a:latin typeface="Calibri" panose="020F0502020204030204" pitchFamily="34" charset="0"/>
              </a:rPr>
              <a:t>organisasi</a:t>
            </a:r>
            <a:r>
              <a:rPr lang="en-US" sz="2800" dirty="0" smtClean="0">
                <a:latin typeface="Calibri" panose="020F0502020204030204" pitchFamily="34" charset="0"/>
              </a:rPr>
              <a:t> </a:t>
            </a:r>
            <a:r>
              <a:rPr lang="en-US" sz="2800" dirty="0" err="1" smtClean="0">
                <a:latin typeface="Calibri" panose="020F0502020204030204" pitchFamily="34" charset="0"/>
              </a:rPr>
              <a:t>kapitalisme</a:t>
            </a:r>
            <a:r>
              <a:rPr lang="en-US" sz="2800" dirty="0" smtClean="0">
                <a:latin typeface="Calibri" panose="020F0502020204030204" pitchFamily="34" charset="0"/>
              </a:rPr>
              <a:t>, </a:t>
            </a:r>
            <a:r>
              <a:rPr lang="en-US" sz="2800" dirty="0" err="1" smtClean="0">
                <a:latin typeface="Calibri" panose="020F0502020204030204" pitchFamily="34" charset="0"/>
              </a:rPr>
              <a:t>yaitu</a:t>
            </a:r>
            <a:r>
              <a:rPr lang="en-US" sz="2800" dirty="0" smtClean="0">
                <a:latin typeface="Calibri" panose="020F0502020204030204" pitchFamily="34" charset="0"/>
              </a:rPr>
              <a:t> </a:t>
            </a:r>
            <a:r>
              <a:rPr lang="en-US" sz="2800" dirty="0" err="1" smtClean="0">
                <a:latin typeface="Calibri" panose="020F0502020204030204" pitchFamily="34" charset="0"/>
              </a:rPr>
              <a:t>memupuk</a:t>
            </a:r>
            <a:r>
              <a:rPr lang="en-US" sz="2800" dirty="0" smtClean="0">
                <a:latin typeface="Calibri" panose="020F0502020204030204" pitchFamily="34" charset="0"/>
              </a:rPr>
              <a:t> </a:t>
            </a:r>
            <a:r>
              <a:rPr lang="en-US" sz="2800" dirty="0" err="1" smtClean="0">
                <a:latin typeface="Calibri" panose="020F0502020204030204" pitchFamily="34" charset="0"/>
              </a:rPr>
              <a:t>kekayaan</a:t>
            </a:r>
            <a:r>
              <a:rPr lang="en-US" sz="2800" dirty="0" smtClean="0">
                <a:latin typeface="Calibri" panose="020F0502020204030204" pitchFamily="34" charset="0"/>
              </a:rPr>
              <a:t> </a:t>
            </a:r>
            <a:r>
              <a:rPr lang="en-US" sz="2800" dirty="0" err="1" smtClean="0">
                <a:latin typeface="Calibri" panose="020F0502020204030204" pitchFamily="34" charset="0"/>
              </a:rPr>
              <a:t>sendiri</a:t>
            </a:r>
            <a:r>
              <a:rPr lang="en-US" sz="2800" dirty="0" smtClean="0">
                <a:latin typeface="Calibri" panose="020F0502020204030204" pitchFamily="34" charset="0"/>
              </a:rPr>
              <a:t>, </a:t>
            </a:r>
            <a:r>
              <a:rPr lang="en-US" sz="2800" dirty="0" err="1" smtClean="0">
                <a:latin typeface="Calibri" panose="020F0502020204030204" pitchFamily="34" charset="0"/>
              </a:rPr>
              <a:t>serta</a:t>
            </a:r>
            <a:r>
              <a:rPr lang="en-US" sz="2800" dirty="0" smtClean="0">
                <a:latin typeface="Calibri" panose="020F0502020204030204" pitchFamily="34" charset="0"/>
              </a:rPr>
              <a:t> </a:t>
            </a:r>
            <a:r>
              <a:rPr lang="en-US" sz="2800" dirty="0" err="1" smtClean="0">
                <a:latin typeface="Calibri" panose="020F0502020204030204" pitchFamily="34" charset="0"/>
              </a:rPr>
              <a:t>menganut</a:t>
            </a:r>
            <a:r>
              <a:rPr lang="en-US" sz="2800" dirty="0" smtClean="0">
                <a:latin typeface="Calibri" panose="020F0502020204030204" pitchFamily="34" charset="0"/>
              </a:rPr>
              <a:t> </a:t>
            </a:r>
            <a:r>
              <a:rPr lang="en-US" sz="2800" dirty="0" err="1" smtClean="0">
                <a:latin typeface="Calibri" panose="020F0502020204030204" pitchFamily="34" charset="0"/>
              </a:rPr>
              <a:t>prinsip</a:t>
            </a:r>
            <a:r>
              <a:rPr lang="en-US" sz="2800" dirty="0" smtClean="0">
                <a:latin typeface="Calibri" panose="020F0502020204030204" pitchFamily="34" charset="0"/>
              </a:rPr>
              <a:t> </a:t>
            </a:r>
            <a:r>
              <a:rPr lang="en-US" sz="2800" dirty="0" err="1" smtClean="0">
                <a:latin typeface="Calibri" panose="020F0502020204030204" pitchFamily="34" charset="0"/>
              </a:rPr>
              <a:t>kepemimpinan</a:t>
            </a:r>
            <a:r>
              <a:rPr lang="en-US" sz="2800" dirty="0" smtClean="0">
                <a:latin typeface="Calibri" panose="020F0502020204030204" pitchFamily="34" charset="0"/>
              </a:rPr>
              <a:t> </a:t>
            </a:r>
            <a:r>
              <a:rPr lang="en-US" sz="2800" dirty="0" err="1" smtClean="0">
                <a:latin typeface="Calibri" panose="020F0502020204030204" pitchFamily="34" charset="0"/>
              </a:rPr>
              <a:t>dan</a:t>
            </a:r>
            <a:r>
              <a:rPr lang="en-US" sz="2800" dirty="0" smtClean="0">
                <a:latin typeface="Calibri" panose="020F0502020204030204" pitchFamily="34" charset="0"/>
              </a:rPr>
              <a:t> </a:t>
            </a:r>
            <a:r>
              <a:rPr lang="en-US" sz="2800" dirty="0" err="1" smtClean="0">
                <a:latin typeface="Calibri" panose="020F0502020204030204" pitchFamily="34" charset="0"/>
              </a:rPr>
              <a:t>budaya</a:t>
            </a:r>
            <a:r>
              <a:rPr lang="en-US" sz="2800" dirty="0" smtClean="0">
                <a:latin typeface="Calibri" panose="020F0502020204030204" pitchFamily="34" charset="0"/>
              </a:rPr>
              <a:t> </a:t>
            </a:r>
            <a:r>
              <a:rPr lang="en-US" sz="2800" dirty="0" err="1" smtClean="0">
                <a:latin typeface="Calibri" panose="020F0502020204030204" pitchFamily="34" charset="0"/>
              </a:rPr>
              <a:t>feodal</a:t>
            </a:r>
            <a:r>
              <a:rPr lang="en-US" sz="2800" dirty="0" smtClean="0">
                <a:latin typeface="Calibri" panose="020F0502020204030204" pitchFamily="34" charset="0"/>
              </a:rPr>
              <a:t> yang </a:t>
            </a:r>
            <a:r>
              <a:rPr lang="en-US" sz="2800" dirty="0" err="1" smtClean="0">
                <a:latin typeface="Calibri" panose="020F0502020204030204" pitchFamily="34" charset="0"/>
              </a:rPr>
              <a:t>mengutamakan</a:t>
            </a:r>
            <a:r>
              <a:rPr lang="en-US" sz="2800" dirty="0" smtClean="0">
                <a:latin typeface="Calibri" panose="020F0502020204030204" pitchFamily="34" charset="0"/>
              </a:rPr>
              <a:t> </a:t>
            </a:r>
            <a:r>
              <a:rPr lang="en-US" sz="2800" dirty="0" err="1" smtClean="0">
                <a:latin typeface="Calibri" panose="020F0502020204030204" pitchFamily="34" charset="0"/>
              </a:rPr>
              <a:t>perbedaan</a:t>
            </a:r>
            <a:r>
              <a:rPr lang="en-US" sz="2800" dirty="0" smtClean="0">
                <a:latin typeface="Calibri" panose="020F0502020204030204" pitchFamily="34" charset="0"/>
              </a:rPr>
              <a:t> </a:t>
            </a:r>
            <a:r>
              <a:rPr lang="en-US" sz="2800" dirty="0" err="1" smtClean="0">
                <a:latin typeface="Calibri" panose="020F0502020204030204" pitchFamily="34" charset="0"/>
              </a:rPr>
              <a:t>harkat</a:t>
            </a:r>
            <a:r>
              <a:rPr lang="en-US" sz="2800" dirty="0" smtClean="0">
                <a:latin typeface="Calibri" panose="020F0502020204030204" pitchFamily="34" charset="0"/>
              </a:rPr>
              <a:t> </a:t>
            </a:r>
            <a:r>
              <a:rPr lang="en-US" sz="2800" dirty="0" err="1" smtClean="0">
                <a:latin typeface="Calibri" panose="020F0502020204030204" pitchFamily="34" charset="0"/>
              </a:rPr>
              <a:t>dan</a:t>
            </a:r>
            <a:r>
              <a:rPr lang="en-US" sz="2800" dirty="0" smtClean="0">
                <a:latin typeface="Calibri" panose="020F0502020204030204" pitchFamily="34" charset="0"/>
              </a:rPr>
              <a:t> </a:t>
            </a:r>
            <a:r>
              <a:rPr lang="en-US" sz="2800" dirty="0" err="1" smtClean="0">
                <a:latin typeface="Calibri" panose="020F0502020204030204" pitchFamily="34" charset="0"/>
              </a:rPr>
              <a:t>martabat</a:t>
            </a:r>
            <a:r>
              <a:rPr lang="en-US" sz="2800" dirty="0" smtClean="0">
                <a:latin typeface="Calibri" panose="020F0502020204030204" pitchFamily="34" charset="0"/>
              </a:rPr>
              <a:t> </a:t>
            </a:r>
            <a:r>
              <a:rPr lang="en-US" sz="2800" dirty="0" err="1" smtClean="0">
                <a:latin typeface="Calibri" panose="020F0502020204030204" pitchFamily="34" charset="0"/>
              </a:rPr>
              <a:t>antar</a:t>
            </a:r>
            <a:r>
              <a:rPr lang="en-US" sz="2800" dirty="0" smtClean="0">
                <a:latin typeface="Calibri" panose="020F0502020204030204" pitchFamily="34" charset="0"/>
              </a:rPr>
              <a:t> </a:t>
            </a:r>
            <a:r>
              <a:rPr lang="en-US" sz="2800" dirty="0" err="1" smtClean="0">
                <a:latin typeface="Calibri" panose="020F0502020204030204" pitchFamily="34" charset="0"/>
              </a:rPr>
              <a:t>petinggi</a:t>
            </a:r>
            <a:r>
              <a:rPr lang="en-US" sz="2800" dirty="0" smtClean="0">
                <a:latin typeface="Calibri" panose="020F0502020204030204" pitchFamily="34" charset="0"/>
              </a:rPr>
              <a:t> </a:t>
            </a:r>
            <a:r>
              <a:rPr lang="en-US" sz="2800" dirty="0" err="1" smtClean="0">
                <a:latin typeface="Calibri" panose="020F0502020204030204" pitchFamily="34" charset="0"/>
              </a:rPr>
              <a:t>dan</a:t>
            </a:r>
            <a:r>
              <a:rPr lang="en-US" sz="2800" dirty="0" smtClean="0">
                <a:latin typeface="Calibri" panose="020F0502020204030204" pitchFamily="34" charset="0"/>
              </a:rPr>
              <a:t> </a:t>
            </a:r>
            <a:r>
              <a:rPr lang="en-US" sz="2800" dirty="0" err="1" smtClean="0">
                <a:latin typeface="Calibri" panose="020F0502020204030204" pitchFamily="34" charset="0"/>
              </a:rPr>
              <a:t>bawahan</a:t>
            </a:r>
            <a:r>
              <a:rPr lang="en-US" sz="2800" dirty="0" smtClean="0">
                <a:latin typeface="Calibri" panose="020F0502020204030204" pitchFamily="34" charset="0"/>
              </a:rPr>
              <a:t>, </a:t>
            </a:r>
            <a:r>
              <a:rPr lang="en-US" sz="2800" dirty="0" err="1" smtClean="0">
                <a:latin typeface="Calibri" panose="020F0502020204030204" pitchFamily="34" charset="0"/>
              </a:rPr>
              <a:t>atasan</a:t>
            </a:r>
            <a:r>
              <a:rPr lang="en-US" sz="2800" dirty="0" smtClean="0">
                <a:latin typeface="Calibri" panose="020F0502020204030204" pitchFamily="34" charset="0"/>
              </a:rPr>
              <a:t> </a:t>
            </a:r>
            <a:r>
              <a:rPr lang="en-US" sz="2800" dirty="0" err="1" smtClean="0">
                <a:latin typeface="Calibri" panose="020F0502020204030204" pitchFamily="34" charset="0"/>
              </a:rPr>
              <a:t>dan</a:t>
            </a:r>
            <a:r>
              <a:rPr lang="en-US" sz="2800" dirty="0" smtClean="0">
                <a:latin typeface="Calibri" panose="020F0502020204030204" pitchFamily="34" charset="0"/>
              </a:rPr>
              <a:t> </a:t>
            </a:r>
            <a:r>
              <a:rPr lang="en-US" sz="2800" dirty="0" err="1" smtClean="0">
                <a:latin typeface="Calibri" panose="020F0502020204030204" pitchFamily="34" charset="0"/>
              </a:rPr>
              <a:t>karyawan</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err="1" smtClean="0">
                <a:effectLst>
                  <a:outerShdw blurRad="38100" dist="38100" dir="2700000" algn="tl">
                    <a:srgbClr val="000000">
                      <a:alpha val="43137"/>
                    </a:srgbClr>
                  </a:outerShdw>
                </a:effectLst>
                <a:latin typeface="Calibri" panose="020F0502020204030204" pitchFamily="34" charset="0"/>
              </a:rPr>
              <a:t>Jepang</a:t>
            </a:r>
            <a:r>
              <a:rPr lang="en-US" sz="2400" dirty="0" smtClean="0">
                <a:effectLst>
                  <a:outerShdw blurRad="38100" dist="38100" dir="2700000" algn="tl">
                    <a:srgbClr val="000000">
                      <a:alpha val="43137"/>
                    </a:srgbClr>
                  </a:outerShdw>
                </a:effectLst>
                <a:latin typeface="Calibri" panose="020F0502020204030204" pitchFamily="34" charset="0"/>
              </a:rPr>
              <a:t> : </a:t>
            </a:r>
            <a:r>
              <a:rPr lang="en-US" sz="2400" dirty="0" err="1" smtClean="0">
                <a:latin typeface="Calibri" panose="020F0502020204030204" pitchFamily="34" charset="0"/>
              </a:rPr>
              <a:t>Jepang</a:t>
            </a:r>
            <a:r>
              <a:rPr lang="en-US" sz="2400" dirty="0" smtClean="0">
                <a:latin typeface="Calibri" panose="020F0502020204030204" pitchFamily="34" charset="0"/>
              </a:rPr>
              <a:t> </a:t>
            </a:r>
            <a:r>
              <a:rPr lang="en-US" sz="2400" dirty="0" err="1" smtClean="0">
                <a:latin typeface="Calibri" panose="020F0502020204030204" pitchFamily="34" charset="0"/>
              </a:rPr>
              <a:t>dikenal</a:t>
            </a:r>
            <a:r>
              <a:rPr lang="en-US" sz="2400" dirty="0" smtClean="0">
                <a:latin typeface="Calibri" panose="020F0502020204030204" pitchFamily="34" charset="0"/>
              </a:rPr>
              <a:t> </a:t>
            </a:r>
            <a:r>
              <a:rPr lang="en-US" sz="2400" dirty="0" err="1" smtClean="0">
                <a:latin typeface="Calibri" panose="020F0502020204030204" pitchFamily="34" charset="0"/>
              </a:rPr>
              <a:t>dengan</a:t>
            </a:r>
            <a:r>
              <a:rPr lang="en-US" sz="2400" dirty="0" smtClean="0">
                <a:latin typeface="Calibri" panose="020F0502020204030204" pitchFamily="34" charset="0"/>
              </a:rPr>
              <a:t> </a:t>
            </a:r>
            <a:r>
              <a:rPr lang="en-US" sz="2400" dirty="0" err="1" smtClean="0">
                <a:latin typeface="Calibri" panose="020F0502020204030204" pitchFamily="34" charset="0"/>
              </a:rPr>
              <a:t>budaya</a:t>
            </a:r>
            <a:r>
              <a:rPr lang="en-US" sz="2400" dirty="0" smtClean="0">
                <a:latin typeface="Calibri" panose="020F0502020204030204" pitchFamily="34" charset="0"/>
              </a:rPr>
              <a:t> on time alias </a:t>
            </a:r>
            <a:r>
              <a:rPr lang="en-US" sz="2400" dirty="0" err="1" smtClean="0">
                <a:latin typeface="Calibri" panose="020F0502020204030204" pitchFamily="34" charset="0"/>
              </a:rPr>
              <a:t>tepat</a:t>
            </a:r>
            <a:r>
              <a:rPr lang="en-US" sz="2400" dirty="0" smtClean="0">
                <a:latin typeface="Calibri" panose="020F0502020204030204" pitchFamily="34" charset="0"/>
              </a:rPr>
              <a:t> </a:t>
            </a:r>
            <a:r>
              <a:rPr lang="en-US" sz="2400" dirty="0" err="1" smtClean="0">
                <a:latin typeface="Calibri" panose="020F0502020204030204" pitchFamily="34" charset="0"/>
              </a:rPr>
              <a:t>waktu</a:t>
            </a:r>
            <a:r>
              <a:rPr lang="en-US" sz="2400" dirty="0" smtClean="0">
                <a:latin typeface="Calibri" panose="020F0502020204030204" pitchFamily="34" charset="0"/>
              </a:rPr>
              <a:t> </a:t>
            </a:r>
            <a:r>
              <a:rPr lang="en-US" sz="2400" dirty="0" err="1" smtClean="0">
                <a:latin typeface="Calibri" panose="020F0502020204030204" pitchFamily="34" charset="0"/>
              </a:rPr>
              <a:t>dan</a:t>
            </a:r>
            <a:r>
              <a:rPr lang="en-US" sz="2400" dirty="0" smtClean="0">
                <a:latin typeface="Calibri" panose="020F0502020204030204" pitchFamily="34" charset="0"/>
              </a:rPr>
              <a:t> </a:t>
            </a:r>
            <a:r>
              <a:rPr lang="en-US" sz="2400" dirty="0" err="1" smtClean="0">
                <a:latin typeface="Calibri" panose="020F0502020204030204" pitchFamily="34" charset="0"/>
              </a:rPr>
              <a:t>sangat</a:t>
            </a:r>
            <a:r>
              <a:rPr lang="en-US" sz="2400" dirty="0" smtClean="0">
                <a:latin typeface="Calibri" panose="020F0502020204030204" pitchFamily="34" charset="0"/>
              </a:rPr>
              <a:t> </a:t>
            </a:r>
            <a:r>
              <a:rPr lang="en-US" sz="2400" dirty="0" err="1" smtClean="0">
                <a:latin typeface="Calibri" panose="020F0502020204030204" pitchFamily="34" charset="0"/>
              </a:rPr>
              <a:t>menghargai</a:t>
            </a:r>
            <a:r>
              <a:rPr lang="en-US" sz="2400" dirty="0" smtClean="0">
                <a:latin typeface="Calibri" panose="020F0502020204030204" pitchFamily="34" charset="0"/>
              </a:rPr>
              <a:t> </a:t>
            </a:r>
            <a:r>
              <a:rPr lang="en-US" sz="2400" dirty="0" err="1" smtClean="0">
                <a:latin typeface="Calibri" panose="020F0502020204030204" pitchFamily="34" charset="0"/>
              </a:rPr>
              <a:t>waktu</a:t>
            </a:r>
            <a:r>
              <a:rPr lang="en-US" sz="2400" dirty="0" smtClean="0">
                <a:latin typeface="Calibri" panose="020F0502020204030204" pitchFamily="34" charset="0"/>
              </a:rPr>
              <a:t>. </a:t>
            </a:r>
            <a:r>
              <a:rPr lang="en-US" sz="2400" dirty="0" err="1" smtClean="0">
                <a:latin typeface="Calibri" panose="020F0502020204030204" pitchFamily="34" charset="0"/>
              </a:rPr>
              <a:t>Orang</a:t>
            </a:r>
            <a:r>
              <a:rPr lang="en-US" sz="2400" dirty="0" smtClean="0">
                <a:latin typeface="Calibri" panose="020F0502020204030204" pitchFamily="34" charset="0"/>
              </a:rPr>
              <a:t> </a:t>
            </a:r>
            <a:r>
              <a:rPr lang="en-US" sz="2400" dirty="0" err="1" smtClean="0">
                <a:latin typeface="Calibri" panose="020F0502020204030204" pitchFamily="34" charset="0"/>
              </a:rPr>
              <a:t>Jepang</a:t>
            </a:r>
            <a:r>
              <a:rPr lang="en-US" sz="2400" dirty="0" smtClean="0">
                <a:latin typeface="Calibri" panose="020F0502020204030204" pitchFamily="34" charset="0"/>
              </a:rPr>
              <a:t> </a:t>
            </a:r>
            <a:r>
              <a:rPr lang="en-US" sz="2400" dirty="0" err="1" smtClean="0">
                <a:latin typeface="Calibri" panose="020F0502020204030204" pitchFamily="34" charset="0"/>
              </a:rPr>
              <a:t>sangat</a:t>
            </a:r>
            <a:r>
              <a:rPr lang="en-US" sz="2400" dirty="0" smtClean="0">
                <a:latin typeface="Calibri" panose="020F0502020204030204" pitchFamily="34" charset="0"/>
              </a:rPr>
              <a:t> </a:t>
            </a:r>
            <a:r>
              <a:rPr lang="en-US" sz="2400" dirty="0" err="1" smtClean="0">
                <a:latin typeface="Calibri" panose="020F0502020204030204" pitchFamily="34" charset="0"/>
              </a:rPr>
              <a:t>setia</a:t>
            </a:r>
            <a:r>
              <a:rPr lang="en-US" sz="2400" dirty="0" smtClean="0">
                <a:latin typeface="Calibri" panose="020F0502020204030204" pitchFamily="34" charset="0"/>
              </a:rPr>
              <a:t> </a:t>
            </a:r>
            <a:r>
              <a:rPr lang="en-US" sz="2400" dirty="0" err="1" smtClean="0">
                <a:latin typeface="Calibri" panose="020F0502020204030204" pitchFamily="34" charset="0"/>
              </a:rPr>
              <a:t>pada</a:t>
            </a:r>
            <a:r>
              <a:rPr lang="en-US" sz="2400" dirty="0" smtClean="0">
                <a:latin typeface="Calibri" panose="020F0502020204030204" pitchFamily="34" charset="0"/>
              </a:rPr>
              <a:t> </a:t>
            </a:r>
            <a:r>
              <a:rPr lang="en-US" sz="2400" dirty="0" err="1" smtClean="0">
                <a:latin typeface="Calibri" panose="020F0502020204030204" pitchFamily="34" charset="0"/>
              </a:rPr>
              <a:t>perusahaan</a:t>
            </a:r>
            <a:r>
              <a:rPr lang="en-US" sz="2400" dirty="0" smtClean="0">
                <a:latin typeface="Calibri" panose="020F0502020204030204" pitchFamily="34" charset="0"/>
              </a:rPr>
              <a:t> </a:t>
            </a:r>
            <a:r>
              <a:rPr lang="en-US" sz="2400" dirty="0" err="1" smtClean="0">
                <a:latin typeface="Calibri" panose="020F0502020204030204" pitchFamily="34" charset="0"/>
              </a:rPr>
              <a:t>dan</a:t>
            </a:r>
            <a:r>
              <a:rPr lang="en-US" sz="2400" dirty="0" smtClean="0">
                <a:latin typeface="Calibri" panose="020F0502020204030204" pitchFamily="34" charset="0"/>
              </a:rPr>
              <a:t> </a:t>
            </a:r>
            <a:r>
              <a:rPr lang="en-US" sz="2400" dirty="0" err="1" smtClean="0">
                <a:latin typeface="Calibri" panose="020F0502020204030204" pitchFamily="34" charset="0"/>
              </a:rPr>
              <a:t>menghargai</a:t>
            </a:r>
            <a:r>
              <a:rPr lang="en-US" sz="2400" dirty="0" smtClean="0">
                <a:latin typeface="Calibri" panose="020F0502020204030204" pitchFamily="34" charset="0"/>
              </a:rPr>
              <a:t> </a:t>
            </a:r>
            <a:r>
              <a:rPr lang="en-US" sz="2400" dirty="0" err="1" smtClean="0">
                <a:latin typeface="Calibri" panose="020F0502020204030204" pitchFamily="34" charset="0"/>
              </a:rPr>
              <a:t>pendapat</a:t>
            </a:r>
            <a:r>
              <a:rPr lang="en-US" sz="2400" dirty="0" smtClean="0">
                <a:latin typeface="Calibri" panose="020F0502020204030204" pitchFamily="34" charset="0"/>
              </a:rPr>
              <a:t> </a:t>
            </a:r>
            <a:r>
              <a:rPr lang="en-US" sz="2400" dirty="0" err="1" smtClean="0">
                <a:latin typeface="Calibri" panose="020F0502020204030204" pitchFamily="34" charset="0"/>
              </a:rPr>
              <a:t>orang</a:t>
            </a:r>
            <a:r>
              <a:rPr lang="en-US" sz="2400" dirty="0" smtClean="0">
                <a:latin typeface="Calibri" panose="020F0502020204030204" pitchFamily="34" charset="0"/>
              </a:rPr>
              <a:t> lain. </a:t>
            </a:r>
            <a:r>
              <a:rPr lang="en-US" sz="2400" dirty="0" err="1" smtClean="0">
                <a:latin typeface="Calibri" panose="020F0502020204030204" pitchFamily="34" charset="0"/>
              </a:rPr>
              <a:t>Budaya</a:t>
            </a:r>
            <a:r>
              <a:rPr lang="en-US" sz="2400" dirty="0" smtClean="0">
                <a:latin typeface="Calibri" panose="020F0502020204030204" pitchFamily="34" charset="0"/>
              </a:rPr>
              <a:t> </a:t>
            </a:r>
            <a:r>
              <a:rPr lang="en-US" sz="2400" dirty="0" err="1" smtClean="0">
                <a:latin typeface="Calibri" panose="020F0502020204030204" pitchFamily="34" charset="0"/>
              </a:rPr>
              <a:t>organisasi</a:t>
            </a:r>
            <a:r>
              <a:rPr lang="en-US" sz="2400" dirty="0" smtClean="0">
                <a:latin typeface="Calibri" panose="020F0502020204030204" pitchFamily="34" charset="0"/>
              </a:rPr>
              <a:t> </a:t>
            </a:r>
            <a:r>
              <a:rPr lang="en-US" sz="2400" dirty="0" err="1" smtClean="0">
                <a:latin typeface="Calibri" panose="020F0502020204030204" pitchFamily="34" charset="0"/>
              </a:rPr>
              <a:t>orang</a:t>
            </a:r>
            <a:r>
              <a:rPr lang="en-US" sz="2400" dirty="0" smtClean="0">
                <a:latin typeface="Calibri" panose="020F0502020204030204" pitchFamily="34" charset="0"/>
              </a:rPr>
              <a:t> </a:t>
            </a:r>
            <a:r>
              <a:rPr lang="en-US" sz="2400" dirty="0" err="1" smtClean="0">
                <a:latin typeface="Calibri" panose="020F0502020204030204" pitchFamily="34" charset="0"/>
              </a:rPr>
              <a:t>Jepang</a:t>
            </a:r>
            <a:r>
              <a:rPr lang="en-US" sz="2400" dirty="0" smtClean="0">
                <a:latin typeface="Calibri" panose="020F0502020204030204" pitchFamily="34" charset="0"/>
              </a:rPr>
              <a:t> </a:t>
            </a:r>
            <a:r>
              <a:rPr lang="en-US" sz="2400" dirty="0" err="1" smtClean="0">
                <a:latin typeface="Calibri" panose="020F0502020204030204" pitchFamily="34" charset="0"/>
              </a:rPr>
              <a:t>disebut</a:t>
            </a:r>
            <a:r>
              <a:rPr lang="en-US" sz="2400" dirty="0" smtClean="0">
                <a:latin typeface="Calibri" panose="020F0502020204030204" pitchFamily="34" charset="0"/>
              </a:rPr>
              <a:t> </a:t>
            </a:r>
            <a:r>
              <a:rPr lang="en-US" sz="2400" dirty="0" err="1" smtClean="0">
                <a:latin typeface="Calibri" panose="020F0502020204030204" pitchFamily="34" charset="0"/>
              </a:rPr>
              <a:t>dengan</a:t>
            </a:r>
            <a:r>
              <a:rPr lang="en-US" sz="2400" dirty="0" smtClean="0">
                <a:latin typeface="Calibri" panose="020F0502020204030204" pitchFamily="34" charset="0"/>
              </a:rPr>
              <a:t> Kaizen, yang </a:t>
            </a:r>
            <a:r>
              <a:rPr lang="en-US" sz="2400" dirty="0" err="1" smtClean="0">
                <a:latin typeface="Calibri" panose="020F0502020204030204" pitchFamily="34" charset="0"/>
              </a:rPr>
              <a:t>artinya</a:t>
            </a:r>
            <a:r>
              <a:rPr lang="en-US" sz="2400" dirty="0" smtClean="0">
                <a:latin typeface="Calibri" panose="020F0502020204030204" pitchFamily="34" charset="0"/>
              </a:rPr>
              <a:t> </a:t>
            </a:r>
            <a:r>
              <a:rPr lang="en-US" sz="2400" dirty="0" err="1" smtClean="0">
                <a:latin typeface="Calibri" panose="020F0502020204030204" pitchFamily="34" charset="0"/>
              </a:rPr>
              <a:t>penyempurnaan</a:t>
            </a:r>
            <a:r>
              <a:rPr lang="en-US" sz="2400" dirty="0" smtClean="0">
                <a:latin typeface="Calibri" panose="020F0502020204030204" pitchFamily="34" charset="0"/>
              </a:rPr>
              <a:t> </a:t>
            </a:r>
            <a:r>
              <a:rPr lang="en-US" sz="2400" dirty="0" err="1" smtClean="0">
                <a:latin typeface="Calibri" panose="020F0502020204030204" pitchFamily="34" charset="0"/>
              </a:rPr>
              <a:t>berkesinambungan</a:t>
            </a:r>
            <a:r>
              <a:rPr lang="en-US" sz="2400" dirty="0" smtClean="0">
                <a:latin typeface="Calibri" panose="020F0502020204030204" pitchFamily="34" charset="0"/>
              </a:rPr>
              <a:t>, yang </a:t>
            </a:r>
            <a:r>
              <a:rPr lang="en-US" sz="2400" dirty="0" err="1" smtClean="0">
                <a:latin typeface="Calibri" panose="020F0502020204030204" pitchFamily="34" charset="0"/>
              </a:rPr>
              <a:t>melibatkan</a:t>
            </a:r>
            <a:r>
              <a:rPr lang="en-US" sz="2400" dirty="0" smtClean="0">
                <a:latin typeface="Calibri" panose="020F0502020204030204" pitchFamily="34" charset="0"/>
              </a:rPr>
              <a:t> </a:t>
            </a:r>
            <a:r>
              <a:rPr lang="en-US" sz="2400" dirty="0" err="1" smtClean="0">
                <a:latin typeface="Calibri" panose="020F0502020204030204" pitchFamily="34" charset="0"/>
              </a:rPr>
              <a:t>semua</a:t>
            </a:r>
            <a:r>
              <a:rPr lang="en-US" sz="2400" dirty="0" smtClean="0">
                <a:latin typeface="Calibri" panose="020F0502020204030204" pitchFamily="34" charset="0"/>
              </a:rPr>
              <a:t> </a:t>
            </a:r>
            <a:r>
              <a:rPr lang="en-US" sz="2400" dirty="0" err="1" smtClean="0">
                <a:latin typeface="Calibri" panose="020F0502020204030204" pitchFamily="34" charset="0"/>
              </a:rPr>
              <a:t>anggota</a:t>
            </a:r>
            <a:r>
              <a:rPr lang="en-US" sz="2400" dirty="0" smtClean="0">
                <a:latin typeface="Calibri" panose="020F0502020204030204" pitchFamily="34" charset="0"/>
              </a:rPr>
              <a:t> </a:t>
            </a:r>
            <a:r>
              <a:rPr lang="en-US" sz="2400" dirty="0" err="1" smtClean="0">
                <a:latin typeface="Calibri" panose="020F0502020204030204" pitchFamily="34" charset="0"/>
              </a:rPr>
              <a:t>dalam</a:t>
            </a:r>
            <a:r>
              <a:rPr lang="en-US" sz="2400" dirty="0" smtClean="0">
                <a:latin typeface="Calibri" panose="020F0502020204030204" pitchFamily="34" charset="0"/>
              </a:rPr>
              <a:t> </a:t>
            </a:r>
            <a:r>
              <a:rPr lang="en-US" sz="2400" dirty="0" err="1" smtClean="0">
                <a:latin typeface="Calibri" panose="020F0502020204030204" pitchFamily="34" charset="0"/>
              </a:rPr>
              <a:t>hirarki</a:t>
            </a:r>
            <a:r>
              <a:rPr lang="en-US" sz="2400" dirty="0" smtClean="0">
                <a:latin typeface="Calibri" panose="020F0502020204030204" pitchFamily="34" charset="0"/>
              </a:rPr>
              <a:t> </a:t>
            </a:r>
            <a:r>
              <a:rPr lang="en-US" sz="2400" dirty="0" err="1" smtClean="0">
                <a:latin typeface="Calibri" panose="020F0502020204030204" pitchFamily="34" charset="0"/>
              </a:rPr>
              <a:t>perusahaan</a:t>
            </a:r>
            <a:r>
              <a:rPr lang="en-US" sz="2400" dirty="0" smtClean="0">
                <a:latin typeface="Calibri" panose="020F0502020204030204" pitchFamily="34" charset="0"/>
              </a:rPr>
              <a:t>, </a:t>
            </a:r>
            <a:r>
              <a:rPr lang="en-US" sz="2400" dirty="0" err="1" smtClean="0">
                <a:latin typeface="Calibri" panose="020F0502020204030204" pitchFamily="34" charset="0"/>
              </a:rPr>
              <a:t>baik</a:t>
            </a:r>
            <a:r>
              <a:rPr lang="en-US" sz="2400" dirty="0" smtClean="0">
                <a:latin typeface="Calibri" panose="020F0502020204030204" pitchFamily="34" charset="0"/>
              </a:rPr>
              <a:t> </a:t>
            </a:r>
            <a:r>
              <a:rPr lang="en-US" sz="2400" dirty="0" err="1" smtClean="0">
                <a:latin typeface="Calibri" panose="020F0502020204030204" pitchFamily="34" charset="0"/>
              </a:rPr>
              <a:t>manajemen</a:t>
            </a:r>
            <a:r>
              <a:rPr lang="en-US" sz="2400" dirty="0" smtClean="0">
                <a:latin typeface="Calibri" panose="020F0502020204030204" pitchFamily="34" charset="0"/>
              </a:rPr>
              <a:t> </a:t>
            </a:r>
            <a:r>
              <a:rPr lang="en-US" sz="2400" dirty="0" err="1" smtClean="0">
                <a:latin typeface="Calibri" panose="020F0502020204030204" pitchFamily="34" charset="0"/>
              </a:rPr>
              <a:t>maupun</a:t>
            </a:r>
            <a:r>
              <a:rPr lang="en-US" sz="2400" dirty="0" smtClean="0">
                <a:latin typeface="Calibri" panose="020F0502020204030204" pitchFamily="34" charset="0"/>
              </a:rPr>
              <a:t> </a:t>
            </a:r>
            <a:r>
              <a:rPr lang="en-US" sz="2400" dirty="0" err="1" smtClean="0">
                <a:latin typeface="Calibri" panose="020F0502020204030204" pitchFamily="34" charset="0"/>
              </a:rPr>
              <a:t>karyawan</a:t>
            </a:r>
            <a:r>
              <a:rPr lang="en-US" sz="2400" dirty="0" smtClean="0">
                <a:latin typeface="Calibri" panose="020F0502020204030204" pitchFamily="34" charset="0"/>
              </a:rPr>
              <a:t>.</a:t>
            </a:r>
            <a:br>
              <a:rPr lang="en-US" sz="2400" dirty="0" smtClean="0">
                <a:latin typeface="Calibri" panose="020F0502020204030204" pitchFamily="34" charset="0"/>
              </a:rPr>
            </a:br>
            <a:r>
              <a:rPr lang="en-US" sz="2400" dirty="0" err="1" smtClean="0">
                <a:latin typeface="Calibri" panose="020F0502020204030204" pitchFamily="34" charset="0"/>
              </a:rPr>
              <a:t>Metode</a:t>
            </a:r>
            <a:r>
              <a:rPr lang="en-US" sz="2400" dirty="0" smtClean="0">
                <a:latin typeface="Calibri" panose="020F0502020204030204" pitchFamily="34" charset="0"/>
              </a:rPr>
              <a:t> Kaizen </a:t>
            </a:r>
            <a:r>
              <a:rPr lang="en-US" sz="2400" dirty="0" err="1" smtClean="0">
                <a:latin typeface="Calibri" panose="020F0502020204030204" pitchFamily="34" charset="0"/>
              </a:rPr>
              <a:t>ini</a:t>
            </a:r>
            <a:r>
              <a:rPr lang="en-US" sz="2400" dirty="0" smtClean="0">
                <a:latin typeface="Calibri" panose="020F0502020204030204" pitchFamily="34" charset="0"/>
              </a:rPr>
              <a:t> </a:t>
            </a:r>
            <a:r>
              <a:rPr lang="en-US" sz="2400" dirty="0" err="1" smtClean="0">
                <a:latin typeface="Calibri" panose="020F0502020204030204" pitchFamily="34" charset="0"/>
              </a:rPr>
              <a:t>dilakukan</a:t>
            </a:r>
            <a:r>
              <a:rPr lang="en-US" sz="2400" dirty="0" smtClean="0">
                <a:latin typeface="Calibri" panose="020F0502020204030204" pitchFamily="34" charset="0"/>
              </a:rPr>
              <a:t> </a:t>
            </a:r>
            <a:r>
              <a:rPr lang="en-US" sz="2400" dirty="0" err="1" smtClean="0">
                <a:latin typeface="Calibri" panose="020F0502020204030204" pitchFamily="34" charset="0"/>
              </a:rPr>
              <a:t>dengan</a:t>
            </a:r>
            <a:r>
              <a:rPr lang="en-US" sz="2400" dirty="0" smtClean="0">
                <a:latin typeface="Calibri" panose="020F0502020204030204" pitchFamily="34" charset="0"/>
              </a:rPr>
              <a:t> </a:t>
            </a:r>
            <a:r>
              <a:rPr lang="en-US" sz="2400" dirty="0" err="1" smtClean="0">
                <a:latin typeface="Calibri" panose="020F0502020204030204" pitchFamily="34" charset="0"/>
              </a:rPr>
              <a:t>mengubah</a:t>
            </a:r>
            <a:r>
              <a:rPr lang="en-US" sz="2400" dirty="0" smtClean="0">
                <a:latin typeface="Calibri" panose="020F0502020204030204" pitchFamily="34" charset="0"/>
              </a:rPr>
              <a:t> </a:t>
            </a:r>
            <a:r>
              <a:rPr lang="en-US" sz="2400" dirty="0" err="1" smtClean="0">
                <a:latin typeface="Calibri" panose="020F0502020204030204" pitchFamily="34" charset="0"/>
              </a:rPr>
              <a:t>cara</a:t>
            </a:r>
            <a:r>
              <a:rPr lang="en-US" sz="2400" dirty="0" smtClean="0">
                <a:latin typeface="Calibri" panose="020F0502020204030204" pitchFamily="34" charset="0"/>
              </a:rPr>
              <a:t> </a:t>
            </a:r>
            <a:r>
              <a:rPr lang="en-US" sz="2400" dirty="0" err="1" smtClean="0">
                <a:latin typeface="Calibri" panose="020F0502020204030204" pitchFamily="34" charset="0"/>
              </a:rPr>
              <a:t>kerja</a:t>
            </a:r>
            <a:r>
              <a:rPr lang="en-US" sz="2400" dirty="0" smtClean="0">
                <a:latin typeface="Calibri" panose="020F0502020204030204" pitchFamily="34" charset="0"/>
              </a:rPr>
              <a:t> </a:t>
            </a:r>
            <a:r>
              <a:rPr lang="en-US" sz="2400" dirty="0" err="1" smtClean="0">
                <a:latin typeface="Calibri" panose="020F0502020204030204" pitchFamily="34" charset="0"/>
              </a:rPr>
              <a:t>karyawan</a:t>
            </a:r>
            <a:r>
              <a:rPr lang="en-US" sz="2400" dirty="0" smtClean="0">
                <a:latin typeface="Calibri" panose="020F0502020204030204" pitchFamily="34" charset="0"/>
              </a:rPr>
              <a:t>, </a:t>
            </a:r>
            <a:r>
              <a:rPr lang="en-US" sz="2400" dirty="0" err="1" smtClean="0">
                <a:latin typeface="Calibri" panose="020F0502020204030204" pitchFamily="34" charset="0"/>
              </a:rPr>
              <a:t>sehingga</a:t>
            </a:r>
            <a:r>
              <a:rPr lang="en-US" sz="2400" dirty="0" smtClean="0">
                <a:latin typeface="Calibri" panose="020F0502020204030204" pitchFamily="34" charset="0"/>
              </a:rPr>
              <a:t> </a:t>
            </a:r>
            <a:r>
              <a:rPr lang="en-US" sz="2400" dirty="0" err="1" smtClean="0">
                <a:latin typeface="Calibri" panose="020F0502020204030204" pitchFamily="34" charset="0"/>
              </a:rPr>
              <a:t>karyawan</a:t>
            </a:r>
            <a:r>
              <a:rPr lang="en-US" sz="2400" dirty="0" smtClean="0">
                <a:latin typeface="Calibri" panose="020F0502020204030204" pitchFamily="34" charset="0"/>
              </a:rPr>
              <a:t> </a:t>
            </a:r>
            <a:r>
              <a:rPr lang="en-US" sz="2400" dirty="0" err="1" smtClean="0">
                <a:latin typeface="Calibri" panose="020F0502020204030204" pitchFamily="34" charset="0"/>
              </a:rPr>
              <a:t>bekerja</a:t>
            </a:r>
            <a:r>
              <a:rPr lang="en-US" sz="2400" dirty="0" smtClean="0">
                <a:latin typeface="Calibri" panose="020F0502020204030204" pitchFamily="34" charset="0"/>
              </a:rPr>
              <a:t> </a:t>
            </a:r>
            <a:r>
              <a:rPr lang="en-US" sz="2400" dirty="0" err="1" smtClean="0">
                <a:latin typeface="Calibri" panose="020F0502020204030204" pitchFamily="34" charset="0"/>
              </a:rPr>
              <a:t>lebih</a:t>
            </a:r>
            <a:r>
              <a:rPr lang="en-US" sz="2400" dirty="0" smtClean="0">
                <a:latin typeface="Calibri" panose="020F0502020204030204" pitchFamily="34" charset="0"/>
              </a:rPr>
              <a:t> </a:t>
            </a:r>
            <a:r>
              <a:rPr lang="en-US" sz="2400" dirty="0" err="1" smtClean="0">
                <a:latin typeface="Calibri" panose="020F0502020204030204" pitchFamily="34" charset="0"/>
              </a:rPr>
              <a:t>produktif</a:t>
            </a:r>
            <a:r>
              <a:rPr lang="en-US" sz="2400" dirty="0" smtClean="0">
                <a:latin typeface="Calibri" panose="020F0502020204030204" pitchFamily="34" charset="0"/>
              </a:rPr>
              <a:t>, </a:t>
            </a:r>
            <a:r>
              <a:rPr lang="en-US" sz="2400" dirty="0" err="1" smtClean="0">
                <a:latin typeface="Calibri" panose="020F0502020204030204" pitchFamily="34" charset="0"/>
              </a:rPr>
              <a:t>tidak</a:t>
            </a:r>
            <a:r>
              <a:rPr lang="en-US" sz="2400" dirty="0" smtClean="0">
                <a:latin typeface="Calibri" panose="020F0502020204030204" pitchFamily="34" charset="0"/>
              </a:rPr>
              <a:t> </a:t>
            </a:r>
            <a:r>
              <a:rPr lang="en-US" sz="2400" dirty="0" err="1" smtClean="0">
                <a:latin typeface="Calibri" panose="020F0502020204030204" pitchFamily="34" charset="0"/>
              </a:rPr>
              <a:t>terlalu</a:t>
            </a:r>
            <a:r>
              <a:rPr lang="en-US" sz="2400" dirty="0" smtClean="0">
                <a:latin typeface="Calibri" panose="020F0502020204030204" pitchFamily="34" charset="0"/>
              </a:rPr>
              <a:t> </a:t>
            </a:r>
            <a:r>
              <a:rPr lang="en-US" sz="2400" dirty="0" err="1" smtClean="0">
                <a:latin typeface="Calibri" panose="020F0502020204030204" pitchFamily="34" charset="0"/>
              </a:rPr>
              <a:t>melelahkan</a:t>
            </a:r>
            <a:r>
              <a:rPr lang="en-US" sz="2400" dirty="0" smtClean="0">
                <a:latin typeface="Calibri" panose="020F0502020204030204" pitchFamily="34" charset="0"/>
              </a:rPr>
              <a:t>, </a:t>
            </a:r>
            <a:r>
              <a:rPr lang="en-US" sz="2400" dirty="0" err="1" smtClean="0">
                <a:latin typeface="Calibri" panose="020F0502020204030204" pitchFamily="34" charset="0"/>
              </a:rPr>
              <a:t>lebih</a:t>
            </a:r>
            <a:r>
              <a:rPr lang="en-US" sz="2400" dirty="0" smtClean="0">
                <a:latin typeface="Calibri" panose="020F0502020204030204" pitchFamily="34" charset="0"/>
              </a:rPr>
              <a:t> </a:t>
            </a:r>
            <a:r>
              <a:rPr lang="en-US" sz="2400" dirty="0" err="1" smtClean="0">
                <a:latin typeface="Calibri" panose="020F0502020204030204" pitchFamily="34" charset="0"/>
              </a:rPr>
              <a:t>efisien</a:t>
            </a:r>
            <a:r>
              <a:rPr lang="en-US" sz="2400" dirty="0" smtClean="0">
                <a:latin typeface="Calibri" panose="020F0502020204030204" pitchFamily="34" charset="0"/>
              </a:rPr>
              <a:t>, </a:t>
            </a:r>
            <a:r>
              <a:rPr lang="en-US" sz="2400" dirty="0" err="1" smtClean="0">
                <a:latin typeface="Calibri" panose="020F0502020204030204" pitchFamily="34" charset="0"/>
              </a:rPr>
              <a:t>dan</a:t>
            </a:r>
            <a:r>
              <a:rPr lang="en-US" sz="2400" dirty="0" smtClean="0">
                <a:latin typeface="Calibri" panose="020F0502020204030204" pitchFamily="34" charset="0"/>
              </a:rPr>
              <a:t> </a:t>
            </a:r>
            <a:r>
              <a:rPr lang="en-US" sz="2400" dirty="0" err="1" smtClean="0">
                <a:latin typeface="Calibri" panose="020F0502020204030204" pitchFamily="34" charset="0"/>
              </a:rPr>
              <a:t>aman</a:t>
            </a:r>
            <a:r>
              <a:rPr lang="en-US" sz="2400" dirty="0" smtClean="0">
                <a:latin typeface="Calibri" panose="020F0502020204030204" pitchFamily="34" charset="0"/>
              </a:rPr>
              <a:t>, </a:t>
            </a:r>
            <a:r>
              <a:rPr lang="en-US" sz="2400" dirty="0" err="1" smtClean="0">
                <a:latin typeface="Calibri" panose="020F0502020204030204" pitchFamily="34" charset="0"/>
              </a:rPr>
              <a:t>serta</a:t>
            </a:r>
            <a:r>
              <a:rPr lang="en-US" sz="2400" dirty="0" smtClean="0">
                <a:latin typeface="Calibri" panose="020F0502020204030204" pitchFamily="34" charset="0"/>
              </a:rPr>
              <a:t> </a:t>
            </a:r>
            <a:r>
              <a:rPr lang="en-US" sz="2400" dirty="0" err="1" smtClean="0">
                <a:latin typeface="Calibri" panose="020F0502020204030204" pitchFamily="34" charset="0"/>
              </a:rPr>
              <a:t>memperbaiki</a:t>
            </a:r>
            <a:r>
              <a:rPr lang="en-US" sz="2400" dirty="0" smtClean="0">
                <a:latin typeface="Calibri" panose="020F0502020204030204" pitchFamily="34" charset="0"/>
              </a:rPr>
              <a:t> </a:t>
            </a:r>
            <a:r>
              <a:rPr lang="en-US" sz="2400" dirty="0" err="1" smtClean="0">
                <a:latin typeface="Calibri" panose="020F0502020204030204" pitchFamily="34" charset="0"/>
              </a:rPr>
              <a:t>peralatan</a:t>
            </a:r>
            <a:r>
              <a:rPr lang="en-US" sz="2400" dirty="0" smtClean="0">
                <a:latin typeface="Calibri" panose="020F0502020204030204" pitchFamily="34" charset="0"/>
              </a:rPr>
              <a:t> </a:t>
            </a:r>
            <a:r>
              <a:rPr lang="en-US" sz="2400" dirty="0" err="1" smtClean="0">
                <a:latin typeface="Calibri" panose="020F0502020204030204" pitchFamily="34" charset="0"/>
              </a:rPr>
              <a:t>dan</a:t>
            </a:r>
            <a:r>
              <a:rPr lang="en-US" sz="2400" dirty="0" smtClean="0">
                <a:latin typeface="Calibri" panose="020F0502020204030204" pitchFamily="34" charset="0"/>
              </a:rPr>
              <a:t> </a:t>
            </a:r>
            <a:r>
              <a:rPr lang="en-US" sz="2400" dirty="0" err="1" smtClean="0">
                <a:latin typeface="Calibri" panose="020F0502020204030204" pitchFamily="34" charset="0"/>
              </a:rPr>
              <a:t>memperbaiki</a:t>
            </a:r>
            <a:r>
              <a:rPr lang="en-US" sz="2400" dirty="0" smtClean="0">
                <a:latin typeface="Calibri" panose="020F0502020204030204" pitchFamily="34" charset="0"/>
              </a:rPr>
              <a:t> </a:t>
            </a:r>
            <a:r>
              <a:rPr lang="en-US" sz="2400" dirty="0" err="1" smtClean="0">
                <a:latin typeface="Calibri" panose="020F0502020204030204" pitchFamily="34" charset="0"/>
              </a:rPr>
              <a:t>prosedur</a:t>
            </a:r>
            <a:r>
              <a:rPr lang="en-US" sz="2400" dirty="0" smtClean="0">
                <a:latin typeface="Calibri" panose="020F0502020204030204" pitchFamily="34" charset="0"/>
              </a:rPr>
              <a:t> </a:t>
            </a:r>
            <a:r>
              <a:rPr lang="en-US" sz="2400" dirty="0" err="1" smtClean="0">
                <a:latin typeface="Calibri" panose="020F0502020204030204" pitchFamily="34" charset="0"/>
              </a:rPr>
              <a:t>kerja</a:t>
            </a:r>
            <a:r>
              <a:rPr lang="en-US" sz="2400" dirty="0" smtClean="0">
                <a:latin typeface="Calibri" panose="020F0502020204030204" pitchFamily="34" charset="0"/>
              </a:rPr>
              <a:t> </a:t>
            </a:r>
            <a:r>
              <a:rPr lang="en-US" sz="2400" dirty="0" err="1" smtClean="0">
                <a:latin typeface="Calibri" panose="020F0502020204030204" pitchFamily="34" charset="0"/>
              </a:rPr>
              <a:t>perusaha</a:t>
            </a:r>
            <a:r>
              <a:rPr lang="en-US" sz="2400" dirty="0" err="1" smtClean="0"/>
              <a:t>an</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smtClean="0">
                <a:latin typeface="Calibri" panose="020F0502020204030204" pitchFamily="34" charset="0"/>
              </a:rPr>
              <a:t>Indonesia : Jansen </a:t>
            </a:r>
            <a:r>
              <a:rPr lang="en-US" sz="2400" dirty="0" err="1" smtClean="0">
                <a:latin typeface="Calibri" panose="020F0502020204030204" pitchFamily="34" charset="0"/>
              </a:rPr>
              <a:t>Sinamo</a:t>
            </a:r>
            <a:r>
              <a:rPr lang="en-US" sz="2400" dirty="0" smtClean="0">
                <a:latin typeface="Calibri" panose="020F0502020204030204" pitchFamily="34" charset="0"/>
              </a:rPr>
              <a:t> </a:t>
            </a:r>
            <a:r>
              <a:rPr lang="en-US" sz="2400" dirty="0" err="1" smtClean="0">
                <a:latin typeface="Calibri" panose="020F0502020204030204" pitchFamily="34" charset="0"/>
              </a:rPr>
              <a:t>menyajikan</a:t>
            </a:r>
            <a:r>
              <a:rPr lang="en-US" sz="2400" dirty="0" smtClean="0">
                <a:latin typeface="Calibri" panose="020F0502020204030204" pitchFamily="34" charset="0"/>
              </a:rPr>
              <a:t> 8 </a:t>
            </a:r>
            <a:r>
              <a:rPr lang="en-US" sz="2400" dirty="0" err="1" smtClean="0">
                <a:latin typeface="Calibri" panose="020F0502020204030204" pitchFamily="34" charset="0"/>
              </a:rPr>
              <a:t>Etos</a:t>
            </a:r>
            <a:r>
              <a:rPr lang="en-US" sz="2400" dirty="0" smtClean="0">
                <a:latin typeface="Calibri" panose="020F0502020204030204" pitchFamily="34" charset="0"/>
              </a:rPr>
              <a:t> </a:t>
            </a:r>
            <a:r>
              <a:rPr lang="en-US" sz="2400" dirty="0" err="1" smtClean="0">
                <a:latin typeface="Calibri" panose="020F0502020204030204" pitchFamily="34" charset="0"/>
              </a:rPr>
              <a:t>KerjaProfessional</a:t>
            </a:r>
            <a:r>
              <a:rPr lang="en-US" sz="2400" dirty="0" smtClean="0">
                <a:latin typeface="Calibri" panose="020F0502020204030204" pitchFamily="34" charset="0"/>
              </a:rPr>
              <a:t> </a:t>
            </a:r>
            <a:r>
              <a:rPr lang="en-US" sz="2400" dirty="0" err="1" smtClean="0">
                <a:latin typeface="Calibri" panose="020F0502020204030204" pitchFamily="34" charset="0"/>
              </a:rPr>
              <a:t>putra-putri</a:t>
            </a:r>
            <a:r>
              <a:rPr lang="en-US" sz="2400" dirty="0" smtClean="0">
                <a:latin typeface="Calibri" panose="020F0502020204030204" pitchFamily="34" charset="0"/>
              </a:rPr>
              <a:t> Indonesia </a:t>
            </a:r>
            <a:r>
              <a:rPr lang="en-US" sz="2400" dirty="0" err="1" smtClean="0">
                <a:latin typeface="Calibri" panose="020F0502020204030204" pitchFamily="34" charset="0"/>
              </a:rPr>
              <a:t>denganciri-ciri</a:t>
            </a:r>
            <a:r>
              <a:rPr lang="en-US" sz="2400" dirty="0" smtClean="0">
                <a:latin typeface="Calibri" panose="020F0502020204030204" pitchFamily="34" charset="0"/>
              </a:rPr>
              <a:t> </a:t>
            </a:r>
            <a:r>
              <a:rPr lang="en-US" sz="2400" dirty="0" err="1" smtClean="0">
                <a:latin typeface="Calibri" panose="020F0502020204030204" pitchFamily="34" charset="0"/>
              </a:rPr>
              <a:t>sebagai</a:t>
            </a:r>
            <a:r>
              <a:rPr lang="en-US" sz="2400" dirty="0" smtClean="0">
                <a:latin typeface="Calibri" panose="020F0502020204030204" pitchFamily="34" charset="0"/>
              </a:rPr>
              <a:t> </a:t>
            </a:r>
            <a:r>
              <a:rPr lang="en-US" sz="2400" dirty="0" err="1" smtClean="0">
                <a:latin typeface="Calibri" panose="020F0502020204030204" pitchFamily="34" charset="0"/>
              </a:rPr>
              <a:t>berikut</a:t>
            </a:r>
            <a:r>
              <a:rPr lang="en-US" sz="2400" dirty="0" smtClean="0">
                <a:latin typeface="Calibri" panose="020F0502020204030204" pitchFamily="34" charset="0"/>
              </a:rPr>
              <a:t>:</a:t>
            </a:r>
          </a:p>
          <a:p>
            <a:pPr lvl="2"/>
            <a:r>
              <a:rPr lang="en-US" b="1" i="1" dirty="0" smtClean="0">
                <a:latin typeface="Calibri" panose="020F0502020204030204" pitchFamily="34" charset="0"/>
              </a:rPr>
              <a:t>1.   </a:t>
            </a:r>
            <a:r>
              <a:rPr lang="en-US" b="1" i="1" dirty="0" err="1" smtClean="0">
                <a:latin typeface="Calibri" panose="020F0502020204030204" pitchFamily="34" charset="0"/>
              </a:rPr>
              <a:t>Kerja</a:t>
            </a:r>
            <a:r>
              <a:rPr lang="en-US" b="1" i="1" dirty="0" smtClean="0">
                <a:latin typeface="Calibri" panose="020F0502020204030204" pitchFamily="34" charset="0"/>
              </a:rPr>
              <a:t> </a:t>
            </a:r>
            <a:r>
              <a:rPr lang="en-US" b="1" i="1" dirty="0" err="1" smtClean="0">
                <a:latin typeface="Calibri" panose="020F0502020204030204" pitchFamily="34" charset="0"/>
              </a:rPr>
              <a:t>adalah</a:t>
            </a:r>
            <a:r>
              <a:rPr lang="en-US" b="1" i="1" dirty="0" smtClean="0">
                <a:latin typeface="Calibri" panose="020F0502020204030204" pitchFamily="34" charset="0"/>
              </a:rPr>
              <a:t> </a:t>
            </a:r>
            <a:r>
              <a:rPr lang="en-US" b="1" i="1" dirty="0" err="1" smtClean="0">
                <a:latin typeface="Calibri" panose="020F0502020204030204" pitchFamily="34" charset="0"/>
              </a:rPr>
              <a:t>Rahmat</a:t>
            </a:r>
            <a:endParaRPr lang="en-US" dirty="0" smtClean="0">
              <a:latin typeface="Calibri" panose="020F0502020204030204" pitchFamily="34" charset="0"/>
            </a:endParaRPr>
          </a:p>
          <a:p>
            <a:pPr lvl="2"/>
            <a:r>
              <a:rPr lang="en-US" b="1" i="1" dirty="0" smtClean="0">
                <a:latin typeface="Calibri" panose="020F0502020204030204" pitchFamily="34" charset="0"/>
              </a:rPr>
              <a:t>2.   </a:t>
            </a:r>
            <a:r>
              <a:rPr lang="en-US" b="1" i="1" dirty="0" err="1" smtClean="0">
                <a:latin typeface="Calibri" panose="020F0502020204030204" pitchFamily="34" charset="0"/>
              </a:rPr>
              <a:t>Kerja</a:t>
            </a:r>
            <a:r>
              <a:rPr lang="en-US" b="1" i="1" dirty="0" smtClean="0">
                <a:latin typeface="Calibri" panose="020F0502020204030204" pitchFamily="34" charset="0"/>
              </a:rPr>
              <a:t> </a:t>
            </a:r>
            <a:r>
              <a:rPr lang="en-US" b="1" i="1" dirty="0" err="1" smtClean="0">
                <a:latin typeface="Calibri" panose="020F0502020204030204" pitchFamily="34" charset="0"/>
              </a:rPr>
              <a:t>adalah</a:t>
            </a:r>
            <a:r>
              <a:rPr lang="en-US" b="1" i="1" dirty="0" smtClean="0">
                <a:latin typeface="Calibri" panose="020F0502020204030204" pitchFamily="34" charset="0"/>
              </a:rPr>
              <a:t> </a:t>
            </a:r>
            <a:r>
              <a:rPr lang="en-US" b="1" i="1" dirty="0" err="1" smtClean="0">
                <a:latin typeface="Calibri" panose="020F0502020204030204" pitchFamily="34" charset="0"/>
              </a:rPr>
              <a:t>Amanah</a:t>
            </a:r>
            <a:endParaRPr lang="en-US" dirty="0" smtClean="0">
              <a:latin typeface="Calibri" panose="020F0502020204030204" pitchFamily="34" charset="0"/>
            </a:endParaRPr>
          </a:p>
          <a:p>
            <a:pPr lvl="2"/>
            <a:r>
              <a:rPr lang="en-US" b="1" i="1" dirty="0" smtClean="0">
                <a:latin typeface="Calibri" panose="020F0502020204030204" pitchFamily="34" charset="0"/>
              </a:rPr>
              <a:t>3.   </a:t>
            </a:r>
            <a:r>
              <a:rPr lang="en-US" b="1" i="1" dirty="0" err="1" smtClean="0">
                <a:latin typeface="Calibri" panose="020F0502020204030204" pitchFamily="34" charset="0"/>
              </a:rPr>
              <a:t>Kerja</a:t>
            </a:r>
            <a:r>
              <a:rPr lang="en-US" b="1" i="1" dirty="0" smtClean="0">
                <a:latin typeface="Calibri" panose="020F0502020204030204" pitchFamily="34" charset="0"/>
              </a:rPr>
              <a:t> </a:t>
            </a:r>
            <a:r>
              <a:rPr lang="en-US" b="1" i="1" dirty="0" err="1" smtClean="0">
                <a:latin typeface="Calibri" panose="020F0502020204030204" pitchFamily="34" charset="0"/>
              </a:rPr>
              <a:t>adalah</a:t>
            </a:r>
            <a:r>
              <a:rPr lang="en-US" b="1" i="1" dirty="0" smtClean="0">
                <a:latin typeface="Calibri" panose="020F0502020204030204" pitchFamily="34" charset="0"/>
              </a:rPr>
              <a:t> </a:t>
            </a:r>
            <a:r>
              <a:rPr lang="en-US" b="1" i="1" dirty="0" err="1" smtClean="0">
                <a:latin typeface="Calibri" panose="020F0502020204030204" pitchFamily="34" charset="0"/>
              </a:rPr>
              <a:t>Panggilan</a:t>
            </a:r>
            <a:endParaRPr lang="en-US" dirty="0" smtClean="0">
              <a:latin typeface="Calibri" panose="020F0502020204030204" pitchFamily="34" charset="0"/>
            </a:endParaRPr>
          </a:p>
          <a:p>
            <a:pPr lvl="2"/>
            <a:r>
              <a:rPr lang="en-US" b="1" i="1" dirty="0" smtClean="0">
                <a:latin typeface="Calibri" panose="020F0502020204030204" pitchFamily="34" charset="0"/>
              </a:rPr>
              <a:t>4.   </a:t>
            </a:r>
            <a:r>
              <a:rPr lang="en-US" b="1" i="1" dirty="0" err="1" smtClean="0">
                <a:latin typeface="Calibri" panose="020F0502020204030204" pitchFamily="34" charset="0"/>
              </a:rPr>
              <a:t>Kerja</a:t>
            </a:r>
            <a:r>
              <a:rPr lang="en-US" b="1" i="1" dirty="0" smtClean="0">
                <a:latin typeface="Calibri" panose="020F0502020204030204" pitchFamily="34" charset="0"/>
              </a:rPr>
              <a:t> </a:t>
            </a:r>
            <a:r>
              <a:rPr lang="en-US" b="1" i="1" dirty="0" err="1" smtClean="0">
                <a:latin typeface="Calibri" panose="020F0502020204030204" pitchFamily="34" charset="0"/>
              </a:rPr>
              <a:t>adalah</a:t>
            </a:r>
            <a:r>
              <a:rPr lang="en-US" b="1" i="1" dirty="0" smtClean="0">
                <a:latin typeface="Calibri" panose="020F0502020204030204" pitchFamily="34" charset="0"/>
              </a:rPr>
              <a:t> </a:t>
            </a:r>
            <a:r>
              <a:rPr lang="en-US" b="1" i="1" dirty="0" err="1" smtClean="0">
                <a:latin typeface="Calibri" panose="020F0502020204030204" pitchFamily="34" charset="0"/>
              </a:rPr>
              <a:t>Aktualisasi</a:t>
            </a:r>
            <a:endParaRPr lang="en-US" dirty="0" smtClean="0">
              <a:latin typeface="Calibri" panose="020F0502020204030204" pitchFamily="34" charset="0"/>
            </a:endParaRPr>
          </a:p>
          <a:p>
            <a:pPr lvl="2"/>
            <a:r>
              <a:rPr lang="en-US" b="1" i="1" dirty="0" smtClean="0">
                <a:latin typeface="Calibri" panose="020F0502020204030204" pitchFamily="34" charset="0"/>
              </a:rPr>
              <a:t>5.   </a:t>
            </a:r>
            <a:r>
              <a:rPr lang="en-US" b="1" i="1" dirty="0" err="1" smtClean="0">
                <a:latin typeface="Calibri" panose="020F0502020204030204" pitchFamily="34" charset="0"/>
              </a:rPr>
              <a:t>Kerja</a:t>
            </a:r>
            <a:r>
              <a:rPr lang="en-US" b="1" i="1" dirty="0" smtClean="0">
                <a:latin typeface="Calibri" panose="020F0502020204030204" pitchFamily="34" charset="0"/>
              </a:rPr>
              <a:t> </a:t>
            </a:r>
            <a:r>
              <a:rPr lang="en-US" b="1" i="1" dirty="0" err="1" smtClean="0">
                <a:latin typeface="Calibri" panose="020F0502020204030204" pitchFamily="34" charset="0"/>
              </a:rPr>
              <a:t>adalah</a:t>
            </a:r>
            <a:r>
              <a:rPr lang="en-US" b="1" i="1" dirty="0" smtClean="0">
                <a:latin typeface="Calibri" panose="020F0502020204030204" pitchFamily="34" charset="0"/>
              </a:rPr>
              <a:t> </a:t>
            </a:r>
            <a:r>
              <a:rPr lang="en-US" b="1" i="1" dirty="0" err="1" smtClean="0">
                <a:latin typeface="Calibri" panose="020F0502020204030204" pitchFamily="34" charset="0"/>
              </a:rPr>
              <a:t>Ibadah</a:t>
            </a:r>
            <a:endParaRPr lang="en-US" dirty="0" smtClean="0">
              <a:latin typeface="Calibri" panose="020F0502020204030204" pitchFamily="34" charset="0"/>
            </a:endParaRPr>
          </a:p>
          <a:p>
            <a:pPr lvl="2"/>
            <a:r>
              <a:rPr lang="en-US" b="1" i="1" dirty="0" smtClean="0">
                <a:latin typeface="Calibri" panose="020F0502020204030204" pitchFamily="34" charset="0"/>
              </a:rPr>
              <a:t>6.   </a:t>
            </a:r>
            <a:r>
              <a:rPr lang="en-US" b="1" i="1" dirty="0" err="1" smtClean="0">
                <a:latin typeface="Calibri" panose="020F0502020204030204" pitchFamily="34" charset="0"/>
              </a:rPr>
              <a:t>Kerja</a:t>
            </a:r>
            <a:r>
              <a:rPr lang="en-US" b="1" i="1" dirty="0" smtClean="0">
                <a:latin typeface="Calibri" panose="020F0502020204030204" pitchFamily="34" charset="0"/>
              </a:rPr>
              <a:t> </a:t>
            </a:r>
            <a:r>
              <a:rPr lang="en-US" b="1" i="1" dirty="0" err="1" smtClean="0">
                <a:latin typeface="Calibri" panose="020F0502020204030204" pitchFamily="34" charset="0"/>
              </a:rPr>
              <a:t>adalah</a:t>
            </a:r>
            <a:r>
              <a:rPr lang="en-US" b="1" i="1" dirty="0" smtClean="0">
                <a:latin typeface="Calibri" panose="020F0502020204030204" pitchFamily="34" charset="0"/>
              </a:rPr>
              <a:t> </a:t>
            </a:r>
            <a:r>
              <a:rPr lang="en-US" b="1" i="1" dirty="0" err="1" smtClean="0">
                <a:latin typeface="Calibri" panose="020F0502020204030204" pitchFamily="34" charset="0"/>
              </a:rPr>
              <a:t>Seni</a:t>
            </a:r>
            <a:endParaRPr lang="en-US" dirty="0" smtClean="0">
              <a:latin typeface="Calibri" panose="020F0502020204030204" pitchFamily="34" charset="0"/>
            </a:endParaRPr>
          </a:p>
          <a:p>
            <a:pPr lvl="2"/>
            <a:r>
              <a:rPr lang="en-US" b="1" i="1" dirty="0" smtClean="0">
                <a:latin typeface="Calibri" panose="020F0502020204030204" pitchFamily="34" charset="0"/>
              </a:rPr>
              <a:t>7.   </a:t>
            </a:r>
            <a:r>
              <a:rPr lang="en-US" b="1" i="1" dirty="0" err="1" smtClean="0">
                <a:latin typeface="Calibri" panose="020F0502020204030204" pitchFamily="34" charset="0"/>
              </a:rPr>
              <a:t>Kerja</a:t>
            </a:r>
            <a:r>
              <a:rPr lang="en-US" b="1" i="1" dirty="0" smtClean="0">
                <a:latin typeface="Calibri" panose="020F0502020204030204" pitchFamily="34" charset="0"/>
              </a:rPr>
              <a:t> </a:t>
            </a:r>
            <a:r>
              <a:rPr lang="en-US" b="1" i="1" dirty="0" err="1" smtClean="0">
                <a:latin typeface="Calibri" panose="020F0502020204030204" pitchFamily="34" charset="0"/>
              </a:rPr>
              <a:t>adalah</a:t>
            </a:r>
            <a:r>
              <a:rPr lang="en-US" b="1" i="1" dirty="0" smtClean="0">
                <a:latin typeface="Calibri" panose="020F0502020204030204" pitchFamily="34" charset="0"/>
              </a:rPr>
              <a:t> </a:t>
            </a:r>
            <a:r>
              <a:rPr lang="en-US" b="1" i="1" dirty="0" err="1" smtClean="0">
                <a:latin typeface="Calibri" panose="020F0502020204030204" pitchFamily="34" charset="0"/>
              </a:rPr>
              <a:t>Kehormatan</a:t>
            </a:r>
            <a:endParaRPr lang="en-US" dirty="0" smtClean="0">
              <a:latin typeface="Calibri" panose="020F0502020204030204" pitchFamily="34" charset="0"/>
            </a:endParaRPr>
          </a:p>
          <a:p>
            <a:pPr lvl="2"/>
            <a:r>
              <a:rPr lang="en-US" b="1" i="1" dirty="0" smtClean="0">
                <a:latin typeface="Calibri" panose="020F0502020204030204" pitchFamily="34" charset="0"/>
              </a:rPr>
              <a:t>8.   </a:t>
            </a:r>
            <a:r>
              <a:rPr lang="en-US" b="1" i="1" dirty="0" err="1" smtClean="0">
                <a:latin typeface="Calibri" panose="020F0502020204030204" pitchFamily="34" charset="0"/>
              </a:rPr>
              <a:t>Kerja</a:t>
            </a:r>
            <a:r>
              <a:rPr lang="en-US" b="1" i="1" dirty="0" smtClean="0">
                <a:latin typeface="Calibri" panose="020F0502020204030204" pitchFamily="34" charset="0"/>
              </a:rPr>
              <a:t> </a:t>
            </a:r>
            <a:r>
              <a:rPr lang="en-US" b="1" i="1" dirty="0" err="1" smtClean="0">
                <a:latin typeface="Calibri" panose="020F0502020204030204" pitchFamily="34" charset="0"/>
              </a:rPr>
              <a:t>adalah</a:t>
            </a:r>
            <a:r>
              <a:rPr lang="en-US" b="1" i="1" dirty="0" smtClean="0">
                <a:latin typeface="Calibri" panose="020F0502020204030204" pitchFamily="34" charset="0"/>
              </a:rPr>
              <a:t> </a:t>
            </a:r>
            <a:r>
              <a:rPr lang="en-US" b="1" i="1" dirty="0" err="1" smtClean="0">
                <a:latin typeface="Calibri" panose="020F0502020204030204" pitchFamily="34" charset="0"/>
              </a:rPr>
              <a:t>Pelayanan</a:t>
            </a:r>
            <a:endParaRPr lang="en-US" dirty="0">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5750</TotalTime>
  <Words>727</Words>
  <Application>Microsoft Office PowerPoint</Application>
  <PresentationFormat>On-screen Show (4:3)</PresentationFormat>
  <Paragraphs>36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Diseño predeterminado</vt:lpstr>
      <vt:lpstr>Pengaruh globalisasi terhadap kebutuhan dan permintaan sdm</vt:lpstr>
      <vt:lpstr>Memahami budaya kerja</vt:lpstr>
      <vt:lpstr>Slide 3</vt:lpstr>
      <vt:lpstr>Slide 4</vt:lpstr>
      <vt:lpstr>Memahami budaya kerja : Eropa, Amerika, India, Cina </vt:lpstr>
      <vt:lpstr>Slide 6</vt:lpstr>
      <vt:lpstr>Slide 7</vt:lpstr>
      <vt:lpstr>Slide 8</vt:lpstr>
      <vt:lpstr>Slide 9</vt:lpstr>
      <vt:lpstr>Permasalahan sdm terkait globalisasi</vt:lpstr>
      <vt:lpstr>Slide 11</vt:lpstr>
      <vt:lpstr>Slide 12</vt:lpstr>
      <vt:lpstr>Pengaruh Globalisasi terhadap SDM</vt:lpstr>
      <vt:lpstr>Slide 14</vt:lpstr>
      <vt:lpstr>Slide 15</vt:lpstr>
      <vt:lpstr>Slide 16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User</cp:lastModifiedBy>
  <cp:revision>613</cp:revision>
  <dcterms:created xsi:type="dcterms:W3CDTF">2010-05-23T14:28:12Z</dcterms:created>
  <dcterms:modified xsi:type="dcterms:W3CDTF">2019-07-04T10:20:57Z</dcterms:modified>
</cp:coreProperties>
</file>