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1F05-5075-4453-A3CC-94FDBEA51C6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0FA6-0B2B-43EB-86AF-14C415D2A3E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48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1F05-5075-4453-A3CC-94FDBEA51C6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0FA6-0B2B-43EB-86AF-14C415D2A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8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1F05-5075-4453-A3CC-94FDBEA51C6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0FA6-0B2B-43EB-86AF-14C415D2A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1F05-5075-4453-A3CC-94FDBEA51C6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0FA6-0B2B-43EB-86AF-14C415D2A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1F05-5075-4453-A3CC-94FDBEA51C6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0FA6-0B2B-43EB-86AF-14C415D2A3E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3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1F05-5075-4453-A3CC-94FDBEA51C6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0FA6-0B2B-43EB-86AF-14C415D2A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0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1F05-5075-4453-A3CC-94FDBEA51C6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0FA6-0B2B-43EB-86AF-14C415D2A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3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1F05-5075-4453-A3CC-94FDBEA51C6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0FA6-0B2B-43EB-86AF-14C415D2A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0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1F05-5075-4453-A3CC-94FDBEA51C6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0FA6-0B2B-43EB-86AF-14C415D2A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5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0311F05-5075-4453-A3CC-94FDBEA51C6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EA0FA6-0B2B-43EB-86AF-14C415D2A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5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1F05-5075-4453-A3CC-94FDBEA51C6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0FA6-0B2B-43EB-86AF-14C415D2A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311F05-5075-4453-A3CC-94FDBEA51C6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AEA0FA6-0B2B-43EB-86AF-14C415D2A3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31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S</a:t>
            </a:r>
            <a:r>
              <a:rPr lang="id-ID" dirty="0" smtClean="0"/>
              <a:t>trategi </a:t>
            </a:r>
            <a:r>
              <a:rPr lang="en-ID" dirty="0"/>
              <a:t>P</a:t>
            </a:r>
            <a:r>
              <a:rPr lang="id-ID" dirty="0" smtClean="0"/>
              <a:t>erenc</a:t>
            </a:r>
            <a:r>
              <a:rPr lang="en-ID" dirty="0" smtClean="0"/>
              <a:t>a</a:t>
            </a:r>
            <a:r>
              <a:rPr lang="id-ID" dirty="0" smtClean="0"/>
              <a:t>naan </a:t>
            </a:r>
            <a:r>
              <a:rPr lang="en-ID" dirty="0" smtClean="0"/>
              <a:t>P</a:t>
            </a:r>
            <a:r>
              <a:rPr lang="id-ID" dirty="0" smtClean="0"/>
              <a:t>ada </a:t>
            </a:r>
            <a:r>
              <a:rPr lang="en-ID" dirty="0" smtClean="0"/>
              <a:t>O</a:t>
            </a:r>
            <a:r>
              <a:rPr lang="id-ID" dirty="0" smtClean="0"/>
              <a:t>rganisasi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ID" dirty="0" smtClean="0"/>
              <a:t>Dian Alfia </a:t>
            </a:r>
            <a:r>
              <a:rPr lang="en-ID" dirty="0" err="1" smtClean="0"/>
              <a:t>Purwancari</a:t>
            </a:r>
            <a:endParaRPr lang="en-ID" dirty="0" smtClean="0"/>
          </a:p>
          <a:p>
            <a:r>
              <a:rPr lang="en-ID" dirty="0" err="1" smtClean="0"/>
              <a:t>Evi</a:t>
            </a:r>
            <a:r>
              <a:rPr lang="en-ID" dirty="0" smtClean="0"/>
              <a:t> </a:t>
            </a:r>
            <a:r>
              <a:rPr lang="en-ID" dirty="0" err="1" smtClean="0"/>
              <a:t>Susanti</a:t>
            </a:r>
            <a:endParaRPr lang="en-ID" dirty="0" smtClean="0"/>
          </a:p>
          <a:p>
            <a:endParaRPr lang="en-ID" dirty="0"/>
          </a:p>
          <a:p>
            <a:pPr algn="r"/>
            <a:r>
              <a:rPr lang="en-ID" dirty="0" err="1" smtClean="0"/>
              <a:t>Pertemuan</a:t>
            </a:r>
            <a:r>
              <a:rPr lang="en-ID" dirty="0" smtClean="0"/>
              <a:t>  </a:t>
            </a:r>
            <a:r>
              <a:rPr lang="en-ID" dirty="0" err="1" smtClean="0"/>
              <a:t>ke</a:t>
            </a:r>
            <a:r>
              <a:rPr lang="en-ID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Mencakup pernyataan yang merupakan integrasi tujuan utama perusahaan dengan rangkaian tindakan</a:t>
            </a:r>
          </a:p>
          <a:p>
            <a:pPr eaLnBrk="1" hangingPunct="1"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4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STRATEGI:</a:t>
            </a:r>
            <a:b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Elemen Kunci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endParaRPr lang="en-US" altLang="en-US" smtClean="0"/>
          </a:p>
          <a:p>
            <a:pPr marL="609600" indent="-609600">
              <a:buFontTx/>
              <a:buAutoNum type="arabicPeriod"/>
            </a:pPr>
            <a:r>
              <a:rPr lang="en-US" altLang="en-US" sz="2400" b="1">
                <a:latin typeface="Times New Roman" panose="02020603050405020304" pitchFamily="18" charset="0"/>
              </a:rPr>
              <a:t>Berkesinambungan</a:t>
            </a:r>
          </a:p>
          <a:p>
            <a:pPr marL="609600" indent="-609600">
              <a:buFontTx/>
              <a:buAutoNum type="arabicPeriod"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400" b="1">
                <a:latin typeface="Times New Roman" panose="02020603050405020304" pitchFamily="18" charset="0"/>
              </a:rPr>
              <a:t>Pengembangan proses</a:t>
            </a:r>
          </a:p>
          <a:p>
            <a:pPr marL="609600" indent="-609600">
              <a:buFontTx/>
              <a:buAutoNum type="arabicPeriod"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400" b="1">
                <a:latin typeface="Times New Roman" panose="02020603050405020304" pitchFamily="18" charset="0"/>
              </a:rPr>
              <a:t>Penawaran keunggulan kompetitif</a:t>
            </a:r>
          </a:p>
          <a:p>
            <a:pPr marL="609600" indent="-609600">
              <a:buFontTx/>
              <a:buAutoNum type="arabicPeriod"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400" b="1">
                <a:latin typeface="Times New Roman" panose="02020603050405020304" pitchFamily="18" charset="0"/>
              </a:rPr>
              <a:t>Eksploitasi keterkaitan perusahaan dengan lingkungan</a:t>
            </a:r>
          </a:p>
        </p:txBody>
      </p:sp>
    </p:spTree>
    <p:extLst>
      <p:ext uri="{BB962C8B-B14F-4D97-AF65-F5344CB8AC3E}">
        <p14:creationId xmlns:p14="http://schemas.microsoft.com/office/powerpoint/2010/main" val="8037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881189" y="1000126"/>
            <a:ext cx="8429625" cy="5286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>
          <a:xfrm>
            <a:off x="1952625" y="142876"/>
            <a:ext cx="8229600" cy="785813"/>
          </a:xfrm>
        </p:spPr>
        <p:txBody>
          <a:bodyPr/>
          <a:lstStyle/>
          <a:p>
            <a:pPr algn="l" eaLnBrk="1" hangingPunct="1"/>
            <a:r>
              <a:rPr lang="en-US" altLang="en-US" sz="24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US" altLang="en-US" sz="24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altLang="en-US" sz="24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</a:t>
            </a:r>
            <a:endParaRPr lang="en-US" altLang="en-US" sz="24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2024064" y="1714501"/>
            <a:ext cx="2714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alibri" panose="020F0502020204030204" pitchFamily="34" charset="0"/>
              </a:rPr>
              <a:t>Kesediaan Pelanggan untuk Membayar </a:t>
            </a:r>
          </a:p>
        </p:txBody>
      </p:sp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8024814" y="1997076"/>
            <a:ext cx="2143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alibri" panose="020F0502020204030204" pitchFamily="34" charset="0"/>
              </a:rPr>
              <a:t>Nilai yang Diperoleh Pelanggan</a:t>
            </a:r>
          </a:p>
        </p:txBody>
      </p:sp>
      <p:sp>
        <p:nvSpPr>
          <p:cNvPr id="34822" name="TextBox 5"/>
          <p:cNvSpPr txBox="1">
            <a:spLocks noChangeArrowheads="1"/>
          </p:cNvSpPr>
          <p:nvPr/>
        </p:nvSpPr>
        <p:spPr bwMode="auto">
          <a:xfrm>
            <a:off x="3024189" y="3214689"/>
            <a:ext cx="731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alibri" panose="020F0502020204030204" pitchFamily="34" charset="0"/>
              </a:rPr>
              <a:t>Harga</a:t>
            </a:r>
          </a:p>
        </p:txBody>
      </p:sp>
      <p:sp>
        <p:nvSpPr>
          <p:cNvPr id="34823" name="TextBox 6"/>
          <p:cNvSpPr txBox="1">
            <a:spLocks noChangeArrowheads="1"/>
          </p:cNvSpPr>
          <p:nvPr/>
        </p:nvSpPr>
        <p:spPr bwMode="auto">
          <a:xfrm>
            <a:off x="2238375" y="4071939"/>
            <a:ext cx="235743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alibri" panose="020F0502020204030204" pitchFamily="34" charset="0"/>
              </a:rPr>
              <a:t>Biaya: Jumlah yang dibayarkan pada Pengawal dan Pemasok</a:t>
            </a:r>
          </a:p>
        </p:txBody>
      </p:sp>
      <p:sp>
        <p:nvSpPr>
          <p:cNvPr id="34824" name="TextBox 7"/>
          <p:cNvSpPr txBox="1">
            <a:spLocks noChangeArrowheads="1"/>
          </p:cNvSpPr>
          <p:nvPr/>
        </p:nvSpPr>
        <p:spPr bwMode="auto">
          <a:xfrm>
            <a:off x="2309813" y="5429251"/>
            <a:ext cx="2214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alibri" panose="020F0502020204030204" pitchFamily="34" charset="0"/>
              </a:rPr>
              <a:t>Biaya Pemasok (atau biaya Oportunitas)</a:t>
            </a:r>
          </a:p>
        </p:txBody>
      </p:sp>
      <p:sp>
        <p:nvSpPr>
          <p:cNvPr id="34825" name="TextBox 8"/>
          <p:cNvSpPr txBox="1">
            <a:spLocks noChangeArrowheads="1"/>
          </p:cNvSpPr>
          <p:nvPr/>
        </p:nvSpPr>
        <p:spPr bwMode="auto">
          <a:xfrm>
            <a:off x="8024814" y="3500438"/>
            <a:ext cx="2143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alibri" panose="020F0502020204030204" pitchFamily="34" charset="0"/>
              </a:rPr>
              <a:t>Nilai yang Diperoleh Perusahaan</a:t>
            </a:r>
          </a:p>
        </p:txBody>
      </p:sp>
      <p:sp>
        <p:nvSpPr>
          <p:cNvPr id="34826" name="TextBox 9"/>
          <p:cNvSpPr txBox="1">
            <a:spLocks noChangeArrowheads="1"/>
          </p:cNvSpPr>
          <p:nvPr/>
        </p:nvSpPr>
        <p:spPr bwMode="auto">
          <a:xfrm>
            <a:off x="8096251" y="5140326"/>
            <a:ext cx="2143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alibri" panose="020F0502020204030204" pitchFamily="34" charset="0"/>
              </a:rPr>
              <a:t>Nilai yang Diperoleh Pemasok</a:t>
            </a:r>
          </a:p>
        </p:txBody>
      </p:sp>
      <p:sp>
        <p:nvSpPr>
          <p:cNvPr id="34827" name="TextBox 10"/>
          <p:cNvSpPr txBox="1">
            <a:spLocks noChangeArrowheads="1"/>
          </p:cNvSpPr>
          <p:nvPr/>
        </p:nvSpPr>
        <p:spPr bwMode="auto">
          <a:xfrm>
            <a:off x="5453064" y="3429001"/>
            <a:ext cx="2143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Calibri" panose="020F0502020204030204" pitchFamily="34" charset="0"/>
              </a:rPr>
              <a:t>Nilai Total yang Dihasilkan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738689" y="1785939"/>
            <a:ext cx="2643187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096420" y="3856833"/>
            <a:ext cx="414337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1564" y="5929314"/>
            <a:ext cx="2643187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5596732" y="2642394"/>
            <a:ext cx="1571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525294" y="4928394"/>
            <a:ext cx="1714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81564" y="3214689"/>
            <a:ext cx="642937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81564" y="4784725"/>
            <a:ext cx="64293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7132638" y="2463800"/>
            <a:ext cx="135731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7132638" y="3821113"/>
            <a:ext cx="135731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7096919" y="5214144"/>
            <a:ext cx="142875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596189" y="1785939"/>
            <a:ext cx="42862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596189" y="3143250"/>
            <a:ext cx="4286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596189" y="4500564"/>
            <a:ext cx="42862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596189" y="5929314"/>
            <a:ext cx="42862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2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 TERHADAP STRATEGI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3 uji penerapan, yaitu: uji nilai tambah, uji konsistensi dan uji keunggulan kompetitif</a:t>
            </a:r>
          </a:p>
          <a:p>
            <a:pPr eaLnBrk="1" hangingPunct="1"/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5 uji akademis, yaitu: uji orisinalitas, uji tujuan, uji konsistensi logika, uji risiki dan sumber daya, serta uji fleksibilitas</a:t>
            </a:r>
          </a:p>
        </p:txBody>
      </p:sp>
    </p:spTree>
    <p:extLst>
      <p:ext uri="{BB962C8B-B14F-4D97-AF65-F5344CB8AC3E}">
        <p14:creationId xmlns:p14="http://schemas.microsoft.com/office/powerpoint/2010/main" val="6880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PENETAPAN STRATEGI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4 Strategi dasar yang umum diterapkan untuk memaksimumkan nilai, yaitu: </a:t>
            </a:r>
          </a:p>
          <a:p>
            <a:pPr eaLnBrk="1" hangingPunct="1"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	- low cost</a:t>
            </a:r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	- </a:t>
            </a:r>
            <a:r>
              <a:rPr lang="en-US" altLang="en-US" sz="2400" b="1" i="1">
                <a:latin typeface="Times New Roman" panose="02020603050405020304" pitchFamily="18" charset="0"/>
              </a:rPr>
              <a:t>Product leadership</a:t>
            </a:r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	- </a:t>
            </a:r>
            <a:r>
              <a:rPr lang="en-US" altLang="en-US" sz="2400" b="1" i="1">
                <a:latin typeface="Times New Roman" panose="02020603050405020304" pitchFamily="18" charset="0"/>
              </a:rPr>
              <a:t>Complete</a:t>
            </a:r>
            <a:r>
              <a:rPr lang="en-US" altLang="en-US" sz="2400" b="1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latin typeface="Times New Roman" panose="02020603050405020304" pitchFamily="18" charset="0"/>
              </a:rPr>
              <a:t>customer solution</a:t>
            </a:r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	- </a:t>
            </a:r>
            <a:r>
              <a:rPr lang="en-US" altLang="en-US" sz="2400" b="1" i="1">
                <a:latin typeface="Times New Roman" panose="02020603050405020304" pitchFamily="18" charset="0"/>
              </a:rPr>
              <a:t>System lock-in</a:t>
            </a:r>
          </a:p>
        </p:txBody>
      </p:sp>
    </p:spTree>
    <p:extLst>
      <p:ext uri="{BB962C8B-B14F-4D97-AF65-F5344CB8AC3E}">
        <p14:creationId xmlns:p14="http://schemas.microsoft.com/office/powerpoint/2010/main" val="14771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141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Retrospect</vt:lpstr>
      <vt:lpstr>Strategi Perencanaan Pada Organisasi</vt:lpstr>
      <vt:lpstr>STRATEGI</vt:lpstr>
      <vt:lpstr>STRATEGI: 4 Elemen Kunci</vt:lpstr>
      <vt:lpstr>Prinsip Dasar Strategi</vt:lpstr>
      <vt:lpstr>PENILAIAN TERHADAP STRATEGI</vt:lpstr>
      <vt:lpstr>PENETAPAN STRATEGI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Perencenaan Pada Organisasi</dc:title>
  <dc:creator>Dian Alfia</dc:creator>
  <cp:lastModifiedBy>Dian Alfia</cp:lastModifiedBy>
  <cp:revision>3</cp:revision>
  <dcterms:created xsi:type="dcterms:W3CDTF">2019-04-29T14:40:52Z</dcterms:created>
  <dcterms:modified xsi:type="dcterms:W3CDTF">2019-04-29T14:42:10Z</dcterms:modified>
</cp:coreProperties>
</file>