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7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0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18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3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04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5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7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8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0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22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557B971-B019-42C4-80EA-AE3A34506BE9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CF87DB-4102-4DC9-B9B1-4ECA3F26A3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9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IMPLEMENTASI M</a:t>
            </a:r>
            <a:r>
              <a:rPr lang="id-ID" dirty="0" smtClean="0"/>
              <a:t>anajemen </a:t>
            </a:r>
            <a:r>
              <a:rPr lang="en-ID" dirty="0"/>
              <a:t>K</a:t>
            </a:r>
            <a:r>
              <a:rPr lang="id-ID" dirty="0" smtClean="0"/>
              <a:t>inerja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dirty="0" smtClean="0"/>
              <a:t>Dian Alfia </a:t>
            </a:r>
            <a:r>
              <a:rPr lang="en-ID" dirty="0" err="1" smtClean="0"/>
              <a:t>Purwandari</a:t>
            </a:r>
            <a:endParaRPr lang="en-ID" dirty="0" smtClean="0"/>
          </a:p>
          <a:p>
            <a:r>
              <a:rPr lang="en-ID" dirty="0" err="1" smtClean="0"/>
              <a:t>Evi</a:t>
            </a:r>
            <a:r>
              <a:rPr lang="en-ID" dirty="0" smtClean="0"/>
              <a:t> </a:t>
            </a:r>
            <a:r>
              <a:rPr lang="en-ID" dirty="0" err="1" smtClean="0"/>
              <a:t>Susanti</a:t>
            </a:r>
            <a:endParaRPr lang="en-ID" dirty="0" smtClean="0"/>
          </a:p>
          <a:p>
            <a:endParaRPr lang="en-ID" dirty="0"/>
          </a:p>
          <a:p>
            <a:pPr algn="r"/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smtClean="0"/>
              <a:t> </a:t>
            </a:r>
            <a:r>
              <a:rPr lang="en-ID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53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TINDAK LANJUT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Aspek teknis: 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	Fokus pada jangka pendek</a:t>
            </a:r>
          </a:p>
          <a:p>
            <a:pPr eaLnBrk="1" hangingPunct="1">
              <a:buFontTx/>
              <a:buNone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Aspek strategis:</a:t>
            </a:r>
          </a:p>
          <a:p>
            <a:pPr eaLnBrk="1" hangingPunct="1"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	Fokus pada pengambilan keputusan di level manajemen yang lebih tinggi dan untuk jangka panjang</a:t>
            </a:r>
          </a:p>
        </p:txBody>
      </p:sp>
    </p:spTree>
    <p:extLst>
      <p:ext uri="{BB962C8B-B14F-4D97-AF65-F5344CB8AC3E}">
        <p14:creationId xmlns:p14="http://schemas.microsoft.com/office/powerpoint/2010/main" val="30017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PERANGKAT PENDUKUNG:</a:t>
            </a:r>
            <a:b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Pilar Utama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altLang="en-US" smtClean="0"/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Pengukuran kinerja</a:t>
            </a:r>
          </a:p>
          <a:p>
            <a:pPr marL="609600" indent="-609600">
              <a:buFontTx/>
              <a:buAutoNum type="arabicPeriod"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Evaluasi hasil pengukuran</a:t>
            </a:r>
          </a:p>
          <a:p>
            <a:pPr marL="609600" indent="-609600">
              <a:buFontTx/>
              <a:buAutoNum type="arabicPeriod"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Diagnosa identifikasi proses perbaikan</a:t>
            </a:r>
          </a:p>
          <a:p>
            <a:pPr marL="609600" indent="-609600">
              <a:buFontTx/>
              <a:buAutoNum type="arabicPeriod"/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400" b="1">
                <a:latin typeface="Times New Roman" panose="02020603050405020304" pitchFamily="18" charset="0"/>
              </a:rPr>
              <a:t>Tindak lanjut yang harus dilakukan</a:t>
            </a:r>
          </a:p>
        </p:txBody>
      </p:sp>
    </p:spTree>
    <p:extLst>
      <p:ext uri="{BB962C8B-B14F-4D97-AF65-F5344CB8AC3E}">
        <p14:creationId xmlns:p14="http://schemas.microsoft.com/office/powerpoint/2010/main" val="30993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1952625" y="1500189"/>
            <a:ext cx="8072438" cy="46434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6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Perangkat Pendukung Penerapan Sistem Manajemen Kinerja</a:t>
            </a:r>
            <a:endParaRPr lang="en-US" altLang="en-US" sz="2400">
              <a:solidFill>
                <a:srgbClr val="A50021"/>
              </a:solidFill>
            </a:endParaRPr>
          </a:p>
        </p:txBody>
      </p:sp>
      <p:grpSp>
        <p:nvGrpSpPr>
          <p:cNvPr id="114692" name="Group 40"/>
          <p:cNvGrpSpPr>
            <a:grpSpLocks/>
          </p:cNvGrpSpPr>
          <p:nvPr/>
        </p:nvGrpSpPr>
        <p:grpSpPr bwMode="auto">
          <a:xfrm>
            <a:off x="3738563" y="1714501"/>
            <a:ext cx="4572000" cy="4214813"/>
            <a:chOff x="2643174" y="2000240"/>
            <a:chExt cx="4572032" cy="4214842"/>
          </a:xfrm>
        </p:grpSpPr>
        <p:sp>
          <p:nvSpPr>
            <p:cNvPr id="4" name="Oval 3"/>
            <p:cNvSpPr/>
            <p:nvPr/>
          </p:nvSpPr>
          <p:spPr>
            <a:xfrm>
              <a:off x="2643174" y="2000240"/>
              <a:ext cx="4572032" cy="421484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295641" y="2571744"/>
              <a:ext cx="3276623" cy="306230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>
              <a:stCxn id="5" idx="2"/>
              <a:endCxn id="5" idx="6"/>
            </p:cNvCxnSpPr>
            <p:nvPr/>
          </p:nvCxnSpPr>
          <p:spPr>
            <a:xfrm rot="10800000" flipH="1">
              <a:off x="3295641" y="4103692"/>
              <a:ext cx="3276623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>
              <a:stCxn id="5" idx="0"/>
              <a:endCxn id="5" idx="4"/>
            </p:cNvCxnSpPr>
            <p:nvPr/>
          </p:nvCxnSpPr>
          <p:spPr>
            <a:xfrm rot="16200000" flipH="1">
              <a:off x="3402004" y="4103692"/>
              <a:ext cx="3062308" cy="1587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1" name="Straight Connector 10"/>
            <p:cNvCxnSpPr>
              <a:stCxn id="5" idx="1"/>
              <a:endCxn id="5" idx="5"/>
            </p:cNvCxnSpPr>
            <p:nvPr/>
          </p:nvCxnSpPr>
          <p:spPr>
            <a:xfrm rot="16200000" flipH="1">
              <a:off x="3850476" y="2944015"/>
              <a:ext cx="2166953" cy="2317766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13" name="Straight Connector 12"/>
            <p:cNvCxnSpPr>
              <a:stCxn id="5" idx="3"/>
              <a:endCxn id="5" idx="7"/>
            </p:cNvCxnSpPr>
            <p:nvPr/>
          </p:nvCxnSpPr>
          <p:spPr>
            <a:xfrm rot="5400000" flipH="1" flipV="1">
              <a:off x="3850476" y="2944015"/>
              <a:ext cx="2166953" cy="2317766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114720" name="Group 30"/>
            <p:cNvGrpSpPr>
              <a:grpSpLocks/>
            </p:cNvGrpSpPr>
            <p:nvPr/>
          </p:nvGrpSpPr>
          <p:grpSpPr bwMode="auto">
            <a:xfrm>
              <a:off x="4929190" y="2000240"/>
              <a:ext cx="500066" cy="571504"/>
              <a:chOff x="785786" y="3286124"/>
              <a:chExt cx="500066" cy="714380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785786" y="3286124"/>
                <a:ext cx="500065" cy="3571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10800000" flipV="1">
                <a:off x="785786" y="3643314"/>
                <a:ext cx="500065" cy="3571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</p:grpSp>
        <p:grpSp>
          <p:nvGrpSpPr>
            <p:cNvPr id="114721" name="Group 31"/>
            <p:cNvGrpSpPr>
              <a:grpSpLocks/>
            </p:cNvGrpSpPr>
            <p:nvPr/>
          </p:nvGrpSpPr>
          <p:grpSpPr bwMode="auto">
            <a:xfrm rot="5400000">
              <a:off x="6643702" y="4071942"/>
              <a:ext cx="500066" cy="642942"/>
              <a:chOff x="785786" y="3286124"/>
              <a:chExt cx="500066" cy="71438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785785" y="3286125"/>
                <a:ext cx="500066" cy="358072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785785" y="3640669"/>
                <a:ext cx="500066" cy="35630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</p:grpSp>
        <p:grpSp>
          <p:nvGrpSpPr>
            <p:cNvPr id="114722" name="Group 34"/>
            <p:cNvGrpSpPr>
              <a:grpSpLocks/>
            </p:cNvGrpSpPr>
            <p:nvPr/>
          </p:nvGrpSpPr>
          <p:grpSpPr bwMode="auto">
            <a:xfrm flipH="1">
              <a:off x="4429124" y="5643578"/>
              <a:ext cx="500066" cy="571504"/>
              <a:chOff x="785786" y="3286124"/>
              <a:chExt cx="500066" cy="71438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785787" y="3286124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0800000" flipV="1">
                <a:off x="785787" y="3643314"/>
                <a:ext cx="500066" cy="3571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</p:grpSp>
        <p:grpSp>
          <p:nvGrpSpPr>
            <p:cNvPr id="114723" name="Group 37"/>
            <p:cNvGrpSpPr>
              <a:grpSpLocks/>
            </p:cNvGrpSpPr>
            <p:nvPr/>
          </p:nvGrpSpPr>
          <p:grpSpPr bwMode="auto">
            <a:xfrm rot="5400000" flipH="1">
              <a:off x="2714612" y="3500438"/>
              <a:ext cx="500066" cy="642942"/>
              <a:chOff x="785786" y="3286124"/>
              <a:chExt cx="500066" cy="71438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785786" y="3286125"/>
                <a:ext cx="500066" cy="358071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 flipV="1">
                <a:off x="785787" y="3640668"/>
                <a:ext cx="500066" cy="356308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cxnSp>
        </p:grpSp>
      </p:grpSp>
      <p:sp>
        <p:nvSpPr>
          <p:cNvPr id="114693" name="TextBox 41"/>
          <p:cNvSpPr txBox="1">
            <a:spLocks noChangeArrowheads="1"/>
          </p:cNvSpPr>
          <p:nvPr/>
        </p:nvSpPr>
        <p:spPr bwMode="auto">
          <a:xfrm>
            <a:off x="5167313" y="1857376"/>
            <a:ext cx="950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cs typeface="Arial" panose="020B0604020202020204" pitchFamily="34" charset="0"/>
              </a:rPr>
              <a:t>EVALUASI</a:t>
            </a:r>
          </a:p>
        </p:txBody>
      </p:sp>
      <p:sp>
        <p:nvSpPr>
          <p:cNvPr id="114694" name="TextBox 42"/>
          <p:cNvSpPr txBox="1">
            <a:spLocks noChangeArrowheads="1"/>
          </p:cNvSpPr>
          <p:nvPr/>
        </p:nvSpPr>
        <p:spPr bwMode="auto">
          <a:xfrm rot="16200000">
            <a:off x="3448845" y="4004470"/>
            <a:ext cx="1284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cs typeface="Arial" panose="020B0604020202020204" pitchFamily="34" charset="0"/>
              </a:rPr>
              <a:t>PENGUKURAN</a:t>
            </a:r>
          </a:p>
        </p:txBody>
      </p:sp>
      <p:sp>
        <p:nvSpPr>
          <p:cNvPr id="114695" name="TextBox 43"/>
          <p:cNvSpPr txBox="1">
            <a:spLocks noChangeArrowheads="1"/>
          </p:cNvSpPr>
          <p:nvPr/>
        </p:nvSpPr>
        <p:spPr bwMode="auto">
          <a:xfrm rot="5400000">
            <a:off x="7352508" y="3315495"/>
            <a:ext cx="1049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cs typeface="Arial" panose="020B0604020202020204" pitchFamily="34" charset="0"/>
              </a:rPr>
              <a:t>DIAGNOSIS</a:t>
            </a:r>
          </a:p>
        </p:txBody>
      </p:sp>
      <p:sp>
        <p:nvSpPr>
          <p:cNvPr id="114696" name="TextBox 44"/>
          <p:cNvSpPr txBox="1">
            <a:spLocks noChangeArrowheads="1"/>
          </p:cNvSpPr>
          <p:nvPr/>
        </p:nvSpPr>
        <p:spPr bwMode="auto">
          <a:xfrm>
            <a:off x="6024564" y="5357813"/>
            <a:ext cx="790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b="1">
                <a:cs typeface="Arial" panose="020B0604020202020204" pitchFamily="34" charset="0"/>
              </a:rPr>
              <a:t>TINDAK</a:t>
            </a:r>
          </a:p>
          <a:p>
            <a:pPr eaLnBrk="1" hangingPunct="1"/>
            <a:r>
              <a:rPr lang="en-US" altLang="en-US" sz="1200" b="1">
                <a:cs typeface="Arial" panose="020B0604020202020204" pitchFamily="34" charset="0"/>
              </a:rPr>
              <a:t>LANJUT</a:t>
            </a:r>
          </a:p>
        </p:txBody>
      </p:sp>
      <p:sp>
        <p:nvSpPr>
          <p:cNvPr id="114697" name="TextBox 45"/>
          <p:cNvSpPr txBox="1">
            <a:spLocks noChangeArrowheads="1"/>
          </p:cNvSpPr>
          <p:nvPr/>
        </p:nvSpPr>
        <p:spPr bwMode="auto">
          <a:xfrm>
            <a:off x="5024439" y="2643189"/>
            <a:ext cx="981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RASIO M/B</a:t>
            </a:r>
          </a:p>
        </p:txBody>
      </p:sp>
      <p:sp>
        <p:nvSpPr>
          <p:cNvPr id="114698" name="TextBox 46"/>
          <p:cNvSpPr txBox="1">
            <a:spLocks noChangeArrowheads="1"/>
          </p:cNvSpPr>
          <p:nvPr/>
        </p:nvSpPr>
        <p:spPr bwMode="auto">
          <a:xfrm>
            <a:off x="5953126" y="2571751"/>
            <a:ext cx="1076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cs typeface="Arial" panose="020B0604020202020204" pitchFamily="34" charset="0"/>
              </a:rPr>
              <a:t>MODIFIKASI</a:t>
            </a:r>
          </a:p>
          <a:p>
            <a:pPr algn="ctr" eaLnBrk="1" hangingPunct="1"/>
            <a:r>
              <a:rPr lang="en-US" altLang="en-US" sz="1200">
                <a:cs typeface="Arial" panose="020B0604020202020204" pitchFamily="34" charset="0"/>
              </a:rPr>
              <a:t>PROSES</a:t>
            </a:r>
          </a:p>
        </p:txBody>
      </p:sp>
      <p:sp>
        <p:nvSpPr>
          <p:cNvPr id="114699" name="TextBox 47"/>
          <p:cNvSpPr txBox="1">
            <a:spLocks noChangeArrowheads="1"/>
          </p:cNvSpPr>
          <p:nvPr/>
        </p:nvSpPr>
        <p:spPr bwMode="auto">
          <a:xfrm>
            <a:off x="6524626" y="3357564"/>
            <a:ext cx="1027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PELATIHAN</a:t>
            </a:r>
          </a:p>
        </p:txBody>
      </p:sp>
      <p:sp>
        <p:nvSpPr>
          <p:cNvPr id="114700" name="TextBox 48"/>
          <p:cNvSpPr txBox="1">
            <a:spLocks noChangeArrowheads="1"/>
          </p:cNvSpPr>
          <p:nvPr/>
        </p:nvSpPr>
        <p:spPr bwMode="auto">
          <a:xfrm>
            <a:off x="6667501" y="4071938"/>
            <a:ext cx="84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cs typeface="Arial" panose="020B0604020202020204" pitchFamily="34" charset="0"/>
              </a:rPr>
              <a:t>SUMBER</a:t>
            </a:r>
          </a:p>
          <a:p>
            <a:pPr algn="ctr" eaLnBrk="1" hangingPunct="1"/>
            <a:r>
              <a:rPr lang="en-US" altLang="en-US" sz="1200">
                <a:cs typeface="Arial" panose="020B0604020202020204" pitchFamily="34" charset="0"/>
              </a:rPr>
              <a:t>DAYA</a:t>
            </a:r>
          </a:p>
        </p:txBody>
      </p:sp>
      <p:sp>
        <p:nvSpPr>
          <p:cNvPr id="114701" name="TextBox 49"/>
          <p:cNvSpPr txBox="1">
            <a:spLocks noChangeArrowheads="1"/>
          </p:cNvSpPr>
          <p:nvPr/>
        </p:nvSpPr>
        <p:spPr bwMode="auto">
          <a:xfrm>
            <a:off x="4452938" y="3357564"/>
            <a:ext cx="1135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SOSIALISASI</a:t>
            </a:r>
          </a:p>
        </p:txBody>
      </p:sp>
      <p:sp>
        <p:nvSpPr>
          <p:cNvPr id="114702" name="TextBox 50"/>
          <p:cNvSpPr txBox="1">
            <a:spLocks noChangeArrowheads="1"/>
          </p:cNvSpPr>
          <p:nvPr/>
        </p:nvSpPr>
        <p:spPr bwMode="auto">
          <a:xfrm>
            <a:off x="4595813" y="4000501"/>
            <a:ext cx="919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LAPORAN</a:t>
            </a:r>
          </a:p>
        </p:txBody>
      </p:sp>
      <p:sp>
        <p:nvSpPr>
          <p:cNvPr id="114703" name="TextBox 51"/>
          <p:cNvSpPr txBox="1">
            <a:spLocks noChangeArrowheads="1"/>
          </p:cNvSpPr>
          <p:nvPr/>
        </p:nvSpPr>
        <p:spPr bwMode="auto">
          <a:xfrm>
            <a:off x="6096001" y="4643439"/>
            <a:ext cx="822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>
                <a:cs typeface="Arial" panose="020B0604020202020204" pitchFamily="34" charset="0"/>
              </a:rPr>
              <a:t>DISPLAY</a:t>
            </a:r>
          </a:p>
        </p:txBody>
      </p:sp>
      <p:sp>
        <p:nvSpPr>
          <p:cNvPr id="114704" name="TextBox 52"/>
          <p:cNvSpPr txBox="1">
            <a:spLocks noChangeArrowheads="1"/>
          </p:cNvSpPr>
          <p:nvPr/>
        </p:nvSpPr>
        <p:spPr bwMode="auto">
          <a:xfrm>
            <a:off x="5167313" y="4643438"/>
            <a:ext cx="81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>
                <a:cs typeface="Arial" panose="020B0604020202020204" pitchFamily="34" charset="0"/>
              </a:rPr>
              <a:t>PMS</a:t>
            </a:r>
          </a:p>
          <a:p>
            <a:pPr algn="ctr" eaLnBrk="1" hangingPunct="1"/>
            <a:r>
              <a:rPr lang="en-US" altLang="en-US" sz="1200">
                <a:cs typeface="Arial" panose="020B0604020202020204" pitchFamily="34" charset="0"/>
              </a:rPr>
              <a:t>SAAT INI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52626" y="1500189"/>
            <a:ext cx="500063" cy="4643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525001" y="1500189"/>
            <a:ext cx="500063" cy="4643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4707" name="TextBox 54"/>
          <p:cNvSpPr txBox="1">
            <a:spLocks noChangeArrowheads="1"/>
          </p:cNvSpPr>
          <p:nvPr/>
        </p:nvSpPr>
        <p:spPr bwMode="auto">
          <a:xfrm rot="16200000">
            <a:off x="7598570" y="3712370"/>
            <a:ext cx="4333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cs typeface="Arial" panose="020B0604020202020204" pitchFamily="34" charset="0"/>
              </a:rPr>
              <a:t>INFORMASI DAN PENGETAHUAN TERKINI</a:t>
            </a:r>
          </a:p>
        </p:txBody>
      </p:sp>
      <p:sp>
        <p:nvSpPr>
          <p:cNvPr id="59" name="Left-Right Arrow 58"/>
          <p:cNvSpPr/>
          <p:nvPr/>
        </p:nvSpPr>
        <p:spPr>
          <a:xfrm>
            <a:off x="8453454" y="3643314"/>
            <a:ext cx="1071570" cy="500066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PENERAPAN SISTEM MANAJEMEN KINERJA:  </a:t>
            </a:r>
            <a:r>
              <a:rPr lang="en-US" sz="3200" b="1" dirty="0" err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Aspek</a:t>
            </a:r>
            <a:r>
              <a:rPr lang="en-US" sz="3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pertimbangan</a:t>
            </a:r>
            <a:r>
              <a:rPr lang="en-US" sz="4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Sistem manajemen kinerja saat ini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Sistem pelaporan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Sosialisasi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Analisis rasio manfaat-biaya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Pelatihan yang diperlukan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Alokasi sumber daya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i="1">
                <a:latin typeface="Times New Roman" panose="02020603050405020304" pitchFamily="18" charset="0"/>
              </a:rPr>
              <a:t>Display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1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 i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DISPLAY: </a:t>
            </a:r>
            <a:br>
              <a:rPr lang="en-US" altLang="en-US" sz="3200" b="1" i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Aturan Pembuatan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Mudah dibaca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Tulisan yang menarik perhatian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Penggunaan banyak warna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Mudah dirancang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Mudah diperbarui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Mudah diakses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Mudah diinterpretasikan</a:t>
            </a:r>
          </a:p>
        </p:txBody>
      </p:sp>
    </p:spTree>
    <p:extLst>
      <p:ext uri="{BB962C8B-B14F-4D97-AF65-F5344CB8AC3E}">
        <p14:creationId xmlns:p14="http://schemas.microsoft.com/office/powerpoint/2010/main" val="22207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1666875" y="1143000"/>
            <a:ext cx="8858250" cy="5715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763" name="Title 1"/>
          <p:cNvSpPr>
            <a:spLocks noGrp="1"/>
          </p:cNvSpPr>
          <p:nvPr>
            <p:ph type="title"/>
          </p:nvPr>
        </p:nvSpPr>
        <p:spPr>
          <a:xfrm>
            <a:off x="1952625" y="14287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 Grafik </a:t>
            </a:r>
            <a:r>
              <a:rPr lang="en-US" altLang="en-US" sz="2400" b="1" i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</a:t>
            </a:r>
            <a: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 Sarang Laba-laba</a:t>
            </a:r>
            <a:endParaRPr lang="en-US" altLang="en-US" sz="2400">
              <a:solidFill>
                <a:srgbClr val="A50021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738563" y="1785939"/>
            <a:ext cx="4705350" cy="4586287"/>
          </a:xfrm>
          <a:custGeom>
            <a:avLst/>
            <a:gdLst>
              <a:gd name="connsiteX0" fmla="*/ 0 w 4735773"/>
              <a:gd name="connsiteY0" fmla="*/ 2279176 h 4585648"/>
              <a:gd name="connsiteX1" fmla="*/ 2388358 w 4735773"/>
              <a:gd name="connsiteY1" fmla="*/ 0 h 4585648"/>
              <a:gd name="connsiteX2" fmla="*/ 4735773 w 4735773"/>
              <a:gd name="connsiteY2" fmla="*/ 2279176 h 4585648"/>
              <a:gd name="connsiteX3" fmla="*/ 2429301 w 4735773"/>
              <a:gd name="connsiteY3" fmla="*/ 4585648 h 4585648"/>
              <a:gd name="connsiteX4" fmla="*/ 0 w 4735773"/>
              <a:gd name="connsiteY4" fmla="*/ 2279176 h 458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5773" h="4585648">
                <a:moveTo>
                  <a:pt x="0" y="2279176"/>
                </a:moveTo>
                <a:lnTo>
                  <a:pt x="2388358" y="0"/>
                </a:lnTo>
                <a:lnTo>
                  <a:pt x="4735773" y="2279176"/>
                </a:lnTo>
                <a:lnTo>
                  <a:pt x="2429301" y="4585648"/>
                </a:lnTo>
                <a:lnTo>
                  <a:pt x="0" y="2279176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71988" y="1800225"/>
            <a:ext cx="3262312" cy="4572000"/>
          </a:xfrm>
          <a:custGeom>
            <a:avLst/>
            <a:gdLst>
              <a:gd name="connsiteX0" fmla="*/ 1651380 w 3261815"/>
              <a:gd name="connsiteY0" fmla="*/ 0 h 4572000"/>
              <a:gd name="connsiteX1" fmla="*/ 0 w 3261815"/>
              <a:gd name="connsiteY1" fmla="*/ 2279176 h 4572000"/>
              <a:gd name="connsiteX2" fmla="*/ 1637732 w 3261815"/>
              <a:gd name="connsiteY2" fmla="*/ 4572000 h 4572000"/>
              <a:gd name="connsiteX3" fmla="*/ 3261815 w 3261815"/>
              <a:gd name="connsiteY3" fmla="*/ 2279176 h 4572000"/>
              <a:gd name="connsiteX4" fmla="*/ 1651380 w 3261815"/>
              <a:gd name="connsiteY4" fmla="*/ 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1815" h="4572000">
                <a:moveTo>
                  <a:pt x="1651380" y="0"/>
                </a:moveTo>
                <a:lnTo>
                  <a:pt x="0" y="2279176"/>
                </a:lnTo>
                <a:lnTo>
                  <a:pt x="1637732" y="4572000"/>
                </a:lnTo>
                <a:lnTo>
                  <a:pt x="3261815" y="2279176"/>
                </a:lnTo>
                <a:lnTo>
                  <a:pt x="1651380" y="0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57700" y="2425700"/>
            <a:ext cx="2552700" cy="3289300"/>
          </a:xfrm>
          <a:custGeom>
            <a:avLst/>
            <a:gdLst>
              <a:gd name="connsiteX0" fmla="*/ 0 w 2552131"/>
              <a:gd name="connsiteY0" fmla="*/ 1651379 h 3289110"/>
              <a:gd name="connsiteX1" fmla="*/ 1637731 w 2552131"/>
              <a:gd name="connsiteY1" fmla="*/ 0 h 3289110"/>
              <a:gd name="connsiteX2" fmla="*/ 2552131 w 2552131"/>
              <a:gd name="connsiteY2" fmla="*/ 1651379 h 3289110"/>
              <a:gd name="connsiteX3" fmla="*/ 1637731 w 2552131"/>
              <a:gd name="connsiteY3" fmla="*/ 3289110 h 3289110"/>
              <a:gd name="connsiteX4" fmla="*/ 0 w 2552131"/>
              <a:gd name="connsiteY4" fmla="*/ 1651379 h 328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2131" h="3289110">
                <a:moveTo>
                  <a:pt x="0" y="1651379"/>
                </a:moveTo>
                <a:lnTo>
                  <a:pt x="1637731" y="0"/>
                </a:lnTo>
                <a:lnTo>
                  <a:pt x="2552131" y="1651379"/>
                </a:lnTo>
                <a:lnTo>
                  <a:pt x="1637731" y="3289110"/>
                </a:lnTo>
                <a:lnTo>
                  <a:pt x="0" y="1651379"/>
                </a:lnTo>
                <a:close/>
              </a:path>
            </a:pathLst>
          </a:cu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7767" name="TextBox 21"/>
          <p:cNvSpPr txBox="1">
            <a:spLocks noChangeArrowheads="1"/>
          </p:cNvSpPr>
          <p:nvPr/>
        </p:nvSpPr>
        <p:spPr bwMode="auto">
          <a:xfrm>
            <a:off x="5453063" y="1428751"/>
            <a:ext cx="1338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cs typeface="Arial" panose="020B0604020202020204" pitchFamily="34" charset="0"/>
              </a:rPr>
              <a:t>Produk Cacat</a:t>
            </a:r>
          </a:p>
        </p:txBody>
      </p:sp>
      <p:sp>
        <p:nvSpPr>
          <p:cNvPr id="117768" name="TextBox 22"/>
          <p:cNvSpPr txBox="1">
            <a:spLocks noChangeArrowheads="1"/>
          </p:cNvSpPr>
          <p:nvPr/>
        </p:nvSpPr>
        <p:spPr bwMode="auto">
          <a:xfrm>
            <a:off x="2446339" y="3929064"/>
            <a:ext cx="1292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cs typeface="Arial" panose="020B0604020202020204" pitchFamily="34" charset="0"/>
              </a:rPr>
              <a:t>Waktu Siklus</a:t>
            </a:r>
          </a:p>
        </p:txBody>
      </p:sp>
      <p:sp>
        <p:nvSpPr>
          <p:cNvPr id="117769" name="TextBox 23"/>
          <p:cNvSpPr txBox="1">
            <a:spLocks noChangeArrowheads="1"/>
          </p:cNvSpPr>
          <p:nvPr/>
        </p:nvSpPr>
        <p:spPr bwMode="auto">
          <a:xfrm>
            <a:off x="5238751" y="6335714"/>
            <a:ext cx="1820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cs typeface="Arial" panose="020B0604020202020204" pitchFamily="34" charset="0"/>
              </a:rPr>
              <a:t>Tingkat Persediaan</a:t>
            </a:r>
          </a:p>
        </p:txBody>
      </p:sp>
      <p:sp>
        <p:nvSpPr>
          <p:cNvPr id="117770" name="TextBox 24"/>
          <p:cNvSpPr txBox="1">
            <a:spLocks noChangeArrowheads="1"/>
          </p:cNvSpPr>
          <p:nvPr/>
        </p:nvSpPr>
        <p:spPr bwMode="auto">
          <a:xfrm>
            <a:off x="8524875" y="3929064"/>
            <a:ext cx="16970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cs typeface="Arial" panose="020B0604020202020204" pitchFamily="34" charset="0"/>
              </a:rPr>
              <a:t>Pengerjaan Ulang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738546" y="1785132"/>
            <a:ext cx="4714908" cy="4572826"/>
            <a:chOff x="2214546" y="1714488"/>
            <a:chExt cx="4714908" cy="4572826"/>
          </a:xfrm>
          <a:noFill/>
        </p:grpSpPr>
        <p:sp>
          <p:nvSpPr>
            <p:cNvPr id="10" name="Oval 9"/>
            <p:cNvSpPr/>
            <p:nvPr/>
          </p:nvSpPr>
          <p:spPr>
            <a:xfrm>
              <a:off x="2214546" y="1714488"/>
              <a:ext cx="4714908" cy="4572032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928926" y="2357430"/>
              <a:ext cx="3286148" cy="3286148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643306" y="3143248"/>
              <a:ext cx="1857388" cy="1785950"/>
            </a:xfrm>
            <a:prstGeom prst="ellipse">
              <a:avLst/>
            </a:prstGeom>
            <a:grpFill/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>
              <a:stCxn id="10" idx="2"/>
              <a:endCxn id="10" idx="6"/>
            </p:cNvCxnSpPr>
            <p:nvPr/>
          </p:nvCxnSpPr>
          <p:spPr>
            <a:xfrm rot="10800000" flipH="1">
              <a:off x="2214546" y="4000504"/>
              <a:ext cx="4714908" cy="1588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0"/>
              <a:endCxn id="10" idx="4"/>
            </p:cNvCxnSpPr>
            <p:nvPr/>
          </p:nvCxnSpPr>
          <p:spPr>
            <a:xfrm rot="16200000" flipH="1">
              <a:off x="2285984" y="4000504"/>
              <a:ext cx="4572032" cy="1588"/>
            </a:xfrm>
            <a:prstGeom prst="line">
              <a:avLst/>
            </a:prstGeom>
            <a:grpFill/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49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PENGUKURAN KINERJA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Memberi pandangan mengenai perbedaan kinerja yang dicapai saat ini dengan target yang diharapkan</a:t>
            </a:r>
          </a:p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Merupakan titik awal untuk analisis lebih jauh</a:t>
            </a:r>
          </a:p>
        </p:txBody>
      </p:sp>
    </p:spTree>
    <p:extLst>
      <p:ext uri="{BB962C8B-B14F-4D97-AF65-F5344CB8AC3E}">
        <p14:creationId xmlns:p14="http://schemas.microsoft.com/office/powerpoint/2010/main" val="33172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EVALUASI KINERJA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Penilaian kinerja yang diperbandingkan dengan rencana atau standar-standar yang telah disepakati</a:t>
            </a:r>
          </a:p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Menggunakan kaji banding internal maupun eksternal</a:t>
            </a:r>
          </a:p>
        </p:txBody>
      </p:sp>
    </p:spTree>
    <p:extLst>
      <p:ext uri="{BB962C8B-B14F-4D97-AF65-F5344CB8AC3E}">
        <p14:creationId xmlns:p14="http://schemas.microsoft.com/office/powerpoint/2010/main" val="2795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 KERJA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Proses mendapatkan sebab-sebab dari deviasi kinerja dan menemukan cara untuk mencapai kinerja yang ditergetkan</a:t>
            </a:r>
          </a:p>
        </p:txBody>
      </p:sp>
    </p:spTree>
    <p:extLst>
      <p:ext uri="{BB962C8B-B14F-4D97-AF65-F5344CB8AC3E}">
        <p14:creationId xmlns:p14="http://schemas.microsoft.com/office/powerpoint/2010/main" val="9691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176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Tw Cen MT</vt:lpstr>
      <vt:lpstr>Tw Cen MT Condensed</vt:lpstr>
      <vt:lpstr>Wingdings 3</vt:lpstr>
      <vt:lpstr>Integral</vt:lpstr>
      <vt:lpstr>IMPLEMENTASI Manajemen Kinerja</vt:lpstr>
      <vt:lpstr>PERANGKAT PENDUKUNG: 4 Pilar Utama</vt:lpstr>
      <vt:lpstr>Perangkat Pendukung Penerapan Sistem Manajemen Kinerja</vt:lpstr>
      <vt:lpstr>PENERAPAN SISTEM MANAJEMEN KINERJA:  Aspek pertimbangan </vt:lpstr>
      <vt:lpstr>DISPLAY:  Aturan Pembuatan</vt:lpstr>
      <vt:lpstr>Contoh Grafik Display: Diagram Sarang Laba-laba</vt:lpstr>
      <vt:lpstr>PENGUKURAN KINERJA</vt:lpstr>
      <vt:lpstr>EVALUASI KINERJA</vt:lpstr>
      <vt:lpstr>DIAGNOSIS KERJA</vt:lpstr>
      <vt:lpstr>TINDAK LANJUT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Manajemen Kinerja</dc:title>
  <dc:creator>Dian Alfia</dc:creator>
  <cp:lastModifiedBy>Dian Alfia</cp:lastModifiedBy>
  <cp:revision>2</cp:revision>
  <dcterms:created xsi:type="dcterms:W3CDTF">2019-04-29T14:34:19Z</dcterms:created>
  <dcterms:modified xsi:type="dcterms:W3CDTF">2019-04-29T15:14:29Z</dcterms:modified>
</cp:coreProperties>
</file>