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1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7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9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36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792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97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6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32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2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2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03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4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2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7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0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167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13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650649B-C21D-43C3-87F5-1550481CFCD6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330D6E9-2D2D-46C0-92C3-694C7F5B3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7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Sistem manajemen kinerja dihubungkan dengan kinerja karyawan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D" dirty="0" smtClean="0"/>
              <a:t>Dian Alfia </a:t>
            </a:r>
            <a:r>
              <a:rPr lang="en-ID" dirty="0" err="1" smtClean="0"/>
              <a:t>Purwandari</a:t>
            </a:r>
            <a:endParaRPr lang="en-ID" dirty="0" smtClean="0"/>
          </a:p>
          <a:p>
            <a:r>
              <a:rPr lang="en-ID" dirty="0" err="1" smtClean="0"/>
              <a:t>Evi</a:t>
            </a:r>
            <a:r>
              <a:rPr lang="en-ID" dirty="0" smtClean="0"/>
              <a:t> </a:t>
            </a:r>
            <a:r>
              <a:rPr lang="en-ID" dirty="0" err="1" smtClean="0"/>
              <a:t>Susanti</a:t>
            </a:r>
            <a:endParaRPr lang="en-ID" dirty="0" smtClean="0"/>
          </a:p>
          <a:p>
            <a:endParaRPr lang="en-ID" dirty="0"/>
          </a:p>
          <a:p>
            <a:pPr algn="r"/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ke</a:t>
            </a:r>
            <a:r>
              <a:rPr lang="en-ID" smtClean="0"/>
              <a:t>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82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Improvement Plan (P.I.P</a:t>
            </a:r>
            <a:r>
              <a:rPr lang="en-US" dirty="0" smtClean="0"/>
              <a:t>.) </a:t>
            </a:r>
            <a:r>
              <a:rPr lang="en-US" dirty="0" err="1" smtClean="0"/>
              <a:t>entile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• Getting the employee’s agreement that a performance problem exists</a:t>
            </a:r>
            <a:r>
              <a:rPr lang="en-ID" dirty="0" smtClean="0"/>
              <a:t>.</a:t>
            </a:r>
          </a:p>
          <a:p>
            <a:pPr marL="0" indent="0">
              <a:buNone/>
            </a:pPr>
            <a:r>
              <a:rPr lang="en-ID" dirty="0" smtClean="0"/>
              <a:t>• </a:t>
            </a:r>
            <a:r>
              <a:rPr lang="en-ID" dirty="0"/>
              <a:t>Mutually generating and discussing possible solutions. </a:t>
            </a:r>
            <a:endParaRPr lang="en-ID" dirty="0" smtClean="0"/>
          </a:p>
          <a:p>
            <a:pPr marL="0" indent="0">
              <a:buNone/>
            </a:pPr>
            <a:r>
              <a:rPr lang="en-ID" dirty="0" smtClean="0"/>
              <a:t>• </a:t>
            </a:r>
            <a:r>
              <a:rPr lang="en-ID" dirty="0"/>
              <a:t>Evaluating and agreeing actions steps. </a:t>
            </a:r>
            <a:endParaRPr lang="en-ID" dirty="0" smtClean="0"/>
          </a:p>
          <a:p>
            <a:pPr marL="0" indent="0">
              <a:buNone/>
            </a:pPr>
            <a:r>
              <a:rPr lang="en-ID" dirty="0" smtClean="0"/>
              <a:t>• </a:t>
            </a:r>
            <a:r>
              <a:rPr lang="en-ID" dirty="0"/>
              <a:t>Ensuring that the individual understands that improvement is his/her responsibility and the consequences of failure to give effect to the agreed solutions.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127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GROW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>
                <a:solidFill>
                  <a:srgbClr val="C00000"/>
                </a:solidFill>
              </a:rPr>
              <a:t>Goal(s) </a:t>
            </a:r>
            <a:r>
              <a:rPr lang="en-ID" dirty="0"/>
              <a:t>– What is it that the employee really wants? What are the goals for future performance? </a:t>
            </a:r>
            <a:endParaRPr lang="en-ID" dirty="0" smtClean="0"/>
          </a:p>
          <a:p>
            <a:pPr marL="0" indent="0">
              <a:buNone/>
            </a:pPr>
            <a:r>
              <a:rPr lang="en-ID" dirty="0" smtClean="0">
                <a:solidFill>
                  <a:srgbClr val="C00000"/>
                </a:solidFill>
              </a:rPr>
              <a:t>Reality</a:t>
            </a:r>
            <a:r>
              <a:rPr lang="en-ID" dirty="0" smtClean="0"/>
              <a:t> </a:t>
            </a:r>
            <a:r>
              <a:rPr lang="en-ID" dirty="0"/>
              <a:t>– Where are they now? What is the reality in respect of current performance? </a:t>
            </a:r>
            <a:endParaRPr lang="en-ID" dirty="0" smtClean="0"/>
          </a:p>
          <a:p>
            <a:pPr marL="0" indent="0">
              <a:buNone/>
            </a:pPr>
            <a:r>
              <a:rPr lang="en-ID" dirty="0" smtClean="0">
                <a:solidFill>
                  <a:srgbClr val="C00000"/>
                </a:solidFill>
              </a:rPr>
              <a:t>Options</a:t>
            </a:r>
            <a:r>
              <a:rPr lang="en-ID" dirty="0" smtClean="0"/>
              <a:t> </a:t>
            </a:r>
            <a:r>
              <a:rPr lang="en-ID" dirty="0"/>
              <a:t>– What could they do? What are the options for closing the gap? </a:t>
            </a:r>
            <a:endParaRPr lang="en-ID" dirty="0" smtClean="0"/>
          </a:p>
          <a:p>
            <a:pPr marL="0" indent="0">
              <a:buNone/>
            </a:pPr>
            <a:r>
              <a:rPr lang="en-ID" dirty="0" smtClean="0">
                <a:solidFill>
                  <a:srgbClr val="C00000"/>
                </a:solidFill>
              </a:rPr>
              <a:t>Will</a:t>
            </a:r>
            <a:r>
              <a:rPr lang="en-ID" dirty="0" smtClean="0"/>
              <a:t> </a:t>
            </a:r>
            <a:r>
              <a:rPr lang="en-ID" dirty="0"/>
              <a:t>– What will they do? Is there a will to commit to a relevant action plan?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8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To maximise the benefits of the G.R.O.W. model it is advisable that the: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en-ID" dirty="0" smtClean="0"/>
              <a:t>Feedback </a:t>
            </a:r>
            <a:r>
              <a:rPr lang="en-ID" dirty="0"/>
              <a:t>take place privately and as quickly as possible after the event. </a:t>
            </a:r>
            <a:endParaRPr lang="en-ID" dirty="0" smtClean="0"/>
          </a:p>
          <a:p>
            <a:pPr marL="457200" indent="-457200">
              <a:buAutoNum type="arabicPeriod"/>
            </a:pPr>
            <a:r>
              <a:rPr lang="en-ID" dirty="0" smtClean="0"/>
              <a:t>Employee </a:t>
            </a:r>
            <a:r>
              <a:rPr lang="en-ID" dirty="0"/>
              <a:t>be encouraged to do the talking. </a:t>
            </a:r>
            <a:endParaRPr lang="en-ID" dirty="0"/>
          </a:p>
          <a:p>
            <a:pPr marL="457200" indent="-457200">
              <a:buAutoNum type="arabicPeriod"/>
            </a:pPr>
            <a:r>
              <a:rPr lang="en-ID" dirty="0" smtClean="0"/>
              <a:t>Relationship </a:t>
            </a:r>
            <a:r>
              <a:rPr lang="en-ID" dirty="0"/>
              <a:t>is based on trust. For example, in the feedback session a partnership approach should be adopted, showing that the coach is on the employee’s side, trying to help and support them. In problem performer cases the </a:t>
            </a:r>
            <a:r>
              <a:rPr lang="en-ID" dirty="0" err="1"/>
              <a:t>mindset</a:t>
            </a:r>
            <a:r>
              <a:rPr lang="en-ID" dirty="0"/>
              <a:t> saying: ‘We’ve got a problem’ is preferred to the one saying ‘You’ve got a problem’. </a:t>
            </a:r>
            <a:endParaRPr lang="en-ID" dirty="0" smtClean="0"/>
          </a:p>
          <a:p>
            <a:pPr marL="457200" indent="-457200">
              <a:buAutoNum type="arabicPeriod"/>
            </a:pPr>
            <a:r>
              <a:rPr lang="en-ID" dirty="0" smtClean="0"/>
              <a:t>Diagnosis </a:t>
            </a:r>
            <a:r>
              <a:rPr lang="en-ID" dirty="0"/>
              <a:t>precedes the prescription, via active listening and trying to understand. 5. Session is guided toward action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2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3200" b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LEVEL STRUKTUR ORGANISASI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609600" indent="-609600">
              <a:buNone/>
            </a:pPr>
            <a:endParaRPr lang="en-US" altLang="en-US" smtClean="0"/>
          </a:p>
          <a:p>
            <a:pPr marL="609600" indent="-609600"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Korporat</a:t>
            </a:r>
          </a:p>
          <a:p>
            <a:pPr marL="609600" indent="-609600">
              <a:buFontTx/>
              <a:buAutoNum type="arabicPeriod"/>
            </a:pPr>
            <a:endParaRPr lang="en-US" altLang="en-US" b="1">
              <a:latin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Unit bisnis</a:t>
            </a:r>
          </a:p>
          <a:p>
            <a:pPr marL="609600" indent="-609600">
              <a:buFontTx/>
              <a:buAutoNum type="arabicPeriod"/>
            </a:pPr>
            <a:endParaRPr lang="en-US" altLang="en-US" b="1">
              <a:latin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Internasional</a:t>
            </a:r>
          </a:p>
          <a:p>
            <a:pPr marL="609600" indent="-609600">
              <a:buFontTx/>
              <a:buAutoNum type="arabicPeriod"/>
            </a:pPr>
            <a:endParaRPr lang="en-US" altLang="en-US" b="1">
              <a:latin typeface="Times New Roman" panose="02020603050405020304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b="1">
                <a:latin typeface="Times New Roman" panose="02020603050405020304" pitchFamily="18" charset="0"/>
              </a:rPr>
              <a:t>Lantai operasi</a:t>
            </a:r>
          </a:p>
        </p:txBody>
      </p:sp>
    </p:spTree>
    <p:extLst>
      <p:ext uri="{BB962C8B-B14F-4D97-AF65-F5344CB8AC3E}">
        <p14:creationId xmlns:p14="http://schemas.microsoft.com/office/powerpoint/2010/main" val="35691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1511606" y="206772"/>
            <a:ext cx="10018713" cy="734157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4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altLang="en-US" sz="24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Bagan </a:t>
            </a:r>
            <a:r>
              <a:rPr lang="en-US" altLang="en-US" sz="24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Keterkaitan</a:t>
            </a:r>
            <a:r>
              <a:rPr lang="en-US" altLang="en-US" sz="24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altLang="en-US" sz="24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altLang="en-US" sz="24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Kinerja</a:t>
            </a:r>
            <a:r>
              <a:rPr lang="en-US" altLang="en-US" sz="24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altLang="en-US" sz="24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4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0115" name="Group 171"/>
          <p:cNvGrpSpPr>
            <a:grpSpLocks/>
          </p:cNvGrpSpPr>
          <p:nvPr/>
        </p:nvGrpSpPr>
        <p:grpSpPr bwMode="auto">
          <a:xfrm>
            <a:off x="859809" y="1143002"/>
            <a:ext cx="10670510" cy="5394276"/>
            <a:chOff x="571472" y="1437489"/>
            <a:chExt cx="8215370" cy="5206221"/>
          </a:xfrm>
        </p:grpSpPr>
        <p:sp>
          <p:nvSpPr>
            <p:cNvPr id="4" name="Oval 3"/>
            <p:cNvSpPr/>
            <p:nvPr/>
          </p:nvSpPr>
          <p:spPr>
            <a:xfrm>
              <a:off x="571472" y="2356795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Keandalan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TK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3286116" y="2213897"/>
              <a:ext cx="2643206" cy="37312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Pengerjaan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ulang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286116" y="2641001"/>
              <a:ext cx="2643206" cy="37312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Kualitas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bahan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baku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286116" y="3068105"/>
              <a:ext cx="2643206" cy="37312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Efisiensi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i="1" dirty="0">
                  <a:latin typeface="Arial" pitchFamily="34" charset="0"/>
                  <a:cs typeface="Arial" pitchFamily="34" charset="0"/>
                </a:rPr>
                <a:t>Set-Up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286116" y="3495208"/>
              <a:ext cx="2643206" cy="37312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Efisiensi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keluaran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286116" y="3922313"/>
              <a:ext cx="2643206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Efisiensi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pergantian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alat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286116" y="4336714"/>
              <a:ext cx="2643206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Arial" pitchFamily="34" charset="0"/>
                  <a:cs typeface="Arial" pitchFamily="34" charset="0"/>
                </a:rPr>
                <a:t>Material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terbuang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286116" y="4724124"/>
              <a:ext cx="2643206" cy="37312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Arial" pitchFamily="34" charset="0"/>
                  <a:cs typeface="Arial" pitchFamily="34" charset="0"/>
                </a:rPr>
                <a:t>Tingkat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kecelakaan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286116" y="5109947"/>
              <a:ext cx="2643206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Produksi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tepat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waktu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286116" y="5497357"/>
              <a:ext cx="2643206" cy="37312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Mesin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rusak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tak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terjadwal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286116" y="5883179"/>
              <a:ext cx="2643206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Arial" pitchFamily="34" charset="0"/>
                  <a:cs typeface="Arial" pitchFamily="34" charset="0"/>
                </a:rPr>
                <a:t>Tingkat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persediaan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286116" y="6270589"/>
              <a:ext cx="2643206" cy="373121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i="1" dirty="0">
                  <a:latin typeface="Arial" pitchFamily="34" charset="0"/>
                  <a:cs typeface="Arial" pitchFamily="34" charset="0"/>
                </a:rPr>
                <a:t>Absenteeism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571472" y="3071281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Keluar-masuk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TK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71472" y="3785766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Pelatihan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571472" y="4500252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>
                  <a:latin typeface="Arial" pitchFamily="34" charset="0"/>
                  <a:cs typeface="Arial" pitchFamily="34" charset="0"/>
                </a:rPr>
                <a:t>Tingkat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teknologi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571472" y="5214738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Penerapan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JIT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571472" y="5929224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Keandalan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pemasok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6858016" y="2999831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Kualitas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produk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858016" y="3714317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Pengiriman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6858016" y="4428803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Fleksibilitas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Produk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929454" y="5143289"/>
              <a:ext cx="1857388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Fleksibilitas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volume</a:t>
              </a:r>
            </a:p>
          </p:txBody>
        </p:sp>
        <p:sp>
          <p:nvSpPr>
            <p:cNvPr id="27" name="Oval 26"/>
            <p:cNvSpPr/>
            <p:nvPr/>
          </p:nvSpPr>
          <p:spPr>
            <a:xfrm>
              <a:off x="3286116" y="1785206"/>
              <a:ext cx="2643206" cy="37470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Produk</a:t>
              </a:r>
              <a:r>
                <a:rPr lang="en-US" sz="11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1100" dirty="0" err="1">
                  <a:latin typeface="Arial" pitchFamily="34" charset="0"/>
                  <a:cs typeface="Arial" pitchFamily="34" charset="0"/>
                </a:rPr>
                <a:t>cacat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9" name="Straight Arrow Connector 28"/>
            <p:cNvCxnSpPr>
              <a:stCxn id="4" idx="6"/>
              <a:endCxn id="27" idx="2"/>
            </p:cNvCxnSpPr>
            <p:nvPr/>
          </p:nvCxnSpPr>
          <p:spPr>
            <a:xfrm flipV="1">
              <a:off x="2428860" y="1972560"/>
              <a:ext cx="857256" cy="57158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4" idx="6"/>
              <a:endCxn id="5" idx="2"/>
            </p:cNvCxnSpPr>
            <p:nvPr/>
          </p:nvCxnSpPr>
          <p:spPr>
            <a:xfrm flipV="1">
              <a:off x="2428860" y="2399663"/>
              <a:ext cx="857256" cy="14448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4" idx="6"/>
              <a:endCxn id="6" idx="2"/>
            </p:cNvCxnSpPr>
            <p:nvPr/>
          </p:nvCxnSpPr>
          <p:spPr>
            <a:xfrm>
              <a:off x="2428860" y="2544149"/>
              <a:ext cx="857256" cy="2826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4" idx="6"/>
              <a:endCxn id="8" idx="2"/>
            </p:cNvCxnSpPr>
            <p:nvPr/>
          </p:nvCxnSpPr>
          <p:spPr>
            <a:xfrm>
              <a:off x="2428860" y="2544149"/>
              <a:ext cx="857256" cy="113841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4" idx="6"/>
              <a:endCxn id="9" idx="2"/>
            </p:cNvCxnSpPr>
            <p:nvPr/>
          </p:nvCxnSpPr>
          <p:spPr>
            <a:xfrm>
              <a:off x="2428860" y="2544149"/>
              <a:ext cx="857256" cy="15655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4" idx="6"/>
              <a:endCxn id="13" idx="2"/>
            </p:cNvCxnSpPr>
            <p:nvPr/>
          </p:nvCxnSpPr>
          <p:spPr>
            <a:xfrm>
              <a:off x="2428860" y="2544149"/>
              <a:ext cx="857256" cy="27531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8" idx="6"/>
            </p:cNvCxnSpPr>
            <p:nvPr/>
          </p:nvCxnSpPr>
          <p:spPr>
            <a:xfrm flipV="1">
              <a:off x="2428860" y="1972560"/>
              <a:ext cx="857256" cy="12860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8" idx="6"/>
              <a:endCxn id="5" idx="2"/>
            </p:cNvCxnSpPr>
            <p:nvPr/>
          </p:nvCxnSpPr>
          <p:spPr>
            <a:xfrm flipV="1">
              <a:off x="2428860" y="2399663"/>
              <a:ext cx="857256" cy="8589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18" idx="6"/>
              <a:endCxn id="7" idx="2"/>
            </p:cNvCxnSpPr>
            <p:nvPr/>
          </p:nvCxnSpPr>
          <p:spPr>
            <a:xfrm flipV="1">
              <a:off x="2428860" y="3255459"/>
              <a:ext cx="857256" cy="31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18" idx="6"/>
              <a:endCxn id="8" idx="2"/>
            </p:cNvCxnSpPr>
            <p:nvPr/>
          </p:nvCxnSpPr>
          <p:spPr>
            <a:xfrm>
              <a:off x="2428860" y="3258635"/>
              <a:ext cx="857256" cy="4239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8" idx="6"/>
              <a:endCxn id="13" idx="2"/>
            </p:cNvCxnSpPr>
            <p:nvPr/>
          </p:nvCxnSpPr>
          <p:spPr>
            <a:xfrm>
              <a:off x="2428860" y="3258635"/>
              <a:ext cx="857256" cy="20386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18" idx="6"/>
              <a:endCxn id="16" idx="2"/>
            </p:cNvCxnSpPr>
            <p:nvPr/>
          </p:nvCxnSpPr>
          <p:spPr>
            <a:xfrm>
              <a:off x="2428860" y="3258635"/>
              <a:ext cx="857256" cy="319772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19" idx="6"/>
              <a:endCxn id="27" idx="2"/>
            </p:cNvCxnSpPr>
            <p:nvPr/>
          </p:nvCxnSpPr>
          <p:spPr>
            <a:xfrm flipV="1">
              <a:off x="2428860" y="1972560"/>
              <a:ext cx="857256" cy="20005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19" idx="6"/>
              <a:endCxn id="5" idx="2"/>
            </p:cNvCxnSpPr>
            <p:nvPr/>
          </p:nvCxnSpPr>
          <p:spPr>
            <a:xfrm flipV="1">
              <a:off x="2428860" y="2399663"/>
              <a:ext cx="857256" cy="15734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19" idx="6"/>
              <a:endCxn id="7" idx="2"/>
            </p:cNvCxnSpPr>
            <p:nvPr/>
          </p:nvCxnSpPr>
          <p:spPr>
            <a:xfrm flipV="1">
              <a:off x="2428860" y="3255459"/>
              <a:ext cx="857256" cy="71766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19" idx="6"/>
              <a:endCxn id="8" idx="2"/>
            </p:cNvCxnSpPr>
            <p:nvPr/>
          </p:nvCxnSpPr>
          <p:spPr>
            <a:xfrm flipV="1">
              <a:off x="2428860" y="3682562"/>
              <a:ext cx="857256" cy="29055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9" idx="6"/>
              <a:endCxn id="9" idx="2"/>
            </p:cNvCxnSpPr>
            <p:nvPr/>
          </p:nvCxnSpPr>
          <p:spPr>
            <a:xfrm>
              <a:off x="2428860" y="3973121"/>
              <a:ext cx="857256" cy="1365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>
              <a:stCxn id="19" idx="6"/>
              <a:endCxn id="13" idx="2"/>
            </p:cNvCxnSpPr>
            <p:nvPr/>
          </p:nvCxnSpPr>
          <p:spPr>
            <a:xfrm>
              <a:off x="2428860" y="3973121"/>
              <a:ext cx="857256" cy="13241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>
              <a:stCxn id="20" idx="6"/>
              <a:endCxn id="27" idx="2"/>
            </p:cNvCxnSpPr>
            <p:nvPr/>
          </p:nvCxnSpPr>
          <p:spPr>
            <a:xfrm flipV="1">
              <a:off x="2428860" y="1972560"/>
              <a:ext cx="857256" cy="27150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20" idx="6"/>
              <a:endCxn id="7" idx="2"/>
            </p:cNvCxnSpPr>
            <p:nvPr/>
          </p:nvCxnSpPr>
          <p:spPr>
            <a:xfrm flipV="1">
              <a:off x="2428860" y="3255459"/>
              <a:ext cx="857256" cy="143214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20" idx="6"/>
              <a:endCxn id="8" idx="2"/>
            </p:cNvCxnSpPr>
            <p:nvPr/>
          </p:nvCxnSpPr>
          <p:spPr>
            <a:xfrm flipV="1">
              <a:off x="2428860" y="3682562"/>
              <a:ext cx="857256" cy="10050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20" idx="6"/>
              <a:endCxn id="9" idx="2"/>
            </p:cNvCxnSpPr>
            <p:nvPr/>
          </p:nvCxnSpPr>
          <p:spPr>
            <a:xfrm flipV="1">
              <a:off x="2428860" y="4109667"/>
              <a:ext cx="857256" cy="5779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20" idx="6"/>
              <a:endCxn id="10" idx="2"/>
            </p:cNvCxnSpPr>
            <p:nvPr/>
          </p:nvCxnSpPr>
          <p:spPr>
            <a:xfrm flipV="1">
              <a:off x="2428860" y="4524068"/>
              <a:ext cx="857256" cy="1635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20" idx="6"/>
              <a:endCxn id="12" idx="2"/>
            </p:cNvCxnSpPr>
            <p:nvPr/>
          </p:nvCxnSpPr>
          <p:spPr>
            <a:xfrm>
              <a:off x="2428860" y="4687606"/>
              <a:ext cx="857256" cy="2222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20" idx="6"/>
              <a:endCxn id="14" idx="2"/>
            </p:cNvCxnSpPr>
            <p:nvPr/>
          </p:nvCxnSpPr>
          <p:spPr>
            <a:xfrm>
              <a:off x="2428860" y="4687606"/>
              <a:ext cx="857256" cy="99551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5" name="Straight Arrow Connector 84"/>
            <p:cNvCxnSpPr>
              <a:stCxn id="21" idx="6"/>
              <a:endCxn id="8" idx="2"/>
            </p:cNvCxnSpPr>
            <p:nvPr/>
          </p:nvCxnSpPr>
          <p:spPr>
            <a:xfrm flipV="1">
              <a:off x="2428860" y="3682562"/>
              <a:ext cx="857256" cy="17195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stCxn id="21" idx="6"/>
              <a:endCxn id="9" idx="2"/>
            </p:cNvCxnSpPr>
            <p:nvPr/>
          </p:nvCxnSpPr>
          <p:spPr>
            <a:xfrm flipV="1">
              <a:off x="2428860" y="4109667"/>
              <a:ext cx="857256" cy="12924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21" idx="6"/>
              <a:endCxn id="10" idx="2"/>
            </p:cNvCxnSpPr>
            <p:nvPr/>
          </p:nvCxnSpPr>
          <p:spPr>
            <a:xfrm flipV="1">
              <a:off x="2428860" y="4524068"/>
              <a:ext cx="857256" cy="878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21" idx="6"/>
              <a:endCxn id="13" idx="2"/>
            </p:cNvCxnSpPr>
            <p:nvPr/>
          </p:nvCxnSpPr>
          <p:spPr>
            <a:xfrm flipV="1">
              <a:off x="2428860" y="5297301"/>
              <a:ext cx="857256" cy="1047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21" idx="6"/>
              <a:endCxn id="14" idx="2"/>
            </p:cNvCxnSpPr>
            <p:nvPr/>
          </p:nvCxnSpPr>
          <p:spPr>
            <a:xfrm>
              <a:off x="2428860" y="5402092"/>
              <a:ext cx="857256" cy="2810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>
              <a:stCxn id="22" idx="6"/>
              <a:endCxn id="6" idx="2"/>
            </p:cNvCxnSpPr>
            <p:nvPr/>
          </p:nvCxnSpPr>
          <p:spPr>
            <a:xfrm flipV="1">
              <a:off x="2428860" y="2826768"/>
              <a:ext cx="857256" cy="32898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>
              <a:stCxn id="22" idx="6"/>
              <a:endCxn id="13" idx="2"/>
            </p:cNvCxnSpPr>
            <p:nvPr/>
          </p:nvCxnSpPr>
          <p:spPr>
            <a:xfrm flipV="1">
              <a:off x="2428860" y="5297301"/>
              <a:ext cx="857256" cy="81927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Arrow Connector 98"/>
            <p:cNvCxnSpPr>
              <a:stCxn id="22" idx="6"/>
              <a:endCxn id="14" idx="2"/>
            </p:cNvCxnSpPr>
            <p:nvPr/>
          </p:nvCxnSpPr>
          <p:spPr>
            <a:xfrm flipV="1">
              <a:off x="2428860" y="5683123"/>
              <a:ext cx="857256" cy="43345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Arrow Connector 100"/>
            <p:cNvCxnSpPr>
              <a:stCxn id="22" idx="6"/>
              <a:endCxn id="15" idx="2"/>
            </p:cNvCxnSpPr>
            <p:nvPr/>
          </p:nvCxnSpPr>
          <p:spPr>
            <a:xfrm flipV="1">
              <a:off x="2428860" y="6070533"/>
              <a:ext cx="857256" cy="460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>
              <a:stCxn id="16" idx="6"/>
            </p:cNvCxnSpPr>
            <p:nvPr/>
          </p:nvCxnSpPr>
          <p:spPr>
            <a:xfrm flipV="1">
              <a:off x="5929322" y="5330643"/>
              <a:ext cx="1000132" cy="112571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5" idx="6"/>
            </p:cNvCxnSpPr>
            <p:nvPr/>
          </p:nvCxnSpPr>
          <p:spPr>
            <a:xfrm flipV="1">
              <a:off x="5929322" y="5330643"/>
              <a:ext cx="1000132" cy="73989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stCxn id="14" idx="6"/>
            </p:cNvCxnSpPr>
            <p:nvPr/>
          </p:nvCxnSpPr>
          <p:spPr>
            <a:xfrm flipV="1">
              <a:off x="5929322" y="5330643"/>
              <a:ext cx="1000132" cy="35248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>
              <a:stCxn id="13" idx="6"/>
            </p:cNvCxnSpPr>
            <p:nvPr/>
          </p:nvCxnSpPr>
          <p:spPr>
            <a:xfrm>
              <a:off x="5929322" y="5297301"/>
              <a:ext cx="1000132" cy="3334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2" idx="6"/>
            </p:cNvCxnSpPr>
            <p:nvPr/>
          </p:nvCxnSpPr>
          <p:spPr>
            <a:xfrm>
              <a:off x="5929322" y="4909891"/>
              <a:ext cx="1000132" cy="42075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10" idx="6"/>
            </p:cNvCxnSpPr>
            <p:nvPr/>
          </p:nvCxnSpPr>
          <p:spPr>
            <a:xfrm>
              <a:off x="5929322" y="4524068"/>
              <a:ext cx="1000132" cy="80657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>
              <a:stCxn id="9" idx="6"/>
            </p:cNvCxnSpPr>
            <p:nvPr/>
          </p:nvCxnSpPr>
          <p:spPr>
            <a:xfrm>
              <a:off x="5929322" y="4109667"/>
              <a:ext cx="1000132" cy="12209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>
              <a:stCxn id="8" idx="6"/>
            </p:cNvCxnSpPr>
            <p:nvPr/>
          </p:nvCxnSpPr>
          <p:spPr>
            <a:xfrm>
              <a:off x="5929322" y="3682562"/>
              <a:ext cx="1000132" cy="16480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7" idx="6"/>
            </p:cNvCxnSpPr>
            <p:nvPr/>
          </p:nvCxnSpPr>
          <p:spPr>
            <a:xfrm>
              <a:off x="5929322" y="3255459"/>
              <a:ext cx="1000132" cy="2075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>
              <a:stCxn id="6" idx="6"/>
            </p:cNvCxnSpPr>
            <p:nvPr/>
          </p:nvCxnSpPr>
          <p:spPr>
            <a:xfrm>
              <a:off x="5929322" y="2826768"/>
              <a:ext cx="1000132" cy="25038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>
              <a:stCxn id="14" idx="6"/>
              <a:endCxn id="25" idx="2"/>
            </p:cNvCxnSpPr>
            <p:nvPr/>
          </p:nvCxnSpPr>
          <p:spPr>
            <a:xfrm flipV="1">
              <a:off x="5929322" y="4616157"/>
              <a:ext cx="928693" cy="106696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>
              <a:stCxn id="13" idx="6"/>
              <a:endCxn id="25" idx="2"/>
            </p:cNvCxnSpPr>
            <p:nvPr/>
          </p:nvCxnSpPr>
          <p:spPr>
            <a:xfrm flipV="1">
              <a:off x="5929322" y="4616157"/>
              <a:ext cx="928693" cy="6811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7" idx="6"/>
              <a:endCxn id="25" idx="2"/>
            </p:cNvCxnSpPr>
            <p:nvPr/>
          </p:nvCxnSpPr>
          <p:spPr>
            <a:xfrm>
              <a:off x="5929322" y="3255459"/>
              <a:ext cx="928693" cy="13606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Arrow Connector 128"/>
            <p:cNvCxnSpPr>
              <a:stCxn id="8" idx="6"/>
              <a:endCxn id="25" idx="2"/>
            </p:cNvCxnSpPr>
            <p:nvPr/>
          </p:nvCxnSpPr>
          <p:spPr>
            <a:xfrm>
              <a:off x="5929322" y="3682562"/>
              <a:ext cx="928693" cy="9335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>
              <a:stCxn id="9" idx="6"/>
              <a:endCxn id="25" idx="2"/>
            </p:cNvCxnSpPr>
            <p:nvPr/>
          </p:nvCxnSpPr>
          <p:spPr>
            <a:xfrm>
              <a:off x="5929322" y="4109667"/>
              <a:ext cx="928693" cy="5064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>
              <a:stCxn id="27" idx="6"/>
              <a:endCxn id="24" idx="2"/>
            </p:cNvCxnSpPr>
            <p:nvPr/>
          </p:nvCxnSpPr>
          <p:spPr>
            <a:xfrm>
              <a:off x="5929322" y="1972560"/>
              <a:ext cx="928693" cy="192911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5" name="Straight Arrow Connector 134"/>
            <p:cNvCxnSpPr>
              <a:stCxn id="6" idx="6"/>
              <a:endCxn id="24" idx="2"/>
            </p:cNvCxnSpPr>
            <p:nvPr/>
          </p:nvCxnSpPr>
          <p:spPr>
            <a:xfrm>
              <a:off x="5929322" y="2826768"/>
              <a:ext cx="928693" cy="10749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Arrow Connector 136"/>
            <p:cNvCxnSpPr>
              <a:stCxn id="7" idx="6"/>
              <a:endCxn id="24" idx="2"/>
            </p:cNvCxnSpPr>
            <p:nvPr/>
          </p:nvCxnSpPr>
          <p:spPr>
            <a:xfrm>
              <a:off x="5929322" y="3255459"/>
              <a:ext cx="928693" cy="6462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Arrow Connector 138"/>
            <p:cNvCxnSpPr>
              <a:stCxn id="8" idx="6"/>
              <a:endCxn id="24" idx="2"/>
            </p:cNvCxnSpPr>
            <p:nvPr/>
          </p:nvCxnSpPr>
          <p:spPr>
            <a:xfrm>
              <a:off x="5929322" y="3682562"/>
              <a:ext cx="928693" cy="21910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Arrow Connector 140"/>
            <p:cNvCxnSpPr>
              <a:stCxn id="9" idx="6"/>
              <a:endCxn id="24" idx="2"/>
            </p:cNvCxnSpPr>
            <p:nvPr/>
          </p:nvCxnSpPr>
          <p:spPr>
            <a:xfrm flipV="1">
              <a:off x="5929322" y="3901671"/>
              <a:ext cx="928693" cy="2079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3" name="Straight Arrow Connector 142"/>
            <p:cNvCxnSpPr>
              <a:stCxn id="10" idx="6"/>
              <a:endCxn id="24" idx="2"/>
            </p:cNvCxnSpPr>
            <p:nvPr/>
          </p:nvCxnSpPr>
          <p:spPr>
            <a:xfrm flipV="1">
              <a:off x="5929322" y="3901671"/>
              <a:ext cx="928693" cy="62239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Arrow Connector 144"/>
            <p:cNvCxnSpPr>
              <a:stCxn id="12" idx="6"/>
              <a:endCxn id="24" idx="2"/>
            </p:cNvCxnSpPr>
            <p:nvPr/>
          </p:nvCxnSpPr>
          <p:spPr>
            <a:xfrm flipV="1">
              <a:off x="5929322" y="3901671"/>
              <a:ext cx="928693" cy="10082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7" name="Straight Arrow Connector 146"/>
            <p:cNvCxnSpPr>
              <a:stCxn id="13" idx="6"/>
              <a:endCxn id="24" idx="2"/>
            </p:cNvCxnSpPr>
            <p:nvPr/>
          </p:nvCxnSpPr>
          <p:spPr>
            <a:xfrm flipV="1">
              <a:off x="5929322" y="3901671"/>
              <a:ext cx="928693" cy="13956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Arrow Connector 148"/>
            <p:cNvCxnSpPr>
              <a:stCxn id="14" idx="6"/>
              <a:endCxn id="24" idx="2"/>
            </p:cNvCxnSpPr>
            <p:nvPr/>
          </p:nvCxnSpPr>
          <p:spPr>
            <a:xfrm flipV="1">
              <a:off x="5929322" y="3901671"/>
              <a:ext cx="928693" cy="17814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>
              <a:stCxn id="15" idx="6"/>
              <a:endCxn id="24" idx="2"/>
            </p:cNvCxnSpPr>
            <p:nvPr/>
          </p:nvCxnSpPr>
          <p:spPr>
            <a:xfrm flipV="1">
              <a:off x="5929322" y="3901671"/>
              <a:ext cx="928693" cy="21688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>
              <a:stCxn id="16" idx="6"/>
              <a:endCxn id="24" idx="2"/>
            </p:cNvCxnSpPr>
            <p:nvPr/>
          </p:nvCxnSpPr>
          <p:spPr>
            <a:xfrm flipV="1">
              <a:off x="5929322" y="3901671"/>
              <a:ext cx="928693" cy="25546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>
              <a:stCxn id="27" idx="6"/>
              <a:endCxn id="23" idx="2"/>
            </p:cNvCxnSpPr>
            <p:nvPr/>
          </p:nvCxnSpPr>
          <p:spPr>
            <a:xfrm>
              <a:off x="5929322" y="1972560"/>
              <a:ext cx="928693" cy="12146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7" name="Straight Arrow Connector 156"/>
            <p:cNvCxnSpPr>
              <a:stCxn id="5" idx="6"/>
              <a:endCxn id="23" idx="2"/>
            </p:cNvCxnSpPr>
            <p:nvPr/>
          </p:nvCxnSpPr>
          <p:spPr>
            <a:xfrm>
              <a:off x="5929322" y="2399663"/>
              <a:ext cx="928693" cy="78752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9" name="Straight Arrow Connector 158"/>
            <p:cNvCxnSpPr>
              <a:stCxn id="6" idx="6"/>
              <a:endCxn id="23" idx="2"/>
            </p:cNvCxnSpPr>
            <p:nvPr/>
          </p:nvCxnSpPr>
          <p:spPr>
            <a:xfrm>
              <a:off x="5929322" y="2826768"/>
              <a:ext cx="928693" cy="3604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Arrow Connector 160"/>
            <p:cNvCxnSpPr>
              <a:stCxn id="10" idx="6"/>
              <a:endCxn id="23" idx="2"/>
            </p:cNvCxnSpPr>
            <p:nvPr/>
          </p:nvCxnSpPr>
          <p:spPr>
            <a:xfrm flipV="1">
              <a:off x="5929322" y="3187186"/>
              <a:ext cx="928693" cy="13368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205" name="TextBox 161"/>
            <p:cNvSpPr txBox="1">
              <a:spLocks noChangeArrowheads="1"/>
            </p:cNvSpPr>
            <p:nvPr/>
          </p:nvSpPr>
          <p:spPr bwMode="auto">
            <a:xfrm>
              <a:off x="857224" y="1437489"/>
              <a:ext cx="116570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cs typeface="Arial" panose="020B0604020202020204" pitchFamily="34" charset="0"/>
                </a:rPr>
                <a:t>Sumber Daya</a:t>
              </a:r>
            </a:p>
          </p:txBody>
        </p:sp>
        <p:sp>
          <p:nvSpPr>
            <p:cNvPr id="90206" name="TextBox 162"/>
            <p:cNvSpPr txBox="1">
              <a:spLocks noChangeArrowheads="1"/>
            </p:cNvSpPr>
            <p:nvPr/>
          </p:nvSpPr>
          <p:spPr bwMode="auto">
            <a:xfrm>
              <a:off x="3929058" y="1437489"/>
              <a:ext cx="129554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cs typeface="Arial" panose="020B0604020202020204" pitchFamily="34" charset="0"/>
                </a:rPr>
                <a:t>Proses Internal</a:t>
              </a:r>
            </a:p>
          </p:txBody>
        </p:sp>
        <p:sp>
          <p:nvSpPr>
            <p:cNvPr id="90207" name="TextBox 163"/>
            <p:cNvSpPr txBox="1">
              <a:spLocks noChangeArrowheads="1"/>
            </p:cNvSpPr>
            <p:nvPr/>
          </p:nvSpPr>
          <p:spPr bwMode="auto">
            <a:xfrm>
              <a:off x="7215206" y="1437489"/>
              <a:ext cx="1346844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cs typeface="Arial" panose="020B0604020202020204" pitchFamily="34" charset="0"/>
                </a:rPr>
                <a:t>Keluaran Bisnis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099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</TotalTime>
  <Words>336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Times New Roman</vt:lpstr>
      <vt:lpstr>Parallax</vt:lpstr>
      <vt:lpstr>Sistem manajemen kinerja dihubungkan dengan kinerja karyawan</vt:lpstr>
      <vt:lpstr>Performance Improvement Plan (P.I.P.) entile</vt:lpstr>
      <vt:lpstr>GROW Model</vt:lpstr>
      <vt:lpstr>To maximise the benefits of the G.R.O.W. model it is advisable that the:</vt:lpstr>
      <vt:lpstr>4 LEVEL STRUKTUR ORGANISASI</vt:lpstr>
      <vt:lpstr>Contoh Bagan Keterkaitan Antar Variabel Kinerja: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manajemen kinerja dihubungkan dengan kinerja karyawan</dc:title>
  <dc:creator>Dian Alfia</dc:creator>
  <cp:lastModifiedBy>Dian Alfia</cp:lastModifiedBy>
  <cp:revision>3</cp:revision>
  <dcterms:created xsi:type="dcterms:W3CDTF">2019-04-29T15:16:51Z</dcterms:created>
  <dcterms:modified xsi:type="dcterms:W3CDTF">2019-04-29T15:30:39Z</dcterms:modified>
</cp:coreProperties>
</file>