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38"/>
  </p:notesMasterIdLst>
  <p:sldIdLst>
    <p:sldId id="256" r:id="rId3"/>
    <p:sldId id="275" r:id="rId4"/>
    <p:sldId id="272" r:id="rId5"/>
    <p:sldId id="259" r:id="rId6"/>
    <p:sldId id="276" r:id="rId7"/>
    <p:sldId id="270" r:id="rId8"/>
    <p:sldId id="261" r:id="rId9"/>
    <p:sldId id="260" r:id="rId10"/>
    <p:sldId id="279" r:id="rId11"/>
    <p:sldId id="278" r:id="rId12"/>
    <p:sldId id="277" r:id="rId13"/>
    <p:sldId id="274" r:id="rId14"/>
    <p:sldId id="296" r:id="rId15"/>
    <p:sldId id="300" r:id="rId16"/>
    <p:sldId id="280" r:id="rId17"/>
    <p:sldId id="281" r:id="rId18"/>
    <p:sldId id="282" r:id="rId19"/>
    <p:sldId id="293" r:id="rId20"/>
    <p:sldId id="294" r:id="rId21"/>
    <p:sldId id="297" r:id="rId22"/>
    <p:sldId id="295" r:id="rId23"/>
    <p:sldId id="262" r:id="rId24"/>
    <p:sldId id="263" r:id="rId25"/>
    <p:sldId id="301" r:id="rId26"/>
    <p:sldId id="283" r:id="rId27"/>
    <p:sldId id="284" r:id="rId28"/>
    <p:sldId id="285" r:id="rId29"/>
    <p:sldId id="292" r:id="rId30"/>
    <p:sldId id="286" r:id="rId31"/>
    <p:sldId id="287" r:id="rId32"/>
    <p:sldId id="288" r:id="rId33"/>
    <p:sldId id="289" r:id="rId34"/>
    <p:sldId id="290" r:id="rId35"/>
    <p:sldId id="268" r:id="rId36"/>
    <p:sldId id="291"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8F823-9B61-4970-9AA1-6525A409B216}" type="doc">
      <dgm:prSet loTypeId="urn:microsoft.com/office/officeart/2005/8/layout/list1" loCatId="list" qsTypeId="urn:microsoft.com/office/officeart/2005/8/quickstyle/simple3" qsCatId="simple" csTypeId="urn:microsoft.com/office/officeart/2005/8/colors/accent2_3" csCatId="accent2" phldr="1"/>
      <dgm:spPr/>
      <dgm:t>
        <a:bodyPr/>
        <a:lstStyle/>
        <a:p>
          <a:endParaRPr lang="en-US"/>
        </a:p>
      </dgm:t>
    </dgm:pt>
    <dgm:pt modelId="{3B7DAC30-CBC6-4E31-AAFF-77C0A67FBF90}">
      <dgm:prSet phldrT="[Text]" custT="1"/>
      <dgm:spPr/>
      <dgm:t>
        <a:bodyPr/>
        <a:lstStyle/>
        <a:p>
          <a:r>
            <a:rPr lang="en-US" sz="2800" dirty="0" err="1" smtClean="0"/>
            <a:t>Teori</a:t>
          </a:r>
          <a:r>
            <a:rPr lang="en-US" sz="2800" dirty="0" smtClean="0"/>
            <a:t> </a:t>
          </a:r>
          <a:r>
            <a:rPr lang="en-US" sz="2800" dirty="0" err="1" smtClean="0"/>
            <a:t>Nilai</a:t>
          </a:r>
          <a:r>
            <a:rPr lang="en-US" sz="2800" dirty="0" smtClean="0"/>
            <a:t> </a:t>
          </a:r>
          <a:r>
            <a:rPr lang="en-US" sz="2800" dirty="0" err="1" smtClean="0"/>
            <a:t>Guna</a:t>
          </a:r>
          <a:r>
            <a:rPr lang="en-US" sz="2800" dirty="0" smtClean="0"/>
            <a:t> (utility) </a:t>
          </a:r>
          <a:r>
            <a:rPr lang="en-US" sz="2800" dirty="0" err="1" smtClean="0"/>
            <a:t>dan</a:t>
          </a:r>
          <a:r>
            <a:rPr lang="en-US" sz="2800" dirty="0" smtClean="0"/>
            <a:t> </a:t>
          </a:r>
          <a:r>
            <a:rPr lang="en-US" sz="2800" dirty="0" err="1" smtClean="0"/>
            <a:t>Pemaksimuman</a:t>
          </a:r>
          <a:r>
            <a:rPr lang="en-US" sz="2800" dirty="0" smtClean="0"/>
            <a:t> </a:t>
          </a:r>
          <a:r>
            <a:rPr lang="en-US" sz="2800" dirty="0" err="1" smtClean="0"/>
            <a:t>Nilai</a:t>
          </a:r>
          <a:r>
            <a:rPr lang="en-US" sz="2800" dirty="0" smtClean="0"/>
            <a:t> </a:t>
          </a:r>
          <a:r>
            <a:rPr lang="en-US" sz="2800" dirty="0" err="1" smtClean="0"/>
            <a:t>Guna</a:t>
          </a:r>
          <a:endParaRPr lang="en-US" sz="2800" dirty="0"/>
        </a:p>
      </dgm:t>
    </dgm:pt>
    <dgm:pt modelId="{6C65C140-2047-4BF0-BC9F-7A7EC0EAB177}" type="parTrans" cxnId="{D1784886-4F94-4140-A9DE-0CC4F9A711D5}">
      <dgm:prSet/>
      <dgm:spPr/>
      <dgm:t>
        <a:bodyPr/>
        <a:lstStyle/>
        <a:p>
          <a:endParaRPr lang="en-US"/>
        </a:p>
      </dgm:t>
    </dgm:pt>
    <dgm:pt modelId="{0AD343D6-327C-4F98-BB2D-635F6354C950}" type="sibTrans" cxnId="{D1784886-4F94-4140-A9DE-0CC4F9A711D5}">
      <dgm:prSet/>
      <dgm:spPr/>
      <dgm:t>
        <a:bodyPr/>
        <a:lstStyle/>
        <a:p>
          <a:endParaRPr lang="en-US"/>
        </a:p>
      </dgm:t>
    </dgm:pt>
    <dgm:pt modelId="{DFEF6D6F-2416-4BA3-848B-8383C984A523}">
      <dgm:prSet phldrT="[Text]" custT="1"/>
      <dgm:spPr/>
      <dgm:t>
        <a:bodyPr/>
        <a:lstStyle/>
        <a:p>
          <a:r>
            <a:rPr lang="en-US" sz="2800" dirty="0" err="1" smtClean="0"/>
            <a:t>Syarat</a:t>
          </a:r>
          <a:r>
            <a:rPr lang="en-US" sz="2800" dirty="0" smtClean="0"/>
            <a:t> </a:t>
          </a:r>
          <a:r>
            <a:rPr lang="en-US" sz="2800" dirty="0" err="1" smtClean="0"/>
            <a:t>untuk</a:t>
          </a:r>
          <a:r>
            <a:rPr lang="en-US" sz="2800" dirty="0" smtClean="0"/>
            <a:t> </a:t>
          </a:r>
          <a:r>
            <a:rPr lang="en-US" sz="2800" dirty="0" err="1" smtClean="0"/>
            <a:t>mencapai</a:t>
          </a:r>
          <a:r>
            <a:rPr lang="en-US" sz="2800" dirty="0" smtClean="0"/>
            <a:t> </a:t>
          </a:r>
          <a:r>
            <a:rPr lang="en-US" sz="2800" dirty="0" err="1" smtClean="0"/>
            <a:t>kepuasan</a:t>
          </a:r>
          <a:r>
            <a:rPr lang="en-US" sz="2800" dirty="0" smtClean="0"/>
            <a:t> </a:t>
          </a:r>
          <a:r>
            <a:rPr lang="en-US" sz="2800" dirty="0" err="1" smtClean="0"/>
            <a:t>maksimum</a:t>
          </a:r>
          <a:endParaRPr lang="en-US" sz="2800" dirty="0"/>
        </a:p>
      </dgm:t>
    </dgm:pt>
    <dgm:pt modelId="{BBAB4BD2-8ADE-4304-9BF8-A8F88E1A08FF}" type="parTrans" cxnId="{9C6820C2-A570-4BE7-A777-7AB934353F5C}">
      <dgm:prSet/>
      <dgm:spPr/>
      <dgm:t>
        <a:bodyPr/>
        <a:lstStyle/>
        <a:p>
          <a:endParaRPr lang="en-US"/>
        </a:p>
      </dgm:t>
    </dgm:pt>
    <dgm:pt modelId="{58D240E6-D696-4EB0-BC50-3E60B1CD24C6}" type="sibTrans" cxnId="{9C6820C2-A570-4BE7-A777-7AB934353F5C}">
      <dgm:prSet/>
      <dgm:spPr/>
      <dgm:t>
        <a:bodyPr/>
        <a:lstStyle/>
        <a:p>
          <a:endParaRPr lang="en-US"/>
        </a:p>
      </dgm:t>
    </dgm:pt>
    <dgm:pt modelId="{6DD15883-CD4E-435E-81D0-A6590370CB87}">
      <dgm:prSet phldrT="[Text]" custT="1"/>
      <dgm:spPr/>
      <dgm:t>
        <a:bodyPr/>
        <a:lstStyle/>
        <a:p>
          <a:r>
            <a:rPr lang="en-US" sz="2800" dirty="0" smtClean="0"/>
            <a:t>Surplus </a:t>
          </a:r>
          <a:r>
            <a:rPr lang="en-US" sz="2800" dirty="0" err="1" smtClean="0"/>
            <a:t>Konsumen</a:t>
          </a:r>
          <a:endParaRPr lang="en-US" sz="2800" dirty="0"/>
        </a:p>
      </dgm:t>
    </dgm:pt>
    <dgm:pt modelId="{25AC73BE-A91A-483D-9018-13B197B6A5DB}" type="parTrans" cxnId="{7A734DD1-B544-47DB-B2E8-C53A81E9D552}">
      <dgm:prSet/>
      <dgm:spPr/>
      <dgm:t>
        <a:bodyPr/>
        <a:lstStyle/>
        <a:p>
          <a:endParaRPr lang="en-US"/>
        </a:p>
      </dgm:t>
    </dgm:pt>
    <dgm:pt modelId="{76C791A7-1C0F-46C9-ACAB-110056B16AB6}" type="sibTrans" cxnId="{7A734DD1-B544-47DB-B2E8-C53A81E9D552}">
      <dgm:prSet/>
      <dgm:spPr/>
      <dgm:t>
        <a:bodyPr/>
        <a:lstStyle/>
        <a:p>
          <a:endParaRPr lang="en-US"/>
        </a:p>
      </dgm:t>
    </dgm:pt>
    <dgm:pt modelId="{FDD83F54-0FDD-40E5-8F77-1378C9EF6D53}">
      <dgm:prSet phldrT="[Text]" custT="1"/>
      <dgm:spPr/>
      <dgm:t>
        <a:bodyPr/>
        <a:lstStyle/>
        <a:p>
          <a:r>
            <a:rPr lang="en-US" sz="2800" dirty="0" err="1" smtClean="0"/>
            <a:t>Teori</a:t>
          </a:r>
          <a:r>
            <a:rPr lang="en-US" sz="2800" dirty="0" smtClean="0"/>
            <a:t> </a:t>
          </a:r>
          <a:r>
            <a:rPr lang="en-US" sz="2800" dirty="0" err="1" smtClean="0"/>
            <a:t>Nilai</a:t>
          </a:r>
          <a:r>
            <a:rPr lang="en-US" sz="2800" dirty="0" smtClean="0"/>
            <a:t> </a:t>
          </a:r>
          <a:r>
            <a:rPr lang="en-US" sz="2800" dirty="0" err="1" smtClean="0"/>
            <a:t>Guna</a:t>
          </a:r>
          <a:r>
            <a:rPr lang="en-US" sz="2800" dirty="0" smtClean="0"/>
            <a:t> </a:t>
          </a:r>
          <a:r>
            <a:rPr lang="en-US" sz="2800" dirty="0" err="1" smtClean="0"/>
            <a:t>dan</a:t>
          </a:r>
          <a:r>
            <a:rPr lang="en-US" sz="2800" dirty="0" smtClean="0"/>
            <a:t> </a:t>
          </a:r>
          <a:r>
            <a:rPr lang="en-US" sz="2800" dirty="0" err="1" smtClean="0"/>
            <a:t>Teori</a:t>
          </a:r>
          <a:r>
            <a:rPr lang="en-US" sz="2800" dirty="0" smtClean="0"/>
            <a:t> </a:t>
          </a:r>
          <a:r>
            <a:rPr lang="en-US" sz="2800" dirty="0" err="1" smtClean="0"/>
            <a:t>Permintaan</a:t>
          </a:r>
          <a:endParaRPr lang="en-US" sz="2800" dirty="0"/>
        </a:p>
      </dgm:t>
    </dgm:pt>
    <dgm:pt modelId="{8DB1E067-2BB9-4A88-A5AE-02307BD17D56}" type="parTrans" cxnId="{18C1E89B-1364-47F8-91AC-9B9468A467AE}">
      <dgm:prSet/>
      <dgm:spPr/>
      <dgm:t>
        <a:bodyPr/>
        <a:lstStyle/>
        <a:p>
          <a:endParaRPr lang="en-US"/>
        </a:p>
      </dgm:t>
    </dgm:pt>
    <dgm:pt modelId="{123499FF-0C29-4430-8546-C58056288BC9}" type="sibTrans" cxnId="{18C1E89B-1364-47F8-91AC-9B9468A467AE}">
      <dgm:prSet/>
      <dgm:spPr/>
      <dgm:t>
        <a:bodyPr/>
        <a:lstStyle/>
        <a:p>
          <a:endParaRPr lang="en-US"/>
        </a:p>
      </dgm:t>
    </dgm:pt>
    <dgm:pt modelId="{F56DA16C-0C1F-4677-9803-64FEED8D1CBA}">
      <dgm:prSet phldrT="[Text]" custT="1"/>
      <dgm:spPr/>
      <dgm:t>
        <a:bodyPr/>
        <a:lstStyle/>
        <a:p>
          <a:r>
            <a:rPr lang="en-US" sz="2800" dirty="0" err="1" smtClean="0"/>
            <a:t>Paradoks</a:t>
          </a:r>
          <a:r>
            <a:rPr lang="en-US" sz="2800" dirty="0" smtClean="0"/>
            <a:t> </a:t>
          </a:r>
          <a:r>
            <a:rPr lang="en-US" sz="2800" dirty="0" err="1" smtClean="0"/>
            <a:t>Nilai</a:t>
          </a:r>
          <a:endParaRPr lang="en-US" sz="2800" dirty="0"/>
        </a:p>
      </dgm:t>
    </dgm:pt>
    <dgm:pt modelId="{7E8B5E28-C2F1-4376-971C-0A25DFD0448B}" type="parTrans" cxnId="{E198FFCB-D812-49E5-A4B7-E51620E7E7EC}">
      <dgm:prSet/>
      <dgm:spPr/>
      <dgm:t>
        <a:bodyPr/>
        <a:lstStyle/>
        <a:p>
          <a:endParaRPr lang="en-US"/>
        </a:p>
      </dgm:t>
    </dgm:pt>
    <dgm:pt modelId="{72EDA815-AE19-41AE-891A-174334B7AC52}" type="sibTrans" cxnId="{E198FFCB-D812-49E5-A4B7-E51620E7E7EC}">
      <dgm:prSet/>
      <dgm:spPr/>
      <dgm:t>
        <a:bodyPr/>
        <a:lstStyle/>
        <a:p>
          <a:endParaRPr lang="en-US"/>
        </a:p>
      </dgm:t>
    </dgm:pt>
    <dgm:pt modelId="{1B60FF52-EB3F-4AAD-B84B-AEFBE0CD9DE3}" type="pres">
      <dgm:prSet presAssocID="{21D8F823-9B61-4970-9AA1-6525A409B216}" presName="linear" presStyleCnt="0">
        <dgm:presLayoutVars>
          <dgm:dir/>
          <dgm:animLvl val="lvl"/>
          <dgm:resizeHandles val="exact"/>
        </dgm:presLayoutVars>
      </dgm:prSet>
      <dgm:spPr/>
      <dgm:t>
        <a:bodyPr/>
        <a:lstStyle/>
        <a:p>
          <a:endParaRPr lang="id-ID"/>
        </a:p>
      </dgm:t>
    </dgm:pt>
    <dgm:pt modelId="{0BBCA5E7-FBD3-4951-8A10-97F9AD36075A}" type="pres">
      <dgm:prSet presAssocID="{3B7DAC30-CBC6-4E31-AAFF-77C0A67FBF90}" presName="parentLin" presStyleCnt="0"/>
      <dgm:spPr/>
    </dgm:pt>
    <dgm:pt modelId="{BA9A12B1-B2EB-49B2-AD72-95302B8EB48C}" type="pres">
      <dgm:prSet presAssocID="{3B7DAC30-CBC6-4E31-AAFF-77C0A67FBF90}" presName="parentLeftMargin" presStyleLbl="node1" presStyleIdx="0" presStyleCnt="5"/>
      <dgm:spPr/>
      <dgm:t>
        <a:bodyPr/>
        <a:lstStyle/>
        <a:p>
          <a:endParaRPr lang="id-ID"/>
        </a:p>
      </dgm:t>
    </dgm:pt>
    <dgm:pt modelId="{57E1F516-2080-453C-B06A-E9CC5DF7ED82}" type="pres">
      <dgm:prSet presAssocID="{3B7DAC30-CBC6-4E31-AAFF-77C0A67FBF90}" presName="parentText" presStyleLbl="node1" presStyleIdx="0" presStyleCnt="5" custScaleX="112870" custScaleY="190397" custLinFactNeighborX="-27928" custLinFactNeighborY="-92861">
        <dgm:presLayoutVars>
          <dgm:chMax val="0"/>
          <dgm:bulletEnabled val="1"/>
        </dgm:presLayoutVars>
      </dgm:prSet>
      <dgm:spPr/>
      <dgm:t>
        <a:bodyPr/>
        <a:lstStyle/>
        <a:p>
          <a:endParaRPr lang="id-ID"/>
        </a:p>
      </dgm:t>
    </dgm:pt>
    <dgm:pt modelId="{1625E0EA-6BF1-499E-9C50-CD0231A57DA8}" type="pres">
      <dgm:prSet presAssocID="{3B7DAC30-CBC6-4E31-AAFF-77C0A67FBF90}" presName="negativeSpace" presStyleCnt="0"/>
      <dgm:spPr/>
    </dgm:pt>
    <dgm:pt modelId="{A3DCD264-E402-4772-B965-F6F1350A6EF3}" type="pres">
      <dgm:prSet presAssocID="{3B7DAC30-CBC6-4E31-AAFF-77C0A67FBF90}" presName="childText" presStyleLbl="conFgAcc1" presStyleIdx="0" presStyleCnt="5" custLinFactY="-100000" custLinFactNeighborY="-176387">
        <dgm:presLayoutVars>
          <dgm:bulletEnabled val="1"/>
        </dgm:presLayoutVars>
      </dgm:prSet>
      <dgm:spPr/>
    </dgm:pt>
    <dgm:pt modelId="{D64F794B-FBFA-4286-AFBF-1BE7AB91886A}" type="pres">
      <dgm:prSet presAssocID="{0AD343D6-327C-4F98-BB2D-635F6354C950}" presName="spaceBetweenRectangles" presStyleCnt="0"/>
      <dgm:spPr/>
    </dgm:pt>
    <dgm:pt modelId="{306A7B34-A9B4-40B5-BFC6-A7AA6B543084}" type="pres">
      <dgm:prSet presAssocID="{DFEF6D6F-2416-4BA3-848B-8383C984A523}" presName="parentLin" presStyleCnt="0"/>
      <dgm:spPr/>
    </dgm:pt>
    <dgm:pt modelId="{CEDF050B-B302-436F-A554-F1E6880AD9F9}" type="pres">
      <dgm:prSet presAssocID="{DFEF6D6F-2416-4BA3-848B-8383C984A523}" presName="parentLeftMargin" presStyleLbl="node1" presStyleIdx="0" presStyleCnt="5"/>
      <dgm:spPr/>
      <dgm:t>
        <a:bodyPr/>
        <a:lstStyle/>
        <a:p>
          <a:endParaRPr lang="id-ID"/>
        </a:p>
      </dgm:t>
    </dgm:pt>
    <dgm:pt modelId="{17D3468D-9717-4F87-B27C-1262CD4E216A}" type="pres">
      <dgm:prSet presAssocID="{DFEF6D6F-2416-4BA3-848B-8383C984A523}" presName="parentText" presStyleLbl="node1" presStyleIdx="1" presStyleCnt="5" custScaleX="108494" custScaleY="183995" custLinFactNeighborX="-9910" custLinFactNeighborY="-32486">
        <dgm:presLayoutVars>
          <dgm:chMax val="0"/>
          <dgm:bulletEnabled val="1"/>
        </dgm:presLayoutVars>
      </dgm:prSet>
      <dgm:spPr/>
      <dgm:t>
        <a:bodyPr/>
        <a:lstStyle/>
        <a:p>
          <a:endParaRPr lang="id-ID"/>
        </a:p>
      </dgm:t>
    </dgm:pt>
    <dgm:pt modelId="{94D50C78-9CD3-4166-9B2D-7183D17B9E87}" type="pres">
      <dgm:prSet presAssocID="{DFEF6D6F-2416-4BA3-848B-8383C984A523}" presName="negativeSpace" presStyleCnt="0"/>
      <dgm:spPr/>
    </dgm:pt>
    <dgm:pt modelId="{8A11CD20-B96C-4F5B-A7B3-EE76C4915BED}" type="pres">
      <dgm:prSet presAssocID="{DFEF6D6F-2416-4BA3-848B-8383C984A523}" presName="childText" presStyleLbl="conFgAcc1" presStyleIdx="1" presStyleCnt="5" custLinFactY="-116885" custLinFactNeighborY="-200000">
        <dgm:presLayoutVars>
          <dgm:bulletEnabled val="1"/>
        </dgm:presLayoutVars>
      </dgm:prSet>
      <dgm:spPr/>
    </dgm:pt>
    <dgm:pt modelId="{9ECB499A-96AC-4CAA-ADAE-45057E202C09}" type="pres">
      <dgm:prSet presAssocID="{58D240E6-D696-4EB0-BC50-3E60B1CD24C6}" presName="spaceBetweenRectangles" presStyleCnt="0"/>
      <dgm:spPr/>
    </dgm:pt>
    <dgm:pt modelId="{F7EB5F8B-9762-425E-AA95-749790CD0A91}" type="pres">
      <dgm:prSet presAssocID="{FDD83F54-0FDD-40E5-8F77-1378C9EF6D53}" presName="parentLin" presStyleCnt="0"/>
      <dgm:spPr/>
    </dgm:pt>
    <dgm:pt modelId="{69F4C64E-7CD8-43AA-AB82-572B4F9A6823}" type="pres">
      <dgm:prSet presAssocID="{FDD83F54-0FDD-40E5-8F77-1378C9EF6D53}" presName="parentLeftMargin" presStyleLbl="node1" presStyleIdx="1" presStyleCnt="5"/>
      <dgm:spPr/>
      <dgm:t>
        <a:bodyPr/>
        <a:lstStyle/>
        <a:p>
          <a:endParaRPr lang="id-ID"/>
        </a:p>
      </dgm:t>
    </dgm:pt>
    <dgm:pt modelId="{2C884A62-9787-4667-8CB8-CFCC827207D3}" type="pres">
      <dgm:prSet presAssocID="{FDD83F54-0FDD-40E5-8F77-1378C9EF6D53}" presName="parentText" presStyleLbl="node1" presStyleIdx="2" presStyleCnt="5" custScaleX="103346" custScaleY="229066" custLinFactNeighborX="-9910" custLinFactNeighborY="-46427">
        <dgm:presLayoutVars>
          <dgm:chMax val="0"/>
          <dgm:bulletEnabled val="1"/>
        </dgm:presLayoutVars>
      </dgm:prSet>
      <dgm:spPr/>
      <dgm:t>
        <a:bodyPr/>
        <a:lstStyle/>
        <a:p>
          <a:endParaRPr lang="id-ID"/>
        </a:p>
      </dgm:t>
    </dgm:pt>
    <dgm:pt modelId="{C1EEFB75-72C2-403B-BD2F-7D905A19C9E1}" type="pres">
      <dgm:prSet presAssocID="{FDD83F54-0FDD-40E5-8F77-1378C9EF6D53}" presName="negativeSpace" presStyleCnt="0"/>
      <dgm:spPr/>
    </dgm:pt>
    <dgm:pt modelId="{C5B40493-B7A8-4C09-80F8-5A684C5B3BF1}" type="pres">
      <dgm:prSet presAssocID="{FDD83F54-0FDD-40E5-8F77-1378C9EF6D53}" presName="childText" presStyleLbl="conFgAcc1" presStyleIdx="2" presStyleCnt="5" custLinFactY="-140657" custLinFactNeighborX="-901" custLinFactNeighborY="-200000">
        <dgm:presLayoutVars>
          <dgm:bulletEnabled val="1"/>
        </dgm:presLayoutVars>
      </dgm:prSet>
      <dgm:spPr/>
    </dgm:pt>
    <dgm:pt modelId="{4CB4E408-A4E4-496D-8B4D-34C59EE3A497}" type="pres">
      <dgm:prSet presAssocID="{123499FF-0C29-4430-8546-C58056288BC9}" presName="spaceBetweenRectangles" presStyleCnt="0"/>
      <dgm:spPr/>
    </dgm:pt>
    <dgm:pt modelId="{D2182A95-F8DC-4A00-91D0-30BBDBAB85A8}" type="pres">
      <dgm:prSet presAssocID="{F56DA16C-0C1F-4677-9803-64FEED8D1CBA}" presName="parentLin" presStyleCnt="0"/>
      <dgm:spPr/>
    </dgm:pt>
    <dgm:pt modelId="{5CFA65EB-D3D9-4783-89DE-ED9AF133A12C}" type="pres">
      <dgm:prSet presAssocID="{F56DA16C-0C1F-4677-9803-64FEED8D1CBA}" presName="parentLeftMargin" presStyleLbl="node1" presStyleIdx="2" presStyleCnt="5"/>
      <dgm:spPr/>
      <dgm:t>
        <a:bodyPr/>
        <a:lstStyle/>
        <a:p>
          <a:endParaRPr lang="id-ID"/>
        </a:p>
      </dgm:t>
    </dgm:pt>
    <dgm:pt modelId="{1EA42DC4-8D87-47A3-B9A1-34A6DD34CFD7}" type="pres">
      <dgm:prSet presAssocID="{F56DA16C-0C1F-4677-9803-64FEED8D1CBA}" presName="parentText" presStyleLbl="node1" presStyleIdx="3" presStyleCnt="5" custScaleX="95624" custScaleY="211753" custLinFactNeighborX="-9910" custLinFactNeighborY="-53813">
        <dgm:presLayoutVars>
          <dgm:chMax val="0"/>
          <dgm:bulletEnabled val="1"/>
        </dgm:presLayoutVars>
      </dgm:prSet>
      <dgm:spPr/>
      <dgm:t>
        <a:bodyPr/>
        <a:lstStyle/>
        <a:p>
          <a:endParaRPr lang="id-ID"/>
        </a:p>
      </dgm:t>
    </dgm:pt>
    <dgm:pt modelId="{36430900-21E8-402D-B876-AF576659A1C4}" type="pres">
      <dgm:prSet presAssocID="{F56DA16C-0C1F-4677-9803-64FEED8D1CBA}" presName="negativeSpace" presStyleCnt="0"/>
      <dgm:spPr/>
    </dgm:pt>
    <dgm:pt modelId="{71E915DE-C3FB-408B-9DF6-6AED45B7A71C}" type="pres">
      <dgm:prSet presAssocID="{F56DA16C-0C1F-4677-9803-64FEED8D1CBA}" presName="childText" presStyleLbl="conFgAcc1" presStyleIdx="3" presStyleCnt="5" custLinFactY="-170636" custLinFactNeighborY="-200000">
        <dgm:presLayoutVars>
          <dgm:bulletEnabled val="1"/>
        </dgm:presLayoutVars>
      </dgm:prSet>
      <dgm:spPr/>
    </dgm:pt>
    <dgm:pt modelId="{BB12AA19-F47E-4D12-9D0F-0A87123C136D}" type="pres">
      <dgm:prSet presAssocID="{72EDA815-AE19-41AE-891A-174334B7AC52}" presName="spaceBetweenRectangles" presStyleCnt="0"/>
      <dgm:spPr/>
    </dgm:pt>
    <dgm:pt modelId="{E32BCA80-C0E5-4E14-BDCE-4A48D598F02D}" type="pres">
      <dgm:prSet presAssocID="{6DD15883-CD4E-435E-81D0-A6590370CB87}" presName="parentLin" presStyleCnt="0"/>
      <dgm:spPr/>
    </dgm:pt>
    <dgm:pt modelId="{EACB314D-5030-41F5-B0FA-A57840DE1DAC}" type="pres">
      <dgm:prSet presAssocID="{6DD15883-CD4E-435E-81D0-A6590370CB87}" presName="parentLeftMargin" presStyleLbl="node1" presStyleIdx="3" presStyleCnt="5"/>
      <dgm:spPr/>
      <dgm:t>
        <a:bodyPr/>
        <a:lstStyle/>
        <a:p>
          <a:endParaRPr lang="id-ID"/>
        </a:p>
      </dgm:t>
    </dgm:pt>
    <dgm:pt modelId="{65BFE387-0B7B-429A-A8AD-BB6A28A98574}" type="pres">
      <dgm:prSet presAssocID="{6DD15883-CD4E-435E-81D0-A6590370CB87}" presName="parentText" presStyleLbl="node1" presStyleIdx="4" presStyleCnt="5" custScaleX="84556" custScaleY="183943" custLinFactNeighborX="-9910" custLinFactNeighborY="-43886">
        <dgm:presLayoutVars>
          <dgm:chMax val="0"/>
          <dgm:bulletEnabled val="1"/>
        </dgm:presLayoutVars>
      </dgm:prSet>
      <dgm:spPr/>
      <dgm:t>
        <a:bodyPr/>
        <a:lstStyle/>
        <a:p>
          <a:endParaRPr lang="id-ID"/>
        </a:p>
      </dgm:t>
    </dgm:pt>
    <dgm:pt modelId="{BD034BD1-FB03-4856-ACC7-793EB213CCA9}" type="pres">
      <dgm:prSet presAssocID="{6DD15883-CD4E-435E-81D0-A6590370CB87}" presName="negativeSpace" presStyleCnt="0"/>
      <dgm:spPr/>
    </dgm:pt>
    <dgm:pt modelId="{F1AA33CB-4EA6-4516-BA69-11B80FE0B459}" type="pres">
      <dgm:prSet presAssocID="{6DD15883-CD4E-435E-81D0-A6590370CB87}" presName="childText" presStyleLbl="conFgAcc1" presStyleIdx="4" presStyleCnt="5" custLinFactY="-89266" custLinFactNeighborY="-100000">
        <dgm:presLayoutVars>
          <dgm:bulletEnabled val="1"/>
        </dgm:presLayoutVars>
      </dgm:prSet>
      <dgm:spPr/>
    </dgm:pt>
  </dgm:ptLst>
  <dgm:cxnLst>
    <dgm:cxn modelId="{EB83450A-3BDF-4518-B0D7-D22CF8B69EC1}" type="presOf" srcId="{F56DA16C-0C1F-4677-9803-64FEED8D1CBA}" destId="{1EA42DC4-8D87-47A3-B9A1-34A6DD34CFD7}" srcOrd="1" destOrd="0" presId="urn:microsoft.com/office/officeart/2005/8/layout/list1"/>
    <dgm:cxn modelId="{05C1EF9C-18AE-44C8-A534-49FB7EE5810D}" type="presOf" srcId="{6DD15883-CD4E-435E-81D0-A6590370CB87}" destId="{EACB314D-5030-41F5-B0FA-A57840DE1DAC}" srcOrd="0" destOrd="0" presId="urn:microsoft.com/office/officeart/2005/8/layout/list1"/>
    <dgm:cxn modelId="{D54A9D33-E8BB-4804-AEE0-7224F280F964}" type="presOf" srcId="{3B7DAC30-CBC6-4E31-AAFF-77C0A67FBF90}" destId="{57E1F516-2080-453C-B06A-E9CC5DF7ED82}" srcOrd="1" destOrd="0" presId="urn:microsoft.com/office/officeart/2005/8/layout/list1"/>
    <dgm:cxn modelId="{EF187202-F400-403F-B140-D320C88F0929}" type="presOf" srcId="{21D8F823-9B61-4970-9AA1-6525A409B216}" destId="{1B60FF52-EB3F-4AAD-B84B-AEFBE0CD9DE3}" srcOrd="0" destOrd="0" presId="urn:microsoft.com/office/officeart/2005/8/layout/list1"/>
    <dgm:cxn modelId="{49076FA6-1E50-429C-9C0F-6E586FADEAED}" type="presOf" srcId="{3B7DAC30-CBC6-4E31-AAFF-77C0A67FBF90}" destId="{BA9A12B1-B2EB-49B2-AD72-95302B8EB48C}" srcOrd="0" destOrd="0" presId="urn:microsoft.com/office/officeart/2005/8/layout/list1"/>
    <dgm:cxn modelId="{D1784886-4F94-4140-A9DE-0CC4F9A711D5}" srcId="{21D8F823-9B61-4970-9AA1-6525A409B216}" destId="{3B7DAC30-CBC6-4E31-AAFF-77C0A67FBF90}" srcOrd="0" destOrd="0" parTransId="{6C65C140-2047-4BF0-BC9F-7A7EC0EAB177}" sibTransId="{0AD343D6-327C-4F98-BB2D-635F6354C950}"/>
    <dgm:cxn modelId="{2A25F8C9-5CD2-4C10-8F5C-E0A0973EA08C}" type="presOf" srcId="{DFEF6D6F-2416-4BA3-848B-8383C984A523}" destId="{CEDF050B-B302-436F-A554-F1E6880AD9F9}" srcOrd="0" destOrd="0" presId="urn:microsoft.com/office/officeart/2005/8/layout/list1"/>
    <dgm:cxn modelId="{ECCB0EC1-38BB-4490-997D-0FF849D945B6}" type="presOf" srcId="{6DD15883-CD4E-435E-81D0-A6590370CB87}" destId="{65BFE387-0B7B-429A-A8AD-BB6A28A98574}" srcOrd="1" destOrd="0" presId="urn:microsoft.com/office/officeart/2005/8/layout/list1"/>
    <dgm:cxn modelId="{E5A29ED7-2FDD-4E94-814B-715198A79B7A}" type="presOf" srcId="{FDD83F54-0FDD-40E5-8F77-1378C9EF6D53}" destId="{2C884A62-9787-4667-8CB8-CFCC827207D3}" srcOrd="1" destOrd="0" presId="urn:microsoft.com/office/officeart/2005/8/layout/list1"/>
    <dgm:cxn modelId="{DFABC95F-28CD-4994-A6AA-B44765AAB8E5}" type="presOf" srcId="{FDD83F54-0FDD-40E5-8F77-1378C9EF6D53}" destId="{69F4C64E-7CD8-43AA-AB82-572B4F9A6823}" srcOrd="0" destOrd="0" presId="urn:microsoft.com/office/officeart/2005/8/layout/list1"/>
    <dgm:cxn modelId="{AF9E5472-06E1-4E6C-961F-46058C0A090D}" type="presOf" srcId="{DFEF6D6F-2416-4BA3-848B-8383C984A523}" destId="{17D3468D-9717-4F87-B27C-1262CD4E216A}" srcOrd="1" destOrd="0" presId="urn:microsoft.com/office/officeart/2005/8/layout/list1"/>
    <dgm:cxn modelId="{7A734DD1-B544-47DB-B2E8-C53A81E9D552}" srcId="{21D8F823-9B61-4970-9AA1-6525A409B216}" destId="{6DD15883-CD4E-435E-81D0-A6590370CB87}" srcOrd="4" destOrd="0" parTransId="{25AC73BE-A91A-483D-9018-13B197B6A5DB}" sibTransId="{76C791A7-1C0F-46C9-ACAB-110056B16AB6}"/>
    <dgm:cxn modelId="{2CCA29BD-DB5A-43C7-9A73-DE1630330197}" type="presOf" srcId="{F56DA16C-0C1F-4677-9803-64FEED8D1CBA}" destId="{5CFA65EB-D3D9-4783-89DE-ED9AF133A12C}" srcOrd="0" destOrd="0" presId="urn:microsoft.com/office/officeart/2005/8/layout/list1"/>
    <dgm:cxn modelId="{9C6820C2-A570-4BE7-A777-7AB934353F5C}" srcId="{21D8F823-9B61-4970-9AA1-6525A409B216}" destId="{DFEF6D6F-2416-4BA3-848B-8383C984A523}" srcOrd="1" destOrd="0" parTransId="{BBAB4BD2-8ADE-4304-9BF8-A8F88E1A08FF}" sibTransId="{58D240E6-D696-4EB0-BC50-3E60B1CD24C6}"/>
    <dgm:cxn modelId="{E198FFCB-D812-49E5-A4B7-E51620E7E7EC}" srcId="{21D8F823-9B61-4970-9AA1-6525A409B216}" destId="{F56DA16C-0C1F-4677-9803-64FEED8D1CBA}" srcOrd="3" destOrd="0" parTransId="{7E8B5E28-C2F1-4376-971C-0A25DFD0448B}" sibTransId="{72EDA815-AE19-41AE-891A-174334B7AC52}"/>
    <dgm:cxn modelId="{18C1E89B-1364-47F8-91AC-9B9468A467AE}" srcId="{21D8F823-9B61-4970-9AA1-6525A409B216}" destId="{FDD83F54-0FDD-40E5-8F77-1378C9EF6D53}" srcOrd="2" destOrd="0" parTransId="{8DB1E067-2BB9-4A88-A5AE-02307BD17D56}" sibTransId="{123499FF-0C29-4430-8546-C58056288BC9}"/>
    <dgm:cxn modelId="{3094C656-7823-47F6-A365-045EFC69C198}" type="presParOf" srcId="{1B60FF52-EB3F-4AAD-B84B-AEFBE0CD9DE3}" destId="{0BBCA5E7-FBD3-4951-8A10-97F9AD36075A}" srcOrd="0" destOrd="0" presId="urn:microsoft.com/office/officeart/2005/8/layout/list1"/>
    <dgm:cxn modelId="{BE5F6089-0C60-44A8-BC77-643BE9C294D0}" type="presParOf" srcId="{0BBCA5E7-FBD3-4951-8A10-97F9AD36075A}" destId="{BA9A12B1-B2EB-49B2-AD72-95302B8EB48C}" srcOrd="0" destOrd="0" presId="urn:microsoft.com/office/officeart/2005/8/layout/list1"/>
    <dgm:cxn modelId="{6E6B120F-CAF2-4F29-AE8B-A14850F67029}" type="presParOf" srcId="{0BBCA5E7-FBD3-4951-8A10-97F9AD36075A}" destId="{57E1F516-2080-453C-B06A-E9CC5DF7ED82}" srcOrd="1" destOrd="0" presId="urn:microsoft.com/office/officeart/2005/8/layout/list1"/>
    <dgm:cxn modelId="{8D9A8A6F-1540-4E76-BF0C-4BB2CD15DB8F}" type="presParOf" srcId="{1B60FF52-EB3F-4AAD-B84B-AEFBE0CD9DE3}" destId="{1625E0EA-6BF1-499E-9C50-CD0231A57DA8}" srcOrd="1" destOrd="0" presId="urn:microsoft.com/office/officeart/2005/8/layout/list1"/>
    <dgm:cxn modelId="{AE0D4D1F-B5B5-46E5-B30C-7ED131F710C2}" type="presParOf" srcId="{1B60FF52-EB3F-4AAD-B84B-AEFBE0CD9DE3}" destId="{A3DCD264-E402-4772-B965-F6F1350A6EF3}" srcOrd="2" destOrd="0" presId="urn:microsoft.com/office/officeart/2005/8/layout/list1"/>
    <dgm:cxn modelId="{EB6062C6-2EC4-4218-9AD4-0EC8731497C4}" type="presParOf" srcId="{1B60FF52-EB3F-4AAD-B84B-AEFBE0CD9DE3}" destId="{D64F794B-FBFA-4286-AFBF-1BE7AB91886A}" srcOrd="3" destOrd="0" presId="urn:microsoft.com/office/officeart/2005/8/layout/list1"/>
    <dgm:cxn modelId="{A9D80B77-0D93-40C8-85DB-67E3E39F710E}" type="presParOf" srcId="{1B60FF52-EB3F-4AAD-B84B-AEFBE0CD9DE3}" destId="{306A7B34-A9B4-40B5-BFC6-A7AA6B543084}" srcOrd="4" destOrd="0" presId="urn:microsoft.com/office/officeart/2005/8/layout/list1"/>
    <dgm:cxn modelId="{759B033A-12FB-4F18-A8C7-23007B78D37B}" type="presParOf" srcId="{306A7B34-A9B4-40B5-BFC6-A7AA6B543084}" destId="{CEDF050B-B302-436F-A554-F1E6880AD9F9}" srcOrd="0" destOrd="0" presId="urn:microsoft.com/office/officeart/2005/8/layout/list1"/>
    <dgm:cxn modelId="{01EF11DB-5CB3-44E0-87B1-F9D4027848A3}" type="presParOf" srcId="{306A7B34-A9B4-40B5-BFC6-A7AA6B543084}" destId="{17D3468D-9717-4F87-B27C-1262CD4E216A}" srcOrd="1" destOrd="0" presId="urn:microsoft.com/office/officeart/2005/8/layout/list1"/>
    <dgm:cxn modelId="{BCCE93C5-DA89-4322-BB04-A11057CC56E1}" type="presParOf" srcId="{1B60FF52-EB3F-4AAD-B84B-AEFBE0CD9DE3}" destId="{94D50C78-9CD3-4166-9B2D-7183D17B9E87}" srcOrd="5" destOrd="0" presId="urn:microsoft.com/office/officeart/2005/8/layout/list1"/>
    <dgm:cxn modelId="{A26C6F3B-4B13-4C18-BD52-6225DEF97CF9}" type="presParOf" srcId="{1B60FF52-EB3F-4AAD-B84B-AEFBE0CD9DE3}" destId="{8A11CD20-B96C-4F5B-A7B3-EE76C4915BED}" srcOrd="6" destOrd="0" presId="urn:microsoft.com/office/officeart/2005/8/layout/list1"/>
    <dgm:cxn modelId="{745D9229-CB4B-4C13-AA30-74F5BF437B4B}" type="presParOf" srcId="{1B60FF52-EB3F-4AAD-B84B-AEFBE0CD9DE3}" destId="{9ECB499A-96AC-4CAA-ADAE-45057E202C09}" srcOrd="7" destOrd="0" presId="urn:microsoft.com/office/officeart/2005/8/layout/list1"/>
    <dgm:cxn modelId="{9C9C4D24-F5D9-4F32-B71D-55BAFE6C2420}" type="presParOf" srcId="{1B60FF52-EB3F-4AAD-B84B-AEFBE0CD9DE3}" destId="{F7EB5F8B-9762-425E-AA95-749790CD0A91}" srcOrd="8" destOrd="0" presId="urn:microsoft.com/office/officeart/2005/8/layout/list1"/>
    <dgm:cxn modelId="{FF9DBAEA-B9FF-4F52-8CB8-C8EE39ABBAE4}" type="presParOf" srcId="{F7EB5F8B-9762-425E-AA95-749790CD0A91}" destId="{69F4C64E-7CD8-43AA-AB82-572B4F9A6823}" srcOrd="0" destOrd="0" presId="urn:microsoft.com/office/officeart/2005/8/layout/list1"/>
    <dgm:cxn modelId="{10798B1F-F170-4466-A416-05133BEC322D}" type="presParOf" srcId="{F7EB5F8B-9762-425E-AA95-749790CD0A91}" destId="{2C884A62-9787-4667-8CB8-CFCC827207D3}" srcOrd="1" destOrd="0" presId="urn:microsoft.com/office/officeart/2005/8/layout/list1"/>
    <dgm:cxn modelId="{FEF2303D-1E66-4762-96CA-D3E8BC588443}" type="presParOf" srcId="{1B60FF52-EB3F-4AAD-B84B-AEFBE0CD9DE3}" destId="{C1EEFB75-72C2-403B-BD2F-7D905A19C9E1}" srcOrd="9" destOrd="0" presId="urn:microsoft.com/office/officeart/2005/8/layout/list1"/>
    <dgm:cxn modelId="{DAF15FD8-8D40-465C-881A-A23617EF5171}" type="presParOf" srcId="{1B60FF52-EB3F-4AAD-B84B-AEFBE0CD9DE3}" destId="{C5B40493-B7A8-4C09-80F8-5A684C5B3BF1}" srcOrd="10" destOrd="0" presId="urn:microsoft.com/office/officeart/2005/8/layout/list1"/>
    <dgm:cxn modelId="{1D116F95-DBDF-457F-8F16-3184F5CDC9D0}" type="presParOf" srcId="{1B60FF52-EB3F-4AAD-B84B-AEFBE0CD9DE3}" destId="{4CB4E408-A4E4-496D-8B4D-34C59EE3A497}" srcOrd="11" destOrd="0" presId="urn:microsoft.com/office/officeart/2005/8/layout/list1"/>
    <dgm:cxn modelId="{C5F36709-5146-4AB6-9F75-C760E913895E}" type="presParOf" srcId="{1B60FF52-EB3F-4AAD-B84B-AEFBE0CD9DE3}" destId="{D2182A95-F8DC-4A00-91D0-30BBDBAB85A8}" srcOrd="12" destOrd="0" presId="urn:microsoft.com/office/officeart/2005/8/layout/list1"/>
    <dgm:cxn modelId="{48D752D0-A398-42BF-A46F-DCB8FE3F6A89}" type="presParOf" srcId="{D2182A95-F8DC-4A00-91D0-30BBDBAB85A8}" destId="{5CFA65EB-D3D9-4783-89DE-ED9AF133A12C}" srcOrd="0" destOrd="0" presId="urn:microsoft.com/office/officeart/2005/8/layout/list1"/>
    <dgm:cxn modelId="{F40739DA-8065-4B1C-B40D-C8D5E551D855}" type="presParOf" srcId="{D2182A95-F8DC-4A00-91D0-30BBDBAB85A8}" destId="{1EA42DC4-8D87-47A3-B9A1-34A6DD34CFD7}" srcOrd="1" destOrd="0" presId="urn:microsoft.com/office/officeart/2005/8/layout/list1"/>
    <dgm:cxn modelId="{A77877CB-079B-4214-8F15-32417506EFF4}" type="presParOf" srcId="{1B60FF52-EB3F-4AAD-B84B-AEFBE0CD9DE3}" destId="{36430900-21E8-402D-B876-AF576659A1C4}" srcOrd="13" destOrd="0" presId="urn:microsoft.com/office/officeart/2005/8/layout/list1"/>
    <dgm:cxn modelId="{9B0CA0C0-9EE9-4328-9FFF-893C480ACCDD}" type="presParOf" srcId="{1B60FF52-EB3F-4AAD-B84B-AEFBE0CD9DE3}" destId="{71E915DE-C3FB-408B-9DF6-6AED45B7A71C}" srcOrd="14" destOrd="0" presId="urn:microsoft.com/office/officeart/2005/8/layout/list1"/>
    <dgm:cxn modelId="{51B99526-68C0-4DCC-BD83-9ADB79A97B98}" type="presParOf" srcId="{1B60FF52-EB3F-4AAD-B84B-AEFBE0CD9DE3}" destId="{BB12AA19-F47E-4D12-9D0F-0A87123C136D}" srcOrd="15" destOrd="0" presId="urn:microsoft.com/office/officeart/2005/8/layout/list1"/>
    <dgm:cxn modelId="{463453AF-EB18-4903-B88D-8F345A69F8B3}" type="presParOf" srcId="{1B60FF52-EB3F-4AAD-B84B-AEFBE0CD9DE3}" destId="{E32BCA80-C0E5-4E14-BDCE-4A48D598F02D}" srcOrd="16" destOrd="0" presId="urn:microsoft.com/office/officeart/2005/8/layout/list1"/>
    <dgm:cxn modelId="{A60FCF02-3DEC-4A91-BC2F-777668500943}" type="presParOf" srcId="{E32BCA80-C0E5-4E14-BDCE-4A48D598F02D}" destId="{EACB314D-5030-41F5-B0FA-A57840DE1DAC}" srcOrd="0" destOrd="0" presId="urn:microsoft.com/office/officeart/2005/8/layout/list1"/>
    <dgm:cxn modelId="{21FEEBA7-A7BC-49FF-B620-6FB7F4755EF3}" type="presParOf" srcId="{E32BCA80-C0E5-4E14-BDCE-4A48D598F02D}" destId="{65BFE387-0B7B-429A-A8AD-BB6A28A98574}" srcOrd="1" destOrd="0" presId="urn:microsoft.com/office/officeart/2005/8/layout/list1"/>
    <dgm:cxn modelId="{728913BB-9A72-46C3-8B13-D354A58459B1}" type="presParOf" srcId="{1B60FF52-EB3F-4AAD-B84B-AEFBE0CD9DE3}" destId="{BD034BD1-FB03-4856-ACC7-793EB213CCA9}" srcOrd="17" destOrd="0" presId="urn:microsoft.com/office/officeart/2005/8/layout/list1"/>
    <dgm:cxn modelId="{489F20E9-91BF-4775-81D6-778A1928777B}" type="presParOf" srcId="{1B60FF52-EB3F-4AAD-B84B-AEFBE0CD9DE3}" destId="{F1AA33CB-4EA6-4516-BA69-11B80FE0B45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F86EE-D3F9-4A9B-BA52-363461E8123B}"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7AF76472-6B36-49AD-9E55-59831358D09A}">
      <dgm:prSet phldrT="[Text]"/>
      <dgm:spPr/>
      <dgm:t>
        <a:bodyPr/>
        <a:lstStyle/>
        <a:p>
          <a:r>
            <a:rPr lang="en-US" dirty="0" err="1" smtClean="0"/>
            <a:t>Nilai</a:t>
          </a:r>
          <a:r>
            <a:rPr lang="en-US" dirty="0" smtClean="0"/>
            <a:t> </a:t>
          </a:r>
          <a:r>
            <a:rPr lang="en-US" dirty="0" err="1" smtClean="0"/>
            <a:t>Guna</a:t>
          </a:r>
          <a:endParaRPr lang="en-US" dirty="0"/>
        </a:p>
      </dgm:t>
    </dgm:pt>
    <dgm:pt modelId="{46075991-5824-4E7A-97D8-5ABA815C90D3}" type="parTrans" cxnId="{9B6197E2-FA68-4B60-8DF4-C1562B7C30F2}">
      <dgm:prSet/>
      <dgm:spPr/>
      <dgm:t>
        <a:bodyPr/>
        <a:lstStyle/>
        <a:p>
          <a:endParaRPr lang="en-US"/>
        </a:p>
      </dgm:t>
    </dgm:pt>
    <dgm:pt modelId="{18487A88-FFC3-4F64-AAEE-3009A1D9187A}" type="sibTrans" cxnId="{9B6197E2-FA68-4B60-8DF4-C1562B7C30F2}">
      <dgm:prSet/>
      <dgm:spPr/>
      <dgm:t>
        <a:bodyPr/>
        <a:lstStyle/>
        <a:p>
          <a:endParaRPr lang="en-US"/>
        </a:p>
      </dgm:t>
    </dgm:pt>
    <dgm:pt modelId="{AFF5377E-C730-4E34-BA9E-0AA7CA818912}">
      <dgm:prSet phldrT="[Text]"/>
      <dgm:spPr/>
      <dgm:t>
        <a:bodyPr/>
        <a:lstStyle/>
        <a:p>
          <a:r>
            <a:rPr lang="en-US" dirty="0" err="1" smtClean="0"/>
            <a:t>Kardinal</a:t>
          </a:r>
          <a:endParaRPr lang="en-US" dirty="0"/>
        </a:p>
      </dgm:t>
    </dgm:pt>
    <dgm:pt modelId="{E9648279-3058-4F68-AF13-EEECB8664C77}" type="parTrans" cxnId="{84456872-5B30-4AE7-B596-B5A96D5B483C}">
      <dgm:prSet/>
      <dgm:spPr/>
      <dgm:t>
        <a:bodyPr/>
        <a:lstStyle/>
        <a:p>
          <a:endParaRPr lang="en-US"/>
        </a:p>
      </dgm:t>
    </dgm:pt>
    <dgm:pt modelId="{1DBE3ADA-0A37-4997-B27F-A9A97734F0E2}" type="sibTrans" cxnId="{84456872-5B30-4AE7-B596-B5A96D5B483C}">
      <dgm:prSet/>
      <dgm:spPr/>
      <dgm:t>
        <a:bodyPr/>
        <a:lstStyle/>
        <a:p>
          <a:endParaRPr lang="en-US"/>
        </a:p>
      </dgm:t>
    </dgm:pt>
    <dgm:pt modelId="{EBA358D8-0344-4842-AD3D-ABC7189AEE00}">
      <dgm:prSet phldrT="[Text]"/>
      <dgm:spPr/>
      <dgm:t>
        <a:bodyPr/>
        <a:lstStyle/>
        <a:p>
          <a:r>
            <a:rPr lang="en-US" dirty="0" smtClean="0"/>
            <a:t>Marginal</a:t>
          </a:r>
          <a:endParaRPr lang="en-US" dirty="0"/>
        </a:p>
      </dgm:t>
    </dgm:pt>
    <dgm:pt modelId="{8BE9820D-67E8-4FB1-BE02-1EB97EB40319}" type="parTrans" cxnId="{36BFE9C3-AA89-4121-BAB6-D19307D5D390}">
      <dgm:prSet/>
      <dgm:spPr/>
      <dgm:t>
        <a:bodyPr/>
        <a:lstStyle/>
        <a:p>
          <a:endParaRPr lang="en-US"/>
        </a:p>
      </dgm:t>
    </dgm:pt>
    <dgm:pt modelId="{951E0ED2-4D3D-45C4-95B8-10F832277C71}" type="sibTrans" cxnId="{36BFE9C3-AA89-4121-BAB6-D19307D5D390}">
      <dgm:prSet/>
      <dgm:spPr/>
      <dgm:t>
        <a:bodyPr/>
        <a:lstStyle/>
        <a:p>
          <a:endParaRPr lang="en-US"/>
        </a:p>
      </dgm:t>
    </dgm:pt>
    <dgm:pt modelId="{79991D8E-04C1-43E4-80D8-53BCA69F4848}">
      <dgm:prSet phldrT="[Text]"/>
      <dgm:spPr/>
      <dgm:t>
        <a:bodyPr/>
        <a:lstStyle/>
        <a:p>
          <a:r>
            <a:rPr lang="en-US" dirty="0" smtClean="0"/>
            <a:t>Total</a:t>
          </a:r>
          <a:endParaRPr lang="en-US" dirty="0"/>
        </a:p>
      </dgm:t>
    </dgm:pt>
    <dgm:pt modelId="{CAB4BA53-68EE-46A0-8DE0-8BBF4D752246}" type="parTrans" cxnId="{E3A99DA3-5F2B-4AFF-88E6-CF157B8CF519}">
      <dgm:prSet/>
      <dgm:spPr/>
      <dgm:t>
        <a:bodyPr/>
        <a:lstStyle/>
        <a:p>
          <a:endParaRPr lang="en-US"/>
        </a:p>
      </dgm:t>
    </dgm:pt>
    <dgm:pt modelId="{699A8B80-B299-4627-82BC-C6C0CA87AAAC}" type="sibTrans" cxnId="{E3A99DA3-5F2B-4AFF-88E6-CF157B8CF519}">
      <dgm:prSet/>
      <dgm:spPr/>
      <dgm:t>
        <a:bodyPr/>
        <a:lstStyle/>
        <a:p>
          <a:endParaRPr lang="en-US"/>
        </a:p>
      </dgm:t>
    </dgm:pt>
    <dgm:pt modelId="{94E26EB5-7D04-4DF4-BB19-7DF94CCD4D58}">
      <dgm:prSet phldrT="[Text]"/>
      <dgm:spPr/>
      <dgm:t>
        <a:bodyPr/>
        <a:lstStyle/>
        <a:p>
          <a:r>
            <a:rPr lang="en-US" dirty="0" smtClean="0"/>
            <a:t>Ordinal</a:t>
          </a:r>
          <a:endParaRPr lang="en-US" dirty="0"/>
        </a:p>
      </dgm:t>
    </dgm:pt>
    <dgm:pt modelId="{2D237F95-66DE-422D-A814-76A03709E972}" type="parTrans" cxnId="{DF81D32C-D931-447E-BB1E-B8772433868C}">
      <dgm:prSet/>
      <dgm:spPr/>
      <dgm:t>
        <a:bodyPr/>
        <a:lstStyle/>
        <a:p>
          <a:endParaRPr lang="en-US"/>
        </a:p>
      </dgm:t>
    </dgm:pt>
    <dgm:pt modelId="{E2CD2124-9B58-4A4D-B30F-AE133D5F55E5}" type="sibTrans" cxnId="{DF81D32C-D931-447E-BB1E-B8772433868C}">
      <dgm:prSet/>
      <dgm:spPr/>
      <dgm:t>
        <a:bodyPr/>
        <a:lstStyle/>
        <a:p>
          <a:endParaRPr lang="en-US"/>
        </a:p>
      </dgm:t>
    </dgm:pt>
    <dgm:pt modelId="{B43A3068-25C2-4603-AF3B-1A0A1DC1B6EF}" type="pres">
      <dgm:prSet presAssocID="{F25F86EE-D3F9-4A9B-BA52-363461E8123B}" presName="hierChild1" presStyleCnt="0">
        <dgm:presLayoutVars>
          <dgm:chPref val="1"/>
          <dgm:dir/>
          <dgm:animOne val="branch"/>
          <dgm:animLvl val="lvl"/>
          <dgm:resizeHandles/>
        </dgm:presLayoutVars>
      </dgm:prSet>
      <dgm:spPr/>
      <dgm:t>
        <a:bodyPr/>
        <a:lstStyle/>
        <a:p>
          <a:endParaRPr lang="en-US"/>
        </a:p>
      </dgm:t>
    </dgm:pt>
    <dgm:pt modelId="{7881D208-6F3E-48B1-B43A-ADD405F7B433}" type="pres">
      <dgm:prSet presAssocID="{7AF76472-6B36-49AD-9E55-59831358D09A}" presName="hierRoot1" presStyleCnt="0"/>
      <dgm:spPr/>
    </dgm:pt>
    <dgm:pt modelId="{7E883096-0C75-409B-AB10-5415773AF63B}" type="pres">
      <dgm:prSet presAssocID="{7AF76472-6B36-49AD-9E55-59831358D09A}" presName="composite" presStyleCnt="0"/>
      <dgm:spPr/>
    </dgm:pt>
    <dgm:pt modelId="{5C9817AB-593F-43E5-AF0B-AD35D23E2C37}" type="pres">
      <dgm:prSet presAssocID="{7AF76472-6B36-49AD-9E55-59831358D09A}" presName="background" presStyleLbl="node0" presStyleIdx="0" presStyleCnt="1"/>
      <dgm:spPr/>
    </dgm:pt>
    <dgm:pt modelId="{C0917CE5-78DD-4E6D-AFA5-DFD2725FA288}" type="pres">
      <dgm:prSet presAssocID="{7AF76472-6B36-49AD-9E55-59831358D09A}" presName="text" presStyleLbl="fgAcc0" presStyleIdx="0" presStyleCnt="1">
        <dgm:presLayoutVars>
          <dgm:chPref val="3"/>
        </dgm:presLayoutVars>
      </dgm:prSet>
      <dgm:spPr/>
      <dgm:t>
        <a:bodyPr/>
        <a:lstStyle/>
        <a:p>
          <a:endParaRPr lang="en-US"/>
        </a:p>
      </dgm:t>
    </dgm:pt>
    <dgm:pt modelId="{CF764498-3864-4F68-A77C-378F495C7044}" type="pres">
      <dgm:prSet presAssocID="{7AF76472-6B36-49AD-9E55-59831358D09A}" presName="hierChild2" presStyleCnt="0"/>
      <dgm:spPr/>
    </dgm:pt>
    <dgm:pt modelId="{EBE5F4AE-740B-4526-B3B3-4BFC45252666}" type="pres">
      <dgm:prSet presAssocID="{E9648279-3058-4F68-AF13-EEECB8664C77}" presName="Name10" presStyleLbl="parChTrans1D2" presStyleIdx="0" presStyleCnt="2"/>
      <dgm:spPr/>
      <dgm:t>
        <a:bodyPr/>
        <a:lstStyle/>
        <a:p>
          <a:endParaRPr lang="en-US"/>
        </a:p>
      </dgm:t>
    </dgm:pt>
    <dgm:pt modelId="{5534F88C-22EA-4C9F-9753-6B72C9ACC4D5}" type="pres">
      <dgm:prSet presAssocID="{AFF5377E-C730-4E34-BA9E-0AA7CA818912}" presName="hierRoot2" presStyleCnt="0"/>
      <dgm:spPr/>
    </dgm:pt>
    <dgm:pt modelId="{798BBA8A-30AE-4C8F-B719-D26E649F034C}" type="pres">
      <dgm:prSet presAssocID="{AFF5377E-C730-4E34-BA9E-0AA7CA818912}" presName="composite2" presStyleCnt="0"/>
      <dgm:spPr/>
    </dgm:pt>
    <dgm:pt modelId="{D0FD0F9C-1D05-4166-9DF8-4A111CF0B7B3}" type="pres">
      <dgm:prSet presAssocID="{AFF5377E-C730-4E34-BA9E-0AA7CA818912}" presName="background2" presStyleLbl="node2" presStyleIdx="0" presStyleCnt="2"/>
      <dgm:spPr/>
    </dgm:pt>
    <dgm:pt modelId="{912C74C1-E1DB-4CDC-812E-F1BD33C0724C}" type="pres">
      <dgm:prSet presAssocID="{AFF5377E-C730-4E34-BA9E-0AA7CA818912}" presName="text2" presStyleLbl="fgAcc2" presStyleIdx="0" presStyleCnt="2">
        <dgm:presLayoutVars>
          <dgm:chPref val="3"/>
        </dgm:presLayoutVars>
      </dgm:prSet>
      <dgm:spPr/>
      <dgm:t>
        <a:bodyPr/>
        <a:lstStyle/>
        <a:p>
          <a:endParaRPr lang="en-US"/>
        </a:p>
      </dgm:t>
    </dgm:pt>
    <dgm:pt modelId="{4CC24667-7FEA-45EF-9B92-DF2C3CB831F5}" type="pres">
      <dgm:prSet presAssocID="{AFF5377E-C730-4E34-BA9E-0AA7CA818912}" presName="hierChild3" presStyleCnt="0"/>
      <dgm:spPr/>
    </dgm:pt>
    <dgm:pt modelId="{2EE074ED-16B8-4678-A9E3-E4BBD9768D54}" type="pres">
      <dgm:prSet presAssocID="{8BE9820D-67E8-4FB1-BE02-1EB97EB40319}" presName="Name17" presStyleLbl="parChTrans1D3" presStyleIdx="0" presStyleCnt="2"/>
      <dgm:spPr/>
      <dgm:t>
        <a:bodyPr/>
        <a:lstStyle/>
        <a:p>
          <a:endParaRPr lang="en-US"/>
        </a:p>
      </dgm:t>
    </dgm:pt>
    <dgm:pt modelId="{12AAEF9A-2B6F-4156-820E-C2EB346DD083}" type="pres">
      <dgm:prSet presAssocID="{EBA358D8-0344-4842-AD3D-ABC7189AEE00}" presName="hierRoot3" presStyleCnt="0"/>
      <dgm:spPr/>
    </dgm:pt>
    <dgm:pt modelId="{B1ADFC88-E3F4-46D3-825B-E7553D23C8A3}" type="pres">
      <dgm:prSet presAssocID="{EBA358D8-0344-4842-AD3D-ABC7189AEE00}" presName="composite3" presStyleCnt="0"/>
      <dgm:spPr/>
    </dgm:pt>
    <dgm:pt modelId="{32E9A949-B7C3-4896-83AD-935CD933576D}" type="pres">
      <dgm:prSet presAssocID="{EBA358D8-0344-4842-AD3D-ABC7189AEE00}" presName="background3" presStyleLbl="node3" presStyleIdx="0" presStyleCnt="2"/>
      <dgm:spPr/>
    </dgm:pt>
    <dgm:pt modelId="{7752CD35-7240-4CA3-971B-08AAA6728C0E}" type="pres">
      <dgm:prSet presAssocID="{EBA358D8-0344-4842-AD3D-ABC7189AEE00}" presName="text3" presStyleLbl="fgAcc3" presStyleIdx="0" presStyleCnt="2">
        <dgm:presLayoutVars>
          <dgm:chPref val="3"/>
        </dgm:presLayoutVars>
      </dgm:prSet>
      <dgm:spPr/>
      <dgm:t>
        <a:bodyPr/>
        <a:lstStyle/>
        <a:p>
          <a:endParaRPr lang="en-US"/>
        </a:p>
      </dgm:t>
    </dgm:pt>
    <dgm:pt modelId="{3FE68EA7-82ED-4ECB-9A9B-9BDB9EF8073A}" type="pres">
      <dgm:prSet presAssocID="{EBA358D8-0344-4842-AD3D-ABC7189AEE00}" presName="hierChild4" presStyleCnt="0"/>
      <dgm:spPr/>
    </dgm:pt>
    <dgm:pt modelId="{102E024F-D905-40C7-94C9-816F852997FA}" type="pres">
      <dgm:prSet presAssocID="{CAB4BA53-68EE-46A0-8DE0-8BBF4D752246}" presName="Name17" presStyleLbl="parChTrans1D3" presStyleIdx="1" presStyleCnt="2"/>
      <dgm:spPr/>
      <dgm:t>
        <a:bodyPr/>
        <a:lstStyle/>
        <a:p>
          <a:endParaRPr lang="en-US"/>
        </a:p>
      </dgm:t>
    </dgm:pt>
    <dgm:pt modelId="{5D5751AD-8270-4DBF-BBA1-71FEAA1D0D62}" type="pres">
      <dgm:prSet presAssocID="{79991D8E-04C1-43E4-80D8-53BCA69F4848}" presName="hierRoot3" presStyleCnt="0"/>
      <dgm:spPr/>
    </dgm:pt>
    <dgm:pt modelId="{FCF34BD3-A973-4016-995D-88A46803A0DC}" type="pres">
      <dgm:prSet presAssocID="{79991D8E-04C1-43E4-80D8-53BCA69F4848}" presName="composite3" presStyleCnt="0"/>
      <dgm:spPr/>
    </dgm:pt>
    <dgm:pt modelId="{2AEB1BBB-6709-4C46-B386-323B377DD90D}" type="pres">
      <dgm:prSet presAssocID="{79991D8E-04C1-43E4-80D8-53BCA69F4848}" presName="background3" presStyleLbl="node3" presStyleIdx="1" presStyleCnt="2"/>
      <dgm:spPr/>
    </dgm:pt>
    <dgm:pt modelId="{F407D107-F4C7-47C5-95B0-791B1B5D9C5D}" type="pres">
      <dgm:prSet presAssocID="{79991D8E-04C1-43E4-80D8-53BCA69F4848}" presName="text3" presStyleLbl="fgAcc3" presStyleIdx="1" presStyleCnt="2">
        <dgm:presLayoutVars>
          <dgm:chPref val="3"/>
        </dgm:presLayoutVars>
      </dgm:prSet>
      <dgm:spPr/>
      <dgm:t>
        <a:bodyPr/>
        <a:lstStyle/>
        <a:p>
          <a:endParaRPr lang="en-US"/>
        </a:p>
      </dgm:t>
    </dgm:pt>
    <dgm:pt modelId="{04DD719E-595E-4BAB-A666-AD2A8003C089}" type="pres">
      <dgm:prSet presAssocID="{79991D8E-04C1-43E4-80D8-53BCA69F4848}" presName="hierChild4" presStyleCnt="0"/>
      <dgm:spPr/>
    </dgm:pt>
    <dgm:pt modelId="{16C2D605-EB71-43F9-9DB2-A532C20BB801}" type="pres">
      <dgm:prSet presAssocID="{2D237F95-66DE-422D-A814-76A03709E972}" presName="Name10" presStyleLbl="parChTrans1D2" presStyleIdx="1" presStyleCnt="2"/>
      <dgm:spPr/>
      <dgm:t>
        <a:bodyPr/>
        <a:lstStyle/>
        <a:p>
          <a:endParaRPr lang="en-US"/>
        </a:p>
      </dgm:t>
    </dgm:pt>
    <dgm:pt modelId="{2E4B562F-346A-4BAC-AC2A-E4E15141369F}" type="pres">
      <dgm:prSet presAssocID="{94E26EB5-7D04-4DF4-BB19-7DF94CCD4D58}" presName="hierRoot2" presStyleCnt="0"/>
      <dgm:spPr/>
    </dgm:pt>
    <dgm:pt modelId="{71F5218B-7801-44FC-BEA9-1F0BC0B74F5A}" type="pres">
      <dgm:prSet presAssocID="{94E26EB5-7D04-4DF4-BB19-7DF94CCD4D58}" presName="composite2" presStyleCnt="0"/>
      <dgm:spPr/>
    </dgm:pt>
    <dgm:pt modelId="{E24D10D1-3587-41F6-82A7-A6A782A55513}" type="pres">
      <dgm:prSet presAssocID="{94E26EB5-7D04-4DF4-BB19-7DF94CCD4D58}" presName="background2" presStyleLbl="node2" presStyleIdx="1" presStyleCnt="2"/>
      <dgm:spPr/>
    </dgm:pt>
    <dgm:pt modelId="{7FECE45C-BE36-4F6C-8964-BCF805297C15}" type="pres">
      <dgm:prSet presAssocID="{94E26EB5-7D04-4DF4-BB19-7DF94CCD4D58}" presName="text2" presStyleLbl="fgAcc2" presStyleIdx="1" presStyleCnt="2">
        <dgm:presLayoutVars>
          <dgm:chPref val="3"/>
        </dgm:presLayoutVars>
      </dgm:prSet>
      <dgm:spPr/>
      <dgm:t>
        <a:bodyPr/>
        <a:lstStyle/>
        <a:p>
          <a:endParaRPr lang="en-US"/>
        </a:p>
      </dgm:t>
    </dgm:pt>
    <dgm:pt modelId="{ADCA2E90-1B27-4F82-848C-9FE38779F2AF}" type="pres">
      <dgm:prSet presAssocID="{94E26EB5-7D04-4DF4-BB19-7DF94CCD4D58}" presName="hierChild3" presStyleCnt="0"/>
      <dgm:spPr/>
    </dgm:pt>
  </dgm:ptLst>
  <dgm:cxnLst>
    <dgm:cxn modelId="{C195A248-DC31-40C6-A9AB-5AC24078ECAD}" type="presOf" srcId="{94E26EB5-7D04-4DF4-BB19-7DF94CCD4D58}" destId="{7FECE45C-BE36-4F6C-8964-BCF805297C15}" srcOrd="0" destOrd="0" presId="urn:microsoft.com/office/officeart/2005/8/layout/hierarchy1"/>
    <dgm:cxn modelId="{E3A99DA3-5F2B-4AFF-88E6-CF157B8CF519}" srcId="{AFF5377E-C730-4E34-BA9E-0AA7CA818912}" destId="{79991D8E-04C1-43E4-80D8-53BCA69F4848}" srcOrd="1" destOrd="0" parTransId="{CAB4BA53-68EE-46A0-8DE0-8BBF4D752246}" sibTransId="{699A8B80-B299-4627-82BC-C6C0CA87AAAC}"/>
    <dgm:cxn modelId="{20E57EDF-4E2D-4F81-88B4-C312719766AC}" type="presOf" srcId="{EBA358D8-0344-4842-AD3D-ABC7189AEE00}" destId="{7752CD35-7240-4CA3-971B-08AAA6728C0E}" srcOrd="0" destOrd="0" presId="urn:microsoft.com/office/officeart/2005/8/layout/hierarchy1"/>
    <dgm:cxn modelId="{DF81D32C-D931-447E-BB1E-B8772433868C}" srcId="{7AF76472-6B36-49AD-9E55-59831358D09A}" destId="{94E26EB5-7D04-4DF4-BB19-7DF94CCD4D58}" srcOrd="1" destOrd="0" parTransId="{2D237F95-66DE-422D-A814-76A03709E972}" sibTransId="{E2CD2124-9B58-4A4D-B30F-AE133D5F55E5}"/>
    <dgm:cxn modelId="{1085831C-4C49-47E8-8E31-98E4045CFEBC}" type="presOf" srcId="{7AF76472-6B36-49AD-9E55-59831358D09A}" destId="{C0917CE5-78DD-4E6D-AFA5-DFD2725FA288}" srcOrd="0" destOrd="0" presId="urn:microsoft.com/office/officeart/2005/8/layout/hierarchy1"/>
    <dgm:cxn modelId="{6E107692-A729-447C-85FA-CDEECE95187F}" type="presOf" srcId="{F25F86EE-D3F9-4A9B-BA52-363461E8123B}" destId="{B43A3068-25C2-4603-AF3B-1A0A1DC1B6EF}" srcOrd="0" destOrd="0" presId="urn:microsoft.com/office/officeart/2005/8/layout/hierarchy1"/>
    <dgm:cxn modelId="{58A51164-D99B-4994-AE84-4BC0FCEF0181}" type="presOf" srcId="{8BE9820D-67E8-4FB1-BE02-1EB97EB40319}" destId="{2EE074ED-16B8-4678-A9E3-E4BBD9768D54}" srcOrd="0" destOrd="0" presId="urn:microsoft.com/office/officeart/2005/8/layout/hierarchy1"/>
    <dgm:cxn modelId="{9B6197E2-FA68-4B60-8DF4-C1562B7C30F2}" srcId="{F25F86EE-D3F9-4A9B-BA52-363461E8123B}" destId="{7AF76472-6B36-49AD-9E55-59831358D09A}" srcOrd="0" destOrd="0" parTransId="{46075991-5824-4E7A-97D8-5ABA815C90D3}" sibTransId="{18487A88-FFC3-4F64-AAEE-3009A1D9187A}"/>
    <dgm:cxn modelId="{A171A802-F0DE-49B3-AB5A-8AF741835E2D}" type="presOf" srcId="{2D237F95-66DE-422D-A814-76A03709E972}" destId="{16C2D605-EB71-43F9-9DB2-A532C20BB801}" srcOrd="0" destOrd="0" presId="urn:microsoft.com/office/officeart/2005/8/layout/hierarchy1"/>
    <dgm:cxn modelId="{36BFE9C3-AA89-4121-BAB6-D19307D5D390}" srcId="{AFF5377E-C730-4E34-BA9E-0AA7CA818912}" destId="{EBA358D8-0344-4842-AD3D-ABC7189AEE00}" srcOrd="0" destOrd="0" parTransId="{8BE9820D-67E8-4FB1-BE02-1EB97EB40319}" sibTransId="{951E0ED2-4D3D-45C4-95B8-10F832277C71}"/>
    <dgm:cxn modelId="{7D0F5B84-82DA-4E54-AE3E-6D405E730F1C}" type="presOf" srcId="{CAB4BA53-68EE-46A0-8DE0-8BBF4D752246}" destId="{102E024F-D905-40C7-94C9-816F852997FA}" srcOrd="0" destOrd="0" presId="urn:microsoft.com/office/officeart/2005/8/layout/hierarchy1"/>
    <dgm:cxn modelId="{0DC4DA6A-0A56-4769-B50F-1C742721DE3C}" type="presOf" srcId="{E9648279-3058-4F68-AF13-EEECB8664C77}" destId="{EBE5F4AE-740B-4526-B3B3-4BFC45252666}" srcOrd="0" destOrd="0" presId="urn:microsoft.com/office/officeart/2005/8/layout/hierarchy1"/>
    <dgm:cxn modelId="{85FB3762-3AEC-4BCD-9173-A237FF77C644}" type="presOf" srcId="{AFF5377E-C730-4E34-BA9E-0AA7CA818912}" destId="{912C74C1-E1DB-4CDC-812E-F1BD33C0724C}" srcOrd="0" destOrd="0" presId="urn:microsoft.com/office/officeart/2005/8/layout/hierarchy1"/>
    <dgm:cxn modelId="{A1EE59F2-725C-4721-BCAB-E9B858B4ECCB}" type="presOf" srcId="{79991D8E-04C1-43E4-80D8-53BCA69F4848}" destId="{F407D107-F4C7-47C5-95B0-791B1B5D9C5D}" srcOrd="0" destOrd="0" presId="urn:microsoft.com/office/officeart/2005/8/layout/hierarchy1"/>
    <dgm:cxn modelId="{84456872-5B30-4AE7-B596-B5A96D5B483C}" srcId="{7AF76472-6B36-49AD-9E55-59831358D09A}" destId="{AFF5377E-C730-4E34-BA9E-0AA7CA818912}" srcOrd="0" destOrd="0" parTransId="{E9648279-3058-4F68-AF13-EEECB8664C77}" sibTransId="{1DBE3ADA-0A37-4997-B27F-A9A97734F0E2}"/>
    <dgm:cxn modelId="{E422215F-1702-4198-99A6-FBB7E1D04E37}" type="presParOf" srcId="{B43A3068-25C2-4603-AF3B-1A0A1DC1B6EF}" destId="{7881D208-6F3E-48B1-B43A-ADD405F7B433}" srcOrd="0" destOrd="0" presId="urn:microsoft.com/office/officeart/2005/8/layout/hierarchy1"/>
    <dgm:cxn modelId="{E0B6759D-4AE9-424B-B686-5AD5CA1238BE}" type="presParOf" srcId="{7881D208-6F3E-48B1-B43A-ADD405F7B433}" destId="{7E883096-0C75-409B-AB10-5415773AF63B}" srcOrd="0" destOrd="0" presId="urn:microsoft.com/office/officeart/2005/8/layout/hierarchy1"/>
    <dgm:cxn modelId="{796F7B88-4C94-4BC1-BA1A-2F7F28143132}" type="presParOf" srcId="{7E883096-0C75-409B-AB10-5415773AF63B}" destId="{5C9817AB-593F-43E5-AF0B-AD35D23E2C37}" srcOrd="0" destOrd="0" presId="urn:microsoft.com/office/officeart/2005/8/layout/hierarchy1"/>
    <dgm:cxn modelId="{9EC48F4F-E084-415B-AE4F-BC234E486419}" type="presParOf" srcId="{7E883096-0C75-409B-AB10-5415773AF63B}" destId="{C0917CE5-78DD-4E6D-AFA5-DFD2725FA288}" srcOrd="1" destOrd="0" presId="urn:microsoft.com/office/officeart/2005/8/layout/hierarchy1"/>
    <dgm:cxn modelId="{18BDB878-4717-4CA5-8E06-CF43A90DB8E8}" type="presParOf" srcId="{7881D208-6F3E-48B1-B43A-ADD405F7B433}" destId="{CF764498-3864-4F68-A77C-378F495C7044}" srcOrd="1" destOrd="0" presId="urn:microsoft.com/office/officeart/2005/8/layout/hierarchy1"/>
    <dgm:cxn modelId="{C4CED8AF-0306-4092-AAB9-301268AEF6B8}" type="presParOf" srcId="{CF764498-3864-4F68-A77C-378F495C7044}" destId="{EBE5F4AE-740B-4526-B3B3-4BFC45252666}" srcOrd="0" destOrd="0" presId="urn:microsoft.com/office/officeart/2005/8/layout/hierarchy1"/>
    <dgm:cxn modelId="{166CD07D-D896-4647-8BAE-04F1E9F273E5}" type="presParOf" srcId="{CF764498-3864-4F68-A77C-378F495C7044}" destId="{5534F88C-22EA-4C9F-9753-6B72C9ACC4D5}" srcOrd="1" destOrd="0" presId="urn:microsoft.com/office/officeart/2005/8/layout/hierarchy1"/>
    <dgm:cxn modelId="{81160087-62A4-4595-ACA0-7A5A04E6A909}" type="presParOf" srcId="{5534F88C-22EA-4C9F-9753-6B72C9ACC4D5}" destId="{798BBA8A-30AE-4C8F-B719-D26E649F034C}" srcOrd="0" destOrd="0" presId="urn:microsoft.com/office/officeart/2005/8/layout/hierarchy1"/>
    <dgm:cxn modelId="{6C67A485-84B9-41FE-91E5-8B8DE1766AD4}" type="presParOf" srcId="{798BBA8A-30AE-4C8F-B719-D26E649F034C}" destId="{D0FD0F9C-1D05-4166-9DF8-4A111CF0B7B3}" srcOrd="0" destOrd="0" presId="urn:microsoft.com/office/officeart/2005/8/layout/hierarchy1"/>
    <dgm:cxn modelId="{221B3F52-0305-4EAE-A476-FA3743312A10}" type="presParOf" srcId="{798BBA8A-30AE-4C8F-B719-D26E649F034C}" destId="{912C74C1-E1DB-4CDC-812E-F1BD33C0724C}" srcOrd="1" destOrd="0" presId="urn:microsoft.com/office/officeart/2005/8/layout/hierarchy1"/>
    <dgm:cxn modelId="{3D4FF95E-1167-4C02-A743-FB76868416D2}" type="presParOf" srcId="{5534F88C-22EA-4C9F-9753-6B72C9ACC4D5}" destId="{4CC24667-7FEA-45EF-9B92-DF2C3CB831F5}" srcOrd="1" destOrd="0" presId="urn:microsoft.com/office/officeart/2005/8/layout/hierarchy1"/>
    <dgm:cxn modelId="{AD671769-8959-4601-8F55-A3E96B545DD8}" type="presParOf" srcId="{4CC24667-7FEA-45EF-9B92-DF2C3CB831F5}" destId="{2EE074ED-16B8-4678-A9E3-E4BBD9768D54}" srcOrd="0" destOrd="0" presId="urn:microsoft.com/office/officeart/2005/8/layout/hierarchy1"/>
    <dgm:cxn modelId="{F31F1C27-0E7F-4FF8-B791-E6830A933671}" type="presParOf" srcId="{4CC24667-7FEA-45EF-9B92-DF2C3CB831F5}" destId="{12AAEF9A-2B6F-4156-820E-C2EB346DD083}" srcOrd="1" destOrd="0" presId="urn:microsoft.com/office/officeart/2005/8/layout/hierarchy1"/>
    <dgm:cxn modelId="{9C05B88F-0B7D-4C8B-BA3C-1A34C3E5F677}" type="presParOf" srcId="{12AAEF9A-2B6F-4156-820E-C2EB346DD083}" destId="{B1ADFC88-E3F4-46D3-825B-E7553D23C8A3}" srcOrd="0" destOrd="0" presId="urn:microsoft.com/office/officeart/2005/8/layout/hierarchy1"/>
    <dgm:cxn modelId="{F8C2CDFA-FF37-41D5-96F7-22D63E46E1AF}" type="presParOf" srcId="{B1ADFC88-E3F4-46D3-825B-E7553D23C8A3}" destId="{32E9A949-B7C3-4896-83AD-935CD933576D}" srcOrd="0" destOrd="0" presId="urn:microsoft.com/office/officeart/2005/8/layout/hierarchy1"/>
    <dgm:cxn modelId="{E88E58E4-FB47-4DA3-88EC-71CBDC28F05D}" type="presParOf" srcId="{B1ADFC88-E3F4-46D3-825B-E7553D23C8A3}" destId="{7752CD35-7240-4CA3-971B-08AAA6728C0E}" srcOrd="1" destOrd="0" presId="urn:microsoft.com/office/officeart/2005/8/layout/hierarchy1"/>
    <dgm:cxn modelId="{CEA45E96-B4FE-4A74-B0D2-74839186F57A}" type="presParOf" srcId="{12AAEF9A-2B6F-4156-820E-C2EB346DD083}" destId="{3FE68EA7-82ED-4ECB-9A9B-9BDB9EF8073A}" srcOrd="1" destOrd="0" presId="urn:microsoft.com/office/officeart/2005/8/layout/hierarchy1"/>
    <dgm:cxn modelId="{2FDFFF8A-3234-43C3-9533-41842A724214}" type="presParOf" srcId="{4CC24667-7FEA-45EF-9B92-DF2C3CB831F5}" destId="{102E024F-D905-40C7-94C9-816F852997FA}" srcOrd="2" destOrd="0" presId="urn:microsoft.com/office/officeart/2005/8/layout/hierarchy1"/>
    <dgm:cxn modelId="{8AD178C1-FF44-4875-ACBE-07A6D0FD0745}" type="presParOf" srcId="{4CC24667-7FEA-45EF-9B92-DF2C3CB831F5}" destId="{5D5751AD-8270-4DBF-BBA1-71FEAA1D0D62}" srcOrd="3" destOrd="0" presId="urn:microsoft.com/office/officeart/2005/8/layout/hierarchy1"/>
    <dgm:cxn modelId="{7F792162-FAD8-4AC0-93A1-A75001AA7AE7}" type="presParOf" srcId="{5D5751AD-8270-4DBF-BBA1-71FEAA1D0D62}" destId="{FCF34BD3-A973-4016-995D-88A46803A0DC}" srcOrd="0" destOrd="0" presId="urn:microsoft.com/office/officeart/2005/8/layout/hierarchy1"/>
    <dgm:cxn modelId="{3750E033-312C-4226-860B-3D8D7289F42E}" type="presParOf" srcId="{FCF34BD3-A973-4016-995D-88A46803A0DC}" destId="{2AEB1BBB-6709-4C46-B386-323B377DD90D}" srcOrd="0" destOrd="0" presId="urn:microsoft.com/office/officeart/2005/8/layout/hierarchy1"/>
    <dgm:cxn modelId="{11E9D7E0-8BC0-4D29-902D-6B80E616D709}" type="presParOf" srcId="{FCF34BD3-A973-4016-995D-88A46803A0DC}" destId="{F407D107-F4C7-47C5-95B0-791B1B5D9C5D}" srcOrd="1" destOrd="0" presId="urn:microsoft.com/office/officeart/2005/8/layout/hierarchy1"/>
    <dgm:cxn modelId="{B6C0B347-2DF3-4F74-9C97-8ED643CA4792}" type="presParOf" srcId="{5D5751AD-8270-4DBF-BBA1-71FEAA1D0D62}" destId="{04DD719E-595E-4BAB-A666-AD2A8003C089}" srcOrd="1" destOrd="0" presId="urn:microsoft.com/office/officeart/2005/8/layout/hierarchy1"/>
    <dgm:cxn modelId="{E469EA95-65BF-45B3-9698-C3D91C9ACC45}" type="presParOf" srcId="{CF764498-3864-4F68-A77C-378F495C7044}" destId="{16C2D605-EB71-43F9-9DB2-A532C20BB801}" srcOrd="2" destOrd="0" presId="urn:microsoft.com/office/officeart/2005/8/layout/hierarchy1"/>
    <dgm:cxn modelId="{1494F8A5-BA97-46C3-BDF7-820AA3B89D23}" type="presParOf" srcId="{CF764498-3864-4F68-A77C-378F495C7044}" destId="{2E4B562F-346A-4BAC-AC2A-E4E15141369F}" srcOrd="3" destOrd="0" presId="urn:microsoft.com/office/officeart/2005/8/layout/hierarchy1"/>
    <dgm:cxn modelId="{76332305-9993-4338-8562-474EA6E8C2FF}" type="presParOf" srcId="{2E4B562F-346A-4BAC-AC2A-E4E15141369F}" destId="{71F5218B-7801-44FC-BEA9-1F0BC0B74F5A}" srcOrd="0" destOrd="0" presId="urn:microsoft.com/office/officeart/2005/8/layout/hierarchy1"/>
    <dgm:cxn modelId="{C4E61ADC-9EE1-4475-8D7F-0F63CE43A338}" type="presParOf" srcId="{71F5218B-7801-44FC-BEA9-1F0BC0B74F5A}" destId="{E24D10D1-3587-41F6-82A7-A6A782A55513}" srcOrd="0" destOrd="0" presId="urn:microsoft.com/office/officeart/2005/8/layout/hierarchy1"/>
    <dgm:cxn modelId="{EACD0200-69EC-4ECF-B8AE-ED2786388DE0}" type="presParOf" srcId="{71F5218B-7801-44FC-BEA9-1F0BC0B74F5A}" destId="{7FECE45C-BE36-4F6C-8964-BCF805297C15}" srcOrd="1" destOrd="0" presId="urn:microsoft.com/office/officeart/2005/8/layout/hierarchy1"/>
    <dgm:cxn modelId="{81143F5D-286E-4CCC-895C-1B546875FA62}" type="presParOf" srcId="{2E4B562F-346A-4BAC-AC2A-E4E15141369F}" destId="{ADCA2E90-1B27-4F82-848C-9FE38779F2A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CD264-E402-4772-B965-F6F1350A6EF3}">
      <dsp:nvSpPr>
        <dsp:cNvPr id="0" name=""/>
        <dsp:cNvSpPr/>
      </dsp:nvSpPr>
      <dsp:spPr>
        <a:xfrm>
          <a:off x="0" y="154577"/>
          <a:ext cx="8458200" cy="378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E1F516-2080-453C-B06A-E9CC5DF7ED82}">
      <dsp:nvSpPr>
        <dsp:cNvPr id="0" name=""/>
        <dsp:cNvSpPr/>
      </dsp:nvSpPr>
      <dsp:spPr>
        <a:xfrm>
          <a:off x="304799" y="0"/>
          <a:ext cx="6682739" cy="843077"/>
        </a:xfrm>
        <a:prstGeom prst="roundRect">
          <a:avLst/>
        </a:prstGeom>
        <a:gradFill rotWithShape="0">
          <a:gsLst>
            <a:gs pos="0">
              <a:schemeClr val="accent2">
                <a:shade val="80000"/>
                <a:hueOff val="0"/>
                <a:satOff val="0"/>
                <a:lumOff val="0"/>
                <a:alphaOff val="0"/>
                <a:tint val="70000"/>
                <a:satMod val="180000"/>
              </a:schemeClr>
            </a:gs>
            <a:gs pos="62000">
              <a:schemeClr val="accent2">
                <a:shade val="80000"/>
                <a:hueOff val="0"/>
                <a:satOff val="0"/>
                <a:lumOff val="0"/>
                <a:alphaOff val="0"/>
                <a:tint val="30000"/>
                <a:satMod val="180000"/>
              </a:schemeClr>
            </a:gs>
            <a:gs pos="100000">
              <a:schemeClr val="accent2">
                <a:shade val="80000"/>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err="1" smtClean="0"/>
            <a:t>Teori</a:t>
          </a:r>
          <a:r>
            <a:rPr lang="en-US" sz="2800" kern="1200" dirty="0" smtClean="0"/>
            <a:t> </a:t>
          </a:r>
          <a:r>
            <a:rPr lang="en-US" sz="2800" kern="1200" dirty="0" err="1" smtClean="0"/>
            <a:t>Nilai</a:t>
          </a:r>
          <a:r>
            <a:rPr lang="en-US" sz="2800" kern="1200" dirty="0" smtClean="0"/>
            <a:t> </a:t>
          </a:r>
          <a:r>
            <a:rPr lang="en-US" sz="2800" kern="1200" dirty="0" err="1" smtClean="0"/>
            <a:t>Guna</a:t>
          </a:r>
          <a:r>
            <a:rPr lang="en-US" sz="2800" kern="1200" dirty="0" smtClean="0"/>
            <a:t> (utility) </a:t>
          </a:r>
          <a:r>
            <a:rPr lang="en-US" sz="2800" kern="1200" dirty="0" err="1" smtClean="0"/>
            <a:t>dan</a:t>
          </a:r>
          <a:r>
            <a:rPr lang="en-US" sz="2800" kern="1200" dirty="0" smtClean="0"/>
            <a:t> </a:t>
          </a:r>
          <a:r>
            <a:rPr lang="en-US" sz="2800" kern="1200" dirty="0" err="1" smtClean="0"/>
            <a:t>Pemaksimuman</a:t>
          </a:r>
          <a:r>
            <a:rPr lang="en-US" sz="2800" kern="1200" dirty="0" smtClean="0"/>
            <a:t> </a:t>
          </a:r>
          <a:r>
            <a:rPr lang="en-US" sz="2800" kern="1200" dirty="0" err="1" smtClean="0"/>
            <a:t>Nilai</a:t>
          </a:r>
          <a:r>
            <a:rPr lang="en-US" sz="2800" kern="1200" dirty="0" smtClean="0"/>
            <a:t> </a:t>
          </a:r>
          <a:r>
            <a:rPr lang="en-US" sz="2800" kern="1200" dirty="0" err="1" smtClean="0"/>
            <a:t>Guna</a:t>
          </a:r>
          <a:endParaRPr lang="en-US" sz="2800" kern="1200" dirty="0"/>
        </a:p>
      </dsp:txBody>
      <dsp:txXfrm>
        <a:off x="345955" y="41156"/>
        <a:ext cx="6600427" cy="760765"/>
      </dsp:txXfrm>
    </dsp:sp>
    <dsp:sp modelId="{8A11CD20-B96C-4F5B-A7B3-EE76C4915BED}">
      <dsp:nvSpPr>
        <dsp:cNvPr id="0" name=""/>
        <dsp:cNvSpPr/>
      </dsp:nvSpPr>
      <dsp:spPr>
        <a:xfrm>
          <a:off x="0" y="1123955"/>
          <a:ext cx="8458200" cy="378000"/>
        </a:xfrm>
        <a:prstGeom prst="rect">
          <a:avLst/>
        </a:prstGeom>
        <a:solidFill>
          <a:schemeClr val="lt1">
            <a:alpha val="90000"/>
            <a:hueOff val="0"/>
            <a:satOff val="0"/>
            <a:lumOff val="0"/>
            <a:alphaOff val="0"/>
          </a:schemeClr>
        </a:solidFill>
        <a:ln w="9525" cap="flat" cmpd="sng" algn="ctr">
          <a:solidFill>
            <a:schemeClr val="accent2">
              <a:shade val="80000"/>
              <a:hueOff val="-8968"/>
              <a:satOff val="-1006"/>
              <a:lumOff val="6420"/>
              <a:alphaOff val="0"/>
            </a:schemeClr>
          </a:solidFill>
          <a:prstDash val="solid"/>
        </a:ln>
        <a:effectLst/>
      </dsp:spPr>
      <dsp:style>
        <a:lnRef idx="1">
          <a:scrgbClr r="0" g="0" b="0"/>
        </a:lnRef>
        <a:fillRef idx="1">
          <a:scrgbClr r="0" g="0" b="0"/>
        </a:fillRef>
        <a:effectRef idx="0">
          <a:scrgbClr r="0" g="0" b="0"/>
        </a:effectRef>
        <a:fontRef idx="minor"/>
      </dsp:style>
    </dsp:sp>
    <dsp:sp modelId="{17D3468D-9717-4F87-B27C-1262CD4E216A}">
      <dsp:nvSpPr>
        <dsp:cNvPr id="0" name=""/>
        <dsp:cNvSpPr/>
      </dsp:nvSpPr>
      <dsp:spPr>
        <a:xfrm>
          <a:off x="380999" y="990602"/>
          <a:ext cx="6423647" cy="814729"/>
        </a:xfrm>
        <a:prstGeom prst="roundRect">
          <a:avLst/>
        </a:prstGeom>
        <a:gradFill rotWithShape="0">
          <a:gsLst>
            <a:gs pos="0">
              <a:schemeClr val="accent2">
                <a:shade val="80000"/>
                <a:hueOff val="-8968"/>
                <a:satOff val="-1006"/>
                <a:lumOff val="6420"/>
                <a:alphaOff val="0"/>
                <a:tint val="70000"/>
                <a:satMod val="180000"/>
              </a:schemeClr>
            </a:gs>
            <a:gs pos="62000">
              <a:schemeClr val="accent2">
                <a:shade val="80000"/>
                <a:hueOff val="-8968"/>
                <a:satOff val="-1006"/>
                <a:lumOff val="6420"/>
                <a:alphaOff val="0"/>
                <a:tint val="30000"/>
                <a:satMod val="180000"/>
              </a:schemeClr>
            </a:gs>
            <a:gs pos="100000">
              <a:schemeClr val="accent2">
                <a:shade val="80000"/>
                <a:hueOff val="-8968"/>
                <a:satOff val="-1006"/>
                <a:lumOff val="642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err="1" smtClean="0"/>
            <a:t>Syarat</a:t>
          </a:r>
          <a:r>
            <a:rPr lang="en-US" sz="2800" kern="1200" dirty="0" smtClean="0"/>
            <a:t> </a:t>
          </a:r>
          <a:r>
            <a:rPr lang="en-US" sz="2800" kern="1200" dirty="0" err="1" smtClean="0"/>
            <a:t>untuk</a:t>
          </a:r>
          <a:r>
            <a:rPr lang="en-US" sz="2800" kern="1200" dirty="0" smtClean="0"/>
            <a:t> </a:t>
          </a:r>
          <a:r>
            <a:rPr lang="en-US" sz="2800" kern="1200" dirty="0" err="1" smtClean="0"/>
            <a:t>mencapai</a:t>
          </a:r>
          <a:r>
            <a:rPr lang="en-US" sz="2800" kern="1200" dirty="0" smtClean="0"/>
            <a:t> </a:t>
          </a:r>
          <a:r>
            <a:rPr lang="en-US" sz="2800" kern="1200" dirty="0" err="1" smtClean="0"/>
            <a:t>kepuasan</a:t>
          </a:r>
          <a:r>
            <a:rPr lang="en-US" sz="2800" kern="1200" dirty="0" smtClean="0"/>
            <a:t> </a:t>
          </a:r>
          <a:r>
            <a:rPr lang="en-US" sz="2800" kern="1200" dirty="0" err="1" smtClean="0"/>
            <a:t>maksimum</a:t>
          </a:r>
          <a:endParaRPr lang="en-US" sz="2800" kern="1200" dirty="0"/>
        </a:p>
      </dsp:txBody>
      <dsp:txXfrm>
        <a:off x="420771" y="1030374"/>
        <a:ext cx="6344103" cy="735185"/>
      </dsp:txXfrm>
    </dsp:sp>
    <dsp:sp modelId="{C5B40493-B7A8-4C09-80F8-5A684C5B3BF1}">
      <dsp:nvSpPr>
        <dsp:cNvPr id="0" name=""/>
        <dsp:cNvSpPr/>
      </dsp:nvSpPr>
      <dsp:spPr>
        <a:xfrm>
          <a:off x="0" y="2286001"/>
          <a:ext cx="8458200" cy="378000"/>
        </a:xfrm>
        <a:prstGeom prst="rect">
          <a:avLst/>
        </a:prstGeom>
        <a:solidFill>
          <a:schemeClr val="lt1">
            <a:alpha val="90000"/>
            <a:hueOff val="0"/>
            <a:satOff val="0"/>
            <a:lumOff val="0"/>
            <a:alphaOff val="0"/>
          </a:schemeClr>
        </a:solidFill>
        <a:ln w="9525" cap="flat" cmpd="sng" algn="ctr">
          <a:solidFill>
            <a:schemeClr val="accent2">
              <a:shade val="80000"/>
              <a:hueOff val="-17936"/>
              <a:satOff val="-2012"/>
              <a:lumOff val="12840"/>
              <a:alphaOff val="0"/>
            </a:schemeClr>
          </a:solidFill>
          <a:prstDash val="solid"/>
        </a:ln>
        <a:effectLst/>
      </dsp:spPr>
      <dsp:style>
        <a:lnRef idx="1">
          <a:scrgbClr r="0" g="0" b="0"/>
        </a:lnRef>
        <a:fillRef idx="1">
          <a:scrgbClr r="0" g="0" b="0"/>
        </a:fillRef>
        <a:effectRef idx="0">
          <a:scrgbClr r="0" g="0" b="0"/>
        </a:effectRef>
        <a:fontRef idx="minor"/>
      </dsp:style>
    </dsp:sp>
    <dsp:sp modelId="{2C884A62-9787-4667-8CB8-CFCC827207D3}">
      <dsp:nvSpPr>
        <dsp:cNvPr id="0" name=""/>
        <dsp:cNvSpPr/>
      </dsp:nvSpPr>
      <dsp:spPr>
        <a:xfrm>
          <a:off x="380999" y="1981202"/>
          <a:ext cx="6118847" cy="1014304"/>
        </a:xfrm>
        <a:prstGeom prst="roundRect">
          <a:avLst/>
        </a:prstGeom>
        <a:gradFill rotWithShape="0">
          <a:gsLst>
            <a:gs pos="0">
              <a:schemeClr val="accent2">
                <a:shade val="80000"/>
                <a:hueOff val="-17936"/>
                <a:satOff val="-2012"/>
                <a:lumOff val="12840"/>
                <a:alphaOff val="0"/>
                <a:tint val="70000"/>
                <a:satMod val="180000"/>
              </a:schemeClr>
            </a:gs>
            <a:gs pos="62000">
              <a:schemeClr val="accent2">
                <a:shade val="80000"/>
                <a:hueOff val="-17936"/>
                <a:satOff val="-2012"/>
                <a:lumOff val="12840"/>
                <a:alphaOff val="0"/>
                <a:tint val="30000"/>
                <a:satMod val="180000"/>
              </a:schemeClr>
            </a:gs>
            <a:gs pos="100000">
              <a:schemeClr val="accent2">
                <a:shade val="80000"/>
                <a:hueOff val="-17936"/>
                <a:satOff val="-2012"/>
                <a:lumOff val="1284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err="1" smtClean="0"/>
            <a:t>Teori</a:t>
          </a:r>
          <a:r>
            <a:rPr lang="en-US" sz="2800" kern="1200" dirty="0" smtClean="0"/>
            <a:t> </a:t>
          </a:r>
          <a:r>
            <a:rPr lang="en-US" sz="2800" kern="1200" dirty="0" err="1" smtClean="0"/>
            <a:t>Nilai</a:t>
          </a:r>
          <a:r>
            <a:rPr lang="en-US" sz="2800" kern="1200" dirty="0" smtClean="0"/>
            <a:t> </a:t>
          </a:r>
          <a:r>
            <a:rPr lang="en-US" sz="2800" kern="1200" dirty="0" err="1" smtClean="0"/>
            <a:t>Guna</a:t>
          </a:r>
          <a:r>
            <a:rPr lang="en-US" sz="2800" kern="1200" dirty="0" smtClean="0"/>
            <a:t> </a:t>
          </a:r>
          <a:r>
            <a:rPr lang="en-US" sz="2800" kern="1200" dirty="0" err="1" smtClean="0"/>
            <a:t>dan</a:t>
          </a:r>
          <a:r>
            <a:rPr lang="en-US" sz="2800" kern="1200" dirty="0" smtClean="0"/>
            <a:t> </a:t>
          </a:r>
          <a:r>
            <a:rPr lang="en-US" sz="2800" kern="1200" dirty="0" err="1" smtClean="0"/>
            <a:t>Teori</a:t>
          </a:r>
          <a:r>
            <a:rPr lang="en-US" sz="2800" kern="1200" dirty="0" smtClean="0"/>
            <a:t> </a:t>
          </a:r>
          <a:r>
            <a:rPr lang="en-US" sz="2800" kern="1200" dirty="0" err="1" smtClean="0"/>
            <a:t>Permintaan</a:t>
          </a:r>
          <a:endParaRPr lang="en-US" sz="2800" kern="1200" dirty="0"/>
        </a:p>
      </dsp:txBody>
      <dsp:txXfrm>
        <a:off x="430513" y="2030716"/>
        <a:ext cx="6019819" cy="915276"/>
      </dsp:txXfrm>
    </dsp:sp>
    <dsp:sp modelId="{71E915DE-C3FB-408B-9DF6-6AED45B7A71C}">
      <dsp:nvSpPr>
        <dsp:cNvPr id="0" name=""/>
        <dsp:cNvSpPr/>
      </dsp:nvSpPr>
      <dsp:spPr>
        <a:xfrm>
          <a:off x="0" y="3347923"/>
          <a:ext cx="8458200" cy="378000"/>
        </a:xfrm>
        <a:prstGeom prst="rect">
          <a:avLst/>
        </a:prstGeom>
        <a:solidFill>
          <a:schemeClr val="lt1">
            <a:alpha val="90000"/>
            <a:hueOff val="0"/>
            <a:satOff val="0"/>
            <a:lumOff val="0"/>
            <a:alphaOff val="0"/>
          </a:schemeClr>
        </a:solidFill>
        <a:ln w="9525" cap="flat" cmpd="sng" algn="ctr">
          <a:solidFill>
            <a:schemeClr val="accent2">
              <a:shade val="80000"/>
              <a:hueOff val="-26904"/>
              <a:satOff val="-3018"/>
              <a:lumOff val="19260"/>
              <a:alphaOff val="0"/>
            </a:schemeClr>
          </a:solidFill>
          <a:prstDash val="solid"/>
        </a:ln>
        <a:effectLst/>
      </dsp:spPr>
      <dsp:style>
        <a:lnRef idx="1">
          <a:scrgbClr r="0" g="0" b="0"/>
        </a:lnRef>
        <a:fillRef idx="1">
          <a:scrgbClr r="0" g="0" b="0"/>
        </a:fillRef>
        <a:effectRef idx="0">
          <a:scrgbClr r="0" g="0" b="0"/>
        </a:effectRef>
        <a:fontRef idx="minor"/>
      </dsp:style>
    </dsp:sp>
    <dsp:sp modelId="{1EA42DC4-8D87-47A3-B9A1-34A6DD34CFD7}">
      <dsp:nvSpPr>
        <dsp:cNvPr id="0" name=""/>
        <dsp:cNvSpPr/>
      </dsp:nvSpPr>
      <dsp:spPr>
        <a:xfrm>
          <a:off x="380999" y="3200401"/>
          <a:ext cx="5661648" cy="937642"/>
        </a:xfrm>
        <a:prstGeom prst="roundRect">
          <a:avLst/>
        </a:prstGeom>
        <a:gradFill rotWithShape="0">
          <a:gsLst>
            <a:gs pos="0">
              <a:schemeClr val="accent2">
                <a:shade val="80000"/>
                <a:hueOff val="-26904"/>
                <a:satOff val="-3018"/>
                <a:lumOff val="19260"/>
                <a:alphaOff val="0"/>
                <a:tint val="70000"/>
                <a:satMod val="180000"/>
              </a:schemeClr>
            </a:gs>
            <a:gs pos="62000">
              <a:schemeClr val="accent2">
                <a:shade val="80000"/>
                <a:hueOff val="-26904"/>
                <a:satOff val="-3018"/>
                <a:lumOff val="19260"/>
                <a:alphaOff val="0"/>
                <a:tint val="30000"/>
                <a:satMod val="180000"/>
              </a:schemeClr>
            </a:gs>
            <a:gs pos="100000">
              <a:schemeClr val="accent2">
                <a:shade val="80000"/>
                <a:hueOff val="-26904"/>
                <a:satOff val="-3018"/>
                <a:lumOff val="1926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err="1" smtClean="0"/>
            <a:t>Paradoks</a:t>
          </a:r>
          <a:r>
            <a:rPr lang="en-US" sz="2800" kern="1200" dirty="0" smtClean="0"/>
            <a:t> </a:t>
          </a:r>
          <a:r>
            <a:rPr lang="en-US" sz="2800" kern="1200" dirty="0" err="1" smtClean="0"/>
            <a:t>Nilai</a:t>
          </a:r>
          <a:endParaRPr lang="en-US" sz="2800" kern="1200" dirty="0"/>
        </a:p>
      </dsp:txBody>
      <dsp:txXfrm>
        <a:off x="426771" y="3246173"/>
        <a:ext cx="5570104" cy="846098"/>
      </dsp:txXfrm>
    </dsp:sp>
    <dsp:sp modelId="{F1AA33CB-4EA6-4516-BA69-11B80FE0B459}">
      <dsp:nvSpPr>
        <dsp:cNvPr id="0" name=""/>
        <dsp:cNvSpPr/>
      </dsp:nvSpPr>
      <dsp:spPr>
        <a:xfrm>
          <a:off x="0" y="4648201"/>
          <a:ext cx="8458200" cy="378000"/>
        </a:xfrm>
        <a:prstGeom prst="rect">
          <a:avLst/>
        </a:prstGeom>
        <a:solidFill>
          <a:schemeClr val="lt1">
            <a:alpha val="90000"/>
            <a:hueOff val="0"/>
            <a:satOff val="0"/>
            <a:lumOff val="0"/>
            <a:alphaOff val="0"/>
          </a:schemeClr>
        </a:solidFill>
        <a:ln w="9525" cap="flat" cmpd="sng" algn="ctr">
          <a:solidFill>
            <a:schemeClr val="accent2">
              <a:shade val="80000"/>
              <a:hueOff val="-35872"/>
              <a:satOff val="-4024"/>
              <a:lumOff val="25680"/>
              <a:alphaOff val="0"/>
            </a:schemeClr>
          </a:solidFill>
          <a:prstDash val="solid"/>
        </a:ln>
        <a:effectLst/>
      </dsp:spPr>
      <dsp:style>
        <a:lnRef idx="1">
          <a:scrgbClr r="0" g="0" b="0"/>
        </a:lnRef>
        <a:fillRef idx="1">
          <a:scrgbClr r="0" g="0" b="0"/>
        </a:fillRef>
        <a:effectRef idx="0">
          <a:scrgbClr r="0" g="0" b="0"/>
        </a:effectRef>
        <a:fontRef idx="minor"/>
      </dsp:style>
    </dsp:sp>
    <dsp:sp modelId="{65BFE387-0B7B-429A-A8AD-BB6A28A98574}">
      <dsp:nvSpPr>
        <dsp:cNvPr id="0" name=""/>
        <dsp:cNvSpPr/>
      </dsp:nvSpPr>
      <dsp:spPr>
        <a:xfrm>
          <a:off x="380999" y="4419600"/>
          <a:ext cx="5006340" cy="814499"/>
        </a:xfrm>
        <a:prstGeom prst="roundRect">
          <a:avLst/>
        </a:prstGeom>
        <a:gradFill rotWithShape="0">
          <a:gsLst>
            <a:gs pos="0">
              <a:schemeClr val="accent2">
                <a:shade val="80000"/>
                <a:hueOff val="-35872"/>
                <a:satOff val="-4024"/>
                <a:lumOff val="25680"/>
                <a:alphaOff val="0"/>
                <a:tint val="70000"/>
                <a:satMod val="180000"/>
              </a:schemeClr>
            </a:gs>
            <a:gs pos="62000">
              <a:schemeClr val="accent2">
                <a:shade val="80000"/>
                <a:hueOff val="-35872"/>
                <a:satOff val="-4024"/>
                <a:lumOff val="25680"/>
                <a:alphaOff val="0"/>
                <a:tint val="30000"/>
                <a:satMod val="180000"/>
              </a:schemeClr>
            </a:gs>
            <a:gs pos="100000">
              <a:schemeClr val="accent2">
                <a:shade val="80000"/>
                <a:hueOff val="-35872"/>
                <a:satOff val="-4024"/>
                <a:lumOff val="2568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Surplus </a:t>
          </a:r>
          <a:r>
            <a:rPr lang="en-US" sz="2800" kern="1200" dirty="0" err="1" smtClean="0"/>
            <a:t>Konsumen</a:t>
          </a:r>
          <a:endParaRPr lang="en-US" sz="2800" kern="1200" dirty="0"/>
        </a:p>
      </dsp:txBody>
      <dsp:txXfrm>
        <a:off x="420760" y="4459361"/>
        <a:ext cx="4926818" cy="73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D605-EB71-43F9-9DB2-A532C20BB801}">
      <dsp:nvSpPr>
        <dsp:cNvPr id="0" name=""/>
        <dsp:cNvSpPr/>
      </dsp:nvSpPr>
      <dsp:spPr>
        <a:xfrm>
          <a:off x="4490528" y="1164895"/>
          <a:ext cx="1119752" cy="532900"/>
        </a:xfrm>
        <a:custGeom>
          <a:avLst/>
          <a:gdLst/>
          <a:ahLst/>
          <a:cxnLst/>
          <a:rect l="0" t="0" r="0" b="0"/>
          <a:pathLst>
            <a:path>
              <a:moveTo>
                <a:pt x="0" y="0"/>
              </a:moveTo>
              <a:lnTo>
                <a:pt x="0" y="363156"/>
              </a:lnTo>
              <a:lnTo>
                <a:pt x="1119752" y="363156"/>
              </a:lnTo>
              <a:lnTo>
                <a:pt x="1119752" y="53290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2E024F-D905-40C7-94C9-816F852997FA}">
      <dsp:nvSpPr>
        <dsp:cNvPr id="0" name=""/>
        <dsp:cNvSpPr/>
      </dsp:nvSpPr>
      <dsp:spPr>
        <a:xfrm>
          <a:off x="3370776" y="2861320"/>
          <a:ext cx="1119752" cy="532900"/>
        </a:xfrm>
        <a:custGeom>
          <a:avLst/>
          <a:gdLst/>
          <a:ahLst/>
          <a:cxnLst/>
          <a:rect l="0" t="0" r="0" b="0"/>
          <a:pathLst>
            <a:path>
              <a:moveTo>
                <a:pt x="0" y="0"/>
              </a:moveTo>
              <a:lnTo>
                <a:pt x="0" y="363156"/>
              </a:lnTo>
              <a:lnTo>
                <a:pt x="1119752" y="363156"/>
              </a:lnTo>
              <a:lnTo>
                <a:pt x="1119752" y="532900"/>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074ED-16B8-4678-A9E3-E4BBD9768D54}">
      <dsp:nvSpPr>
        <dsp:cNvPr id="0" name=""/>
        <dsp:cNvSpPr/>
      </dsp:nvSpPr>
      <dsp:spPr>
        <a:xfrm>
          <a:off x="2251023" y="2861320"/>
          <a:ext cx="1119752" cy="532900"/>
        </a:xfrm>
        <a:custGeom>
          <a:avLst/>
          <a:gdLst/>
          <a:ahLst/>
          <a:cxnLst/>
          <a:rect l="0" t="0" r="0" b="0"/>
          <a:pathLst>
            <a:path>
              <a:moveTo>
                <a:pt x="1119752" y="0"/>
              </a:moveTo>
              <a:lnTo>
                <a:pt x="1119752" y="363156"/>
              </a:lnTo>
              <a:lnTo>
                <a:pt x="0" y="363156"/>
              </a:lnTo>
              <a:lnTo>
                <a:pt x="0" y="532900"/>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E5F4AE-740B-4526-B3B3-4BFC45252666}">
      <dsp:nvSpPr>
        <dsp:cNvPr id="0" name=""/>
        <dsp:cNvSpPr/>
      </dsp:nvSpPr>
      <dsp:spPr>
        <a:xfrm>
          <a:off x="3370776" y="1164895"/>
          <a:ext cx="1119752" cy="532900"/>
        </a:xfrm>
        <a:custGeom>
          <a:avLst/>
          <a:gdLst/>
          <a:ahLst/>
          <a:cxnLst/>
          <a:rect l="0" t="0" r="0" b="0"/>
          <a:pathLst>
            <a:path>
              <a:moveTo>
                <a:pt x="1119752" y="0"/>
              </a:moveTo>
              <a:lnTo>
                <a:pt x="1119752" y="363156"/>
              </a:lnTo>
              <a:lnTo>
                <a:pt x="0" y="363156"/>
              </a:lnTo>
              <a:lnTo>
                <a:pt x="0" y="53290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9817AB-593F-43E5-AF0B-AD35D23E2C37}">
      <dsp:nvSpPr>
        <dsp:cNvPr id="0" name=""/>
        <dsp:cNvSpPr/>
      </dsp:nvSpPr>
      <dsp:spPr>
        <a:xfrm>
          <a:off x="3574367" y="1370"/>
          <a:ext cx="1832322" cy="1163524"/>
        </a:xfrm>
        <a:prstGeom prst="roundRect">
          <a:avLst>
            <a:gd name="adj" fmla="val 10000"/>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C0917CE5-78DD-4E6D-AFA5-DFD2725FA288}">
      <dsp:nvSpPr>
        <dsp:cNvPr id="0" name=""/>
        <dsp:cNvSpPr/>
      </dsp:nvSpPr>
      <dsp:spPr>
        <a:xfrm>
          <a:off x="3777958" y="194782"/>
          <a:ext cx="1832322" cy="116352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Nilai</a:t>
          </a:r>
          <a:r>
            <a:rPr lang="en-US" sz="2900" kern="1200" dirty="0" smtClean="0"/>
            <a:t> </a:t>
          </a:r>
          <a:r>
            <a:rPr lang="en-US" sz="2900" kern="1200" dirty="0" err="1" smtClean="0"/>
            <a:t>Guna</a:t>
          </a:r>
          <a:endParaRPr lang="en-US" sz="2900" kern="1200" dirty="0"/>
        </a:p>
      </dsp:txBody>
      <dsp:txXfrm>
        <a:off x="3812036" y="228860"/>
        <a:ext cx="1764166" cy="1095368"/>
      </dsp:txXfrm>
    </dsp:sp>
    <dsp:sp modelId="{D0FD0F9C-1D05-4166-9DF8-4A111CF0B7B3}">
      <dsp:nvSpPr>
        <dsp:cNvPr id="0" name=""/>
        <dsp:cNvSpPr/>
      </dsp:nvSpPr>
      <dsp:spPr>
        <a:xfrm>
          <a:off x="2454614" y="1697795"/>
          <a:ext cx="1832322" cy="1163524"/>
        </a:xfrm>
        <a:prstGeom prst="roundRect">
          <a:avLst>
            <a:gd name="adj" fmla="val 10000"/>
          </a:avLst>
        </a:prstGeom>
        <a:gradFill rotWithShape="0">
          <a:gsLst>
            <a:gs pos="0">
              <a:schemeClr val="accent6">
                <a:hueOff val="0"/>
                <a:satOff val="0"/>
                <a:lumOff val="0"/>
                <a:alphaOff val="0"/>
                <a:shade val="58000"/>
                <a:satMod val="150000"/>
              </a:schemeClr>
            </a:gs>
            <a:gs pos="72000">
              <a:schemeClr val="accent6">
                <a:hueOff val="0"/>
                <a:satOff val="0"/>
                <a:lumOff val="0"/>
                <a:alphaOff val="0"/>
                <a:tint val="90000"/>
                <a:satMod val="135000"/>
              </a:schemeClr>
            </a:gs>
            <a:gs pos="100000">
              <a:schemeClr val="accent6">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912C74C1-E1DB-4CDC-812E-F1BD33C0724C}">
      <dsp:nvSpPr>
        <dsp:cNvPr id="0" name=""/>
        <dsp:cNvSpPr/>
      </dsp:nvSpPr>
      <dsp:spPr>
        <a:xfrm>
          <a:off x="2658206" y="1891207"/>
          <a:ext cx="1832322" cy="116352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Kardinal</a:t>
          </a:r>
          <a:endParaRPr lang="en-US" sz="2900" kern="1200" dirty="0"/>
        </a:p>
      </dsp:txBody>
      <dsp:txXfrm>
        <a:off x="2692284" y="1925285"/>
        <a:ext cx="1764166" cy="1095368"/>
      </dsp:txXfrm>
    </dsp:sp>
    <dsp:sp modelId="{32E9A949-B7C3-4896-83AD-935CD933576D}">
      <dsp:nvSpPr>
        <dsp:cNvPr id="0" name=""/>
        <dsp:cNvSpPr/>
      </dsp:nvSpPr>
      <dsp:spPr>
        <a:xfrm>
          <a:off x="1334862" y="3394220"/>
          <a:ext cx="1832322" cy="116352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7752CD35-7240-4CA3-971B-08AAA6728C0E}">
      <dsp:nvSpPr>
        <dsp:cNvPr id="0" name=""/>
        <dsp:cNvSpPr/>
      </dsp:nvSpPr>
      <dsp:spPr>
        <a:xfrm>
          <a:off x="1538453" y="3587632"/>
          <a:ext cx="1832322" cy="11635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Marginal</a:t>
          </a:r>
          <a:endParaRPr lang="en-US" sz="2900" kern="1200" dirty="0"/>
        </a:p>
      </dsp:txBody>
      <dsp:txXfrm>
        <a:off x="1572531" y="3621710"/>
        <a:ext cx="1764166" cy="1095368"/>
      </dsp:txXfrm>
    </dsp:sp>
    <dsp:sp modelId="{2AEB1BBB-6709-4C46-B386-323B377DD90D}">
      <dsp:nvSpPr>
        <dsp:cNvPr id="0" name=""/>
        <dsp:cNvSpPr/>
      </dsp:nvSpPr>
      <dsp:spPr>
        <a:xfrm>
          <a:off x="3574367" y="3394220"/>
          <a:ext cx="1832322" cy="116352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F407D107-F4C7-47C5-95B0-791B1B5D9C5D}">
      <dsp:nvSpPr>
        <dsp:cNvPr id="0" name=""/>
        <dsp:cNvSpPr/>
      </dsp:nvSpPr>
      <dsp:spPr>
        <a:xfrm>
          <a:off x="3777958" y="3587632"/>
          <a:ext cx="1832322" cy="11635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Total</a:t>
          </a:r>
          <a:endParaRPr lang="en-US" sz="2900" kern="1200" dirty="0"/>
        </a:p>
      </dsp:txBody>
      <dsp:txXfrm>
        <a:off x="3812036" y="3621710"/>
        <a:ext cx="1764166" cy="1095368"/>
      </dsp:txXfrm>
    </dsp:sp>
    <dsp:sp modelId="{E24D10D1-3587-41F6-82A7-A6A782A55513}">
      <dsp:nvSpPr>
        <dsp:cNvPr id="0" name=""/>
        <dsp:cNvSpPr/>
      </dsp:nvSpPr>
      <dsp:spPr>
        <a:xfrm>
          <a:off x="4694119" y="1697795"/>
          <a:ext cx="1832322" cy="1163524"/>
        </a:xfrm>
        <a:prstGeom prst="roundRect">
          <a:avLst>
            <a:gd name="adj" fmla="val 10000"/>
          </a:avLst>
        </a:prstGeom>
        <a:gradFill rotWithShape="0">
          <a:gsLst>
            <a:gs pos="0">
              <a:schemeClr val="accent6">
                <a:hueOff val="0"/>
                <a:satOff val="0"/>
                <a:lumOff val="0"/>
                <a:alphaOff val="0"/>
                <a:shade val="58000"/>
                <a:satMod val="150000"/>
              </a:schemeClr>
            </a:gs>
            <a:gs pos="72000">
              <a:schemeClr val="accent6">
                <a:hueOff val="0"/>
                <a:satOff val="0"/>
                <a:lumOff val="0"/>
                <a:alphaOff val="0"/>
                <a:tint val="90000"/>
                <a:satMod val="135000"/>
              </a:schemeClr>
            </a:gs>
            <a:gs pos="100000">
              <a:schemeClr val="accent6">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7FECE45C-BE36-4F6C-8964-BCF805297C15}">
      <dsp:nvSpPr>
        <dsp:cNvPr id="0" name=""/>
        <dsp:cNvSpPr/>
      </dsp:nvSpPr>
      <dsp:spPr>
        <a:xfrm>
          <a:off x="4897711" y="1891207"/>
          <a:ext cx="1832322" cy="116352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Ordinal</a:t>
          </a:r>
          <a:endParaRPr lang="en-US" sz="2900" kern="1200" dirty="0"/>
        </a:p>
      </dsp:txBody>
      <dsp:txXfrm>
        <a:off x="4931789" y="1925285"/>
        <a:ext cx="1764166" cy="10953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31699-9F00-4B39-B177-9A6E1616B977}" type="datetimeFigureOut">
              <a:rPr lang="en-US" smtClean="0"/>
              <a:pPr/>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7AC85-4B38-4B06-B1EB-05D847A9B3D6}" type="slidenum">
              <a:rPr lang="en-US" smtClean="0"/>
              <a:pPr/>
              <a:t>‹#›</a:t>
            </a:fld>
            <a:endParaRPr lang="en-US"/>
          </a:p>
        </p:txBody>
      </p:sp>
    </p:spTree>
    <p:extLst>
      <p:ext uri="{BB962C8B-B14F-4D97-AF65-F5344CB8AC3E}">
        <p14:creationId xmlns:p14="http://schemas.microsoft.com/office/powerpoint/2010/main" xmlns="" val="272905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4756" name="Slide Number Placeholder 3"/>
          <p:cNvSpPr>
            <a:spLocks noGrp="1"/>
          </p:cNvSpPr>
          <p:nvPr>
            <p:ph type="sldNum" sz="quarter" idx="5"/>
          </p:nvPr>
        </p:nvSpPr>
        <p:spPr bwMode="auto">
          <a:noFill/>
          <a:ln>
            <a:miter lim="800000"/>
            <a:headEnd/>
            <a:tailEnd/>
          </a:ln>
        </p:spPr>
        <p:txBody>
          <a:bodyPr/>
          <a:lstStyle/>
          <a:p>
            <a:fld id="{EED0B7B6-3AA2-4E80-9C9C-AC61AD746544}" type="slidenum">
              <a:rPr lang="id-ID"/>
              <a:pPr/>
              <a:t>25</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82948" name="Slide Number Placeholder 3"/>
          <p:cNvSpPr>
            <a:spLocks noGrp="1"/>
          </p:cNvSpPr>
          <p:nvPr>
            <p:ph type="sldNum" sz="quarter" idx="5"/>
          </p:nvPr>
        </p:nvSpPr>
        <p:spPr bwMode="auto">
          <a:noFill/>
          <a:ln>
            <a:miter lim="800000"/>
            <a:headEnd/>
            <a:tailEnd/>
          </a:ln>
        </p:spPr>
        <p:txBody>
          <a:bodyPr/>
          <a:lstStyle/>
          <a:p>
            <a:fld id="{86696F42-9710-4EFA-BCFE-5965DA9DE33E}" type="slidenum">
              <a:rPr lang="id-ID"/>
              <a:pPr/>
              <a:t>35</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5780" name="Slide Number Placeholder 3"/>
          <p:cNvSpPr>
            <a:spLocks noGrp="1"/>
          </p:cNvSpPr>
          <p:nvPr>
            <p:ph type="sldNum" sz="quarter" idx="5"/>
          </p:nvPr>
        </p:nvSpPr>
        <p:spPr bwMode="auto">
          <a:noFill/>
          <a:ln>
            <a:miter lim="800000"/>
            <a:headEnd/>
            <a:tailEnd/>
          </a:ln>
        </p:spPr>
        <p:txBody>
          <a:bodyPr/>
          <a:lstStyle/>
          <a:p>
            <a:fld id="{274E52F6-A474-4F42-B023-D8A92C1ECD75}" type="slidenum">
              <a:rPr lang="id-ID"/>
              <a:pPr/>
              <a:t>26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6804" name="Slide Number Placeholder 3"/>
          <p:cNvSpPr>
            <a:spLocks noGrp="1"/>
          </p:cNvSpPr>
          <p:nvPr>
            <p:ph type="sldNum" sz="quarter" idx="5"/>
          </p:nvPr>
        </p:nvSpPr>
        <p:spPr bwMode="auto">
          <a:noFill/>
          <a:ln>
            <a:miter lim="800000"/>
            <a:headEnd/>
            <a:tailEnd/>
          </a:ln>
        </p:spPr>
        <p:txBody>
          <a:bodyPr/>
          <a:lstStyle/>
          <a:p>
            <a:fld id="{9DA9A0AD-93B5-4F66-B7B3-1E1DC147AA6F}" type="slidenum">
              <a:rPr lang="id-ID"/>
              <a:pPr/>
              <a:t>27</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6804" name="Slide Number Placeholder 3"/>
          <p:cNvSpPr>
            <a:spLocks noGrp="1"/>
          </p:cNvSpPr>
          <p:nvPr>
            <p:ph type="sldNum" sz="quarter" idx="5"/>
          </p:nvPr>
        </p:nvSpPr>
        <p:spPr bwMode="auto">
          <a:noFill/>
          <a:ln>
            <a:miter lim="800000"/>
            <a:headEnd/>
            <a:tailEnd/>
          </a:ln>
        </p:spPr>
        <p:txBody>
          <a:bodyPr/>
          <a:lstStyle/>
          <a:p>
            <a:fld id="{9DA9A0AD-93B5-4F66-B7B3-1E1DC147AA6F}" type="slidenum">
              <a:rPr lang="id-ID"/>
              <a:pPr/>
              <a:t>28</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7828" name="Slide Number Placeholder 3"/>
          <p:cNvSpPr>
            <a:spLocks noGrp="1"/>
          </p:cNvSpPr>
          <p:nvPr>
            <p:ph type="sldNum" sz="quarter" idx="5"/>
          </p:nvPr>
        </p:nvSpPr>
        <p:spPr bwMode="auto">
          <a:noFill/>
          <a:ln>
            <a:miter lim="800000"/>
            <a:headEnd/>
            <a:tailEnd/>
          </a:ln>
        </p:spPr>
        <p:txBody>
          <a:bodyPr/>
          <a:lstStyle/>
          <a:p>
            <a:fld id="{88BB2D72-0817-4EC2-A0BD-E94A5939FFCE}" type="slidenum">
              <a:rPr lang="id-ID"/>
              <a:pPr/>
              <a:t>29</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8852" name="Slide Number Placeholder 3"/>
          <p:cNvSpPr>
            <a:spLocks noGrp="1"/>
          </p:cNvSpPr>
          <p:nvPr>
            <p:ph type="sldNum" sz="quarter" idx="5"/>
          </p:nvPr>
        </p:nvSpPr>
        <p:spPr bwMode="auto">
          <a:noFill/>
          <a:ln>
            <a:miter lim="800000"/>
            <a:headEnd/>
            <a:tailEnd/>
          </a:ln>
        </p:spPr>
        <p:txBody>
          <a:bodyPr/>
          <a:lstStyle/>
          <a:p>
            <a:fld id="{86F4B8B1-0C6E-4FFB-88C7-0E0CFDA19ED9}" type="slidenum">
              <a:rPr lang="id-ID"/>
              <a:pPr/>
              <a:t>30</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79876" name="Slide Number Placeholder 3"/>
          <p:cNvSpPr>
            <a:spLocks noGrp="1"/>
          </p:cNvSpPr>
          <p:nvPr>
            <p:ph type="sldNum" sz="quarter" idx="5"/>
          </p:nvPr>
        </p:nvSpPr>
        <p:spPr bwMode="auto">
          <a:noFill/>
          <a:ln>
            <a:miter lim="800000"/>
            <a:headEnd/>
            <a:tailEnd/>
          </a:ln>
        </p:spPr>
        <p:txBody>
          <a:bodyPr/>
          <a:lstStyle/>
          <a:p>
            <a:fld id="{54260049-CCED-4BB5-9F64-049CFC204E51}" type="slidenum">
              <a:rPr lang="id-ID"/>
              <a:pPr/>
              <a:t>31</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80900" name="Slide Number Placeholder 3"/>
          <p:cNvSpPr>
            <a:spLocks noGrp="1"/>
          </p:cNvSpPr>
          <p:nvPr>
            <p:ph type="sldNum" sz="quarter" idx="5"/>
          </p:nvPr>
        </p:nvSpPr>
        <p:spPr bwMode="auto">
          <a:noFill/>
          <a:ln>
            <a:miter lim="800000"/>
            <a:headEnd/>
            <a:tailEnd/>
          </a:ln>
        </p:spPr>
        <p:txBody>
          <a:bodyPr/>
          <a:lstStyle/>
          <a:p>
            <a:fld id="{4B025869-F51A-4A07-9760-E33F5B2FEA40}" type="slidenum">
              <a:rPr lang="id-ID"/>
              <a:pPr/>
              <a:t>32</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81924" name="Slide Number Placeholder 3"/>
          <p:cNvSpPr>
            <a:spLocks noGrp="1"/>
          </p:cNvSpPr>
          <p:nvPr>
            <p:ph type="sldNum" sz="quarter" idx="5"/>
          </p:nvPr>
        </p:nvSpPr>
        <p:spPr bwMode="auto">
          <a:noFill/>
          <a:ln>
            <a:miter lim="800000"/>
            <a:headEnd/>
            <a:tailEnd/>
          </a:ln>
        </p:spPr>
        <p:txBody>
          <a:bodyPr/>
          <a:lstStyle/>
          <a:p>
            <a:fld id="{DB7CB218-BEB6-41D4-BDF6-47B7CC3FDEED}" type="slidenum">
              <a:rPr lang="id-ID"/>
              <a:pPr/>
              <a:t>33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244632C3-B4A9-4EF4-B3F6-B1FBE29E4133}" type="datetimeFigureOut">
              <a:rPr lang="en-US"/>
              <a:pPr>
                <a:defRPr/>
              </a:pPr>
              <a:t>5/24/2018</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3EC7A8F4-060D-4635-BCF1-C54088816B59}"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894AF32-B146-4A87-8133-3AFA934F716A}" type="datetimeFigureOut">
              <a:rPr lang="en-US"/>
              <a:pPr>
                <a:defRPr/>
              </a:pPr>
              <a:t>5/24/2018</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58B6F29D-D75A-432C-BC67-B9F6284F92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7B5061BF-6769-46C5-A348-501118425FA4}" type="datetimeFigureOut">
              <a:rPr lang="en-US"/>
              <a:pPr>
                <a:defRPr/>
              </a:pPr>
              <a:t>5/24/2018</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CF85086-19AD-4CBA-8442-20C012CBBD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44632C3-B4A9-4EF4-B3F6-B1FBE29E4133}" type="datetimeFigureOut">
              <a:rPr lang="en-US" smtClean="0"/>
              <a:pPr>
                <a:defRPr/>
              </a:pPr>
              <a:t>5/24/2018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C7A8F4-060D-4635-BCF1-C54088816B59}"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FA92D83-17B2-4B9B-B208-ECA0B24E412C}" type="datetimeFigureOut">
              <a:rPr lang="en-US" smtClean="0"/>
              <a:pPr>
                <a:defRPr/>
              </a:pPr>
              <a:t>5/24/2018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7CAE91-1A50-4ABE-8F5B-196F4DFF2A6C}"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F57FE17-81FE-4A53-BA53-4C6FFBEBA765}" type="datetimeFigureOut">
              <a:rPr lang="en-US" smtClean="0"/>
              <a:pPr>
                <a:defRPr/>
              </a:pPr>
              <a:t>5/24/2018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0801CF-2C71-44A1-869F-2A2C0457CE5E}"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5AF6E2D-E044-44F5-A125-9961689EF30F}" type="datetimeFigureOut">
              <a:rPr lang="en-US" smtClean="0"/>
              <a:pPr>
                <a:defRPr/>
              </a:pPr>
              <a:t>5/24/2018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9DBE20-0900-4257-97C5-4ABBBB0E31E9}"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3C6F85A-A8A4-47F8-B78F-FFED69DEEA87}" type="datetimeFigureOut">
              <a:rPr lang="en-US" smtClean="0"/>
              <a:pPr>
                <a:defRPr/>
              </a:pPr>
              <a:t>5/24/2018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411CA7-F16F-4CA8-B4CA-0B3DD1FB097D}"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A13CC0C-8CAA-4B9E-B028-011B79821BBA}" type="datetimeFigureOut">
              <a:rPr lang="en-US" smtClean="0"/>
              <a:pPr>
                <a:defRPr/>
              </a:pPr>
              <a:t>5/24/2018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EC1967-1824-4CF9-9ABC-2882C0F6FBEC}"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1264E5-7CE2-4AC1-86DF-DABA72410A03}" type="datetimeFigureOut">
              <a:rPr lang="en-US" smtClean="0"/>
              <a:pPr>
                <a:defRPr/>
              </a:pPr>
              <a:t>5/24/2018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48A0174-9FDF-4C24-B961-EF74F82CC28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5907D48-6EC3-4542-A7E6-EFE150A99B23}" type="datetimeFigureOut">
              <a:rPr lang="en-US" smtClean="0"/>
              <a:pPr>
                <a:defRPr/>
              </a:pPr>
              <a:t>5/24/2018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666B44-A767-42E5-A320-F1253EFEB46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8FA92D83-17B2-4B9B-B208-ECA0B24E412C}" type="datetimeFigureOut">
              <a:rPr lang="en-US"/>
              <a:pPr>
                <a:defRPr/>
              </a:pPr>
              <a:t>5/24/2018</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F47CAE91-1A50-4ABE-8F5B-196F4DFF2A6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E7D5346-4731-4FBC-9914-852B3C6AF8AB}" type="datetimeFigureOut">
              <a:rPr lang="en-US" smtClean="0"/>
              <a:pPr>
                <a:defRPr/>
              </a:pPr>
              <a:t>5/24/2018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100F5F-78A1-43C0-8963-A9DEDDA28135}"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894AF32-B146-4A87-8133-3AFA934F716A}" type="datetimeFigureOut">
              <a:rPr lang="en-US" smtClean="0"/>
              <a:pPr>
                <a:defRPr/>
              </a:pPr>
              <a:t>5/24/2018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B6F29D-D75A-432C-BC67-B9F6284F9283}"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5061BF-6769-46C5-A348-501118425FA4}" type="datetimeFigureOut">
              <a:rPr lang="en-US" smtClean="0"/>
              <a:pPr>
                <a:defRPr/>
              </a:pPr>
              <a:t>5/24/2018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85086-19AD-4CBA-8442-20C012CBBDE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4F57FE17-81FE-4A53-BA53-4C6FFBEBA765}" type="datetimeFigureOut">
              <a:rPr lang="en-US"/>
              <a:pPr>
                <a:defRPr/>
              </a:pPr>
              <a:t>5/24/2018</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C10801CF-2C71-44A1-869F-2A2C0457CE5E}"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B5AF6E2D-E044-44F5-A125-9961689EF30F}" type="datetimeFigureOut">
              <a:rPr lang="en-US"/>
              <a:pPr>
                <a:defRPr/>
              </a:pPr>
              <a:t>5/24/2018</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E9DBE20-0900-4257-97C5-4ABBBB0E31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63C6F85A-A8A4-47F8-B78F-FFED69DEEA87}" type="datetimeFigureOut">
              <a:rPr lang="en-US"/>
              <a:pPr>
                <a:defRPr/>
              </a:pPr>
              <a:t>5/24/2018</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8A411CA7-F16F-4CA8-B4CA-0B3DD1FB097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4A13CC0C-8CAA-4B9E-B028-011B79821BBA}" type="datetimeFigureOut">
              <a:rPr lang="en-US"/>
              <a:pPr>
                <a:defRPr/>
              </a:pPr>
              <a:t>5/24/2018</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1EC1967-1824-4CF9-9ABC-2882C0F6FB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A1264E5-7CE2-4AC1-86DF-DABA72410A03}" type="datetimeFigureOut">
              <a:rPr lang="en-US"/>
              <a:pPr>
                <a:defRPr/>
              </a:pPr>
              <a:t>5/24/2018</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748A0174-9FDF-4C24-B961-EF74F82CC2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E5907D48-6EC3-4542-A7E6-EFE150A99B23}" type="datetimeFigureOut">
              <a:rPr lang="en-US"/>
              <a:pPr>
                <a:defRPr/>
              </a:pPr>
              <a:t>5/24/2018</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E5666B44-A767-42E5-A320-F1253EFEB466}"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8E7D5346-4731-4FBC-9914-852B3C6AF8AB}" type="datetimeFigureOut">
              <a:rPr lang="en-US"/>
              <a:pPr>
                <a:defRPr/>
              </a:pPr>
              <a:t>5/24/2018</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E7100F5F-78A1-43C0-8963-A9DEDDA28135}"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dirty="0">
                <a:solidFill>
                  <a:schemeClr val="bg2">
                    <a:tint val="60000"/>
                    <a:satMod val="155000"/>
                  </a:schemeClr>
                </a:solidFill>
                <a:latin typeface="+mn-lt"/>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7921D893-F13C-4862-A815-BCBC01518532}" type="datetimeFigureOut">
              <a:rPr lang="en-US"/>
              <a:pPr>
                <a:defRPr/>
              </a:pPr>
              <a:t>5/24/2018</a:t>
            </a:fld>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9CB9BAAF-024D-4073-BA11-15BF81E3AAD1}" type="slidenum">
              <a:rPr lang="en-US"/>
              <a:pPr>
                <a:defRPr/>
              </a:pPr>
              <a:t>‹#›</a:t>
            </a:fld>
            <a:endParaRPr lang="en-US" b="1"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marL="53975" indent="-53975" algn="r" rtl="0" fontAlgn="base">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DE8CD"/>
          </a:solidFill>
          <a:latin typeface="Rockwell" pitchFamily="18" charset="0"/>
        </a:defRPr>
      </a:lvl2pPr>
      <a:lvl3pPr marL="53975" indent="-53975" algn="r" rtl="0" fontAlgn="base">
        <a:spcBef>
          <a:spcPct val="0"/>
        </a:spcBef>
        <a:spcAft>
          <a:spcPct val="0"/>
        </a:spcAft>
        <a:defRPr sz="4600">
          <a:solidFill>
            <a:srgbClr val="EDE8CD"/>
          </a:solidFill>
          <a:latin typeface="Rockwell" pitchFamily="18" charset="0"/>
        </a:defRPr>
      </a:lvl3pPr>
      <a:lvl4pPr marL="53975" indent="-53975" algn="r" rtl="0" fontAlgn="base">
        <a:spcBef>
          <a:spcPct val="0"/>
        </a:spcBef>
        <a:spcAft>
          <a:spcPct val="0"/>
        </a:spcAft>
        <a:defRPr sz="4600">
          <a:solidFill>
            <a:srgbClr val="EDE8CD"/>
          </a:solidFill>
          <a:latin typeface="Rockwell" pitchFamily="18" charset="0"/>
        </a:defRPr>
      </a:lvl4pPr>
      <a:lvl5pPr marL="53975" indent="-53975" algn="r" rtl="0" fontAlgn="base">
        <a:spcBef>
          <a:spcPct val="0"/>
        </a:spcBef>
        <a:spcAft>
          <a:spcPct val="0"/>
        </a:spcAft>
        <a:defRPr sz="4600">
          <a:solidFill>
            <a:srgbClr val="EDE8CD"/>
          </a:solidFill>
          <a:latin typeface="Rockwell" pitchFamily="18" charset="0"/>
        </a:defRPr>
      </a:lvl5pPr>
      <a:lvl6pPr marL="511175" indent="-53975" algn="r" rtl="0" fontAlgn="base">
        <a:spcBef>
          <a:spcPct val="0"/>
        </a:spcBef>
        <a:spcAft>
          <a:spcPct val="0"/>
        </a:spcAft>
        <a:defRPr sz="4600">
          <a:solidFill>
            <a:srgbClr val="EDE8CD"/>
          </a:solidFill>
          <a:latin typeface="Rockwell" pitchFamily="18" charset="0"/>
        </a:defRPr>
      </a:lvl6pPr>
      <a:lvl7pPr marL="968375" indent="-53975" algn="r" rtl="0" fontAlgn="base">
        <a:spcBef>
          <a:spcPct val="0"/>
        </a:spcBef>
        <a:spcAft>
          <a:spcPct val="0"/>
        </a:spcAft>
        <a:defRPr sz="4600">
          <a:solidFill>
            <a:srgbClr val="EDE8CD"/>
          </a:solidFill>
          <a:latin typeface="Rockwell" pitchFamily="18" charset="0"/>
        </a:defRPr>
      </a:lvl7pPr>
      <a:lvl8pPr marL="1425575" indent="-53975" algn="r" rtl="0" fontAlgn="base">
        <a:spcBef>
          <a:spcPct val="0"/>
        </a:spcBef>
        <a:spcAft>
          <a:spcPct val="0"/>
        </a:spcAft>
        <a:defRPr sz="4600">
          <a:solidFill>
            <a:srgbClr val="EDE8CD"/>
          </a:solidFill>
          <a:latin typeface="Rockwell" pitchFamily="18" charset="0"/>
        </a:defRPr>
      </a:lvl8pPr>
      <a:lvl9pPr marL="1882775" indent="-539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921D893-F13C-4862-A815-BCBC01518532}" type="datetimeFigureOut">
              <a:rPr lang="en-US" smtClean="0"/>
              <a:pPr>
                <a:defRPr/>
              </a:pPr>
              <a:t>5/24/2018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9BAAF-024D-4073-BA11-15BF81E3AAD1}" type="slidenum">
              <a:rPr lang="en-US" smtClean="0"/>
              <a:pPr>
                <a:defRPr/>
              </a:pPr>
              <a:t>‹#›</a:t>
            </a:fld>
            <a:endParaRPr lang="en-US" b="1"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indent="0" fontAlgn="auto">
              <a:spcAft>
                <a:spcPts val="0"/>
              </a:spcAft>
              <a:defRPr/>
            </a:pPr>
            <a:r>
              <a:rPr lang="en-US" dirty="0" smtClean="0">
                <a:solidFill>
                  <a:schemeClr val="tx2">
                    <a:tint val="100000"/>
                    <a:shade val="90000"/>
                    <a:satMod val="250000"/>
                    <a:alpha val="100000"/>
                  </a:schemeClr>
                </a:solidFill>
              </a:rPr>
              <a:t>TEORI TINGKAH LAKU KONSUMEN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TEORI NILAI GUNA (UTILITY)</a:t>
            </a:r>
            <a:endParaRPr lang="en-US" dirty="0">
              <a:solidFill>
                <a:schemeClr val="tx2">
                  <a:tint val="100000"/>
                  <a:shade val="90000"/>
                  <a:satMod val="250000"/>
                  <a:alpha val="10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it-IT" dirty="0" smtClean="0">
                <a:solidFill>
                  <a:schemeClr val="tx2">
                    <a:tint val="100000"/>
                    <a:shade val="90000"/>
                    <a:satMod val="250000"/>
                    <a:alpha val="100000"/>
                  </a:schemeClr>
                </a:solidFill>
                <a:effectLst/>
              </a:rPr>
              <a:t>Hipotesis Utama Teori Nilai Guna</a:t>
            </a:r>
            <a:endParaRPr lang="en-US" dirty="0">
              <a:solidFill>
                <a:schemeClr val="tx2">
                  <a:tint val="100000"/>
                  <a:shade val="90000"/>
                  <a:satMod val="250000"/>
                  <a:alpha val="100000"/>
                </a:schemeClr>
              </a:solidFill>
              <a:effectLst/>
            </a:endParaRPr>
          </a:p>
        </p:txBody>
      </p:sp>
      <p:sp>
        <p:nvSpPr>
          <p:cNvPr id="3" name="Content Placeholder 2"/>
          <p:cNvSpPr>
            <a:spLocks noGrp="1"/>
          </p:cNvSpPr>
          <p:nvPr>
            <p:ph idx="1"/>
          </p:nvPr>
        </p:nvSpPr>
        <p:spPr>
          <a:xfrm>
            <a:off x="304800" y="1524000"/>
            <a:ext cx="8534400" cy="4953000"/>
          </a:xfrm>
        </p:spPr>
        <p:txBody>
          <a:bodyPr>
            <a:normAutofit/>
          </a:bodyPr>
          <a:lstStyle/>
          <a:p>
            <a:pPr marL="0" indent="0" fontAlgn="auto">
              <a:spcBef>
                <a:spcPts val="0"/>
              </a:spcBef>
              <a:spcAft>
                <a:spcPts val="0"/>
              </a:spcAft>
              <a:buFont typeface="Wingdings 2"/>
              <a:buNone/>
              <a:defRPr/>
            </a:pPr>
            <a:r>
              <a:rPr lang="en-US" dirty="0" err="1" smtClean="0"/>
              <a:t>Pada</a:t>
            </a:r>
            <a:r>
              <a:rPr lang="en-US" dirty="0" smtClean="0"/>
              <a:t> </a:t>
            </a:r>
            <a:r>
              <a:rPr lang="en-US" dirty="0" err="1" smtClean="0"/>
              <a:t>hakikatnya</a:t>
            </a:r>
            <a:r>
              <a:rPr lang="en-US" dirty="0" smtClean="0"/>
              <a:t> </a:t>
            </a:r>
            <a:r>
              <a:rPr lang="en-US" dirty="0" err="1" smtClean="0"/>
              <a:t>hipotesis</a:t>
            </a:r>
            <a:r>
              <a:rPr lang="en-US" dirty="0" smtClean="0"/>
              <a:t> </a:t>
            </a:r>
            <a:r>
              <a:rPr lang="en-US" dirty="0" err="1" smtClean="0"/>
              <a:t>tersebut</a:t>
            </a:r>
            <a:r>
              <a:rPr lang="en-US" dirty="0" smtClean="0"/>
              <a:t> </a:t>
            </a:r>
            <a:r>
              <a:rPr lang="en-US" dirty="0" err="1" smtClean="0"/>
              <a:t>menjelaskan</a:t>
            </a:r>
            <a:r>
              <a:rPr lang="en-US" dirty="0" smtClean="0"/>
              <a:t> </a:t>
            </a:r>
            <a:r>
              <a:rPr lang="en-US" dirty="0" err="1" smtClean="0"/>
              <a:t>bahwa</a:t>
            </a:r>
            <a:r>
              <a:rPr lang="en-US" dirty="0" smtClean="0"/>
              <a:t> </a:t>
            </a:r>
            <a:r>
              <a:rPr lang="en-US" dirty="0" err="1" smtClean="0"/>
              <a:t>pertambahan</a:t>
            </a:r>
            <a:r>
              <a:rPr lang="en-US" dirty="0" smtClean="0"/>
              <a:t> yang </a:t>
            </a:r>
            <a:r>
              <a:rPr lang="en-US" dirty="0" err="1" smtClean="0"/>
              <a:t>terus-menerus</a:t>
            </a:r>
            <a:r>
              <a:rPr lang="en-US" dirty="0" smtClean="0"/>
              <a:t> </a:t>
            </a:r>
            <a:r>
              <a:rPr lang="en-US" dirty="0" err="1" smtClean="0"/>
              <a:t>dalam</a:t>
            </a:r>
            <a:r>
              <a:rPr lang="en-US" dirty="0" smtClean="0"/>
              <a:t> </a:t>
            </a:r>
            <a:r>
              <a:rPr lang="en-US" dirty="0" err="1" smtClean="0"/>
              <a:t>megkonsumsi</a:t>
            </a:r>
            <a:r>
              <a:rPr lang="en-US" dirty="0" smtClean="0"/>
              <a:t> </a:t>
            </a:r>
            <a:r>
              <a:rPr lang="en-US" dirty="0" err="1" smtClean="0"/>
              <a:t>suatu</a:t>
            </a:r>
            <a:r>
              <a:rPr lang="en-US" dirty="0" smtClean="0"/>
              <a:t> </a:t>
            </a:r>
            <a:r>
              <a:rPr lang="en-US" dirty="0" err="1" smtClean="0"/>
              <a:t>barang</a:t>
            </a:r>
            <a:r>
              <a:rPr lang="en-US" dirty="0" smtClean="0"/>
              <a:t>, </a:t>
            </a:r>
            <a:r>
              <a:rPr lang="en-US" dirty="0" err="1" smtClean="0"/>
              <a:t>tidak</a:t>
            </a:r>
            <a:r>
              <a:rPr lang="en-US" dirty="0" smtClean="0"/>
              <a:t> </a:t>
            </a:r>
            <a:r>
              <a:rPr lang="en-US" dirty="0" err="1" smtClean="0"/>
              <a:t>secara</a:t>
            </a:r>
            <a:r>
              <a:rPr lang="en-US" dirty="0" smtClean="0"/>
              <a:t> </a:t>
            </a:r>
            <a:r>
              <a:rPr lang="en-US" dirty="0" err="1" smtClean="0"/>
              <a:t>terus-menerus</a:t>
            </a:r>
            <a:r>
              <a:rPr lang="en-US" dirty="0" smtClean="0"/>
              <a:t> </a:t>
            </a:r>
            <a:r>
              <a:rPr lang="en-US" dirty="0" err="1" smtClean="0"/>
              <a:t>menambah</a:t>
            </a:r>
            <a:r>
              <a:rPr lang="en-US" dirty="0" smtClean="0"/>
              <a:t> </a:t>
            </a:r>
            <a:r>
              <a:rPr lang="en-US" dirty="0" err="1" smtClean="0"/>
              <a:t>kepuasan</a:t>
            </a:r>
            <a:r>
              <a:rPr lang="en-US" dirty="0" smtClean="0"/>
              <a:t> yang </a:t>
            </a:r>
            <a:r>
              <a:rPr lang="en-US" dirty="0" err="1" smtClean="0"/>
              <a:t>dinikmati</a:t>
            </a:r>
            <a:r>
              <a:rPr lang="en-US" dirty="0" smtClean="0"/>
              <a:t> </a:t>
            </a:r>
            <a:r>
              <a:rPr lang="en-US" dirty="0" err="1" smtClean="0"/>
              <a:t>orang</a:t>
            </a:r>
            <a:r>
              <a:rPr lang="en-US" dirty="0" smtClean="0"/>
              <a:t> yang </a:t>
            </a:r>
            <a:r>
              <a:rPr lang="en-US" dirty="0" err="1" smtClean="0"/>
              <a:t>mengkonsumsikannya</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803400"/>
          </a:xfrm>
        </p:spPr>
        <p:txBody>
          <a:bodyPr rtlCol="0">
            <a:normAutofit fontScale="90000"/>
          </a:bodyPr>
          <a:lstStyle/>
          <a:p>
            <a:pPr eaLnBrk="1" fontAlgn="auto" hangingPunct="1">
              <a:spcAft>
                <a:spcPts val="0"/>
              </a:spcAft>
              <a:defRPr/>
            </a:pPr>
            <a:r>
              <a:rPr lang="en-US" dirty="0" smtClean="0">
                <a:solidFill>
                  <a:srgbClr val="FFFF00"/>
                </a:solidFill>
                <a:latin typeface="Broadway" pitchFamily="82" charset="0"/>
              </a:rPr>
              <a:t>HUKUM NILAI GUNA MARGINAL YANG SEMAKIN MENURUN</a:t>
            </a:r>
          </a:p>
        </p:txBody>
      </p:sp>
      <p:sp>
        <p:nvSpPr>
          <p:cNvPr id="3" name="Content Placeholder 2"/>
          <p:cNvSpPr>
            <a:spLocks noGrp="1"/>
          </p:cNvSpPr>
          <p:nvPr>
            <p:ph idx="1"/>
          </p:nvPr>
        </p:nvSpPr>
        <p:spPr>
          <a:xfrm>
            <a:off x="457200" y="2133600"/>
            <a:ext cx="8229600" cy="4525962"/>
          </a:xfrm>
        </p:spPr>
        <p:txBody>
          <a:bodyPr rtlCol="0">
            <a:normAutofit/>
          </a:bodyPr>
          <a:lstStyle/>
          <a:p>
            <a:pPr marL="0" indent="0" eaLnBrk="1" fontAlgn="auto" hangingPunct="1">
              <a:spcAft>
                <a:spcPts val="0"/>
              </a:spcAft>
              <a:buFont typeface="Arial" pitchFamily="34" charset="0"/>
              <a:buNone/>
              <a:defRPr/>
            </a:pPr>
            <a:r>
              <a:rPr lang="en-US" i="1" dirty="0" smtClean="0"/>
              <a:t>“</a:t>
            </a:r>
            <a:r>
              <a:rPr lang="en-US" i="1" dirty="0" err="1" smtClean="0"/>
              <a:t>Tambahan</a:t>
            </a:r>
            <a:r>
              <a:rPr lang="en-US" i="1" dirty="0" smtClean="0"/>
              <a:t> </a:t>
            </a:r>
            <a:r>
              <a:rPr lang="en-US" i="1" dirty="0" err="1" smtClean="0"/>
              <a:t>nilai</a:t>
            </a:r>
            <a:r>
              <a:rPr lang="en-US" i="1" dirty="0" smtClean="0"/>
              <a:t> </a:t>
            </a:r>
            <a:r>
              <a:rPr lang="en-US" i="1" dirty="0" err="1" smtClean="0"/>
              <a:t>guna</a:t>
            </a:r>
            <a:r>
              <a:rPr lang="en-US" i="1" dirty="0" smtClean="0"/>
              <a:t> yang </a:t>
            </a:r>
            <a:r>
              <a:rPr lang="en-US" i="1" dirty="0" err="1" smtClean="0"/>
              <a:t>akan</a:t>
            </a:r>
            <a:r>
              <a:rPr lang="en-US" i="1" dirty="0" smtClean="0"/>
              <a:t> </a:t>
            </a:r>
            <a:r>
              <a:rPr lang="en-US" i="1" dirty="0" err="1" smtClean="0"/>
              <a:t>diperoleh</a:t>
            </a:r>
            <a:r>
              <a:rPr lang="en-US" i="1" dirty="0" smtClean="0"/>
              <a:t> </a:t>
            </a:r>
            <a:r>
              <a:rPr lang="en-US" i="1" dirty="0" err="1" smtClean="0"/>
              <a:t>seseorang</a:t>
            </a:r>
            <a:r>
              <a:rPr lang="en-US" i="1" dirty="0" smtClean="0"/>
              <a:t> </a:t>
            </a:r>
            <a:r>
              <a:rPr lang="en-US" i="1" dirty="0" err="1" smtClean="0"/>
              <a:t>dari</a:t>
            </a:r>
            <a:r>
              <a:rPr lang="en-US" i="1" dirty="0" smtClean="0"/>
              <a:t> </a:t>
            </a:r>
            <a:r>
              <a:rPr lang="en-US" i="1" dirty="0" err="1" smtClean="0"/>
              <a:t>mengkonsumsikan</a:t>
            </a:r>
            <a:r>
              <a:rPr lang="en-US" i="1" dirty="0" smtClean="0"/>
              <a:t> </a:t>
            </a:r>
            <a:r>
              <a:rPr lang="en-US" i="1" dirty="0" err="1" smtClean="0"/>
              <a:t>suatubarang</a:t>
            </a:r>
            <a:r>
              <a:rPr lang="en-US" i="1" dirty="0" smtClean="0"/>
              <a:t> </a:t>
            </a:r>
            <a:r>
              <a:rPr lang="en-US" i="1" dirty="0" err="1" smtClean="0"/>
              <a:t>akan</a:t>
            </a:r>
            <a:r>
              <a:rPr lang="en-US" i="1" dirty="0" smtClean="0"/>
              <a:t> </a:t>
            </a:r>
            <a:r>
              <a:rPr lang="en-US" i="1" dirty="0" err="1" smtClean="0"/>
              <a:t>menjadi</a:t>
            </a:r>
            <a:r>
              <a:rPr lang="en-US" i="1" dirty="0" smtClean="0"/>
              <a:t> </a:t>
            </a:r>
            <a:r>
              <a:rPr lang="en-US" i="1" dirty="0" err="1" smtClean="0"/>
              <a:t>semakin</a:t>
            </a:r>
            <a:r>
              <a:rPr lang="en-US" i="1" dirty="0" smtClean="0"/>
              <a:t> </a:t>
            </a:r>
            <a:r>
              <a:rPr lang="en-US" i="1" dirty="0" err="1" smtClean="0"/>
              <a:t>sedikit</a:t>
            </a:r>
            <a:r>
              <a:rPr lang="en-US" i="1" dirty="0" smtClean="0"/>
              <a:t> </a:t>
            </a:r>
            <a:r>
              <a:rPr lang="en-US" i="1" dirty="0" err="1" smtClean="0"/>
              <a:t>apabila</a:t>
            </a:r>
            <a:r>
              <a:rPr lang="en-US" i="1" dirty="0" smtClean="0"/>
              <a:t> orang </a:t>
            </a:r>
            <a:r>
              <a:rPr lang="en-US" i="1" dirty="0" err="1" smtClean="0"/>
              <a:t>tersebut</a:t>
            </a:r>
            <a:r>
              <a:rPr lang="en-US" i="1" dirty="0" smtClean="0"/>
              <a:t> </a:t>
            </a:r>
            <a:r>
              <a:rPr lang="en-US" i="1" dirty="0" err="1" smtClean="0"/>
              <a:t>terus</a:t>
            </a:r>
            <a:r>
              <a:rPr lang="en-US" i="1" dirty="0" smtClean="0"/>
              <a:t> </a:t>
            </a:r>
            <a:r>
              <a:rPr lang="en-US" i="1" dirty="0" err="1" smtClean="0"/>
              <a:t>menerus</a:t>
            </a:r>
            <a:r>
              <a:rPr lang="en-US" i="1" dirty="0" smtClean="0"/>
              <a:t> </a:t>
            </a:r>
            <a:r>
              <a:rPr lang="en-US" i="1" dirty="0" err="1" smtClean="0"/>
              <a:t>menambah</a:t>
            </a:r>
            <a:r>
              <a:rPr lang="en-US" i="1" dirty="0" smtClean="0"/>
              <a:t> </a:t>
            </a:r>
            <a:r>
              <a:rPr lang="en-US" i="1" dirty="0" err="1" smtClean="0"/>
              <a:t>komsumsinya</a:t>
            </a:r>
            <a:r>
              <a:rPr lang="en-US" i="1" dirty="0" smtClean="0"/>
              <a:t> </a:t>
            </a:r>
            <a:r>
              <a:rPr lang="en-US" i="1" dirty="0" err="1" smtClean="0"/>
              <a:t>keatas</a:t>
            </a:r>
            <a:r>
              <a:rPr lang="en-US" i="1" dirty="0" smtClean="0"/>
              <a:t> </a:t>
            </a:r>
            <a:r>
              <a:rPr lang="en-US" i="1" dirty="0" err="1" smtClean="0"/>
              <a:t>barang</a:t>
            </a:r>
            <a:r>
              <a:rPr lang="en-US" i="1" dirty="0" smtClean="0"/>
              <a:t> </a:t>
            </a:r>
            <a:r>
              <a:rPr lang="en-US" i="1" dirty="0" err="1" smtClean="0"/>
              <a:t>tersebut</a:t>
            </a:r>
            <a:r>
              <a:rPr lang="en-US" i="1" dirty="0" smtClean="0"/>
              <a:t> </a:t>
            </a:r>
            <a:r>
              <a:rPr lang="en-US" i="1" dirty="0" err="1" smtClean="0"/>
              <a:t>dan</a:t>
            </a:r>
            <a:r>
              <a:rPr lang="en-US" i="1" dirty="0" smtClean="0"/>
              <a:t> </a:t>
            </a:r>
            <a:r>
              <a:rPr lang="en-US" i="1" dirty="0" err="1" smtClean="0"/>
              <a:t>pada</a:t>
            </a:r>
            <a:r>
              <a:rPr lang="en-US" i="1" dirty="0" smtClean="0"/>
              <a:t> </a:t>
            </a:r>
            <a:r>
              <a:rPr lang="en-US" i="1" dirty="0" err="1" smtClean="0"/>
              <a:t>akhirnya</a:t>
            </a:r>
            <a:r>
              <a:rPr lang="en-US" i="1" dirty="0" smtClean="0"/>
              <a:t> </a:t>
            </a:r>
            <a:r>
              <a:rPr lang="en-US" i="1" dirty="0" err="1" smtClean="0"/>
              <a:t>tambahan</a:t>
            </a:r>
            <a:r>
              <a:rPr lang="en-US" i="1" dirty="0" smtClean="0"/>
              <a:t> </a:t>
            </a:r>
            <a:r>
              <a:rPr lang="en-US" i="1" dirty="0" err="1" smtClean="0"/>
              <a:t>nilaiguna</a:t>
            </a:r>
            <a:r>
              <a:rPr lang="en-US" i="1" dirty="0" smtClean="0"/>
              <a:t> </a:t>
            </a:r>
            <a:r>
              <a:rPr lang="en-US" i="1" dirty="0" err="1" smtClean="0"/>
              <a:t>akan</a:t>
            </a:r>
            <a:r>
              <a:rPr lang="en-US" i="1" dirty="0" smtClean="0"/>
              <a:t> </a:t>
            </a:r>
            <a:r>
              <a:rPr lang="en-US" i="1" dirty="0" err="1" smtClean="0"/>
              <a:t>menjadi</a:t>
            </a:r>
            <a:r>
              <a:rPr lang="en-US" i="1" dirty="0" smtClean="0"/>
              <a:t> </a:t>
            </a:r>
            <a:r>
              <a:rPr lang="en-US" i="1" dirty="0" err="1" smtClean="0"/>
              <a:t>negatif</a:t>
            </a:r>
            <a:r>
              <a:rPr lang="en-US" i="1" dirty="0" smtClean="0"/>
              <a:t>”</a:t>
            </a:r>
            <a:endParaRPr lang="en-US" dirty="0" smtClean="0"/>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err="1" smtClean="0">
                <a:solidFill>
                  <a:schemeClr val="tx2">
                    <a:tint val="100000"/>
                    <a:shade val="90000"/>
                    <a:satMod val="250000"/>
                    <a:alpha val="100000"/>
                  </a:schemeClr>
                </a:solidFill>
              </a:rPr>
              <a:t>Pendekatan</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Nilai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Guna</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utiliti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Kardinal</a:t>
            </a:r>
            <a:endParaRPr lang="en-US" dirty="0">
              <a:solidFill>
                <a:schemeClr val="tx2">
                  <a:tint val="100000"/>
                  <a:shade val="90000"/>
                  <a:satMod val="250000"/>
                  <a:alpha val="100000"/>
                </a:schemeClr>
              </a:solidFill>
            </a:endParaRPr>
          </a:p>
        </p:txBody>
      </p:sp>
      <p:sp>
        <p:nvSpPr>
          <p:cNvPr id="17411" name="Content Placeholder 2"/>
          <p:cNvSpPr>
            <a:spLocks noGrp="1"/>
          </p:cNvSpPr>
          <p:nvPr>
            <p:ph sz="quarter" idx="1"/>
          </p:nvPr>
        </p:nvSpPr>
        <p:spPr/>
        <p:txBody>
          <a:bodyPr/>
          <a:lstStyle/>
          <a:p>
            <a:pPr marL="514350" indent="-514350"/>
            <a:r>
              <a:rPr lang="en-US" smtClean="0"/>
              <a:t>Bahwa manfaat atau kenikmatan yang diperoleh seorang konsumen dapat dinyatakan secara kuantitatif. </a:t>
            </a:r>
          </a:p>
          <a:p>
            <a:pPr marL="514350" indent="-514350"/>
            <a:r>
              <a:rPr lang="en-US" smtClean="0"/>
              <a:t>Bahwa konsumen akan memaksimalkan kepuasan yang dapat dicapainya</a:t>
            </a:r>
          </a:p>
          <a:p>
            <a:pPr marL="514350" indent="-514350"/>
            <a:r>
              <a:rPr lang="en-US" smtClean="0"/>
              <a:t>Jika semakin tinggi kepuasan terhadap barang, maka akan semakin tinggi nilai utiliti (nilai kegunaan) barang tersebut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85860"/>
            <a:ext cx="8552688" cy="5214974"/>
          </a:xfrm>
        </p:spPr>
        <p:txBody>
          <a:bodyPr>
            <a:normAutofit/>
          </a:bodyPr>
          <a:lstStyle/>
          <a:p>
            <a:pPr marL="269875" indent="-269875"/>
            <a:r>
              <a:rPr lang="id-ID" sz="3000" dirty="0" smtClean="0"/>
              <a:t>Marginal merupakan pertambahan (atau pengurangan) jumlah kepuasan yang diperoleh individu (konsumen) dikarenakan adanya pertambahan (atau pengurangan) di dalam mengkonsumsi suatu produk, sehingga secara matematis nilai guna marginal (marginal utility, MU), dapat dirumuskan sebagai berikut:</a:t>
            </a:r>
          </a:p>
          <a:p>
            <a:pPr marL="269875" indent="-269875"/>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graphicFrame>
        <p:nvGraphicFramePr>
          <p:cNvPr id="4" name="Object 3"/>
          <p:cNvGraphicFramePr>
            <a:graphicFrameLocks noChangeAspect="1"/>
          </p:cNvGraphicFramePr>
          <p:nvPr/>
        </p:nvGraphicFramePr>
        <p:xfrm>
          <a:off x="1928813" y="4857760"/>
          <a:ext cx="1960562" cy="1071563"/>
        </p:xfrm>
        <a:graphic>
          <a:graphicData uri="http://schemas.openxmlformats.org/presentationml/2006/ole">
            <p:oleObj spid="_x0000_s40964" name="Equation" r:id="rId3" imgW="761669" imgH="431613" progId="Equation.3">
              <p:embed/>
            </p:oleObj>
          </a:graphicData>
        </a:graphic>
      </p:graphicFrame>
    </p:spTree>
    <p:extLst>
      <p:ext uri="{BB962C8B-B14F-4D97-AF65-F5344CB8AC3E}">
        <p14:creationId xmlns:p14="http://schemas.microsoft.com/office/powerpoint/2010/main" xmlns="" val="2112156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Grp="1" noChangeAspect="1"/>
          </p:cNvGraphicFramePr>
          <p:nvPr>
            <p:ph idx="1"/>
          </p:nvPr>
        </p:nvGraphicFramePr>
        <p:xfrm>
          <a:off x="4191000" y="3581400"/>
          <a:ext cx="2209800" cy="1295400"/>
        </p:xfrm>
        <a:graphic>
          <a:graphicData uri="http://schemas.openxmlformats.org/presentationml/2006/ole">
            <p:oleObj spid="_x0000_s45062" name="Equation" r:id="rId3" imgW="761669" imgH="431613" progId="Equation.3">
              <p:embed/>
            </p:oleObj>
          </a:graphicData>
        </a:graphic>
      </p:graphicFrame>
      <p:sp>
        <p:nvSpPr>
          <p:cNvPr id="5" name="Rectangle 4"/>
          <p:cNvSpPr/>
          <p:nvPr/>
        </p:nvSpPr>
        <p:spPr>
          <a:xfrm>
            <a:off x="533400" y="1752601"/>
            <a:ext cx="8077200" cy="1077218"/>
          </a:xfrm>
          <a:prstGeom prst="rect">
            <a:avLst/>
          </a:prstGeom>
        </p:spPr>
        <p:txBody>
          <a:bodyPr wrap="square">
            <a:spAutoFit/>
          </a:bodyPr>
          <a:lstStyle/>
          <a:p>
            <a:pPr marL="269875" indent="-269875">
              <a:buFont typeface="Arial" pitchFamily="34" charset="0"/>
              <a:buChar char="•"/>
            </a:pPr>
            <a:r>
              <a:rPr lang="en-US" sz="3200" dirty="0" err="1" smtClean="0"/>
              <a:t>Nilai</a:t>
            </a:r>
            <a:r>
              <a:rPr lang="en-US" sz="3200" dirty="0" smtClean="0"/>
              <a:t> </a:t>
            </a:r>
            <a:r>
              <a:rPr lang="en-US" sz="3200" dirty="0" err="1" smtClean="0"/>
              <a:t>Guna</a:t>
            </a:r>
            <a:r>
              <a:rPr lang="en-US" sz="3200" dirty="0" smtClean="0"/>
              <a:t> Total (</a:t>
            </a:r>
            <a:r>
              <a:rPr lang="en-US" sz="3200" i="1" dirty="0" smtClean="0"/>
              <a:t>Total Utility</a:t>
            </a:r>
            <a:r>
              <a:rPr lang="en-US" sz="3200" dirty="0" smtClean="0"/>
              <a:t>) </a:t>
            </a:r>
            <a:r>
              <a:rPr lang="en-US" sz="3200" dirty="0" err="1" smtClean="0"/>
              <a:t>akan</a:t>
            </a:r>
            <a:r>
              <a:rPr lang="en-US" sz="3200" dirty="0" smtClean="0"/>
              <a:t> </a:t>
            </a:r>
            <a:r>
              <a:rPr lang="en-US" sz="3200" dirty="0" err="1" smtClean="0"/>
              <a:t>tercapai</a:t>
            </a:r>
            <a:r>
              <a:rPr lang="en-US" sz="3200" dirty="0"/>
              <a:t> </a:t>
            </a:r>
            <a:r>
              <a:rPr lang="en-US" sz="3200" dirty="0" err="1" smtClean="0"/>
              <a:t>saat</a:t>
            </a:r>
            <a:r>
              <a:rPr lang="en-US" sz="3200" dirty="0" smtClean="0"/>
              <a:t> </a:t>
            </a:r>
          </a:p>
        </p:txBody>
      </p:sp>
      <p:graphicFrame>
        <p:nvGraphicFramePr>
          <p:cNvPr id="45059" name="Object 3"/>
          <p:cNvGraphicFramePr>
            <a:graphicFrameLocks noChangeAspect="1"/>
          </p:cNvGraphicFramePr>
          <p:nvPr/>
        </p:nvGraphicFramePr>
        <p:xfrm>
          <a:off x="4267200" y="2438400"/>
          <a:ext cx="1497013" cy="603250"/>
        </p:xfrm>
        <a:graphic>
          <a:graphicData uri="http://schemas.openxmlformats.org/presentationml/2006/ole">
            <p:oleObj spid="_x0000_s45063" name="Equation" r:id="rId4" imgW="520248" imgH="177646" progId="Equation.3">
              <p:embed/>
            </p:oleObj>
          </a:graphicData>
        </a:graphic>
      </p:graphicFrame>
      <p:sp>
        <p:nvSpPr>
          <p:cNvPr id="7" name="Rectangle 6"/>
          <p:cNvSpPr/>
          <p:nvPr/>
        </p:nvSpPr>
        <p:spPr>
          <a:xfrm>
            <a:off x="685800" y="3733800"/>
            <a:ext cx="2590800" cy="584775"/>
          </a:xfrm>
          <a:prstGeom prst="rect">
            <a:avLst/>
          </a:prstGeom>
        </p:spPr>
        <p:txBody>
          <a:bodyPr wrap="square">
            <a:spAutoFit/>
          </a:bodyPr>
          <a:lstStyle/>
          <a:p>
            <a:pPr marL="269875" indent="-269875">
              <a:buFont typeface="Arial" pitchFamily="34" charset="0"/>
              <a:buChar char="•"/>
            </a:pPr>
            <a:r>
              <a:rPr lang="en-US" sz="3200" dirty="0" err="1" smtClean="0"/>
              <a:t>Sementara</a:t>
            </a:r>
            <a:r>
              <a:rPr lang="en-US" sz="3200" dirty="0" smtClean="0"/>
              <a:t>  </a:t>
            </a:r>
            <a:endParaRPr lang="id-ID" sz="3200" dirty="0" smtClean="0"/>
          </a:p>
        </p:txBody>
      </p:sp>
      <p:sp>
        <p:nvSpPr>
          <p:cNvPr id="8" name="Title 1"/>
          <p:cNvSpPr txBox="1">
            <a:spLocks noGrp="1"/>
          </p:cNvSpPr>
          <p:nvPr>
            <p:ph type="title"/>
          </p:nvPr>
        </p:nvSpPr>
        <p:spPr>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pic>
        <p:nvPicPr>
          <p:cNvPr id="5122" name="Picture 2"/>
          <p:cNvPicPr>
            <a:picLocks noChangeAspect="1" noChangeArrowheads="1"/>
          </p:cNvPicPr>
          <p:nvPr/>
        </p:nvPicPr>
        <p:blipFill>
          <a:blip r:embed="rId2"/>
          <a:srcRect/>
          <a:stretch>
            <a:fillRect/>
          </a:stretch>
        </p:blipFill>
        <p:spPr bwMode="auto">
          <a:xfrm>
            <a:off x="762000" y="1752600"/>
            <a:ext cx="8096281" cy="4792454"/>
          </a:xfrm>
          <a:prstGeom prst="rect">
            <a:avLst/>
          </a:prstGeom>
          <a:noFill/>
          <a:ln w="9525">
            <a:noFill/>
            <a:miter lim="800000"/>
            <a:headEnd/>
            <a:tailEnd/>
          </a:ln>
          <a:effectLst/>
        </p:spPr>
      </p:pic>
      <p:sp>
        <p:nvSpPr>
          <p:cNvPr id="15" name="Title 1"/>
          <p:cNvSpPr txBox="1">
            <a:spLocks/>
          </p:cNvSpPr>
          <p:nvPr/>
        </p:nvSpPr>
        <p:spPr>
          <a:xfrm>
            <a:off x="4495800" y="990600"/>
            <a:ext cx="4419600" cy="6997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n-US" sz="4000" b="1" dirty="0" err="1" smtClean="0">
                <a:solidFill>
                  <a:srgbClr val="FFFF00"/>
                </a:solidFill>
                <a:latin typeface="+mn-lt"/>
              </a:rPr>
              <a:t>Pendekatan</a:t>
            </a:r>
            <a:r>
              <a:rPr lang="en-US" sz="4000" b="1" dirty="0" smtClean="0">
                <a:solidFill>
                  <a:srgbClr val="FFFF00"/>
                </a:solidFill>
                <a:latin typeface="+mn-lt"/>
              </a:rPr>
              <a:t> </a:t>
            </a:r>
            <a:r>
              <a:rPr lang="en-US" sz="4000" b="1" dirty="0" err="1" smtClean="0">
                <a:solidFill>
                  <a:srgbClr val="FFFF00"/>
                </a:solidFill>
                <a:latin typeface="+mn-lt"/>
              </a:rPr>
              <a:t>Grafik</a:t>
            </a:r>
            <a:endParaRPr lang="id-ID" sz="4000" dirty="0">
              <a:solidFill>
                <a:srgbClr val="FFFF00"/>
              </a:solidFill>
              <a:latin typeface="+mn-lt"/>
            </a:endParaRPr>
          </a:p>
        </p:txBody>
      </p:sp>
    </p:spTree>
    <p:extLst>
      <p:ext uri="{BB962C8B-B14F-4D97-AF65-F5344CB8AC3E}">
        <p14:creationId xmlns:p14="http://schemas.microsoft.com/office/powerpoint/2010/main" xmlns="" val="1380557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pic>
        <p:nvPicPr>
          <p:cNvPr id="6146" name="Picture 2"/>
          <p:cNvPicPr>
            <a:picLocks noChangeAspect="1" noChangeArrowheads="1"/>
          </p:cNvPicPr>
          <p:nvPr/>
        </p:nvPicPr>
        <p:blipFill>
          <a:blip r:embed="rId2"/>
          <a:srcRect r="49596"/>
          <a:stretch>
            <a:fillRect/>
          </a:stretch>
        </p:blipFill>
        <p:spPr bwMode="auto">
          <a:xfrm>
            <a:off x="1857355" y="1142984"/>
            <a:ext cx="5282337" cy="5715016"/>
          </a:xfrm>
          <a:prstGeom prst="rect">
            <a:avLst/>
          </a:prstGeom>
          <a:noFill/>
          <a:ln w="9525">
            <a:noFill/>
            <a:miter lim="800000"/>
            <a:headEnd/>
            <a:tailEnd/>
          </a:ln>
          <a:effectLst/>
        </p:spPr>
      </p:pic>
      <p:sp>
        <p:nvSpPr>
          <p:cNvPr id="15" name="Title 1"/>
          <p:cNvSpPr txBox="1">
            <a:spLocks/>
          </p:cNvSpPr>
          <p:nvPr/>
        </p:nvSpPr>
        <p:spPr>
          <a:xfrm>
            <a:off x="4953000" y="990600"/>
            <a:ext cx="3962400" cy="6997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Nilai Guna </a:t>
            </a:r>
            <a:r>
              <a:rPr lang="en-US" sz="4000" b="1" dirty="0" smtClean="0">
                <a:solidFill>
                  <a:srgbClr val="FFFF00"/>
                </a:solidFill>
                <a:latin typeface="+mn-lt"/>
              </a:rPr>
              <a:t>Total</a:t>
            </a:r>
            <a:endParaRPr lang="id-ID" sz="4000" dirty="0">
              <a:solidFill>
                <a:srgbClr val="FFFF00"/>
              </a:solidFill>
              <a:latin typeface="+mn-lt"/>
            </a:endParaRPr>
          </a:p>
        </p:txBody>
      </p:sp>
    </p:spTree>
    <p:extLst>
      <p:ext uri="{BB962C8B-B14F-4D97-AF65-F5344CB8AC3E}">
        <p14:creationId xmlns:p14="http://schemas.microsoft.com/office/powerpoint/2010/main" xmlns="" val="63449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pic>
        <p:nvPicPr>
          <p:cNvPr id="15" name="Picture 2"/>
          <p:cNvPicPr>
            <a:picLocks noChangeAspect="1" noChangeArrowheads="1"/>
          </p:cNvPicPr>
          <p:nvPr/>
        </p:nvPicPr>
        <p:blipFill>
          <a:blip r:embed="rId2"/>
          <a:srcRect l="50404"/>
          <a:stretch>
            <a:fillRect/>
          </a:stretch>
        </p:blipFill>
        <p:spPr bwMode="auto">
          <a:xfrm>
            <a:off x="1714480" y="928670"/>
            <a:ext cx="5286412" cy="5812649"/>
          </a:xfrm>
          <a:prstGeom prst="rect">
            <a:avLst/>
          </a:prstGeom>
          <a:noFill/>
          <a:ln w="9525">
            <a:noFill/>
            <a:miter lim="800000"/>
            <a:headEnd/>
            <a:tailEnd/>
          </a:ln>
          <a:effectLst/>
        </p:spPr>
      </p:pic>
      <p:sp>
        <p:nvSpPr>
          <p:cNvPr id="16" name="Title 1"/>
          <p:cNvSpPr txBox="1">
            <a:spLocks/>
          </p:cNvSpPr>
          <p:nvPr/>
        </p:nvSpPr>
        <p:spPr>
          <a:xfrm>
            <a:off x="4495800" y="990600"/>
            <a:ext cx="4419600" cy="6997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Nilai Guna </a:t>
            </a:r>
            <a:r>
              <a:rPr lang="en-US" sz="4000" b="1" dirty="0" err="1" smtClean="0">
                <a:solidFill>
                  <a:srgbClr val="FFFF00"/>
                </a:solidFill>
                <a:latin typeface="+mn-lt"/>
              </a:rPr>
              <a:t>Marjinal</a:t>
            </a:r>
            <a:endParaRPr lang="id-ID" sz="4000" dirty="0">
              <a:solidFill>
                <a:srgbClr val="FFFF00"/>
              </a:solidFill>
              <a:latin typeface="+mn-lt"/>
            </a:endParaRPr>
          </a:p>
        </p:txBody>
      </p:sp>
    </p:spTree>
    <p:extLst>
      <p:ext uri="{BB962C8B-B14F-4D97-AF65-F5344CB8AC3E}">
        <p14:creationId xmlns:p14="http://schemas.microsoft.com/office/powerpoint/2010/main" xmlns="" val="88522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85926"/>
            <a:ext cx="8247888" cy="4714908"/>
          </a:xfrm>
        </p:spPr>
        <p:txBody>
          <a:bodyPr>
            <a:normAutofit/>
          </a:bodyPr>
          <a:lstStyle/>
          <a:p>
            <a:pPr>
              <a:buNone/>
            </a:pPr>
            <a:r>
              <a:rPr lang="id-ID" sz="3200" dirty="0" smtClean="0"/>
              <a:t>Diketahui : TU = 7</a:t>
            </a:r>
            <a:r>
              <a:rPr lang="en-US" sz="3200" dirty="0" smtClean="0"/>
              <a:t>Q</a:t>
            </a:r>
            <a:r>
              <a:rPr lang="id-ID" sz="3200" baseline="30000" dirty="0" smtClean="0"/>
              <a:t>2</a:t>
            </a:r>
            <a:r>
              <a:rPr lang="id-ID" sz="3200" dirty="0" smtClean="0"/>
              <a:t> - </a:t>
            </a:r>
            <a:r>
              <a:rPr lang="en-US" sz="3200" dirty="0" smtClean="0"/>
              <a:t>Q</a:t>
            </a:r>
            <a:r>
              <a:rPr lang="id-ID" sz="3200" baseline="30000" dirty="0" smtClean="0"/>
              <a:t>3</a:t>
            </a:r>
            <a:endParaRPr lang="id-ID" sz="3200" dirty="0" smtClean="0"/>
          </a:p>
          <a:p>
            <a:pPr>
              <a:buNone/>
            </a:pPr>
            <a:r>
              <a:rPr lang="id-ID" sz="3200" dirty="0" smtClean="0"/>
              <a:t>Hitung:	</a:t>
            </a:r>
          </a:p>
          <a:p>
            <a:pPr marL="355600" indent="-355600">
              <a:buNone/>
            </a:pPr>
            <a:r>
              <a:rPr lang="id-ID" sz="3200" dirty="0" smtClean="0"/>
              <a:t>1.	Berapa unit jumlah produk untuk mencapai nilai guna</a:t>
            </a:r>
            <a:r>
              <a:rPr lang="en-US" sz="3200" dirty="0" smtClean="0"/>
              <a:t> total</a:t>
            </a:r>
            <a:r>
              <a:rPr lang="id-ID" sz="3200" dirty="0" smtClean="0"/>
              <a:t> </a:t>
            </a:r>
            <a:r>
              <a:rPr lang="en-US" sz="3200" dirty="0" smtClean="0"/>
              <a:t>?</a:t>
            </a:r>
            <a:endParaRPr lang="id-ID" sz="3200" dirty="0" smtClean="0"/>
          </a:p>
          <a:p>
            <a:pPr marL="514350" indent="-514350">
              <a:buAutoNum type="arabicPeriod" startAt="2"/>
            </a:pPr>
            <a:r>
              <a:rPr lang="id-ID" sz="3200" dirty="0" smtClean="0"/>
              <a:t>Berapa jumlah nilai guna </a:t>
            </a:r>
            <a:r>
              <a:rPr lang="en-US" sz="3200" dirty="0" smtClean="0"/>
              <a:t>total </a:t>
            </a:r>
            <a:r>
              <a:rPr lang="en-US" sz="3200" dirty="0" err="1" smtClean="0"/>
              <a:t>tersebut</a:t>
            </a:r>
            <a:r>
              <a:rPr lang="en-US" sz="3200" dirty="0" smtClean="0"/>
              <a:t>?</a:t>
            </a:r>
            <a:endParaRPr lang="id-ID" sz="3200" dirty="0" smtClean="0"/>
          </a:p>
          <a:p>
            <a:pPr marL="514350" indent="-514350">
              <a:buAutoNum type="arabicPeriod" startAt="2"/>
            </a:pPr>
            <a:r>
              <a:rPr lang="id-ID" sz="3200" dirty="0" smtClean="0"/>
              <a:t>Gunakan analisis tersebut dengan menggunakan pendekatan tabel dan menggunakan pendekatan kalkulus</a:t>
            </a:r>
          </a:p>
          <a:p>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sp>
        <p:nvSpPr>
          <p:cNvPr id="15" name="Title 1"/>
          <p:cNvSpPr>
            <a:spLocks noGrp="1"/>
          </p:cNvSpPr>
          <p:nvPr>
            <p:ph type="title"/>
          </p:nvPr>
        </p:nvSpPr>
        <p:spPr>
          <a:xfrm>
            <a:off x="4143372" y="908152"/>
            <a:ext cx="4776028" cy="580926"/>
          </a:xfrm>
          <a:solidFill>
            <a:srgbClr val="FFFF00"/>
          </a:solidFill>
          <a:ln>
            <a:solidFill>
              <a:srgbClr val="FFFF00"/>
            </a:solidFill>
          </a:ln>
        </p:spPr>
        <p:txBody>
          <a:bodyPr>
            <a:noAutofit/>
          </a:bodyPr>
          <a:lstStyle/>
          <a:p>
            <a:pPr algn="r"/>
            <a:r>
              <a:rPr lang="id-ID" sz="4000" b="1" dirty="0" smtClean="0">
                <a:solidFill>
                  <a:schemeClr val="tx1"/>
                </a:solidFill>
                <a:latin typeface="+mn-lt"/>
              </a:rPr>
              <a:t>Maksimasi Nilai Guna</a:t>
            </a:r>
            <a:endParaRPr lang="id-ID" sz="4000" b="1" dirty="0">
              <a:solidFill>
                <a:schemeClr val="tx1"/>
              </a:solidFill>
              <a:latin typeface="+mn-lt"/>
            </a:endParaRPr>
          </a:p>
        </p:txBody>
      </p:sp>
    </p:spTree>
    <p:extLst>
      <p:ext uri="{BB962C8B-B14F-4D97-AF65-F5344CB8AC3E}">
        <p14:creationId xmlns:p14="http://schemas.microsoft.com/office/powerpoint/2010/main" xmlns="" val="78104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76488" cy="4976834"/>
          </a:xfrm>
        </p:spPr>
        <p:txBody>
          <a:bodyPr>
            <a:normAutofit/>
          </a:bodyPr>
          <a:lstStyle/>
          <a:p>
            <a:pPr>
              <a:buNone/>
            </a:pPr>
            <a:r>
              <a:rPr lang="id-ID" sz="3000" b="1" dirty="0" smtClean="0"/>
              <a:t>Pendekatan tabel</a:t>
            </a:r>
            <a:r>
              <a:rPr lang="en-US" sz="3000" b="1" dirty="0" smtClean="0"/>
              <a:t> </a:t>
            </a:r>
            <a:r>
              <a:rPr lang="en-US" sz="3000" b="1" dirty="0" err="1" smtClean="0"/>
              <a:t>dari</a:t>
            </a:r>
            <a:r>
              <a:rPr lang="en-US" sz="3000" b="1" dirty="0" smtClean="0"/>
              <a:t> </a:t>
            </a:r>
            <a:r>
              <a:rPr lang="en-US" sz="3000" b="1" dirty="0" err="1" smtClean="0"/>
              <a:t>persamaan</a:t>
            </a:r>
            <a:r>
              <a:rPr lang="en-US" sz="3000" b="1" dirty="0" smtClean="0"/>
              <a:t> </a:t>
            </a:r>
            <a:r>
              <a:rPr lang="id-ID" sz="2800" b="1" dirty="0" smtClean="0"/>
              <a:t>TU = 7</a:t>
            </a:r>
            <a:r>
              <a:rPr lang="en-US" sz="2800" b="1" dirty="0" smtClean="0"/>
              <a:t>Q</a:t>
            </a:r>
            <a:r>
              <a:rPr lang="id-ID" sz="2800" b="1" baseline="30000" dirty="0" smtClean="0"/>
              <a:t>2</a:t>
            </a:r>
            <a:r>
              <a:rPr lang="id-ID" sz="2800" b="1" dirty="0" smtClean="0"/>
              <a:t> - </a:t>
            </a:r>
            <a:r>
              <a:rPr lang="en-US" sz="2800" b="1" dirty="0" smtClean="0"/>
              <a:t>Q</a:t>
            </a:r>
            <a:r>
              <a:rPr lang="id-ID" sz="2800" b="1" baseline="30000" dirty="0" smtClean="0"/>
              <a:t>3</a:t>
            </a:r>
            <a:endParaRPr lang="id-ID" sz="3000" b="1" dirty="0" smtClean="0"/>
          </a:p>
          <a:p>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sp>
        <p:nvSpPr>
          <p:cNvPr id="15" name="Title 1"/>
          <p:cNvSpPr>
            <a:spLocks noGrp="1"/>
          </p:cNvSpPr>
          <p:nvPr>
            <p:ph type="title"/>
          </p:nvPr>
        </p:nvSpPr>
        <p:spPr>
          <a:xfrm>
            <a:off x="4143372" y="908152"/>
            <a:ext cx="4776028" cy="580926"/>
          </a:xfrm>
          <a:solidFill>
            <a:srgbClr val="FFFF00"/>
          </a:solidFill>
          <a:ln>
            <a:solidFill>
              <a:srgbClr val="FFFF00"/>
            </a:solidFill>
          </a:ln>
        </p:spPr>
        <p:txBody>
          <a:bodyPr>
            <a:noAutofit/>
          </a:bodyPr>
          <a:lstStyle/>
          <a:p>
            <a:pPr algn="r"/>
            <a:r>
              <a:rPr lang="id-ID" sz="4000" b="1" dirty="0" smtClean="0">
                <a:solidFill>
                  <a:schemeClr val="tx1"/>
                </a:solidFill>
                <a:latin typeface="+mn-lt"/>
              </a:rPr>
              <a:t>Maksimasi Nilai Guna</a:t>
            </a:r>
            <a:endParaRPr lang="id-ID" sz="4000" b="1" dirty="0">
              <a:solidFill>
                <a:schemeClr val="tx1"/>
              </a:solidFill>
              <a:latin typeface="+mn-lt"/>
            </a:endParaRPr>
          </a:p>
        </p:txBody>
      </p:sp>
      <p:pic>
        <p:nvPicPr>
          <p:cNvPr id="3074" name="Picture 2"/>
          <p:cNvPicPr>
            <a:picLocks noChangeAspect="1" noChangeArrowheads="1"/>
          </p:cNvPicPr>
          <p:nvPr/>
        </p:nvPicPr>
        <p:blipFill>
          <a:blip r:embed="rId2"/>
          <a:srcRect/>
          <a:stretch>
            <a:fillRect/>
          </a:stretch>
        </p:blipFill>
        <p:spPr bwMode="auto">
          <a:xfrm>
            <a:off x="533400" y="1981200"/>
            <a:ext cx="6553200" cy="4643446"/>
          </a:xfrm>
          <a:prstGeom prst="rect">
            <a:avLst/>
          </a:prstGeom>
          <a:noFill/>
          <a:ln w="9525">
            <a:noFill/>
            <a:miter lim="800000"/>
            <a:headEnd/>
            <a:tailEnd/>
          </a:ln>
          <a:effectLst/>
        </p:spPr>
      </p:pic>
    </p:spTree>
    <p:extLst>
      <p:ext uri="{BB962C8B-B14F-4D97-AF65-F5344CB8AC3E}">
        <p14:creationId xmlns:p14="http://schemas.microsoft.com/office/powerpoint/2010/main" xmlns="" val="47571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89000"/>
          </a:xfrm>
        </p:spPr>
        <p:txBody>
          <a:bodyPr/>
          <a:lstStyle/>
          <a:p>
            <a:r>
              <a:rPr lang="en-US" dirty="0" smtClean="0">
                <a:solidFill>
                  <a:srgbClr val="FFC000"/>
                </a:solidFill>
              </a:rPr>
              <a:t>HAL YANG AKAN DIBAHAS</a:t>
            </a:r>
            <a:endParaRPr lang="en-US" dirty="0">
              <a:solidFill>
                <a:srgbClr val="FFC000"/>
              </a:solidFill>
            </a:endParaRPr>
          </a:p>
        </p:txBody>
      </p:sp>
      <p:graphicFrame>
        <p:nvGraphicFramePr>
          <p:cNvPr id="5" name="Content Placeholder 4"/>
          <p:cNvGraphicFramePr>
            <a:graphicFrameLocks noGrp="1"/>
          </p:cNvGraphicFramePr>
          <p:nvPr>
            <p:ph idx="1"/>
          </p:nvPr>
        </p:nvGraphicFramePr>
        <p:xfrm>
          <a:off x="457200" y="1219200"/>
          <a:ext cx="8458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14488"/>
            <a:ext cx="7498080" cy="4786346"/>
          </a:xfrm>
        </p:spPr>
        <p:txBody>
          <a:bodyPr>
            <a:normAutofit/>
          </a:bodyPr>
          <a:lstStyle/>
          <a:p>
            <a:pPr>
              <a:buNone/>
            </a:pPr>
            <a:r>
              <a:rPr lang="id-ID" sz="3000" b="1" dirty="0" smtClean="0"/>
              <a:t>Pendekatan matematis</a:t>
            </a:r>
          </a:p>
          <a:p>
            <a:pPr>
              <a:buNone/>
            </a:pPr>
            <a:r>
              <a:rPr lang="id-ID" sz="3000" dirty="0" smtClean="0"/>
              <a:t>TU maksimum akan terjadi jika,               , maka:</a:t>
            </a:r>
          </a:p>
          <a:p>
            <a:pPr>
              <a:buNone/>
              <a:tabLst>
                <a:tab pos="1787525" algn="l"/>
              </a:tabLst>
            </a:pPr>
            <a:r>
              <a:rPr lang="id-ID" sz="3000" dirty="0" smtClean="0"/>
              <a:t>  14</a:t>
            </a:r>
            <a:r>
              <a:rPr lang="en-US" sz="3000" dirty="0" smtClean="0"/>
              <a:t>Q</a:t>
            </a:r>
            <a:r>
              <a:rPr lang="id-ID" sz="3000" dirty="0" smtClean="0"/>
              <a:t> – 3</a:t>
            </a:r>
            <a:r>
              <a:rPr lang="en-US" sz="3000" dirty="0" smtClean="0"/>
              <a:t>Q</a:t>
            </a:r>
            <a:r>
              <a:rPr lang="id-ID" sz="3000" baseline="30000" dirty="0" smtClean="0"/>
              <a:t>2</a:t>
            </a:r>
            <a:r>
              <a:rPr lang="id-ID" sz="3000" dirty="0" smtClean="0"/>
              <a:t> 	= 0</a:t>
            </a:r>
          </a:p>
          <a:p>
            <a:pPr>
              <a:buNone/>
              <a:tabLst>
                <a:tab pos="1787525" algn="l"/>
              </a:tabLst>
            </a:pPr>
            <a:r>
              <a:rPr lang="id-ID" sz="3000" dirty="0" smtClean="0"/>
              <a:t>      </a:t>
            </a:r>
            <a:r>
              <a:rPr lang="en-US" sz="3000" dirty="0" smtClean="0"/>
              <a:t>(</a:t>
            </a:r>
            <a:r>
              <a:rPr lang="id-ID" sz="3000" dirty="0" smtClean="0"/>
              <a:t>14 – 3</a:t>
            </a:r>
            <a:r>
              <a:rPr lang="en-US" sz="3000" dirty="0" smtClean="0"/>
              <a:t>Q)Q </a:t>
            </a:r>
            <a:r>
              <a:rPr lang="id-ID" sz="3000" dirty="0" smtClean="0"/>
              <a:t> 	= 0</a:t>
            </a:r>
          </a:p>
          <a:p>
            <a:pPr>
              <a:buNone/>
              <a:tabLst>
                <a:tab pos="1787525" algn="l"/>
              </a:tabLst>
            </a:pPr>
            <a:r>
              <a:rPr lang="id-ID" sz="3000" dirty="0" smtClean="0"/>
              <a:t>           – 3</a:t>
            </a:r>
            <a:r>
              <a:rPr lang="en-US" sz="3000" dirty="0" smtClean="0"/>
              <a:t>Q</a:t>
            </a:r>
            <a:r>
              <a:rPr lang="id-ID" sz="3000" dirty="0" smtClean="0"/>
              <a:t>	</a:t>
            </a:r>
            <a:r>
              <a:rPr lang="en-US" sz="3000" dirty="0" smtClean="0"/>
              <a:t>           </a:t>
            </a:r>
            <a:r>
              <a:rPr lang="id-ID" sz="3000" dirty="0" smtClean="0"/>
              <a:t>= – 14 </a:t>
            </a:r>
          </a:p>
          <a:p>
            <a:pPr>
              <a:buNone/>
              <a:tabLst>
                <a:tab pos="1787525" algn="l"/>
              </a:tabLst>
            </a:pPr>
            <a:r>
              <a:rPr lang="id-ID" sz="3000" dirty="0" smtClean="0"/>
              <a:t>                 </a:t>
            </a:r>
            <a:r>
              <a:rPr lang="en-US" sz="3000" dirty="0" smtClean="0"/>
              <a:t>Q</a:t>
            </a:r>
            <a:r>
              <a:rPr lang="id-ID" sz="3000" dirty="0" smtClean="0"/>
              <a:t>	= 4,6</a:t>
            </a:r>
            <a:r>
              <a:rPr lang="en-US" sz="3000" dirty="0" smtClean="0"/>
              <a:t>7</a:t>
            </a:r>
            <a:endParaRPr lang="id-ID" sz="3000" dirty="0" smtClean="0"/>
          </a:p>
          <a:p>
            <a:pPr>
              <a:buNone/>
              <a:tabLst>
                <a:tab pos="1787525" algn="l"/>
              </a:tabLst>
            </a:pPr>
            <a:r>
              <a:rPr lang="id-ID" sz="3000" dirty="0" smtClean="0"/>
              <a:t>                 </a:t>
            </a:r>
            <a:r>
              <a:rPr lang="en-US" sz="3000" dirty="0" smtClean="0"/>
              <a:t>Q</a:t>
            </a:r>
            <a:r>
              <a:rPr lang="id-ID" sz="3000" dirty="0" smtClean="0"/>
              <a:t>	= 5 unit (pembulatan)</a:t>
            </a:r>
          </a:p>
          <a:p>
            <a:pPr marL="352425" indent="-269875">
              <a:buNone/>
            </a:pPr>
            <a:r>
              <a:rPr lang="id-ID" sz="3000" dirty="0" smtClean="0"/>
              <a:t>	</a:t>
            </a:r>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sp>
        <p:nvSpPr>
          <p:cNvPr id="15" name="Title 1"/>
          <p:cNvSpPr>
            <a:spLocks noGrp="1"/>
          </p:cNvSpPr>
          <p:nvPr>
            <p:ph type="title"/>
          </p:nvPr>
        </p:nvSpPr>
        <p:spPr>
          <a:xfrm>
            <a:off x="4143372" y="908152"/>
            <a:ext cx="4776028" cy="580926"/>
          </a:xfrm>
          <a:solidFill>
            <a:srgbClr val="FFFF00"/>
          </a:solidFill>
          <a:ln>
            <a:solidFill>
              <a:srgbClr val="FFFF00"/>
            </a:solidFill>
          </a:ln>
        </p:spPr>
        <p:txBody>
          <a:bodyPr>
            <a:noAutofit/>
          </a:bodyPr>
          <a:lstStyle/>
          <a:p>
            <a:pPr algn="r"/>
            <a:r>
              <a:rPr lang="id-ID" sz="4000" b="1" dirty="0" smtClean="0">
                <a:solidFill>
                  <a:schemeClr val="tx1"/>
                </a:solidFill>
                <a:latin typeface="+mn-lt"/>
              </a:rPr>
              <a:t>Maksimasi Nilai Guna</a:t>
            </a:r>
            <a:endParaRPr lang="id-ID" sz="4000" b="1" dirty="0">
              <a:solidFill>
                <a:schemeClr val="tx1"/>
              </a:solidFill>
              <a:latin typeface="+mn-lt"/>
            </a:endParaRPr>
          </a:p>
        </p:txBody>
      </p:sp>
      <p:graphicFrame>
        <p:nvGraphicFramePr>
          <p:cNvPr id="4098" name="Object 2"/>
          <p:cNvGraphicFramePr>
            <a:graphicFrameLocks noChangeAspect="1"/>
          </p:cNvGraphicFramePr>
          <p:nvPr/>
        </p:nvGraphicFramePr>
        <p:xfrm>
          <a:off x="6319838" y="2073275"/>
          <a:ext cx="1309687" cy="811213"/>
        </p:xfrm>
        <a:graphic>
          <a:graphicData uri="http://schemas.openxmlformats.org/presentationml/2006/ole">
            <p:oleObj spid="_x0000_s41988" name="Equation" r:id="rId3" imgW="660400" imgH="419100" progId="Equation.3">
              <p:embed/>
            </p:oleObj>
          </a:graphicData>
        </a:graphic>
      </p:graphicFrame>
    </p:spTree>
    <p:extLst>
      <p:ext uri="{BB962C8B-B14F-4D97-AF65-F5344CB8AC3E}">
        <p14:creationId xmlns:p14="http://schemas.microsoft.com/office/powerpoint/2010/main" xmlns="" val="1174309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85926"/>
            <a:ext cx="7498080" cy="4714908"/>
          </a:xfrm>
        </p:spPr>
        <p:txBody>
          <a:bodyPr>
            <a:normAutofit/>
          </a:bodyPr>
          <a:lstStyle/>
          <a:p>
            <a:pPr marL="352425" indent="-269875">
              <a:buNone/>
            </a:pPr>
            <a:r>
              <a:rPr lang="id-ID" sz="3000" dirty="0" smtClean="0"/>
              <a:t>Maka:</a:t>
            </a:r>
          </a:p>
          <a:p>
            <a:pPr marL="352425" indent="-269875">
              <a:buNone/>
            </a:pPr>
            <a:r>
              <a:rPr lang="id-ID" sz="3000" dirty="0" smtClean="0"/>
              <a:t>	TU = 7</a:t>
            </a:r>
            <a:r>
              <a:rPr lang="en-US" sz="3000" dirty="0" smtClean="0"/>
              <a:t>Q</a:t>
            </a:r>
            <a:r>
              <a:rPr lang="id-ID" sz="3000" baseline="30000" dirty="0" smtClean="0"/>
              <a:t>2</a:t>
            </a:r>
            <a:r>
              <a:rPr lang="id-ID" sz="3000" dirty="0" smtClean="0"/>
              <a:t> - </a:t>
            </a:r>
            <a:r>
              <a:rPr lang="en-US" sz="3000" dirty="0" smtClean="0"/>
              <a:t>Q</a:t>
            </a:r>
            <a:r>
              <a:rPr lang="id-ID" sz="3000" baseline="30000" dirty="0" smtClean="0"/>
              <a:t>3</a:t>
            </a:r>
            <a:endParaRPr lang="id-ID" sz="3000" dirty="0" smtClean="0"/>
          </a:p>
          <a:p>
            <a:pPr marL="352425" indent="-269875">
              <a:buNone/>
            </a:pPr>
            <a:r>
              <a:rPr lang="id-ID" sz="3000" baseline="30000" dirty="0" smtClean="0"/>
              <a:t>	</a:t>
            </a:r>
            <a:r>
              <a:rPr lang="id-ID" sz="3000" dirty="0" smtClean="0"/>
              <a:t>TU = 7 (5)</a:t>
            </a:r>
            <a:r>
              <a:rPr lang="id-ID" sz="3000" baseline="30000" dirty="0" smtClean="0"/>
              <a:t>2</a:t>
            </a:r>
            <a:r>
              <a:rPr lang="id-ID" sz="3000" dirty="0" smtClean="0"/>
              <a:t> – (5)</a:t>
            </a:r>
            <a:r>
              <a:rPr lang="id-ID" sz="3000" baseline="30000" dirty="0" smtClean="0"/>
              <a:t>3</a:t>
            </a:r>
            <a:endParaRPr lang="id-ID" sz="3000" dirty="0" smtClean="0"/>
          </a:p>
          <a:p>
            <a:pPr marL="352425" indent="-269875">
              <a:buNone/>
            </a:pPr>
            <a:r>
              <a:rPr lang="id-ID" sz="3000" dirty="0" smtClean="0"/>
              <a:t>	TU = 7 (25) – (125)</a:t>
            </a:r>
          </a:p>
          <a:p>
            <a:pPr marL="352425" indent="-269875">
              <a:buNone/>
            </a:pPr>
            <a:r>
              <a:rPr lang="id-ID" sz="3000" dirty="0" smtClean="0"/>
              <a:t>	TU = 175 – 125</a:t>
            </a:r>
          </a:p>
          <a:p>
            <a:pPr marL="352425" indent="-269875">
              <a:buNone/>
            </a:pPr>
            <a:r>
              <a:rPr lang="id-ID" sz="3000" dirty="0" smtClean="0"/>
              <a:t>	TU = 50</a:t>
            </a:r>
          </a:p>
          <a:p>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Kardinal</a:t>
            </a:r>
            <a:endParaRPr lang="id-ID" sz="4000" dirty="0">
              <a:solidFill>
                <a:srgbClr val="FFFF00"/>
              </a:solidFill>
              <a:latin typeface="+mn-lt"/>
            </a:endParaRPr>
          </a:p>
        </p:txBody>
      </p:sp>
      <p:sp>
        <p:nvSpPr>
          <p:cNvPr id="15" name="Title 1"/>
          <p:cNvSpPr>
            <a:spLocks noGrp="1"/>
          </p:cNvSpPr>
          <p:nvPr>
            <p:ph type="title"/>
          </p:nvPr>
        </p:nvSpPr>
        <p:spPr>
          <a:xfrm>
            <a:off x="4143372" y="908152"/>
            <a:ext cx="4776028" cy="580926"/>
          </a:xfrm>
          <a:solidFill>
            <a:srgbClr val="FFFF00"/>
          </a:solidFill>
          <a:ln>
            <a:solidFill>
              <a:srgbClr val="FFFF00"/>
            </a:solidFill>
          </a:ln>
        </p:spPr>
        <p:txBody>
          <a:bodyPr>
            <a:noAutofit/>
          </a:bodyPr>
          <a:lstStyle/>
          <a:p>
            <a:pPr algn="r"/>
            <a:r>
              <a:rPr lang="id-ID" sz="4000" b="1" dirty="0" smtClean="0">
                <a:solidFill>
                  <a:schemeClr val="tx1"/>
                </a:solidFill>
                <a:latin typeface="+mn-lt"/>
              </a:rPr>
              <a:t>Maksimasi Nilai Guna</a:t>
            </a:r>
            <a:endParaRPr lang="id-ID" sz="4000" b="1" dirty="0">
              <a:solidFill>
                <a:schemeClr val="tx1"/>
              </a:solidFill>
              <a:latin typeface="+mn-lt"/>
            </a:endParaRPr>
          </a:p>
        </p:txBody>
      </p:sp>
    </p:spTree>
    <p:extLst>
      <p:ext uri="{BB962C8B-B14F-4D97-AF65-F5344CB8AC3E}">
        <p14:creationId xmlns:p14="http://schemas.microsoft.com/office/powerpoint/2010/main" xmlns="" val="2686384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smtClean="0">
                <a:solidFill>
                  <a:schemeClr val="tx2">
                    <a:tint val="100000"/>
                    <a:shade val="90000"/>
                    <a:satMod val="250000"/>
                    <a:alpha val="100000"/>
                  </a:schemeClr>
                </a:solidFill>
                <a:effectLst/>
              </a:rPr>
              <a:t>Cara </a:t>
            </a:r>
            <a:r>
              <a:rPr lang="en-US" dirty="0" err="1" smtClean="0">
                <a:solidFill>
                  <a:schemeClr val="tx2">
                    <a:tint val="100000"/>
                    <a:shade val="90000"/>
                    <a:satMod val="250000"/>
                    <a:alpha val="100000"/>
                  </a:schemeClr>
                </a:solidFill>
                <a:effectLst/>
              </a:rPr>
              <a:t>Memaksimumkan</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Nilai</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Guna</a:t>
            </a:r>
            <a:endParaRPr lang="en-US" dirty="0">
              <a:solidFill>
                <a:schemeClr val="tx2">
                  <a:tint val="100000"/>
                  <a:shade val="90000"/>
                  <a:satMod val="250000"/>
                  <a:alpha val="100000"/>
                </a:schemeClr>
              </a:solidFill>
              <a:effectLst/>
            </a:endParaRPr>
          </a:p>
        </p:txBody>
      </p:sp>
      <p:sp>
        <p:nvSpPr>
          <p:cNvPr id="22531" name="Content Placeholder 2"/>
          <p:cNvSpPr>
            <a:spLocks noGrp="1"/>
          </p:cNvSpPr>
          <p:nvPr>
            <p:ph idx="1"/>
          </p:nvPr>
        </p:nvSpPr>
        <p:spPr/>
        <p:txBody>
          <a:bodyPr/>
          <a:lstStyle/>
          <a:p>
            <a:pPr marL="0" indent="0">
              <a:buFont typeface="Wingdings 2" pitchFamily="18" charset="2"/>
              <a:buNone/>
            </a:pPr>
            <a:r>
              <a:rPr lang="en-US" dirty="0" err="1" smtClean="0"/>
              <a:t>Kerumitan</a:t>
            </a:r>
            <a:r>
              <a:rPr lang="en-US" dirty="0" smtClean="0"/>
              <a:t> yang </a:t>
            </a:r>
            <a:r>
              <a:rPr lang="en-US" dirty="0" err="1" smtClean="0"/>
              <a:t>ditimbulkan</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susunan</a:t>
            </a:r>
            <a:r>
              <a:rPr lang="en-US" dirty="0" smtClean="0"/>
              <a:t> </a:t>
            </a:r>
            <a:r>
              <a:rPr lang="en-US" dirty="0" err="1" smtClean="0"/>
              <a:t>atau</a:t>
            </a:r>
            <a:r>
              <a:rPr lang="en-US" dirty="0" smtClean="0"/>
              <a:t> </a:t>
            </a:r>
            <a:r>
              <a:rPr lang="en-US" dirty="0" err="1" smtClean="0"/>
              <a:t>komposisi</a:t>
            </a:r>
            <a:r>
              <a:rPr lang="en-US" dirty="0" smtClean="0"/>
              <a:t> </a:t>
            </a:r>
            <a:r>
              <a:rPr lang="en-US" dirty="0" err="1" smtClean="0"/>
              <a:t>dan</a:t>
            </a:r>
            <a:r>
              <a:rPr lang="en-US" dirty="0" smtClean="0"/>
              <a:t> </a:t>
            </a:r>
            <a:r>
              <a:rPr lang="en-US" dirty="0" err="1" smtClean="0"/>
              <a:t>jumlah</a:t>
            </a:r>
            <a:r>
              <a:rPr lang="en-US" dirty="0" smtClean="0"/>
              <a:t> </a:t>
            </a:r>
            <a:r>
              <a:rPr lang="en-US" dirty="0" err="1" smtClean="0"/>
              <a:t>barang</a:t>
            </a:r>
            <a:r>
              <a:rPr lang="en-US" dirty="0" smtClean="0"/>
              <a:t> yang </a:t>
            </a:r>
            <a:r>
              <a:rPr lang="en-US" dirty="0" err="1" smtClean="0"/>
              <a:t>akan</a:t>
            </a:r>
            <a:r>
              <a:rPr lang="en-US" dirty="0" smtClean="0"/>
              <a:t> </a:t>
            </a:r>
            <a:r>
              <a:rPr lang="en-US" dirty="0" err="1" smtClean="0"/>
              <a:t>mewujudkan</a:t>
            </a:r>
            <a:r>
              <a:rPr lang="en-US" dirty="0" smtClean="0"/>
              <a:t> </a:t>
            </a:r>
            <a:r>
              <a:rPr lang="en-US" dirty="0" err="1" smtClean="0"/>
              <a:t>nilai</a:t>
            </a:r>
            <a:r>
              <a:rPr lang="en-US" dirty="0" smtClean="0"/>
              <a:t> </a:t>
            </a:r>
            <a:r>
              <a:rPr lang="en-US" dirty="0" err="1" smtClean="0"/>
              <a:t>guna</a:t>
            </a:r>
            <a:r>
              <a:rPr lang="en-US" dirty="0" smtClean="0"/>
              <a:t> yang </a:t>
            </a:r>
            <a:r>
              <a:rPr lang="en-US" dirty="0" err="1" smtClean="0"/>
              <a:t>maksimum</a:t>
            </a:r>
            <a:r>
              <a:rPr lang="en-US" dirty="0" smtClean="0"/>
              <a:t> </a:t>
            </a:r>
            <a:r>
              <a:rPr lang="en-US" dirty="0" err="1" smtClean="0"/>
              <a:t>bersumber</a:t>
            </a:r>
            <a:r>
              <a:rPr lang="en-US" dirty="0" smtClean="0"/>
              <a:t> </a:t>
            </a:r>
            <a:r>
              <a:rPr lang="en-US" dirty="0" err="1" smtClean="0"/>
              <a:t>dari</a:t>
            </a:r>
            <a:r>
              <a:rPr lang="en-US" dirty="0" smtClean="0"/>
              <a:t> </a:t>
            </a:r>
            <a:r>
              <a:rPr lang="en-US" dirty="0" err="1" smtClean="0"/>
              <a:t>perbedaan</a:t>
            </a:r>
            <a:r>
              <a:rPr lang="en-US" dirty="0" smtClean="0"/>
              <a:t> </a:t>
            </a:r>
            <a:r>
              <a:rPr lang="en-US" dirty="0" err="1" smtClean="0"/>
              <a:t>harga-harga</a:t>
            </a:r>
            <a:r>
              <a:rPr lang="en-US" dirty="0" smtClean="0"/>
              <a:t> </a:t>
            </a:r>
            <a:r>
              <a:rPr lang="en-US" dirty="0" err="1" smtClean="0"/>
              <a:t>berbagai</a:t>
            </a:r>
            <a:r>
              <a:rPr lang="en-US" dirty="0" smtClean="0"/>
              <a:t> </a:t>
            </a:r>
            <a:r>
              <a:rPr lang="en-US" dirty="0" err="1" smtClean="0"/>
              <a:t>barang</a:t>
            </a:r>
            <a:r>
              <a:rPr lang="en-US" dirty="0" smtClean="0"/>
              <a:t>. </a:t>
            </a:r>
          </a:p>
          <a:p>
            <a:pPr marL="0" indent="0">
              <a:buFont typeface="Wingdings 2" pitchFamily="18" charset="2"/>
              <a:buNone/>
            </a:pPr>
            <a:r>
              <a:rPr lang="en-US" dirty="0" err="1" smtClean="0"/>
              <a:t>Kalau</a:t>
            </a:r>
            <a:r>
              <a:rPr lang="en-US" dirty="0" smtClean="0"/>
              <a:t> </a:t>
            </a:r>
            <a:r>
              <a:rPr lang="en-US" dirty="0" err="1" smtClean="0"/>
              <a:t>harga</a:t>
            </a:r>
            <a:r>
              <a:rPr lang="en-US" dirty="0" smtClean="0"/>
              <a:t> </a:t>
            </a:r>
            <a:r>
              <a:rPr lang="en-US" dirty="0" err="1" smtClean="0"/>
              <a:t>barang</a:t>
            </a:r>
            <a:r>
              <a:rPr lang="en-US" dirty="0" smtClean="0"/>
              <a:t> </a:t>
            </a:r>
            <a:r>
              <a:rPr lang="en-US" dirty="0" err="1" smtClean="0"/>
              <a:t>adalah</a:t>
            </a:r>
            <a:r>
              <a:rPr lang="en-US" dirty="0" smtClean="0"/>
              <a:t> </a:t>
            </a:r>
            <a:r>
              <a:rPr lang="en-US" dirty="0" err="1" smtClean="0"/>
              <a:t>bersamaan</a:t>
            </a:r>
            <a:r>
              <a:rPr lang="en-US" dirty="0" smtClean="0"/>
              <a:t>, </a:t>
            </a:r>
            <a:r>
              <a:rPr lang="en-US" dirty="0" err="1" smtClean="0"/>
              <a:t>nilai</a:t>
            </a:r>
            <a:r>
              <a:rPr lang="en-US" dirty="0" smtClean="0"/>
              <a:t> </a:t>
            </a:r>
            <a:r>
              <a:rPr lang="en-US" dirty="0" err="1" smtClean="0"/>
              <a:t>guna</a:t>
            </a:r>
            <a:r>
              <a:rPr lang="en-US" dirty="0" smtClean="0"/>
              <a:t> </a:t>
            </a:r>
            <a:r>
              <a:rPr lang="en-US" dirty="0" err="1" smtClean="0"/>
              <a:t>akan</a:t>
            </a:r>
            <a:r>
              <a:rPr lang="en-US" dirty="0" smtClean="0"/>
              <a:t> </a:t>
            </a:r>
            <a:r>
              <a:rPr lang="en-US" dirty="0" err="1" smtClean="0"/>
              <a:t>mencapai</a:t>
            </a:r>
            <a:r>
              <a:rPr lang="en-US" dirty="0" smtClean="0"/>
              <a:t> </a:t>
            </a:r>
            <a:r>
              <a:rPr lang="en-US" dirty="0" err="1" smtClean="0"/>
              <a:t>tingkat</a:t>
            </a:r>
            <a:r>
              <a:rPr lang="en-US" dirty="0" smtClean="0"/>
              <a:t> yang </a:t>
            </a:r>
            <a:r>
              <a:rPr lang="en-US" dirty="0" err="1" smtClean="0"/>
              <a:t>maksimum</a:t>
            </a:r>
            <a:r>
              <a:rPr lang="en-US" dirty="0" smtClean="0"/>
              <a:t> </a:t>
            </a:r>
            <a:r>
              <a:rPr lang="en-US" dirty="0" err="1" smtClean="0"/>
              <a:t>apabila</a:t>
            </a:r>
            <a:r>
              <a:rPr lang="en-US" dirty="0" smtClean="0"/>
              <a:t> </a:t>
            </a:r>
            <a:r>
              <a:rPr lang="en-US" dirty="0" err="1" smtClean="0"/>
              <a:t>nilai</a:t>
            </a:r>
            <a:r>
              <a:rPr lang="en-US" dirty="0" smtClean="0"/>
              <a:t> </a:t>
            </a:r>
            <a:r>
              <a:rPr lang="en-US" dirty="0" err="1" smtClean="0"/>
              <a:t>guna</a:t>
            </a:r>
            <a:r>
              <a:rPr lang="en-US" dirty="0" smtClean="0"/>
              <a:t> </a:t>
            </a:r>
            <a:r>
              <a:rPr lang="en-US" dirty="0" err="1" smtClean="0"/>
              <a:t>marjinal</a:t>
            </a:r>
            <a:r>
              <a:rPr lang="en-US" dirty="0" smtClean="0"/>
              <a:t> </a:t>
            </a:r>
            <a:r>
              <a:rPr lang="en-US" dirty="0" err="1" smtClean="0"/>
              <a:t>dari</a:t>
            </a:r>
            <a:r>
              <a:rPr lang="en-US" dirty="0" smtClean="0"/>
              <a:t> </a:t>
            </a:r>
            <a:r>
              <a:rPr lang="en-US" dirty="0" err="1" smtClean="0"/>
              <a:t>setiap</a:t>
            </a:r>
            <a:r>
              <a:rPr lang="en-US" dirty="0" smtClean="0"/>
              <a:t> </a:t>
            </a:r>
            <a:r>
              <a:rPr lang="en-US" dirty="0" err="1" smtClean="0"/>
              <a:t>barang</a:t>
            </a:r>
            <a:r>
              <a:rPr lang="en-US" dirty="0" smtClean="0"/>
              <a:t> </a:t>
            </a:r>
            <a:r>
              <a:rPr lang="en-US" dirty="0" err="1" smtClean="0"/>
              <a:t>adalah</a:t>
            </a:r>
            <a:r>
              <a:rPr lang="en-US" dirty="0" smtClean="0"/>
              <a:t> </a:t>
            </a:r>
            <a:r>
              <a:rPr lang="en-US" dirty="0" err="1" smtClean="0"/>
              <a:t>sama</a:t>
            </a:r>
            <a:r>
              <a:rPr lang="en-US" dirty="0" smtClean="0"/>
              <a:t> </a:t>
            </a:r>
            <a:r>
              <a:rPr lang="en-US" dirty="0" err="1" smtClean="0"/>
              <a:t>besarnya</a:t>
            </a:r>
            <a:r>
              <a:rPr lang="en-US"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err="1" smtClean="0">
                <a:solidFill>
                  <a:schemeClr val="tx2">
                    <a:tint val="100000"/>
                    <a:shade val="90000"/>
                    <a:satMod val="250000"/>
                    <a:alpha val="100000"/>
                  </a:schemeClr>
                </a:solidFill>
                <a:effectLst/>
              </a:rPr>
              <a:t>Syarat</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Pemaksimuman</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Nilai</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Guna</a:t>
            </a:r>
            <a:endParaRPr lang="en-US" dirty="0">
              <a:solidFill>
                <a:schemeClr val="tx2">
                  <a:tint val="100000"/>
                  <a:shade val="90000"/>
                  <a:satMod val="250000"/>
                  <a:alpha val="100000"/>
                </a:schemeClr>
              </a:solidFill>
              <a:effectLst/>
            </a:endParaRPr>
          </a:p>
        </p:txBody>
      </p:sp>
      <p:sp>
        <p:nvSpPr>
          <p:cNvPr id="23555" name="Content Placeholder 2"/>
          <p:cNvSpPr>
            <a:spLocks noGrp="1"/>
          </p:cNvSpPr>
          <p:nvPr>
            <p:ph idx="1"/>
          </p:nvPr>
        </p:nvSpPr>
        <p:spPr/>
        <p:txBody>
          <a:bodyPr/>
          <a:lstStyle/>
          <a:p>
            <a:pPr marL="0" indent="0"/>
            <a:r>
              <a:rPr lang="en-US" dirty="0" err="1" smtClean="0"/>
              <a:t>Dalam</a:t>
            </a:r>
            <a:r>
              <a:rPr lang="en-US" dirty="0" smtClean="0"/>
              <a:t> </a:t>
            </a:r>
            <a:r>
              <a:rPr lang="en-US" dirty="0" err="1" smtClean="0"/>
              <a:t>keadaan</a:t>
            </a:r>
            <a:r>
              <a:rPr lang="en-US" dirty="0" smtClean="0"/>
              <a:t> </a:t>
            </a:r>
            <a:r>
              <a:rPr lang="en-US" dirty="0" err="1" smtClean="0"/>
              <a:t>dimana</a:t>
            </a:r>
            <a:r>
              <a:rPr lang="en-US" dirty="0" smtClean="0"/>
              <a:t> </a:t>
            </a:r>
            <a:r>
              <a:rPr lang="en-US" dirty="0" err="1" smtClean="0"/>
              <a:t>harga-harga</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barang</a:t>
            </a:r>
            <a:r>
              <a:rPr lang="en-US" dirty="0" smtClean="0"/>
              <a:t> </a:t>
            </a:r>
            <a:r>
              <a:rPr lang="en-US" dirty="0" err="1" smtClean="0"/>
              <a:t>adalah</a:t>
            </a:r>
            <a:r>
              <a:rPr lang="en-US" dirty="0" smtClean="0"/>
              <a:t> </a:t>
            </a:r>
            <a:r>
              <a:rPr lang="en-US" dirty="0" err="1" smtClean="0"/>
              <a:t>berbeda</a:t>
            </a:r>
            <a:r>
              <a:rPr lang="en-US" dirty="0" smtClean="0"/>
              <a:t>.</a:t>
            </a:r>
          </a:p>
          <a:p>
            <a:pPr marL="0" indent="0"/>
            <a:r>
              <a:rPr lang="en-US" dirty="0" err="1" smtClean="0"/>
              <a:t>Syarat</a:t>
            </a:r>
            <a:r>
              <a:rPr lang="en-US" dirty="0" smtClean="0"/>
              <a:t> yang </a:t>
            </a:r>
            <a:r>
              <a:rPr lang="en-US" dirty="0" err="1" smtClean="0"/>
              <a:t>harus</a:t>
            </a:r>
            <a:r>
              <a:rPr lang="en-US" dirty="0" smtClean="0"/>
              <a:t> </a:t>
            </a:r>
            <a:r>
              <a:rPr lang="en-US" dirty="0" err="1" smtClean="0"/>
              <a:t>dipenuhi</a:t>
            </a:r>
            <a:r>
              <a:rPr lang="en-US" dirty="0" smtClean="0"/>
              <a:t> agar </a:t>
            </a:r>
            <a:r>
              <a:rPr lang="en-US" dirty="0" err="1" smtClean="0"/>
              <a:t>barang-barang</a:t>
            </a:r>
            <a:r>
              <a:rPr lang="en-US" dirty="0" smtClean="0"/>
              <a:t> yang </a:t>
            </a:r>
            <a:r>
              <a:rPr lang="en-US" dirty="0" err="1" smtClean="0"/>
              <a:t>dikonsumsikan</a:t>
            </a:r>
            <a:r>
              <a:rPr lang="en-US" dirty="0" smtClean="0"/>
              <a:t> </a:t>
            </a:r>
            <a:r>
              <a:rPr lang="en-US" dirty="0" err="1" smtClean="0"/>
              <a:t>akan</a:t>
            </a:r>
            <a:r>
              <a:rPr lang="en-US" dirty="0" smtClean="0"/>
              <a:t> </a:t>
            </a:r>
            <a:r>
              <a:rPr lang="en-US" dirty="0" err="1" smtClean="0"/>
              <a:t>memberikan</a:t>
            </a:r>
            <a:r>
              <a:rPr lang="en-US" dirty="0" smtClean="0"/>
              <a:t> </a:t>
            </a:r>
            <a:r>
              <a:rPr lang="en-US" dirty="0" err="1" smtClean="0"/>
              <a:t>nilai</a:t>
            </a:r>
            <a:r>
              <a:rPr lang="en-US" dirty="0" smtClean="0"/>
              <a:t> </a:t>
            </a:r>
            <a:r>
              <a:rPr lang="en-US" dirty="0" err="1" smtClean="0"/>
              <a:t>guna</a:t>
            </a:r>
            <a:r>
              <a:rPr lang="en-US" dirty="0" smtClean="0"/>
              <a:t> yang </a:t>
            </a:r>
            <a:r>
              <a:rPr lang="en-US" dirty="0" err="1" smtClean="0"/>
              <a:t>maksimum</a:t>
            </a:r>
            <a:r>
              <a:rPr lang="en-US" dirty="0" smtClean="0"/>
              <a:t> </a:t>
            </a:r>
            <a:r>
              <a:rPr lang="en-US" dirty="0" err="1" smtClean="0"/>
              <a:t>adalah</a:t>
            </a:r>
            <a:r>
              <a:rPr lang="en-US" dirty="0" smtClean="0"/>
              <a:t>: </a:t>
            </a:r>
            <a:r>
              <a:rPr lang="en-US" dirty="0" err="1" smtClean="0">
                <a:solidFill>
                  <a:srgbClr val="FFC000"/>
                </a:solidFill>
              </a:rPr>
              <a:t>Setiap</a:t>
            </a:r>
            <a:r>
              <a:rPr lang="en-US" dirty="0" smtClean="0">
                <a:solidFill>
                  <a:srgbClr val="FFC000"/>
                </a:solidFill>
              </a:rPr>
              <a:t> rupiah yang </a:t>
            </a:r>
            <a:r>
              <a:rPr lang="en-US" dirty="0" err="1" smtClean="0">
                <a:solidFill>
                  <a:srgbClr val="FFC000"/>
                </a:solidFill>
              </a:rPr>
              <a:t>dikeluarkan</a:t>
            </a:r>
            <a:r>
              <a:rPr lang="en-US" dirty="0" smtClean="0">
                <a:solidFill>
                  <a:srgbClr val="FFC000"/>
                </a:solidFill>
              </a:rPr>
              <a:t> </a:t>
            </a:r>
            <a:r>
              <a:rPr lang="en-US" dirty="0" err="1" smtClean="0">
                <a:solidFill>
                  <a:srgbClr val="FFC000"/>
                </a:solidFill>
              </a:rPr>
              <a:t>untuk</a:t>
            </a:r>
            <a:r>
              <a:rPr lang="en-US" dirty="0" smtClean="0">
                <a:solidFill>
                  <a:srgbClr val="FFC000"/>
                </a:solidFill>
              </a:rPr>
              <a:t> </a:t>
            </a:r>
            <a:r>
              <a:rPr lang="en-US" dirty="0" err="1" smtClean="0">
                <a:solidFill>
                  <a:srgbClr val="FFC000"/>
                </a:solidFill>
              </a:rPr>
              <a:t>membeli</a:t>
            </a:r>
            <a:r>
              <a:rPr lang="en-US" dirty="0" smtClean="0">
                <a:solidFill>
                  <a:srgbClr val="FFC000"/>
                </a:solidFill>
              </a:rPr>
              <a:t> unit </a:t>
            </a:r>
            <a:r>
              <a:rPr lang="en-US" dirty="0" err="1" smtClean="0">
                <a:solidFill>
                  <a:srgbClr val="FFC000"/>
                </a:solidFill>
              </a:rPr>
              <a:t>tambahan</a:t>
            </a:r>
            <a:r>
              <a:rPr lang="en-US" dirty="0" smtClean="0">
                <a:solidFill>
                  <a:srgbClr val="FFC000"/>
                </a:solidFill>
              </a:rPr>
              <a:t> </a:t>
            </a:r>
            <a:r>
              <a:rPr lang="en-US" dirty="0" err="1" smtClean="0">
                <a:solidFill>
                  <a:srgbClr val="FFC000"/>
                </a:solidFill>
              </a:rPr>
              <a:t>berbagai</a:t>
            </a:r>
            <a:r>
              <a:rPr lang="en-US" dirty="0" smtClean="0">
                <a:solidFill>
                  <a:srgbClr val="FFC000"/>
                </a:solidFill>
              </a:rPr>
              <a:t> </a:t>
            </a:r>
            <a:r>
              <a:rPr lang="en-US" dirty="0" err="1" smtClean="0">
                <a:solidFill>
                  <a:srgbClr val="FFC000"/>
                </a:solidFill>
              </a:rPr>
              <a:t>jenis</a:t>
            </a:r>
            <a:r>
              <a:rPr lang="en-US" dirty="0" smtClean="0">
                <a:solidFill>
                  <a:srgbClr val="FFC000"/>
                </a:solidFill>
              </a:rPr>
              <a:t> </a:t>
            </a:r>
            <a:r>
              <a:rPr lang="en-US" dirty="0" err="1" smtClean="0">
                <a:solidFill>
                  <a:srgbClr val="FFC000"/>
                </a:solidFill>
              </a:rPr>
              <a:t>barang</a:t>
            </a:r>
            <a:r>
              <a:rPr lang="en-US" dirty="0" smtClean="0">
                <a:solidFill>
                  <a:srgbClr val="FFC000"/>
                </a:solidFill>
              </a:rPr>
              <a:t> </a:t>
            </a:r>
            <a:r>
              <a:rPr lang="en-US" dirty="0" err="1" smtClean="0">
                <a:solidFill>
                  <a:srgbClr val="FFC000"/>
                </a:solidFill>
              </a:rPr>
              <a:t>akan</a:t>
            </a:r>
            <a:r>
              <a:rPr lang="en-US" dirty="0" smtClean="0">
                <a:solidFill>
                  <a:srgbClr val="FFC000"/>
                </a:solidFill>
              </a:rPr>
              <a:t> </a:t>
            </a:r>
            <a:r>
              <a:rPr lang="en-US" dirty="0" err="1" smtClean="0">
                <a:solidFill>
                  <a:srgbClr val="FFC000"/>
                </a:solidFill>
              </a:rPr>
              <a:t>memberikan</a:t>
            </a:r>
            <a:r>
              <a:rPr lang="en-US" dirty="0" smtClean="0">
                <a:solidFill>
                  <a:srgbClr val="FFC000"/>
                </a:solidFill>
              </a:rPr>
              <a:t> </a:t>
            </a:r>
            <a:r>
              <a:rPr lang="en-US" dirty="0" err="1" smtClean="0">
                <a:solidFill>
                  <a:srgbClr val="FFC000"/>
                </a:solidFill>
              </a:rPr>
              <a:t>nilai</a:t>
            </a:r>
            <a:r>
              <a:rPr lang="en-US" dirty="0" smtClean="0">
                <a:solidFill>
                  <a:srgbClr val="FFC000"/>
                </a:solidFill>
              </a:rPr>
              <a:t> </a:t>
            </a:r>
            <a:r>
              <a:rPr lang="en-US" dirty="0" err="1" smtClean="0">
                <a:solidFill>
                  <a:srgbClr val="FFC000"/>
                </a:solidFill>
              </a:rPr>
              <a:t>guna</a:t>
            </a:r>
            <a:r>
              <a:rPr lang="en-US" dirty="0" smtClean="0">
                <a:solidFill>
                  <a:srgbClr val="FFC000"/>
                </a:solidFill>
              </a:rPr>
              <a:t> </a:t>
            </a:r>
            <a:r>
              <a:rPr lang="en-US" dirty="0" err="1" smtClean="0">
                <a:solidFill>
                  <a:srgbClr val="FFC000"/>
                </a:solidFill>
              </a:rPr>
              <a:t>marjinal</a:t>
            </a:r>
            <a:r>
              <a:rPr lang="en-US" dirty="0" smtClean="0">
                <a:solidFill>
                  <a:srgbClr val="FFC000"/>
                </a:solidFill>
              </a:rPr>
              <a:t> yang </a:t>
            </a:r>
            <a:r>
              <a:rPr lang="en-US" dirty="0" err="1" smtClean="0">
                <a:solidFill>
                  <a:srgbClr val="FFC000"/>
                </a:solidFill>
              </a:rPr>
              <a:t>sama</a:t>
            </a:r>
            <a:r>
              <a:rPr lang="en-US" dirty="0" smtClean="0">
                <a:solidFill>
                  <a:srgbClr val="FFC000"/>
                </a:solidFill>
              </a:rPr>
              <a:t> </a:t>
            </a:r>
            <a:r>
              <a:rPr lang="en-US" dirty="0" err="1" smtClean="0">
                <a:solidFill>
                  <a:srgbClr val="FFC000"/>
                </a:solidFill>
              </a:rPr>
              <a:t>besarnya</a:t>
            </a:r>
            <a:r>
              <a:rPr lang="en-U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8902"/>
            <a:ext cx="8476488" cy="3978898"/>
          </a:xfrm>
        </p:spPr>
        <p:txBody>
          <a:bodyPr>
            <a:normAutofit lnSpcReduction="10000"/>
          </a:bodyPr>
          <a:lstStyle/>
          <a:p>
            <a:r>
              <a:rPr lang="id-ID" sz="3000" dirty="0" smtClean="0"/>
              <a:t>Permasalahan yang timbul dari kondisi di atas adalah seberapa besar komposisi jumlah barang yang akan dapat memaksimalkan nilai gunanya. Nilai guna akan mencapai tingkat maksimal pada saat nilai guna marginal pada setiap produk adalah sama.</a:t>
            </a:r>
          </a:p>
          <a:p>
            <a:r>
              <a:rPr lang="id-ID" sz="3000" dirty="0" smtClean="0"/>
              <a:t>Berdasarkan pada penjelasan tersebut, maka secara matematis maksimasi nilai guna adalah sebagai berikut:</a:t>
            </a:r>
          </a:p>
          <a:p>
            <a:endParaRPr lang="id-ID" sz="3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 name="Title 1"/>
          <p:cNvSpPr txBox="1">
            <a:spLocks/>
          </p:cNvSpPr>
          <p:nvPr/>
        </p:nvSpPr>
        <p:spPr>
          <a:xfrm>
            <a:off x="1435608" y="208979"/>
            <a:ext cx="7498080" cy="699741"/>
          </a:xfrm>
          <a:prstGeom prst="rect">
            <a:avLst/>
          </a:prstGeom>
          <a:solidFill>
            <a:srgbClr val="0070C0"/>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id-ID" sz="4000" b="1" dirty="0" smtClean="0">
                <a:solidFill>
                  <a:srgbClr val="FFFF00"/>
                </a:solidFill>
                <a:latin typeface="+mn-lt"/>
              </a:rPr>
              <a:t>Pendekatan Nilai Guna Ordinal</a:t>
            </a:r>
            <a:endParaRPr lang="id-ID" sz="4000" dirty="0">
              <a:solidFill>
                <a:srgbClr val="FFFF00"/>
              </a:solidFill>
              <a:latin typeface="+mn-lt"/>
            </a:endParaRPr>
          </a:p>
        </p:txBody>
      </p:sp>
      <p:graphicFrame>
        <p:nvGraphicFramePr>
          <p:cNvPr id="7170" name="Object 2"/>
          <p:cNvGraphicFramePr>
            <a:graphicFrameLocks noChangeAspect="1"/>
          </p:cNvGraphicFramePr>
          <p:nvPr/>
        </p:nvGraphicFramePr>
        <p:xfrm>
          <a:off x="1857356" y="5286388"/>
          <a:ext cx="4954587" cy="1000125"/>
        </p:xfrm>
        <a:graphic>
          <a:graphicData uri="http://schemas.openxmlformats.org/presentationml/2006/ole">
            <p:oleObj spid="_x0000_s46084" name="Equation" r:id="rId3" imgW="2159000" imgH="444500" progId="Equation.3">
              <p:embed/>
            </p:oleObj>
          </a:graphicData>
        </a:graphic>
      </p:graphicFrame>
    </p:spTree>
    <p:extLst>
      <p:ext uri="{BB962C8B-B14F-4D97-AF65-F5344CB8AC3E}">
        <p14:creationId xmlns:p14="http://schemas.microsoft.com/office/powerpoint/2010/main" xmlns="" val="1380557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hangingPunct="1">
              <a:defRPr/>
            </a:pPr>
            <a:r>
              <a:rPr lang="en-GB" sz="4000" b="1" smtClean="0"/>
              <a:t>TEORI NILAI GUNA DAN TEORI PERMINTAAN</a:t>
            </a:r>
          </a:p>
        </p:txBody>
      </p:sp>
      <p:sp>
        <p:nvSpPr>
          <p:cNvPr id="99331" name="Rectangle 3"/>
          <p:cNvSpPr>
            <a:spLocks noGrp="1" noChangeArrowheads="1"/>
          </p:cNvSpPr>
          <p:nvPr>
            <p:ph type="body" idx="1"/>
          </p:nvPr>
        </p:nvSpPr>
        <p:spPr/>
        <p:txBody>
          <a:bodyPr/>
          <a:lstStyle/>
          <a:p>
            <a:pPr eaLnBrk="1" hangingPunct="1">
              <a:buFont typeface="Wingdings" pitchFamily="2" charset="2"/>
              <a:buNone/>
              <a:defRPr/>
            </a:pPr>
            <a:r>
              <a:rPr lang="en-GB" sz="2800" smtClean="0"/>
              <a:t>Dengan menggunakan teori nilai guna dapat diterangkan sebabnya kurva permintaan bersifat menurun dari kiri atas ke kanan bawah yang menggambarkan bahwa semakin rendah harga suatu barang, semakin banyak permintaan ke atasnya. Ada dua factor yang menyebabkan permintaan ke atas suatu barang berubah apabila harga barang itu mengalami perubahan : </a:t>
            </a:r>
            <a:r>
              <a:rPr lang="en-GB" sz="2800" b="1" smtClean="0"/>
              <a:t>efek penggantian </a:t>
            </a:r>
            <a:r>
              <a:rPr lang="en-GB" sz="2800" smtClean="0"/>
              <a:t>dan </a:t>
            </a:r>
            <a:r>
              <a:rPr lang="en-GB" sz="2800" b="1" smtClean="0"/>
              <a:t>efek pendapatan.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defRPr/>
            </a:pPr>
            <a:r>
              <a:rPr lang="en-GB" b="0" smtClean="0"/>
              <a:t>EFEK PENGGANTIAN</a:t>
            </a:r>
          </a:p>
        </p:txBody>
      </p:sp>
      <p:sp>
        <p:nvSpPr>
          <p:cNvPr id="100355" name="Rectangle 3"/>
          <p:cNvSpPr>
            <a:spLocks noGrp="1" noRot="1" noChangeArrowheads="1"/>
          </p:cNvSpPr>
          <p:nvPr>
            <p:ph type="body" idx="1"/>
          </p:nvPr>
        </p:nvSpPr>
        <p:spPr/>
        <p:txBody>
          <a:bodyPr/>
          <a:lstStyle/>
          <a:p>
            <a:pPr eaLnBrk="1" hangingPunct="1">
              <a:buFont typeface="Wingdings" pitchFamily="2" charset="2"/>
              <a:buNone/>
              <a:defRPr/>
            </a:pPr>
            <a:r>
              <a:rPr lang="en-GB" smtClean="0"/>
              <a:t>Perubahan harga suatu barang mengubah nilai guna marginal per rupiah dari barang yang mengalami perubahan harga tersebut. Kalau harga mengalami kenaikan, nilai guna marginal per rupiah yang di wujudkan oleh barang tersebut menjadi semakin rendah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b="0" smtClean="0"/>
              <a:t>EFEK PENDAPATAN</a:t>
            </a:r>
          </a:p>
        </p:txBody>
      </p:sp>
      <p:sp>
        <p:nvSpPr>
          <p:cNvPr id="10137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GB" sz="3600" dirty="0" err="1" smtClean="0"/>
              <a:t>Kalau</a:t>
            </a:r>
            <a:r>
              <a:rPr lang="en-GB" sz="3600" dirty="0" smtClean="0"/>
              <a:t> </a:t>
            </a:r>
            <a:r>
              <a:rPr lang="en-GB" sz="3600" dirty="0" err="1" smtClean="0"/>
              <a:t>pendapatan</a:t>
            </a:r>
            <a:r>
              <a:rPr lang="en-GB" sz="3600" dirty="0" smtClean="0"/>
              <a:t> </a:t>
            </a:r>
            <a:r>
              <a:rPr lang="en-GB" sz="3600" dirty="0" err="1" smtClean="0"/>
              <a:t>tidak</a:t>
            </a:r>
            <a:r>
              <a:rPr lang="en-GB" sz="3600" dirty="0" smtClean="0"/>
              <a:t> </a:t>
            </a:r>
            <a:r>
              <a:rPr lang="en-GB" sz="3600" dirty="0" err="1" smtClean="0"/>
              <a:t>mengalami</a:t>
            </a:r>
            <a:r>
              <a:rPr lang="en-GB" sz="3600" dirty="0" smtClean="0"/>
              <a:t> </a:t>
            </a:r>
            <a:r>
              <a:rPr lang="en-GB" sz="3600" dirty="0" err="1" smtClean="0"/>
              <a:t>perubahan</a:t>
            </a:r>
            <a:r>
              <a:rPr lang="en-GB" sz="3600" dirty="0" smtClean="0"/>
              <a:t> </a:t>
            </a:r>
            <a:r>
              <a:rPr lang="en-GB" sz="3600" dirty="0" err="1" smtClean="0"/>
              <a:t>maka</a:t>
            </a:r>
            <a:r>
              <a:rPr lang="en-GB" sz="3600" dirty="0" smtClean="0"/>
              <a:t> </a:t>
            </a:r>
            <a:r>
              <a:rPr lang="en-GB" sz="3600" dirty="0" err="1" smtClean="0"/>
              <a:t>kenaikkan</a:t>
            </a:r>
            <a:r>
              <a:rPr lang="en-GB" sz="3600" dirty="0" smtClean="0"/>
              <a:t> </a:t>
            </a:r>
            <a:r>
              <a:rPr lang="en-GB" sz="3600" dirty="0" err="1" smtClean="0"/>
              <a:t>harga</a:t>
            </a:r>
            <a:r>
              <a:rPr lang="en-GB" sz="3600" dirty="0" smtClean="0"/>
              <a:t> </a:t>
            </a:r>
            <a:r>
              <a:rPr lang="en-GB" sz="3600" dirty="0" err="1" smtClean="0"/>
              <a:t>menyebabkan</a:t>
            </a:r>
            <a:r>
              <a:rPr lang="en-GB" sz="3600" dirty="0" smtClean="0"/>
              <a:t> </a:t>
            </a:r>
            <a:r>
              <a:rPr lang="en-GB" sz="3600" dirty="0" err="1" smtClean="0"/>
              <a:t>pendapatan</a:t>
            </a:r>
            <a:r>
              <a:rPr lang="en-GB" sz="3600" dirty="0" smtClean="0"/>
              <a:t> </a:t>
            </a:r>
            <a:r>
              <a:rPr lang="en-GB" sz="3600" dirty="0" err="1" smtClean="0"/>
              <a:t>riil</a:t>
            </a:r>
            <a:r>
              <a:rPr lang="en-GB" sz="3600" dirty="0" smtClean="0"/>
              <a:t> </a:t>
            </a:r>
            <a:r>
              <a:rPr lang="en-GB" sz="3600" dirty="0" err="1" smtClean="0"/>
              <a:t>menjadi</a:t>
            </a:r>
            <a:r>
              <a:rPr lang="en-GB" sz="3600" dirty="0" smtClean="0"/>
              <a:t> </a:t>
            </a:r>
            <a:r>
              <a:rPr lang="en-GB" sz="3600" dirty="0" err="1" smtClean="0"/>
              <a:t>semakin</a:t>
            </a:r>
            <a:r>
              <a:rPr lang="en-GB" sz="3600" dirty="0" smtClean="0"/>
              <a:t> </a:t>
            </a:r>
            <a:r>
              <a:rPr lang="en-GB" sz="3600" dirty="0" err="1" smtClean="0"/>
              <a:t>sedikit</a:t>
            </a:r>
            <a:r>
              <a:rPr lang="en-GB" sz="3600" dirty="0" smtClean="0"/>
              <a:t>.</a:t>
            </a:r>
          </a:p>
          <a:p>
            <a:pPr eaLnBrk="1" hangingPunct="1">
              <a:lnSpc>
                <a:spcPct val="80000"/>
              </a:lnSpc>
              <a:buFont typeface="Wingdings" pitchFamily="2" charset="2"/>
              <a:buNone/>
              <a:defRPr/>
            </a:pPr>
            <a:r>
              <a:rPr lang="en-GB" sz="3600" dirty="0" err="1" smtClean="0"/>
              <a:t>Dengan</a:t>
            </a:r>
            <a:r>
              <a:rPr lang="en-GB" sz="3600" dirty="0" smtClean="0"/>
              <a:t> </a:t>
            </a:r>
            <a:r>
              <a:rPr lang="en-GB" sz="3600" dirty="0" err="1" smtClean="0"/>
              <a:t>perkataan</a:t>
            </a:r>
            <a:r>
              <a:rPr lang="en-GB" sz="3600" dirty="0" smtClean="0"/>
              <a:t> lain, </a:t>
            </a:r>
            <a:r>
              <a:rPr lang="en-GB" sz="3600" dirty="0" err="1" smtClean="0"/>
              <a:t>kemampuan</a:t>
            </a:r>
            <a:r>
              <a:rPr lang="en-GB" sz="3600" dirty="0" smtClean="0"/>
              <a:t> </a:t>
            </a:r>
            <a:r>
              <a:rPr lang="en-GB" sz="3600" dirty="0" err="1" smtClean="0"/>
              <a:t>pendapatan</a:t>
            </a:r>
            <a:r>
              <a:rPr lang="en-GB" sz="3600" dirty="0" smtClean="0"/>
              <a:t> yang </a:t>
            </a:r>
            <a:r>
              <a:rPr lang="en-GB" sz="3600" dirty="0" err="1" smtClean="0"/>
              <a:t>di</a:t>
            </a:r>
            <a:r>
              <a:rPr lang="en-GB" sz="3600" dirty="0" smtClean="0"/>
              <a:t> </a:t>
            </a:r>
            <a:r>
              <a:rPr lang="en-GB" sz="3600" dirty="0" err="1" smtClean="0"/>
              <a:t>terima</a:t>
            </a:r>
            <a:r>
              <a:rPr lang="en-GB" sz="3600" dirty="0" smtClean="0"/>
              <a:t> </a:t>
            </a:r>
            <a:r>
              <a:rPr lang="en-GB" sz="3600" dirty="0" err="1" smtClean="0"/>
              <a:t>untuk</a:t>
            </a:r>
            <a:r>
              <a:rPr lang="en-GB" sz="3600" dirty="0" smtClean="0"/>
              <a:t> </a:t>
            </a:r>
            <a:r>
              <a:rPr lang="en-GB" sz="3600" dirty="0" err="1" smtClean="0"/>
              <a:t>membeli</a:t>
            </a:r>
            <a:r>
              <a:rPr lang="en-GB" sz="3600" dirty="0" smtClean="0"/>
              <a:t> </a:t>
            </a:r>
            <a:r>
              <a:rPr lang="en-GB" sz="3600" dirty="0" err="1" smtClean="0"/>
              <a:t>barang</a:t>
            </a:r>
            <a:r>
              <a:rPr lang="en-GB" sz="3600" dirty="0" smtClean="0"/>
              <a:t> – </a:t>
            </a:r>
            <a:r>
              <a:rPr lang="en-GB" sz="3600" dirty="0" err="1" smtClean="0"/>
              <a:t>barang</a:t>
            </a:r>
            <a:r>
              <a:rPr lang="en-GB" sz="3600" dirty="0" smtClean="0"/>
              <a:t> </a:t>
            </a:r>
            <a:r>
              <a:rPr lang="en-GB" sz="3600" dirty="0" err="1" smtClean="0"/>
              <a:t>menjadi</a:t>
            </a:r>
            <a:r>
              <a:rPr lang="en-GB" sz="3600" dirty="0" smtClean="0"/>
              <a:t> </a:t>
            </a:r>
            <a:r>
              <a:rPr lang="en-GB" sz="3600" dirty="0" err="1" smtClean="0"/>
              <a:t>bertambah</a:t>
            </a:r>
            <a:r>
              <a:rPr lang="en-GB" sz="3600" dirty="0" smtClean="0"/>
              <a:t> </a:t>
            </a:r>
            <a:r>
              <a:rPr lang="en-GB" sz="3600" dirty="0" err="1" smtClean="0"/>
              <a:t>kecil</a:t>
            </a:r>
            <a:r>
              <a:rPr lang="en-GB" sz="3600" dirty="0" smtClean="0"/>
              <a:t> </a:t>
            </a:r>
            <a:r>
              <a:rPr lang="en-GB" sz="3600" dirty="0" err="1" smtClean="0"/>
              <a:t>dari</a:t>
            </a:r>
            <a:r>
              <a:rPr lang="en-GB" sz="3600" dirty="0" smtClean="0"/>
              <a:t> </a:t>
            </a:r>
            <a:r>
              <a:rPr lang="en-GB" sz="3600" dirty="0" err="1" smtClean="0"/>
              <a:t>sebelumnya</a:t>
            </a:r>
            <a:r>
              <a:rPr lang="en-GB" sz="3600" dirty="0" smtClean="0"/>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b="0" smtClean="0"/>
              <a:t>EFEK PENDAPATAN</a:t>
            </a:r>
          </a:p>
        </p:txBody>
      </p:sp>
      <p:sp>
        <p:nvSpPr>
          <p:cNvPr id="10137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GB" sz="3600" dirty="0" err="1" smtClean="0"/>
              <a:t>Maka</a:t>
            </a:r>
            <a:r>
              <a:rPr lang="en-GB" sz="3600" dirty="0" smtClean="0"/>
              <a:t> </a:t>
            </a:r>
            <a:r>
              <a:rPr lang="en-GB" sz="3600" dirty="0" err="1" smtClean="0"/>
              <a:t>kenaikan</a:t>
            </a:r>
            <a:r>
              <a:rPr lang="en-GB" sz="3600" dirty="0" smtClean="0"/>
              <a:t> </a:t>
            </a:r>
            <a:r>
              <a:rPr lang="en-GB" sz="3600" dirty="0" err="1" smtClean="0"/>
              <a:t>harga</a:t>
            </a:r>
            <a:r>
              <a:rPr lang="en-GB" sz="3600" dirty="0" smtClean="0"/>
              <a:t> </a:t>
            </a:r>
            <a:r>
              <a:rPr lang="en-GB" sz="3600" dirty="0" err="1" smtClean="0"/>
              <a:t>menyebabkan</a:t>
            </a:r>
            <a:r>
              <a:rPr lang="en-GB" sz="3600" dirty="0" smtClean="0"/>
              <a:t> </a:t>
            </a:r>
            <a:r>
              <a:rPr lang="en-GB" sz="3600" dirty="0" err="1" smtClean="0"/>
              <a:t>konsumen</a:t>
            </a:r>
            <a:r>
              <a:rPr lang="en-GB" sz="3600" dirty="0" smtClean="0"/>
              <a:t> </a:t>
            </a:r>
            <a:r>
              <a:rPr lang="en-GB" sz="3600" dirty="0" err="1" smtClean="0"/>
              <a:t>mengurangi</a:t>
            </a:r>
            <a:r>
              <a:rPr lang="en-GB" sz="3600" dirty="0" smtClean="0"/>
              <a:t> </a:t>
            </a:r>
            <a:r>
              <a:rPr lang="en-GB" sz="3600" dirty="0" err="1" smtClean="0"/>
              <a:t>jumlah</a:t>
            </a:r>
            <a:r>
              <a:rPr lang="en-GB" sz="3600" dirty="0" smtClean="0"/>
              <a:t> </a:t>
            </a:r>
            <a:r>
              <a:rPr lang="en-GB" sz="3600" dirty="0" err="1" smtClean="0"/>
              <a:t>berbagai</a:t>
            </a:r>
            <a:r>
              <a:rPr lang="en-GB" sz="3600" dirty="0" smtClean="0"/>
              <a:t> </a:t>
            </a:r>
            <a:r>
              <a:rPr lang="en-GB" sz="3600" dirty="0" err="1" smtClean="0"/>
              <a:t>barang</a:t>
            </a:r>
            <a:r>
              <a:rPr lang="en-GB" sz="3600" dirty="0" smtClean="0"/>
              <a:t> yang </a:t>
            </a:r>
            <a:r>
              <a:rPr lang="en-GB" sz="3600" dirty="0" err="1" smtClean="0"/>
              <a:t>di</a:t>
            </a:r>
            <a:r>
              <a:rPr lang="en-GB" sz="3600" dirty="0" smtClean="0"/>
              <a:t> </a:t>
            </a:r>
            <a:r>
              <a:rPr lang="en-GB" sz="3600" dirty="0" err="1" smtClean="0"/>
              <a:t>belinya</a:t>
            </a:r>
            <a:r>
              <a:rPr lang="en-GB" sz="3600" dirty="0" smtClean="0"/>
              <a:t>, </a:t>
            </a:r>
            <a:r>
              <a:rPr lang="en-GB" sz="3600" dirty="0" err="1" smtClean="0"/>
              <a:t>termasuk</a:t>
            </a:r>
            <a:r>
              <a:rPr lang="en-GB" sz="3600" dirty="0" smtClean="0"/>
              <a:t> </a:t>
            </a:r>
            <a:r>
              <a:rPr lang="en-GB" sz="3600" dirty="0" err="1" smtClean="0"/>
              <a:t>barang</a:t>
            </a:r>
            <a:r>
              <a:rPr lang="en-GB" sz="3600" dirty="0" smtClean="0"/>
              <a:t> yang </a:t>
            </a:r>
            <a:r>
              <a:rPr lang="en-GB" sz="3600" dirty="0" err="1" smtClean="0"/>
              <a:t>mengalami</a:t>
            </a:r>
            <a:r>
              <a:rPr lang="en-GB" sz="3600" dirty="0" smtClean="0"/>
              <a:t> </a:t>
            </a:r>
            <a:r>
              <a:rPr lang="en-GB" sz="3600" dirty="0" err="1" smtClean="0"/>
              <a:t>kenaikan</a:t>
            </a:r>
            <a:r>
              <a:rPr lang="en-GB" sz="3600" dirty="0" smtClean="0"/>
              <a:t> </a:t>
            </a:r>
            <a:r>
              <a:rPr lang="en-GB" sz="3600" dirty="0" err="1" smtClean="0"/>
              <a:t>harga</a:t>
            </a:r>
            <a:r>
              <a:rPr lang="en-GB" sz="3600" dirty="0" smtClean="0"/>
              <a:t>. </a:t>
            </a:r>
          </a:p>
          <a:p>
            <a:pPr eaLnBrk="1" hangingPunct="1">
              <a:lnSpc>
                <a:spcPct val="80000"/>
              </a:lnSpc>
              <a:buFont typeface="Wingdings" pitchFamily="2" charset="2"/>
              <a:buNone/>
              <a:defRPr/>
            </a:pPr>
            <a:r>
              <a:rPr lang="en-GB" sz="3600" dirty="0" err="1" smtClean="0"/>
              <a:t>Penurunan</a:t>
            </a:r>
            <a:r>
              <a:rPr lang="en-GB" sz="3600" dirty="0" smtClean="0"/>
              <a:t> </a:t>
            </a:r>
            <a:r>
              <a:rPr lang="en-GB" sz="3600" dirty="0" err="1" smtClean="0"/>
              <a:t>harga</a:t>
            </a:r>
            <a:r>
              <a:rPr lang="en-GB" sz="3600" dirty="0" smtClean="0"/>
              <a:t> </a:t>
            </a:r>
            <a:r>
              <a:rPr lang="en-GB" sz="3600" dirty="0" err="1" smtClean="0"/>
              <a:t>suatu</a:t>
            </a:r>
            <a:r>
              <a:rPr lang="en-GB" sz="3600" dirty="0" smtClean="0"/>
              <a:t> </a:t>
            </a:r>
            <a:r>
              <a:rPr lang="en-GB" sz="3600" dirty="0" err="1" smtClean="0"/>
              <a:t>barang</a:t>
            </a:r>
            <a:r>
              <a:rPr lang="en-GB" sz="3600" dirty="0" smtClean="0"/>
              <a:t> </a:t>
            </a:r>
            <a:r>
              <a:rPr lang="en-GB" sz="3600" dirty="0" err="1" smtClean="0"/>
              <a:t>menyebabkan</a:t>
            </a:r>
            <a:r>
              <a:rPr lang="en-GB" sz="3600" dirty="0" smtClean="0"/>
              <a:t> </a:t>
            </a:r>
            <a:r>
              <a:rPr lang="en-GB" sz="3600" dirty="0" err="1" smtClean="0"/>
              <a:t>pendapatan</a:t>
            </a:r>
            <a:r>
              <a:rPr lang="en-GB" sz="3600" dirty="0" smtClean="0"/>
              <a:t> </a:t>
            </a:r>
            <a:r>
              <a:rPr lang="en-GB" sz="3600" dirty="0" err="1" smtClean="0"/>
              <a:t>riil</a:t>
            </a:r>
            <a:r>
              <a:rPr lang="en-GB" sz="3600" dirty="0" smtClean="0"/>
              <a:t> </a:t>
            </a:r>
            <a:r>
              <a:rPr lang="en-GB" sz="3600" dirty="0" err="1" smtClean="0"/>
              <a:t>bertambah</a:t>
            </a:r>
            <a:r>
              <a:rPr lang="en-GB" sz="3600" dirty="0" smtClean="0"/>
              <a:t>, </a:t>
            </a:r>
            <a:r>
              <a:rPr lang="en-GB" sz="3600" dirty="0" err="1" smtClean="0"/>
              <a:t>dari</a:t>
            </a:r>
            <a:r>
              <a:rPr lang="en-GB" sz="3600" dirty="0" smtClean="0"/>
              <a:t> </a:t>
            </a:r>
            <a:r>
              <a:rPr lang="en-GB" sz="3600" dirty="0" err="1" smtClean="0"/>
              <a:t>ini</a:t>
            </a:r>
            <a:r>
              <a:rPr lang="en-GB" sz="3600" dirty="0" smtClean="0"/>
              <a:t> </a:t>
            </a:r>
            <a:r>
              <a:rPr lang="en-GB" sz="3600" dirty="0" err="1" smtClean="0"/>
              <a:t>akan</a:t>
            </a:r>
            <a:r>
              <a:rPr lang="en-GB" sz="3600" dirty="0" smtClean="0"/>
              <a:t> </a:t>
            </a:r>
            <a:r>
              <a:rPr lang="en-GB" sz="3600" dirty="0" err="1" smtClean="0"/>
              <a:t>mendorong</a:t>
            </a:r>
            <a:r>
              <a:rPr lang="en-GB" sz="3600" dirty="0" smtClean="0"/>
              <a:t> </a:t>
            </a:r>
            <a:r>
              <a:rPr lang="en-GB" sz="3600" dirty="0" err="1" smtClean="0"/>
              <a:t>konsumen</a:t>
            </a:r>
            <a:r>
              <a:rPr lang="en-GB" sz="3600" dirty="0" smtClean="0"/>
              <a:t> </a:t>
            </a:r>
            <a:r>
              <a:rPr lang="en-GB" sz="3600" dirty="0" err="1" smtClean="0"/>
              <a:t>menambah</a:t>
            </a:r>
            <a:r>
              <a:rPr lang="en-GB" sz="3600" dirty="0" smtClean="0"/>
              <a:t> </a:t>
            </a:r>
            <a:r>
              <a:rPr lang="en-GB" sz="3600" dirty="0" err="1" smtClean="0"/>
              <a:t>jumlah</a:t>
            </a:r>
            <a:r>
              <a:rPr lang="en-GB" sz="3600" dirty="0" smtClean="0"/>
              <a:t> </a:t>
            </a:r>
            <a:r>
              <a:rPr lang="en-GB" sz="3600" dirty="0" err="1" smtClean="0"/>
              <a:t>barang</a:t>
            </a:r>
            <a:r>
              <a:rPr lang="en-GB" sz="3600" dirty="0" smtClean="0"/>
              <a:t> yang </a:t>
            </a:r>
            <a:r>
              <a:rPr lang="en-GB" sz="3600" dirty="0" err="1" smtClean="0"/>
              <a:t>dibelinya</a:t>
            </a:r>
            <a:r>
              <a:rPr lang="en-GB" sz="3600" dirty="0" smtClean="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normAutofit fontScale="90000"/>
          </a:bodyPr>
          <a:lstStyle/>
          <a:p>
            <a:pPr eaLnBrk="1" hangingPunct="1">
              <a:defRPr/>
            </a:pPr>
            <a:r>
              <a:rPr lang="en-GB" sz="4000" b="0" smtClean="0"/>
              <a:t>MEWUJUDKAN KURVA PERMINTAAN</a:t>
            </a:r>
          </a:p>
        </p:txBody>
      </p:sp>
      <p:sp>
        <p:nvSpPr>
          <p:cNvPr id="102403" name="Rectangle 3"/>
          <p:cNvSpPr>
            <a:spLocks noGrp="1" noChangeArrowheads="1"/>
          </p:cNvSpPr>
          <p:nvPr>
            <p:ph type="body" idx="1"/>
          </p:nvPr>
        </p:nvSpPr>
        <p:spPr/>
        <p:txBody>
          <a:bodyPr/>
          <a:lstStyle/>
          <a:p>
            <a:pPr eaLnBrk="1" hangingPunct="1">
              <a:buFont typeface="Wingdings" pitchFamily="2" charset="2"/>
              <a:buNone/>
              <a:defRPr/>
            </a:pPr>
            <a:r>
              <a:rPr lang="en-GB" smtClean="0"/>
              <a:t>Andaikan seorang konsumen hanya membeli dua jenis barang yaitu makanan (m) dan pakaian (k). andaikan apabila ia menggunakan 10 unit makanan, konsumen itu mencapai keseimbangan konsumen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err="1" smtClean="0">
                <a:solidFill>
                  <a:schemeClr val="tx2">
                    <a:tint val="100000"/>
                    <a:shade val="90000"/>
                    <a:satMod val="250000"/>
                    <a:alpha val="100000"/>
                  </a:schemeClr>
                </a:solidFill>
              </a:rPr>
              <a:t>Mengapa</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mempelajari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tingkah</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laku</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konsumen</a:t>
            </a:r>
            <a:r>
              <a:rPr lang="en-US" dirty="0" smtClean="0">
                <a:solidFill>
                  <a:schemeClr val="tx2">
                    <a:tint val="100000"/>
                    <a:shade val="90000"/>
                    <a:satMod val="250000"/>
                    <a:alpha val="100000"/>
                  </a:schemeClr>
                </a:solidFill>
              </a:rPr>
              <a:t>:</a:t>
            </a:r>
            <a:endParaRPr lang="en-US" dirty="0">
              <a:solidFill>
                <a:schemeClr val="tx2">
                  <a:tint val="100000"/>
                  <a:shade val="90000"/>
                  <a:satMod val="250000"/>
                  <a:alpha val="100000"/>
                </a:schemeClr>
              </a:solidFill>
            </a:endParaRPr>
          </a:p>
        </p:txBody>
      </p:sp>
      <p:sp>
        <p:nvSpPr>
          <p:cNvPr id="3" name="Content Placeholder 2"/>
          <p:cNvSpPr>
            <a:spLocks noGrp="1"/>
          </p:cNvSpPr>
          <p:nvPr>
            <p:ph sz="quarter" idx="1"/>
          </p:nvPr>
        </p:nvSpPr>
        <p:spPr>
          <a:xfrm>
            <a:off x="457200" y="1646238"/>
            <a:ext cx="8229600" cy="4906962"/>
          </a:xfrm>
        </p:spPr>
        <p:txBody>
          <a:bodyPr>
            <a:normAutofit fontScale="92500" lnSpcReduction="10000"/>
          </a:bodyPr>
          <a:lstStyle/>
          <a:p>
            <a:pPr marL="514350" indent="-514350" fontAlgn="auto">
              <a:spcBef>
                <a:spcPts val="0"/>
              </a:spcBef>
              <a:spcAft>
                <a:spcPts val="0"/>
              </a:spcAft>
              <a:buClr>
                <a:schemeClr val="tx1"/>
              </a:buClr>
              <a:buFont typeface="+mj-lt"/>
              <a:buAutoNum type="arabicPeriod"/>
              <a:defRPr/>
            </a:pPr>
            <a:r>
              <a:rPr lang="en-US" dirty="0" err="1" smtClean="0"/>
              <a:t>Karena</a:t>
            </a:r>
            <a:r>
              <a:rPr lang="en-US" dirty="0" smtClean="0"/>
              <a:t> </a:t>
            </a:r>
            <a:r>
              <a:rPr lang="en-US" dirty="0" err="1" smtClean="0"/>
              <a:t>konsumen</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membeli</a:t>
            </a:r>
            <a:r>
              <a:rPr lang="en-US" dirty="0" smtClean="0"/>
              <a:t> </a:t>
            </a:r>
            <a:r>
              <a:rPr lang="en-US" dirty="0" err="1" smtClean="0"/>
              <a:t>banyak</a:t>
            </a:r>
            <a:r>
              <a:rPr lang="en-US" dirty="0" smtClean="0"/>
              <a:t> </a:t>
            </a:r>
            <a:r>
              <a:rPr lang="en-US" dirty="0" err="1" smtClean="0"/>
              <a:t>barang</a:t>
            </a:r>
            <a:r>
              <a:rPr lang="en-US" dirty="0" smtClean="0"/>
              <a:t> </a:t>
            </a:r>
            <a:r>
              <a:rPr lang="en-US" dirty="0" err="1" smtClean="0"/>
              <a:t>jika</a:t>
            </a:r>
            <a:r>
              <a:rPr lang="en-US" dirty="0" smtClean="0"/>
              <a:t> </a:t>
            </a:r>
            <a:r>
              <a:rPr lang="en-US" dirty="0" err="1" smtClean="0"/>
              <a:t>harganya</a:t>
            </a:r>
            <a:r>
              <a:rPr lang="en-US" dirty="0" smtClean="0"/>
              <a:t> </a:t>
            </a:r>
            <a:r>
              <a:rPr lang="en-US" dirty="0" err="1" smtClean="0"/>
              <a:t>rendah</a:t>
            </a:r>
            <a:r>
              <a:rPr lang="en-US" dirty="0" smtClean="0"/>
              <a:t> </a:t>
            </a:r>
            <a:r>
              <a:rPr lang="en-US" dirty="0" err="1" smtClean="0"/>
              <a:t>dan</a:t>
            </a:r>
            <a:r>
              <a:rPr lang="en-US" dirty="0" smtClean="0"/>
              <a:t> </a:t>
            </a:r>
            <a:r>
              <a:rPr lang="en-US" dirty="0" err="1" smtClean="0"/>
              <a:t>menguranginya</a:t>
            </a:r>
            <a:r>
              <a:rPr lang="en-US" dirty="0" smtClean="0"/>
              <a:t> </a:t>
            </a:r>
            <a:r>
              <a:rPr lang="en-US" dirty="0" err="1" smtClean="0"/>
              <a:t>saat</a:t>
            </a:r>
            <a:r>
              <a:rPr lang="en-US" dirty="0" smtClean="0"/>
              <a:t> </a:t>
            </a:r>
            <a:r>
              <a:rPr lang="en-US" dirty="0" err="1" smtClean="0"/>
              <a:t>harganya</a:t>
            </a:r>
            <a:r>
              <a:rPr lang="en-US" dirty="0" smtClean="0"/>
              <a:t> </a:t>
            </a:r>
            <a:r>
              <a:rPr lang="en-US" dirty="0" err="1" smtClean="0"/>
              <a:t>tinggi</a:t>
            </a:r>
            <a:r>
              <a:rPr lang="en-US" dirty="0" smtClean="0"/>
              <a:t>.</a:t>
            </a:r>
          </a:p>
          <a:p>
            <a:pPr marL="514350" indent="-514350" fontAlgn="auto">
              <a:spcBef>
                <a:spcPts val="0"/>
              </a:spcBef>
              <a:spcAft>
                <a:spcPts val="0"/>
              </a:spcAft>
              <a:buClr>
                <a:schemeClr val="tx1"/>
              </a:buClr>
              <a:buFont typeface="+mj-lt"/>
              <a:buAutoNum type="arabicPeriod"/>
              <a:defRPr/>
            </a:pPr>
            <a:r>
              <a:rPr lang="en-US" dirty="0" err="1" smtClean="0"/>
              <a:t>Karena</a:t>
            </a:r>
            <a:r>
              <a:rPr lang="en-US" dirty="0" smtClean="0"/>
              <a:t> </a:t>
            </a:r>
            <a:r>
              <a:rPr lang="en-US" dirty="0" err="1" smtClean="0"/>
              <a:t>ingin</a:t>
            </a:r>
            <a:r>
              <a:rPr lang="en-US" dirty="0" smtClean="0"/>
              <a:t> </a:t>
            </a:r>
            <a:r>
              <a:rPr lang="en-US" dirty="0" err="1" smtClean="0"/>
              <a:t>melihat</a:t>
            </a:r>
            <a:r>
              <a:rPr lang="en-US" dirty="0" smtClean="0"/>
              <a:t> </a:t>
            </a:r>
            <a:r>
              <a:rPr lang="en-US" dirty="0" err="1" smtClean="0"/>
              <a:t>bagaimana</a:t>
            </a:r>
            <a:r>
              <a:rPr lang="en-US" dirty="0" smtClean="0"/>
              <a:t> </a:t>
            </a:r>
            <a:r>
              <a:rPr lang="en-US" dirty="0" err="1" smtClean="0"/>
              <a:t>konsumen</a:t>
            </a:r>
            <a:r>
              <a:rPr lang="en-US" dirty="0" smtClean="0"/>
              <a:t> </a:t>
            </a:r>
            <a:r>
              <a:rPr lang="en-US" dirty="0" err="1" smtClean="0"/>
              <a:t>menentukan</a:t>
            </a:r>
            <a:r>
              <a:rPr lang="en-US" dirty="0" smtClean="0"/>
              <a:t> </a:t>
            </a:r>
            <a:r>
              <a:rPr lang="en-US" dirty="0" err="1" smtClean="0"/>
              <a:t>jumlah</a:t>
            </a:r>
            <a:r>
              <a:rPr lang="en-US" dirty="0" smtClean="0"/>
              <a:t> </a:t>
            </a:r>
            <a:r>
              <a:rPr lang="en-US" dirty="0" err="1" smtClean="0"/>
              <a:t>dan</a:t>
            </a:r>
            <a:r>
              <a:rPr lang="en-US" dirty="0" smtClean="0"/>
              <a:t> </a:t>
            </a:r>
            <a:r>
              <a:rPr lang="en-US" dirty="0" err="1" smtClean="0"/>
              <a:t>komposisi</a:t>
            </a:r>
            <a:r>
              <a:rPr lang="en-US" dirty="0" smtClean="0"/>
              <a:t> </a:t>
            </a:r>
            <a:r>
              <a:rPr lang="en-US" dirty="0" err="1" smtClean="0"/>
              <a:t>dari</a:t>
            </a:r>
            <a:r>
              <a:rPr lang="en-US" dirty="0" smtClean="0"/>
              <a:t> </a:t>
            </a:r>
            <a:r>
              <a:rPr lang="en-US" dirty="0" err="1" smtClean="0"/>
              <a:t>barang</a:t>
            </a:r>
            <a:r>
              <a:rPr lang="en-US" dirty="0" smtClean="0"/>
              <a:t> yang </a:t>
            </a:r>
            <a:r>
              <a:rPr lang="en-US" dirty="0" err="1" smtClean="0"/>
              <a:t>akan</a:t>
            </a:r>
            <a:r>
              <a:rPr lang="en-US" dirty="0" smtClean="0"/>
              <a:t> </a:t>
            </a:r>
            <a:r>
              <a:rPr lang="en-US" dirty="0" err="1" smtClean="0"/>
              <a:t>dibeli</a:t>
            </a:r>
            <a:r>
              <a:rPr lang="en-US" dirty="0" smtClean="0"/>
              <a:t> </a:t>
            </a:r>
            <a:r>
              <a:rPr lang="en-US" dirty="0" err="1" smtClean="0"/>
              <a:t>dari</a:t>
            </a:r>
            <a:r>
              <a:rPr lang="en-US" dirty="0" smtClean="0"/>
              <a:t> </a:t>
            </a:r>
            <a:r>
              <a:rPr lang="en-US" dirty="0" err="1" smtClean="0"/>
              <a:t>pendapatan</a:t>
            </a:r>
            <a:r>
              <a:rPr lang="en-US" dirty="0" smtClean="0"/>
              <a:t> yang </a:t>
            </a:r>
            <a:r>
              <a:rPr lang="en-US" dirty="0" err="1" smtClean="0"/>
              <a:t>diperolehnya</a:t>
            </a:r>
            <a:r>
              <a:rPr lang="en-US" dirty="0" smtClean="0"/>
              <a:t>. </a:t>
            </a:r>
          </a:p>
          <a:p>
            <a:pPr marL="514350" indent="-514350" fontAlgn="auto">
              <a:spcBef>
                <a:spcPts val="0"/>
              </a:spcBef>
              <a:spcAft>
                <a:spcPts val="0"/>
              </a:spcAft>
              <a:buClr>
                <a:schemeClr val="tx1"/>
              </a:buClr>
              <a:buFont typeface="Wingdings 2"/>
              <a:buNone/>
              <a:defRPr/>
            </a:pPr>
            <a:r>
              <a:rPr lang="en-US" dirty="0" smtClean="0">
                <a:sym typeface="Wingdings" pitchFamily="2" charset="2"/>
              </a:rPr>
              <a:t> </a:t>
            </a:r>
            <a:r>
              <a:rPr lang="en-US" dirty="0" err="1" smtClean="0">
                <a:sym typeface="Wingdings" pitchFamily="2" charset="2"/>
              </a:rPr>
              <a:t>Akan</a:t>
            </a:r>
            <a:r>
              <a:rPr lang="en-US" dirty="0" smtClean="0">
                <a:sym typeface="Wingdings" pitchFamily="2" charset="2"/>
              </a:rPr>
              <a:t> </a:t>
            </a:r>
            <a:r>
              <a:rPr lang="en-US" dirty="0" err="1" smtClean="0">
                <a:sym typeface="Wingdings" pitchFamily="2" charset="2"/>
              </a:rPr>
              <a:t>dilihat</a:t>
            </a:r>
            <a:r>
              <a:rPr lang="en-US" dirty="0" smtClean="0">
                <a:sym typeface="Wingdings" pitchFamily="2" charset="2"/>
              </a:rPr>
              <a:t> </a:t>
            </a:r>
            <a:r>
              <a:rPr lang="en-US" dirty="0" err="1" smtClean="0">
                <a:sym typeface="Wingdings" pitchFamily="2" charset="2"/>
              </a:rPr>
              <a:t>menggunakan</a:t>
            </a:r>
            <a:r>
              <a:rPr lang="en-US" dirty="0" smtClean="0">
                <a:sym typeface="Wingdings" pitchFamily="2" charset="2"/>
              </a:rPr>
              <a:t> </a:t>
            </a:r>
            <a:r>
              <a:rPr lang="en-US" dirty="0" err="1" smtClean="0">
                <a:sym typeface="Wingdings" pitchFamily="2" charset="2"/>
              </a:rPr>
              <a:t>teori</a:t>
            </a:r>
            <a:r>
              <a:rPr lang="en-US" dirty="0" smtClean="0">
                <a:sym typeface="Wingdings" pitchFamily="2" charset="2"/>
              </a:rPr>
              <a:t> </a:t>
            </a:r>
            <a:r>
              <a:rPr lang="en-US" dirty="0" err="1" smtClean="0">
                <a:sym typeface="Wingdings" pitchFamily="2" charset="2"/>
              </a:rPr>
              <a:t>tingkah</a:t>
            </a:r>
            <a:r>
              <a:rPr lang="en-US" dirty="0" smtClean="0">
                <a:sym typeface="Wingdings" pitchFamily="2" charset="2"/>
              </a:rPr>
              <a:t> </a:t>
            </a:r>
            <a:r>
              <a:rPr lang="en-US" dirty="0" err="1" smtClean="0">
                <a:sym typeface="Wingdings" pitchFamily="2" charset="2"/>
              </a:rPr>
              <a:t>laku</a:t>
            </a:r>
            <a:r>
              <a:rPr lang="en-US" dirty="0" smtClean="0">
                <a:sym typeface="Wingdings" pitchFamily="2" charset="2"/>
              </a:rPr>
              <a:t> </a:t>
            </a:r>
            <a:r>
              <a:rPr lang="en-US" dirty="0" err="1" smtClean="0">
                <a:sym typeface="Wingdings" pitchFamily="2" charset="2"/>
              </a:rPr>
              <a:t>konsumen</a:t>
            </a:r>
            <a:r>
              <a:rPr lang="en-US" dirty="0" smtClean="0">
                <a:sym typeface="Wingdings" pitchFamily="2" charset="2"/>
              </a:rPr>
              <a:t>: </a:t>
            </a:r>
            <a:r>
              <a:rPr lang="en-US" b="1" dirty="0" err="1" smtClean="0">
                <a:sym typeface="Wingdings" pitchFamily="2" charset="2"/>
              </a:rPr>
              <a:t>pendekatan</a:t>
            </a:r>
            <a:r>
              <a:rPr lang="en-US" b="1" dirty="0" smtClean="0">
                <a:sym typeface="Wingdings" pitchFamily="2" charset="2"/>
              </a:rPr>
              <a:t> </a:t>
            </a:r>
            <a:r>
              <a:rPr lang="en-US" b="1" dirty="0" err="1" smtClean="0">
                <a:sym typeface="Wingdings" pitchFamily="2" charset="2"/>
              </a:rPr>
              <a:t>nilai</a:t>
            </a:r>
            <a:r>
              <a:rPr lang="en-US" b="1" dirty="0" smtClean="0">
                <a:sym typeface="Wingdings" pitchFamily="2" charset="2"/>
              </a:rPr>
              <a:t> </a:t>
            </a:r>
            <a:r>
              <a:rPr lang="en-US" b="1" dirty="0" err="1" smtClean="0">
                <a:sym typeface="Wingdings" pitchFamily="2" charset="2"/>
              </a:rPr>
              <a:t>guna</a:t>
            </a:r>
            <a:r>
              <a:rPr lang="en-US" b="1" dirty="0" smtClean="0">
                <a:sym typeface="Wingdings" pitchFamily="2" charset="2"/>
              </a:rPr>
              <a:t> (</a:t>
            </a:r>
            <a:r>
              <a:rPr lang="en-US" b="1" dirty="0" err="1" smtClean="0">
                <a:sym typeface="Wingdings" pitchFamily="2" charset="2"/>
              </a:rPr>
              <a:t>utiliti</a:t>
            </a:r>
            <a:r>
              <a:rPr lang="en-US" b="1" dirty="0" smtClean="0">
                <a:sym typeface="Wingdings" pitchFamily="2" charset="2"/>
              </a:rPr>
              <a:t>) </a:t>
            </a:r>
            <a:r>
              <a:rPr lang="en-US" b="1" dirty="0" err="1" smtClean="0">
                <a:sym typeface="Wingdings" pitchFamily="2" charset="2"/>
              </a:rPr>
              <a:t>kardinal</a:t>
            </a:r>
            <a:r>
              <a:rPr lang="en-US" b="1"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b="1" dirty="0" err="1" smtClean="0">
                <a:sym typeface="Wingdings" pitchFamily="2" charset="2"/>
              </a:rPr>
              <a:t>pendekatan</a:t>
            </a:r>
            <a:r>
              <a:rPr lang="en-US" b="1" dirty="0" smtClean="0">
                <a:sym typeface="Wingdings" pitchFamily="2" charset="2"/>
              </a:rPr>
              <a:t> </a:t>
            </a:r>
            <a:r>
              <a:rPr lang="en-US" b="1" dirty="0" err="1" smtClean="0">
                <a:sym typeface="Wingdings" pitchFamily="2" charset="2"/>
              </a:rPr>
              <a:t>nilai</a:t>
            </a:r>
            <a:r>
              <a:rPr lang="en-US" b="1" dirty="0" smtClean="0">
                <a:sym typeface="Wingdings" pitchFamily="2" charset="2"/>
              </a:rPr>
              <a:t> </a:t>
            </a:r>
            <a:r>
              <a:rPr lang="en-US" b="1" dirty="0" err="1" smtClean="0">
                <a:sym typeface="Wingdings" pitchFamily="2" charset="2"/>
              </a:rPr>
              <a:t>guna</a:t>
            </a:r>
            <a:r>
              <a:rPr lang="en-US" b="1" dirty="0" smtClean="0">
                <a:sym typeface="Wingdings" pitchFamily="2" charset="2"/>
              </a:rPr>
              <a:t> ordinal</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srcRect/>
          <a:stretch>
            <a:fillRect/>
          </a:stretch>
        </p:blipFill>
        <p:spPr bwMode="auto">
          <a:xfrm>
            <a:off x="1331913" y="836613"/>
            <a:ext cx="6696075" cy="540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GB" b="1" smtClean="0"/>
              <a:t>PARADOKS NILAI</a:t>
            </a:r>
          </a:p>
        </p:txBody>
      </p:sp>
      <p:sp>
        <p:nvSpPr>
          <p:cNvPr id="105475" name="Rectangle 3"/>
          <p:cNvSpPr>
            <a:spLocks noGrp="1" noChangeArrowheads="1"/>
          </p:cNvSpPr>
          <p:nvPr>
            <p:ph type="body" idx="1"/>
          </p:nvPr>
        </p:nvSpPr>
        <p:spPr/>
        <p:txBody>
          <a:bodyPr/>
          <a:lstStyle/>
          <a:p>
            <a:pPr eaLnBrk="1" hangingPunct="1">
              <a:buFontTx/>
              <a:buNone/>
              <a:defRPr/>
            </a:pPr>
            <a:r>
              <a:rPr lang="en-GB" sz="2800" smtClean="0"/>
              <a:t>	Sebelum teori nilai guna dikembangkan, ahli – ahli ekonomi menghadapi kesulitan di dalam menerangkan perbedaan yang menyolok diantara harga air dan harga berlian. Air merupakan barang yang sangat berharga kepada manusia tetapi harganya sangat murah. Sedangkan berlian bukanlah benda yang sangat penting dalam kehidupan sehari – hari tetapi harganya jauh lebih mahal dari harga air.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GB" b="1" smtClean="0"/>
              <a:t>SURPLUS KONSUMEN</a:t>
            </a:r>
          </a:p>
        </p:txBody>
      </p:sp>
      <p:sp>
        <p:nvSpPr>
          <p:cNvPr id="137219" name="Rectangle 3"/>
          <p:cNvSpPr>
            <a:spLocks noGrp="1" noChangeArrowheads="1"/>
          </p:cNvSpPr>
          <p:nvPr>
            <p:ph type="body" idx="1"/>
          </p:nvPr>
        </p:nvSpPr>
        <p:spPr/>
        <p:txBody>
          <a:bodyPr/>
          <a:lstStyle/>
          <a:p>
            <a:pPr eaLnBrk="1" hangingPunct="1">
              <a:lnSpc>
                <a:spcPct val="90000"/>
              </a:lnSpc>
              <a:buFontTx/>
              <a:buNone/>
              <a:defRPr/>
            </a:pPr>
            <a:r>
              <a:rPr lang="en-GB" sz="2400" smtClean="0"/>
              <a:t>	Teori nilai guna dapat pula menerangkan tentang wujudnya kelebihan kepuasan yang dinikmati oleh para konsumen. Kelebihan kepuasan ini, dalam analisis ekonomi, dikenal sebagai </a:t>
            </a:r>
            <a:r>
              <a:rPr lang="en-GB" sz="2400" b="1" smtClean="0"/>
              <a:t>surplus konsumen. </a:t>
            </a:r>
            <a:r>
              <a:rPr lang="en-GB" sz="2400" smtClean="0"/>
              <a:t>Surplus konsumen pada hakikatnya berarti perbedaan diantara kepuasan yang diperoleh seseorang di dalam mengkonsumsikan sejumlah barang deengan pembayaran yang harus dibuat untuk memperoleh barang tersebut. Kepuasan yang diperoleh selalu lebih besar daripada pembayaran yang dibuat..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457200" y="908050"/>
            <a:ext cx="8229600" cy="5111750"/>
          </a:xfrm>
        </p:spPr>
        <p:txBody>
          <a:bodyPr/>
          <a:lstStyle/>
          <a:p>
            <a:pPr eaLnBrk="1" hangingPunct="1">
              <a:buFontTx/>
              <a:buNone/>
            </a:pPr>
            <a:r>
              <a:rPr lang="en-GB" b="1" dirty="0" smtClean="0"/>
              <a:t>CONTOH </a:t>
            </a:r>
            <a:r>
              <a:rPr lang="en-US" b="1" dirty="0" smtClean="0">
                <a:solidFill>
                  <a:schemeClr val="tx2">
                    <a:tint val="100000"/>
                    <a:shade val="90000"/>
                    <a:satMod val="250000"/>
                    <a:alpha val="100000"/>
                  </a:schemeClr>
                </a:solidFill>
              </a:rPr>
              <a:t>SURPLUS KONSUMEN</a:t>
            </a:r>
            <a:endParaRPr lang="en-GB" b="1" dirty="0" smtClean="0"/>
          </a:p>
          <a:p>
            <a:pPr eaLnBrk="1" hangingPunct="1">
              <a:buFontTx/>
              <a:buNone/>
            </a:pPr>
            <a:r>
              <a:rPr lang="en-GB" dirty="0" smtClean="0"/>
              <a:t>	Surplus </a:t>
            </a:r>
            <a:r>
              <a:rPr lang="en-GB" dirty="0" err="1" smtClean="0"/>
              <a:t>konsumen</a:t>
            </a:r>
            <a:r>
              <a:rPr lang="en-GB" dirty="0" smtClean="0"/>
              <a:t> </a:t>
            </a:r>
            <a:r>
              <a:rPr lang="en-GB" dirty="0" err="1" smtClean="0"/>
              <a:t>wujud</a:t>
            </a:r>
            <a:r>
              <a:rPr lang="en-GB" dirty="0" smtClean="0"/>
              <a:t> </a:t>
            </a:r>
            <a:r>
              <a:rPr lang="en-GB" dirty="0" err="1" smtClean="0"/>
              <a:t>sebagai</a:t>
            </a:r>
            <a:r>
              <a:rPr lang="en-GB" dirty="0" smtClean="0"/>
              <a:t> </a:t>
            </a:r>
            <a:r>
              <a:rPr lang="en-GB" dirty="0" err="1" smtClean="0"/>
              <a:t>akibat</a:t>
            </a:r>
            <a:r>
              <a:rPr lang="en-GB" dirty="0" smtClean="0"/>
              <a:t> </a:t>
            </a:r>
            <a:r>
              <a:rPr lang="en-GB" dirty="0" err="1" smtClean="0"/>
              <a:t>dari</a:t>
            </a:r>
            <a:r>
              <a:rPr lang="en-GB" dirty="0" smtClean="0"/>
              <a:t> </a:t>
            </a:r>
            <a:r>
              <a:rPr lang="en-GB" dirty="0" err="1" smtClean="0"/>
              <a:t>nilai</a:t>
            </a:r>
            <a:r>
              <a:rPr lang="en-GB" dirty="0" smtClean="0"/>
              <a:t> </a:t>
            </a:r>
            <a:r>
              <a:rPr lang="en-GB" dirty="0" err="1" smtClean="0"/>
              <a:t>guna</a:t>
            </a:r>
            <a:r>
              <a:rPr lang="en-GB" dirty="0" smtClean="0"/>
              <a:t> marginal yang </a:t>
            </a:r>
            <a:r>
              <a:rPr lang="en-GB" dirty="0" err="1" smtClean="0"/>
              <a:t>semakin</a:t>
            </a:r>
            <a:r>
              <a:rPr lang="en-GB" dirty="0" smtClean="0"/>
              <a:t> </a:t>
            </a:r>
            <a:r>
              <a:rPr lang="en-GB" dirty="0" err="1" smtClean="0"/>
              <a:t>sedikit</a:t>
            </a:r>
            <a:r>
              <a:rPr lang="en-GB" dirty="0" smtClean="0"/>
              <a:t>. </a:t>
            </a:r>
            <a:r>
              <a:rPr lang="en-GB" dirty="0" err="1" smtClean="0"/>
              <a:t>Uraian</a:t>
            </a:r>
            <a:r>
              <a:rPr lang="en-GB" dirty="0" smtClean="0"/>
              <a:t> </a:t>
            </a:r>
            <a:r>
              <a:rPr lang="en-GB" dirty="0" err="1" smtClean="0"/>
              <a:t>sebelum</a:t>
            </a:r>
            <a:r>
              <a:rPr lang="en-GB" dirty="0" smtClean="0"/>
              <a:t> </a:t>
            </a:r>
            <a:r>
              <a:rPr lang="en-GB" dirty="0" err="1" smtClean="0"/>
              <a:t>ini</a:t>
            </a:r>
            <a:r>
              <a:rPr lang="en-GB" dirty="0" smtClean="0"/>
              <a:t> </a:t>
            </a:r>
            <a:r>
              <a:rPr lang="en-GB" dirty="0" err="1" smtClean="0"/>
              <a:t>telah</a:t>
            </a:r>
            <a:r>
              <a:rPr lang="en-GB" dirty="0" smtClean="0"/>
              <a:t> </a:t>
            </a:r>
            <a:r>
              <a:rPr lang="en-GB" dirty="0" err="1" smtClean="0"/>
              <a:t>menunjukan</a:t>
            </a:r>
            <a:r>
              <a:rPr lang="en-GB" dirty="0" smtClean="0"/>
              <a:t> </a:t>
            </a:r>
            <a:r>
              <a:rPr lang="en-GB" dirty="0" err="1" smtClean="0"/>
              <a:t>bahwa</a:t>
            </a:r>
            <a:r>
              <a:rPr lang="en-GB" dirty="0" smtClean="0"/>
              <a:t> </a:t>
            </a:r>
            <a:r>
              <a:rPr lang="en-GB" dirty="0" err="1" smtClean="0"/>
              <a:t>harga</a:t>
            </a:r>
            <a:r>
              <a:rPr lang="en-GB" dirty="0" smtClean="0"/>
              <a:t> </a:t>
            </a:r>
            <a:r>
              <a:rPr lang="en-GB" dirty="0" err="1" smtClean="0"/>
              <a:t>suatu</a:t>
            </a:r>
            <a:r>
              <a:rPr lang="en-GB" dirty="0" smtClean="0"/>
              <a:t> </a:t>
            </a:r>
            <a:r>
              <a:rPr lang="en-GB" dirty="0" err="1" smtClean="0"/>
              <a:t>barang</a:t>
            </a:r>
            <a:r>
              <a:rPr lang="en-GB" dirty="0" smtClean="0"/>
              <a:t> </a:t>
            </a:r>
            <a:r>
              <a:rPr lang="en-GB" dirty="0" err="1" smtClean="0"/>
              <a:t>berkaitan</a:t>
            </a:r>
            <a:r>
              <a:rPr lang="en-GB" dirty="0" smtClean="0"/>
              <a:t> </a:t>
            </a:r>
            <a:r>
              <a:rPr lang="en-GB" dirty="0" err="1" smtClean="0"/>
              <a:t>rapat</a:t>
            </a:r>
            <a:r>
              <a:rPr lang="en-GB" dirty="0" smtClean="0"/>
              <a:t> </a:t>
            </a:r>
            <a:r>
              <a:rPr lang="en-GB" dirty="0" err="1" smtClean="0"/>
              <a:t>dengan</a:t>
            </a:r>
            <a:r>
              <a:rPr lang="en-GB" dirty="0" smtClean="0"/>
              <a:t> </a:t>
            </a:r>
            <a:r>
              <a:rPr lang="en-GB" dirty="0" err="1" smtClean="0"/>
              <a:t>nilai</a:t>
            </a:r>
            <a:r>
              <a:rPr lang="en-GB" dirty="0" smtClean="0"/>
              <a:t> </a:t>
            </a:r>
            <a:r>
              <a:rPr lang="en-GB" dirty="0" err="1" smtClean="0"/>
              <a:t>guna</a:t>
            </a:r>
            <a:r>
              <a:rPr lang="en-GB" dirty="0" smtClean="0"/>
              <a:t> </a:t>
            </a:r>
            <a:r>
              <a:rPr lang="en-GB" dirty="0" err="1" smtClean="0"/>
              <a:t>marginalnya</a:t>
            </a:r>
            <a:r>
              <a:rPr lang="en-GB" dirty="0" smtClean="0"/>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err="1" smtClean="0">
                <a:solidFill>
                  <a:schemeClr val="tx2">
                    <a:tint val="100000"/>
                    <a:shade val="90000"/>
                    <a:satMod val="250000"/>
                    <a:alpha val="100000"/>
                  </a:schemeClr>
                </a:solidFill>
              </a:rPr>
              <a:t>Contoh</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Angka</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10000"/>
          </a:bodyPr>
          <a:lstStyle/>
          <a:p>
            <a:pPr marL="0" indent="0" fontAlgn="auto">
              <a:spcBef>
                <a:spcPts val="0"/>
              </a:spcBef>
              <a:spcAft>
                <a:spcPts val="0"/>
              </a:spcAft>
              <a:buFont typeface="Wingdings 2"/>
              <a:buNone/>
              <a:defRPr/>
            </a:pPr>
            <a:r>
              <a:rPr lang="en-US" dirty="0" err="1" smtClean="0"/>
              <a:t>Contoh</a:t>
            </a:r>
            <a:r>
              <a:rPr lang="en-US" dirty="0" smtClean="0"/>
              <a:t>: </a:t>
            </a:r>
            <a:r>
              <a:rPr lang="en-US" dirty="0" err="1" smtClean="0"/>
              <a:t>Seorang</a:t>
            </a:r>
            <a:r>
              <a:rPr lang="en-US" dirty="0" smtClean="0"/>
              <a:t> </a:t>
            </a:r>
            <a:r>
              <a:rPr lang="en-US" dirty="0" err="1" smtClean="0"/>
              <a:t>konsumen</a:t>
            </a:r>
            <a:r>
              <a:rPr lang="en-US" dirty="0" smtClean="0"/>
              <a:t> </a:t>
            </a:r>
            <a:r>
              <a:rPr lang="en-US" dirty="0" err="1" smtClean="0"/>
              <a:t>pergi</a:t>
            </a:r>
            <a:r>
              <a:rPr lang="en-US" dirty="0" smtClean="0"/>
              <a:t> </a:t>
            </a:r>
            <a:r>
              <a:rPr lang="en-US" dirty="0" err="1" smtClean="0"/>
              <a:t>ke</a:t>
            </a:r>
            <a:r>
              <a:rPr lang="en-US" dirty="0" smtClean="0"/>
              <a:t> </a:t>
            </a:r>
            <a:r>
              <a:rPr lang="en-US" dirty="0" err="1" smtClean="0"/>
              <a:t>pasar</a:t>
            </a:r>
            <a:r>
              <a:rPr lang="en-US" dirty="0" smtClean="0"/>
              <a:t> </a:t>
            </a:r>
            <a:r>
              <a:rPr lang="en-US" dirty="0" err="1" smtClean="0"/>
              <a:t>membeli</a:t>
            </a:r>
            <a:r>
              <a:rPr lang="en-US" dirty="0" smtClean="0"/>
              <a:t> </a:t>
            </a:r>
            <a:r>
              <a:rPr lang="en-US" dirty="0" err="1" smtClean="0"/>
              <a:t>mangga</a:t>
            </a:r>
            <a:r>
              <a:rPr lang="en-US" dirty="0" smtClean="0"/>
              <a:t> </a:t>
            </a:r>
            <a:r>
              <a:rPr lang="en-US" dirty="0" err="1" smtClean="0"/>
              <a:t>dan</a:t>
            </a:r>
            <a:r>
              <a:rPr lang="en-US" dirty="0" smtClean="0"/>
              <a:t> </a:t>
            </a:r>
            <a:r>
              <a:rPr lang="en-US" dirty="0" err="1" smtClean="0"/>
              <a:t>bertekad</a:t>
            </a:r>
            <a:r>
              <a:rPr lang="en-US" dirty="0" smtClean="0"/>
              <a:t> </a:t>
            </a:r>
            <a:r>
              <a:rPr lang="en-US" dirty="0" err="1" smtClean="0"/>
              <a:t>membeli</a:t>
            </a:r>
            <a:r>
              <a:rPr lang="en-US" dirty="0" smtClean="0"/>
              <a:t> </a:t>
            </a:r>
            <a:r>
              <a:rPr lang="en-US" dirty="0" err="1" smtClean="0"/>
              <a:t>satu</a:t>
            </a:r>
            <a:r>
              <a:rPr lang="en-US" dirty="0" smtClean="0"/>
              <a:t> </a:t>
            </a:r>
            <a:r>
              <a:rPr lang="en-US" dirty="0" err="1" smtClean="0"/>
              <a:t>buah</a:t>
            </a:r>
            <a:r>
              <a:rPr lang="en-US" dirty="0" smtClean="0"/>
              <a:t> yang </a:t>
            </a:r>
            <a:r>
              <a:rPr lang="en-US" dirty="0" err="1" smtClean="0"/>
              <a:t>cukup</a:t>
            </a:r>
            <a:r>
              <a:rPr lang="en-US" dirty="0" smtClean="0"/>
              <a:t> </a:t>
            </a:r>
            <a:r>
              <a:rPr lang="en-US" dirty="0" err="1" smtClean="0"/>
              <a:t>besar</a:t>
            </a:r>
            <a:r>
              <a:rPr lang="en-US" dirty="0" smtClean="0"/>
              <a:t> </a:t>
            </a:r>
            <a:r>
              <a:rPr lang="en-US" dirty="0" err="1" smtClean="0"/>
              <a:t>apabila</a:t>
            </a:r>
            <a:r>
              <a:rPr lang="en-US" dirty="0" smtClean="0"/>
              <a:t> </a:t>
            </a:r>
            <a:r>
              <a:rPr lang="en-US" dirty="0" err="1" smtClean="0"/>
              <a:t>harganya</a:t>
            </a:r>
            <a:r>
              <a:rPr lang="en-US" dirty="0" smtClean="0"/>
              <a:t> Rp.1500. </a:t>
            </a:r>
            <a:r>
              <a:rPr lang="en-US" dirty="0" err="1" smtClean="0"/>
              <a:t>Sesampainya</a:t>
            </a:r>
            <a:r>
              <a:rPr lang="en-US" dirty="0" smtClean="0"/>
              <a:t> </a:t>
            </a:r>
            <a:r>
              <a:rPr lang="en-US" dirty="0" err="1" smtClean="0"/>
              <a:t>dipasar</a:t>
            </a:r>
            <a:r>
              <a:rPr lang="en-US" dirty="0" smtClean="0"/>
              <a:t> </a:t>
            </a:r>
            <a:r>
              <a:rPr lang="en-US" dirty="0" err="1" smtClean="0"/>
              <a:t>ia</a:t>
            </a:r>
            <a:r>
              <a:rPr lang="en-US" dirty="0" smtClean="0"/>
              <a:t> </a:t>
            </a:r>
            <a:r>
              <a:rPr lang="en-US" dirty="0" err="1" smtClean="0"/>
              <a:t>mendapati</a:t>
            </a:r>
            <a:r>
              <a:rPr lang="en-US" dirty="0" smtClean="0"/>
              <a:t> </a:t>
            </a:r>
            <a:r>
              <a:rPr lang="en-US" dirty="0" err="1" smtClean="0"/>
              <a:t>bahwa</a:t>
            </a:r>
            <a:r>
              <a:rPr lang="en-US" dirty="0" smtClean="0"/>
              <a:t> </a:t>
            </a:r>
            <a:r>
              <a:rPr lang="en-US" dirty="0" err="1" smtClean="0"/>
              <a:t>mangga</a:t>
            </a:r>
            <a:r>
              <a:rPr lang="en-US" dirty="0" smtClean="0"/>
              <a:t> yang </a:t>
            </a:r>
            <a:r>
              <a:rPr lang="en-US" dirty="0" err="1" smtClean="0"/>
              <a:t>diinginkannya</a:t>
            </a:r>
            <a:r>
              <a:rPr lang="en-US" dirty="0" smtClean="0"/>
              <a:t> </a:t>
            </a:r>
            <a:r>
              <a:rPr lang="en-US" dirty="0" err="1" smtClean="0"/>
              <a:t>hanya</a:t>
            </a:r>
            <a:r>
              <a:rPr lang="en-US" dirty="0" smtClean="0"/>
              <a:t> </a:t>
            </a:r>
            <a:r>
              <a:rPr lang="en-US" dirty="0" err="1" smtClean="0"/>
              <a:t>berharga</a:t>
            </a:r>
            <a:r>
              <a:rPr lang="en-US" dirty="0" smtClean="0"/>
              <a:t> Rp.1000. </a:t>
            </a:r>
            <a:r>
              <a:rPr lang="en-US" dirty="0" err="1" smtClean="0"/>
              <a:t>jadi</a:t>
            </a:r>
            <a:r>
              <a:rPr lang="en-US" dirty="0" smtClean="0"/>
              <a:t>, </a:t>
            </a:r>
            <a:r>
              <a:rPr lang="en-US" dirty="0" err="1" smtClean="0"/>
              <a:t>ia</a:t>
            </a:r>
            <a:r>
              <a:rPr lang="en-US" dirty="0" smtClean="0"/>
              <a:t> </a:t>
            </a:r>
            <a:r>
              <a:rPr lang="en-US" dirty="0" err="1" smtClean="0"/>
              <a:t>dapat</a:t>
            </a:r>
            <a:r>
              <a:rPr lang="en-US" dirty="0" smtClean="0"/>
              <a:t> </a:t>
            </a:r>
            <a:r>
              <a:rPr lang="en-US" dirty="0" err="1" smtClean="0"/>
              <a:t>memperoleh</a:t>
            </a:r>
            <a:r>
              <a:rPr lang="en-US" dirty="0" smtClean="0"/>
              <a:t> </a:t>
            </a:r>
            <a:r>
              <a:rPr lang="en-US" dirty="0" err="1" smtClean="0"/>
              <a:t>mangga</a:t>
            </a:r>
            <a:r>
              <a:rPr lang="en-US" dirty="0" smtClean="0"/>
              <a:t> yang </a:t>
            </a:r>
            <a:r>
              <a:rPr lang="en-US" dirty="0" err="1" smtClean="0"/>
              <a:t>diinginkannya</a:t>
            </a:r>
            <a:r>
              <a:rPr lang="en-US" dirty="0" smtClean="0"/>
              <a:t> </a:t>
            </a:r>
            <a:r>
              <a:rPr lang="en-US" dirty="0" err="1" smtClean="0"/>
              <a:t>dengan</a:t>
            </a:r>
            <a:r>
              <a:rPr lang="en-US" dirty="0" smtClean="0"/>
              <a:t> </a:t>
            </a:r>
            <a:r>
              <a:rPr lang="en-US" dirty="0" err="1" smtClean="0"/>
              <a:t>harga</a:t>
            </a:r>
            <a:r>
              <a:rPr lang="en-US" dirty="0" smtClean="0"/>
              <a:t> Rp.500 </a:t>
            </a:r>
            <a:r>
              <a:rPr lang="en-US" dirty="0" err="1" smtClean="0"/>
              <a:t>lebih</a:t>
            </a:r>
            <a:r>
              <a:rPr lang="en-US" dirty="0" smtClean="0"/>
              <a:t> </a:t>
            </a:r>
            <a:r>
              <a:rPr lang="en-US" dirty="0" err="1" smtClean="0"/>
              <a:t>murah</a:t>
            </a:r>
            <a:r>
              <a:rPr lang="en-US" dirty="0" smtClean="0"/>
              <a:t> </a:t>
            </a:r>
            <a:r>
              <a:rPr lang="en-US" dirty="0" err="1" smtClean="0"/>
              <a:t>daripada</a:t>
            </a:r>
            <a:r>
              <a:rPr lang="en-US" dirty="0" smtClean="0"/>
              <a:t> </a:t>
            </a:r>
            <a:r>
              <a:rPr lang="en-US" dirty="0" err="1" smtClean="0"/>
              <a:t>harga</a:t>
            </a:r>
            <a:r>
              <a:rPr lang="en-US" dirty="0" smtClean="0"/>
              <a:t> yang </a:t>
            </a:r>
            <a:r>
              <a:rPr lang="en-US" dirty="0" err="1" smtClean="0"/>
              <a:t>bersedia</a:t>
            </a:r>
            <a:r>
              <a:rPr lang="en-US" dirty="0" smtClean="0"/>
              <a:t> </a:t>
            </a:r>
            <a:r>
              <a:rPr lang="en-US" dirty="0" err="1" smtClean="0"/>
              <a:t>dibayarkannya</a:t>
            </a:r>
            <a:r>
              <a:rPr lang="en-US" dirty="0" smtClean="0"/>
              <a:t>. </a:t>
            </a:r>
            <a:r>
              <a:rPr lang="en-US" dirty="0" err="1" smtClean="0"/>
              <a:t>Nilai</a:t>
            </a:r>
            <a:r>
              <a:rPr lang="en-US" dirty="0" smtClean="0"/>
              <a:t> Rp.500 </a:t>
            </a:r>
            <a:r>
              <a:rPr lang="en-US" dirty="0" err="1" smtClean="0"/>
              <a:t>ini</a:t>
            </a:r>
            <a:r>
              <a:rPr lang="en-US" dirty="0" smtClean="0"/>
              <a:t> </a:t>
            </a:r>
            <a:r>
              <a:rPr lang="en-US" dirty="0" err="1" smtClean="0"/>
              <a:t>dinamakan</a:t>
            </a:r>
            <a:r>
              <a:rPr lang="en-US" dirty="0" smtClean="0"/>
              <a:t> Surplus </a:t>
            </a:r>
            <a:r>
              <a:rPr lang="en-US" dirty="0" err="1" smtClean="0"/>
              <a:t>Konsumen</a:t>
            </a:r>
            <a:r>
              <a:rPr lang="en-US" dirty="0" smtClean="0"/>
              <a:t>.</a:t>
            </a:r>
          </a:p>
          <a:p>
            <a:pPr fontAlgn="auto">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0" y="1697038"/>
            <a:ext cx="9144000" cy="0"/>
          </a:xfrm>
          <a:prstGeom prst="rect">
            <a:avLst/>
          </a:prstGeom>
          <a:noFill/>
          <a:ln w="9525">
            <a:noFill/>
            <a:miter lim="800000"/>
            <a:headEnd/>
            <a:tailEnd/>
          </a:ln>
        </p:spPr>
        <p:txBody>
          <a:bodyPr wrap="none" anchor="ctr">
            <a:spAutoFit/>
          </a:bodyPr>
          <a:lstStyle/>
          <a:p>
            <a:endParaRPr lang="id-ID">
              <a:latin typeface="Arial" charset="0"/>
            </a:endParaRPr>
          </a:p>
        </p:txBody>
      </p:sp>
      <p:graphicFrame>
        <p:nvGraphicFramePr>
          <p:cNvPr id="139439" name="Group 175"/>
          <p:cNvGraphicFramePr>
            <a:graphicFrameLocks noGrp="1"/>
          </p:cNvGraphicFramePr>
          <p:nvPr/>
        </p:nvGraphicFramePr>
        <p:xfrm>
          <a:off x="1547813" y="404813"/>
          <a:ext cx="6480175" cy="3816352"/>
        </p:xfrm>
        <a:graphic>
          <a:graphicData uri="http://schemas.openxmlformats.org/drawingml/2006/table">
            <a:tbl>
              <a:tblPr/>
              <a:tblGrid>
                <a:gridCol w="1363662"/>
                <a:gridCol w="1860550"/>
                <a:gridCol w="1860550"/>
                <a:gridCol w="1395413"/>
              </a:tblGrid>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3366FF"/>
                          </a:solidFill>
                          <a:effectLst/>
                          <a:latin typeface="Arial" charset="0"/>
                          <a:ea typeface="Times New Roman" pitchFamily="18" charset="0"/>
                          <a:cs typeface="Arial" charset="0"/>
                        </a:rPr>
                        <a:t>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3366FF"/>
                          </a:solidFill>
                          <a:effectLst/>
                          <a:latin typeface="Arial" charset="0"/>
                          <a:ea typeface="Times New Roman" pitchFamily="18" charset="0"/>
                          <a:cs typeface="Arial" charset="0"/>
                        </a:rPr>
                        <a:t>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3366FF"/>
                          </a:solidFill>
                          <a:effectLst/>
                          <a:latin typeface="Arial" charset="0"/>
                          <a:ea typeface="Times New Roman" pitchFamily="18" charset="0"/>
                          <a:cs typeface="Arial" charset="0"/>
                        </a:rPr>
                        <a:t>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3366FF"/>
                          </a:solidFill>
                          <a:effectLst/>
                          <a:latin typeface="Arial" charset="0"/>
                          <a:ea typeface="Times New Roman" pitchFamily="18" charset="0"/>
                          <a:cs typeface="Arial" charset="0"/>
                        </a:rPr>
                        <a:t>4</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1700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1500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800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1800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1300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600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2400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4</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1100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400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2800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900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200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3000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700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3000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7</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500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mangga 8</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300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55" name="Rectangle 174"/>
          <p:cNvSpPr>
            <a:spLocks noChangeArrowheads="1"/>
          </p:cNvSpPr>
          <p:nvPr/>
        </p:nvSpPr>
        <p:spPr bwMode="auto">
          <a:xfrm>
            <a:off x="1547813" y="4357688"/>
            <a:ext cx="5761037" cy="1741487"/>
          </a:xfrm>
          <a:prstGeom prst="rect">
            <a:avLst/>
          </a:prstGeom>
          <a:noFill/>
          <a:ln w="9525">
            <a:noFill/>
            <a:miter lim="800000"/>
            <a:headEnd/>
            <a:tailEnd/>
          </a:ln>
        </p:spPr>
        <p:txBody>
          <a:bodyPr anchor="ctr">
            <a:spAutoFit/>
          </a:bodyPr>
          <a:lstStyle/>
          <a:p>
            <a:pPr indent="457200"/>
            <a:r>
              <a:rPr lang="en-GB" sz="1200">
                <a:cs typeface="Times New Roman" pitchFamily="18" charset="0"/>
              </a:rPr>
              <a:t>	</a:t>
            </a:r>
            <a:r>
              <a:rPr lang="en-GB" sz="1200">
                <a:latin typeface="Arial" charset="0"/>
                <a:cs typeface="Times New Roman" pitchFamily="18" charset="0"/>
              </a:rPr>
              <a:t> </a:t>
            </a:r>
            <a:endParaRPr lang="en-GB" sz="1100">
              <a:latin typeface="Arial" charset="0"/>
            </a:endParaRPr>
          </a:p>
          <a:p>
            <a:pPr indent="457200" eaLnBrk="0" hangingPunct="0"/>
            <a:r>
              <a:rPr lang="en-GB" sz="1600">
                <a:latin typeface="Arial" charset="0"/>
                <a:cs typeface="Times New Roman" pitchFamily="18" charset="0"/>
              </a:rPr>
              <a:t>Ket :    1 = jumlah konsumsi mangga setiap minggu</a:t>
            </a:r>
            <a:endParaRPr lang="en-GB" sz="1600">
              <a:latin typeface="Arial" charset="0"/>
            </a:endParaRPr>
          </a:p>
          <a:p>
            <a:pPr indent="457200" eaLnBrk="0" hangingPunct="0"/>
            <a:r>
              <a:rPr lang="en-GB" sz="1600">
                <a:latin typeface="Arial" charset="0"/>
                <a:cs typeface="Times New Roman" pitchFamily="18" charset="0"/>
              </a:rPr>
              <a:t>           2 = harga yang bersedia dibayar konsumen</a:t>
            </a:r>
            <a:endParaRPr lang="en-GB" sz="1600">
              <a:latin typeface="Arial" charset="0"/>
            </a:endParaRPr>
          </a:p>
          <a:p>
            <a:pPr indent="457200" eaLnBrk="0" hangingPunct="0"/>
            <a:r>
              <a:rPr lang="en-GB" sz="1600">
                <a:latin typeface="Arial" charset="0"/>
                <a:cs typeface="Times New Roman" pitchFamily="18" charset="0"/>
              </a:rPr>
              <a:t>           3 = surplus konsumen jika harga mangga Rp 700/  	         buah</a:t>
            </a:r>
            <a:endParaRPr lang="en-GB" sz="1600">
              <a:latin typeface="Arial" charset="0"/>
            </a:endParaRPr>
          </a:p>
          <a:p>
            <a:pPr indent="457200" eaLnBrk="0" hangingPunct="0"/>
            <a:r>
              <a:rPr lang="en-GB" sz="1600">
                <a:latin typeface="Arial" charset="0"/>
                <a:cs typeface="Times New Roman" pitchFamily="18" charset="0"/>
              </a:rPr>
              <a:t>	   4 = jumlah surplus konsumen</a:t>
            </a:r>
            <a:endParaRPr lang="en-GB" sz="1600">
              <a:latin typeface="Arial" charset="0"/>
            </a:endParaRPr>
          </a:p>
          <a:p>
            <a:pPr indent="457200" eaLnBrk="0" hangingPunct="0"/>
            <a:endParaRPr lang="en-GB" sz="160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sz="3200" dirty="0" err="1" smtClean="0">
                <a:solidFill>
                  <a:schemeClr val="tx2">
                    <a:tint val="100000"/>
                    <a:shade val="90000"/>
                    <a:satMod val="250000"/>
                    <a:alpha val="100000"/>
                  </a:schemeClr>
                </a:solidFill>
              </a:rPr>
              <a:t>Teori</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Tingkah</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Laku</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Konsumen</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Dapat</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Dibedakan</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Dalam</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Dua</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Macam</a:t>
            </a:r>
            <a:r>
              <a:rPr lang="en-US" sz="3200" dirty="0" smtClean="0">
                <a:solidFill>
                  <a:schemeClr val="tx2">
                    <a:tint val="100000"/>
                    <a:shade val="90000"/>
                    <a:satMod val="250000"/>
                    <a:alpha val="100000"/>
                  </a:schemeClr>
                </a:solidFill>
              </a:rPr>
              <a:t> </a:t>
            </a:r>
            <a:r>
              <a:rPr lang="en-US" sz="3200" dirty="0" err="1" smtClean="0">
                <a:solidFill>
                  <a:schemeClr val="tx2">
                    <a:tint val="100000"/>
                    <a:shade val="90000"/>
                    <a:satMod val="250000"/>
                    <a:alpha val="100000"/>
                  </a:schemeClr>
                </a:solidFill>
              </a:rPr>
              <a:t>Pendekatan</a:t>
            </a:r>
            <a:endParaRPr lang="en-US" sz="3200" dirty="0">
              <a:solidFill>
                <a:schemeClr val="tx2">
                  <a:tint val="100000"/>
                  <a:shade val="90000"/>
                  <a:satMod val="250000"/>
                  <a:alpha val="100000"/>
                </a:schemeClr>
              </a:solidFill>
            </a:endParaRPr>
          </a:p>
        </p:txBody>
      </p:sp>
      <p:sp>
        <p:nvSpPr>
          <p:cNvPr id="20483" name="Content Placeholder 2"/>
          <p:cNvSpPr>
            <a:spLocks noGrp="1"/>
          </p:cNvSpPr>
          <p:nvPr>
            <p:ph idx="1"/>
          </p:nvPr>
        </p:nvSpPr>
        <p:spPr/>
        <p:txBody>
          <a:bodyPr/>
          <a:lstStyle/>
          <a:p>
            <a:r>
              <a:rPr lang="en-US" smtClean="0"/>
              <a:t>Pendekatan Nilai guna (utiliti) cardinal </a:t>
            </a:r>
          </a:p>
          <a:p>
            <a:pPr>
              <a:buFont typeface="Wingdings 2" pitchFamily="18" charset="2"/>
              <a:buNone/>
            </a:pPr>
            <a:r>
              <a:rPr lang="en-US" smtClean="0"/>
              <a:t>	Manfaat atau kenikmatan yang diperoleh seorang konsumen dapat dinyatakan secara kuantitatif</a:t>
            </a:r>
          </a:p>
          <a:p>
            <a:r>
              <a:rPr lang="en-US" smtClean="0"/>
              <a:t>Pendekatan nilai guna ordinal</a:t>
            </a:r>
          </a:p>
          <a:p>
            <a:pPr>
              <a:buFont typeface="Wingdings 2" pitchFamily="18" charset="2"/>
              <a:buNone/>
            </a:pPr>
            <a:r>
              <a:rPr lang="en-US" smtClean="0"/>
              <a:t>	Manfaat atau kenikmatan yang diperoleh masyarakat dari mengkonsumsikan barang-barang tidak dikuantifikasi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b="1" dirty="0" err="1" smtClean="0">
                <a:solidFill>
                  <a:srgbClr val="FFFF00"/>
                </a:solidFill>
                <a:latin typeface="Broadway" pitchFamily="82" charset="0"/>
              </a:rPr>
              <a:t>Teori</a:t>
            </a:r>
            <a:r>
              <a:rPr lang="en-US" b="1" dirty="0" smtClean="0">
                <a:solidFill>
                  <a:srgbClr val="FFFF00"/>
                </a:solidFill>
                <a:latin typeface="Broadway" pitchFamily="82" charset="0"/>
              </a:rPr>
              <a:t> </a:t>
            </a:r>
            <a:r>
              <a:rPr lang="en-US" b="1" dirty="0" err="1" smtClean="0">
                <a:solidFill>
                  <a:srgbClr val="FFFF00"/>
                </a:solidFill>
                <a:latin typeface="Broadway" pitchFamily="82" charset="0"/>
              </a:rPr>
              <a:t>Tingkah</a:t>
            </a:r>
            <a:r>
              <a:rPr lang="en-US" b="1" dirty="0" smtClean="0">
                <a:solidFill>
                  <a:srgbClr val="FFFF00"/>
                </a:solidFill>
                <a:latin typeface="Broadway" pitchFamily="82" charset="0"/>
              </a:rPr>
              <a:t> </a:t>
            </a:r>
            <a:r>
              <a:rPr lang="en-US" b="1" dirty="0" err="1" smtClean="0">
                <a:solidFill>
                  <a:srgbClr val="FFFF00"/>
                </a:solidFill>
                <a:latin typeface="Broadway" pitchFamily="82" charset="0"/>
              </a:rPr>
              <a:t>Laku</a:t>
            </a:r>
            <a:r>
              <a:rPr lang="en-US" b="1" dirty="0" smtClean="0">
                <a:solidFill>
                  <a:srgbClr val="FFFF00"/>
                </a:solidFill>
                <a:latin typeface="Broadway" pitchFamily="82" charset="0"/>
              </a:rPr>
              <a:t> </a:t>
            </a:r>
            <a:r>
              <a:rPr lang="en-US" b="1" dirty="0" err="1" smtClean="0">
                <a:solidFill>
                  <a:srgbClr val="FFFF00"/>
                </a:solidFill>
                <a:latin typeface="Broadway" pitchFamily="82" charset="0"/>
              </a:rPr>
              <a:t>Konsumen</a:t>
            </a:r>
            <a:endParaRPr lang="en-US" b="1" dirty="0" smtClean="0">
              <a:solidFill>
                <a:srgbClr val="FFFF00"/>
              </a:solidFill>
              <a:latin typeface="Broadway" pitchFamily="82" charset="0"/>
            </a:endParaRPr>
          </a:p>
        </p:txBody>
      </p:sp>
      <p:graphicFrame>
        <p:nvGraphicFramePr>
          <p:cNvPr id="4" name="Diagram 3"/>
          <p:cNvGraphicFramePr/>
          <p:nvPr/>
        </p:nvGraphicFramePr>
        <p:xfrm>
          <a:off x="395536" y="1700808"/>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err="1" smtClean="0">
                <a:solidFill>
                  <a:schemeClr val="tx2">
                    <a:tint val="100000"/>
                    <a:shade val="90000"/>
                    <a:satMod val="250000"/>
                    <a:alpha val="100000"/>
                  </a:schemeClr>
                </a:solidFill>
              </a:rPr>
              <a:t>Definisi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Teori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Nilai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Guna</a:t>
            </a:r>
            <a:r>
              <a:rPr lang="en-US" dirty="0" smtClean="0">
                <a:solidFill>
                  <a:schemeClr val="tx2">
                    <a:tint val="100000"/>
                    <a:shade val="90000"/>
                    <a:satMod val="250000"/>
                    <a:alpha val="100000"/>
                  </a:schemeClr>
                </a:solidFill>
              </a:rPr>
              <a:t> (Utility)</a:t>
            </a:r>
            <a:endParaRPr lang="en-US" dirty="0">
              <a:solidFill>
                <a:schemeClr val="tx2">
                  <a:tint val="100000"/>
                  <a:shade val="90000"/>
                  <a:satMod val="250000"/>
                  <a:alpha val="100000"/>
                </a:schemeClr>
              </a:solidFill>
            </a:endParaRPr>
          </a:p>
        </p:txBody>
      </p:sp>
      <p:sp>
        <p:nvSpPr>
          <p:cNvPr id="16387" name="Content Placeholder 2"/>
          <p:cNvSpPr>
            <a:spLocks noGrp="1"/>
          </p:cNvSpPr>
          <p:nvPr>
            <p:ph idx="1"/>
          </p:nvPr>
        </p:nvSpPr>
        <p:spPr/>
        <p:txBody>
          <a:bodyPr/>
          <a:lstStyle/>
          <a:p>
            <a:pPr marL="0" indent="0">
              <a:buFont typeface="Wingdings 2" pitchFamily="18" charset="2"/>
              <a:buNone/>
            </a:pPr>
            <a:r>
              <a:rPr lang="en-US" dirty="0" err="1" smtClean="0"/>
              <a:t>Teori</a:t>
            </a:r>
            <a:r>
              <a:rPr lang="en-US" dirty="0" smtClean="0"/>
              <a:t> </a:t>
            </a:r>
            <a:r>
              <a:rPr lang="en-US" dirty="0" err="1" smtClean="0"/>
              <a:t>nilai</a:t>
            </a:r>
            <a:r>
              <a:rPr lang="en-US" dirty="0" smtClean="0"/>
              <a:t> </a:t>
            </a:r>
            <a:r>
              <a:rPr lang="en-US" dirty="0" err="1" smtClean="0"/>
              <a:t>guna</a:t>
            </a:r>
            <a:r>
              <a:rPr lang="en-US" dirty="0" smtClean="0"/>
              <a:t> (</a:t>
            </a:r>
            <a:r>
              <a:rPr lang="en-US" i="1" dirty="0" smtClean="0"/>
              <a:t>utility) </a:t>
            </a:r>
            <a:r>
              <a:rPr lang="en-US" i="1" dirty="0" err="1" smtClean="0"/>
              <a:t>yaitu</a:t>
            </a:r>
            <a:r>
              <a:rPr lang="en-US" i="1" dirty="0" smtClean="0"/>
              <a:t> </a:t>
            </a:r>
            <a:r>
              <a:rPr lang="en-US" i="1" dirty="0" err="1" smtClean="0"/>
              <a:t>teori</a:t>
            </a:r>
            <a:r>
              <a:rPr lang="en-US" i="1" dirty="0" smtClean="0"/>
              <a:t> </a:t>
            </a:r>
            <a:r>
              <a:rPr lang="en-US" i="1" dirty="0" err="1" smtClean="0"/>
              <a:t>ekonomi</a:t>
            </a:r>
            <a:r>
              <a:rPr lang="en-US" i="1" dirty="0" smtClean="0"/>
              <a:t> yang </a:t>
            </a:r>
            <a:r>
              <a:rPr lang="en-US" i="1" dirty="0" err="1" smtClean="0"/>
              <a:t>mempelajari</a:t>
            </a:r>
            <a:r>
              <a:rPr lang="en-US" i="1" dirty="0" smtClean="0"/>
              <a:t> </a:t>
            </a:r>
            <a:r>
              <a:rPr lang="en-US" i="1" dirty="0" err="1" smtClean="0"/>
              <a:t>kepuasan</a:t>
            </a:r>
            <a:r>
              <a:rPr lang="en-US" i="1" dirty="0" smtClean="0"/>
              <a:t> </a:t>
            </a:r>
            <a:r>
              <a:rPr lang="en-US" i="1" dirty="0" err="1" smtClean="0"/>
              <a:t>atau</a:t>
            </a:r>
            <a:r>
              <a:rPr lang="en-US" i="1" dirty="0" smtClean="0"/>
              <a:t> </a:t>
            </a:r>
            <a:r>
              <a:rPr lang="en-US" dirty="0" err="1" smtClean="0"/>
              <a:t>kenikmatan</a:t>
            </a:r>
            <a:r>
              <a:rPr lang="en-US" dirty="0" smtClean="0"/>
              <a:t> yang </a:t>
            </a:r>
            <a:r>
              <a:rPr lang="en-US" dirty="0" err="1" smtClean="0"/>
              <a:t>diperoleh</a:t>
            </a:r>
            <a:r>
              <a:rPr lang="en-US" dirty="0" smtClean="0"/>
              <a:t> </a:t>
            </a:r>
            <a:r>
              <a:rPr lang="en-US" dirty="0" err="1" smtClean="0"/>
              <a:t>seorang</a:t>
            </a:r>
            <a:r>
              <a:rPr lang="en-US" dirty="0" smtClean="0"/>
              <a:t> </a:t>
            </a:r>
            <a:r>
              <a:rPr lang="en-US" dirty="0" err="1" smtClean="0"/>
              <a:t>konsumen</a:t>
            </a:r>
            <a:r>
              <a:rPr lang="en-US" dirty="0" smtClean="0"/>
              <a:t> </a:t>
            </a:r>
            <a:r>
              <a:rPr lang="en-US" dirty="0" err="1" smtClean="0"/>
              <a:t>dari</a:t>
            </a:r>
            <a:r>
              <a:rPr lang="en-US" dirty="0" smtClean="0"/>
              <a:t> </a:t>
            </a:r>
            <a:r>
              <a:rPr lang="en-US" dirty="0" err="1" smtClean="0"/>
              <a:t>mengkonsumsikan</a:t>
            </a:r>
            <a:r>
              <a:rPr lang="en-US" dirty="0" smtClean="0"/>
              <a:t> </a:t>
            </a:r>
            <a:r>
              <a:rPr lang="en-US" dirty="0" err="1" smtClean="0"/>
              <a:t>barang-barang</a:t>
            </a:r>
            <a:r>
              <a:rPr lang="en-US" dirty="0" smtClean="0"/>
              <a:t>. </a:t>
            </a:r>
            <a:r>
              <a:rPr lang="en-US" dirty="0" err="1" smtClean="0"/>
              <a:t>Kalau</a:t>
            </a:r>
            <a:r>
              <a:rPr lang="en-US" dirty="0" smtClean="0"/>
              <a:t> </a:t>
            </a:r>
            <a:r>
              <a:rPr lang="en-US" dirty="0" err="1" smtClean="0"/>
              <a:t>kepuasan</a:t>
            </a:r>
            <a:r>
              <a:rPr lang="en-US" dirty="0" smtClean="0"/>
              <a:t> </a:t>
            </a:r>
            <a:r>
              <a:rPr lang="en-US" dirty="0" err="1" smtClean="0"/>
              <a:t>itu</a:t>
            </a:r>
            <a:r>
              <a:rPr lang="en-US" dirty="0" smtClean="0"/>
              <a:t> </a:t>
            </a:r>
            <a:r>
              <a:rPr lang="en-US" dirty="0" err="1" smtClean="0"/>
              <a:t>semakin</a:t>
            </a:r>
            <a:r>
              <a:rPr lang="en-US" dirty="0" smtClean="0"/>
              <a:t> </a:t>
            </a:r>
            <a:r>
              <a:rPr lang="en-US" dirty="0" err="1" smtClean="0"/>
              <a:t>tinggi</a:t>
            </a:r>
            <a:r>
              <a:rPr lang="en-US" dirty="0" smtClean="0"/>
              <a:t> </a:t>
            </a:r>
            <a:r>
              <a:rPr lang="en-US" dirty="0" err="1" smtClean="0"/>
              <a:t>maka</a:t>
            </a:r>
            <a:r>
              <a:rPr lang="en-US" dirty="0" smtClean="0"/>
              <a:t> </a:t>
            </a:r>
            <a:r>
              <a:rPr lang="en-US" dirty="0" err="1" smtClean="0"/>
              <a:t>semakin</a:t>
            </a:r>
            <a:r>
              <a:rPr lang="en-US" dirty="0" smtClean="0"/>
              <a:t> </a:t>
            </a:r>
            <a:r>
              <a:rPr lang="en-US" dirty="0" err="1" smtClean="0"/>
              <a:t>tinggi</a:t>
            </a:r>
            <a:r>
              <a:rPr lang="en-US" dirty="0" smtClean="0"/>
              <a:t> </a:t>
            </a:r>
            <a:r>
              <a:rPr lang="en-US" dirty="0" err="1" smtClean="0"/>
              <a:t>nilai</a:t>
            </a:r>
            <a:r>
              <a:rPr lang="en-US" dirty="0" smtClean="0"/>
              <a:t> </a:t>
            </a:r>
            <a:r>
              <a:rPr lang="en-US" dirty="0" err="1" smtClean="0"/>
              <a:t>guna</a:t>
            </a:r>
            <a:r>
              <a:rPr lang="en-US" dirty="0" smtClean="0"/>
              <a:t>. </a:t>
            </a:r>
            <a:r>
              <a:rPr lang="en-US" dirty="0" err="1" smtClean="0"/>
              <a:t>Sebaliknya</a:t>
            </a:r>
            <a:r>
              <a:rPr lang="en-US" dirty="0" smtClean="0"/>
              <a:t> </a:t>
            </a:r>
            <a:r>
              <a:rPr lang="en-US" dirty="0" err="1" smtClean="0"/>
              <a:t>semakin</a:t>
            </a:r>
            <a:r>
              <a:rPr lang="en-US" dirty="0" smtClean="0"/>
              <a:t> </a:t>
            </a:r>
            <a:r>
              <a:rPr lang="en-US" dirty="0" err="1" smtClean="0"/>
              <a:t>rendah</a:t>
            </a:r>
            <a:r>
              <a:rPr lang="en-US" dirty="0" smtClean="0"/>
              <a:t> </a:t>
            </a:r>
            <a:r>
              <a:rPr lang="en-US" dirty="0" err="1" smtClean="0"/>
              <a:t>kepuasan</a:t>
            </a:r>
            <a:r>
              <a:rPr lang="en-US" dirty="0" smtClean="0"/>
              <a:t> </a:t>
            </a:r>
            <a:r>
              <a:rPr lang="en-US" dirty="0" err="1" smtClean="0"/>
              <a:t>dari</a:t>
            </a:r>
            <a:r>
              <a:rPr lang="en-US" dirty="0" smtClean="0"/>
              <a:t> </a:t>
            </a:r>
            <a:r>
              <a:rPr lang="en-US" dirty="0" err="1" smtClean="0"/>
              <a:t>suatu</a:t>
            </a:r>
            <a:r>
              <a:rPr lang="en-US" dirty="0" smtClean="0"/>
              <a:t> </a:t>
            </a:r>
            <a:r>
              <a:rPr lang="en-US" dirty="0" err="1" smtClean="0"/>
              <a:t>barang</a:t>
            </a:r>
            <a:r>
              <a:rPr lang="en-US" dirty="0" smtClean="0"/>
              <a:t> </a:t>
            </a:r>
            <a:r>
              <a:rPr lang="en-US" dirty="0" err="1" smtClean="0"/>
              <a:t>maka</a:t>
            </a:r>
            <a:r>
              <a:rPr lang="en-US" dirty="0" smtClean="0"/>
              <a:t> </a:t>
            </a:r>
            <a:r>
              <a:rPr lang="en-US" dirty="0" err="1" smtClean="0"/>
              <a:t>nilai</a:t>
            </a:r>
            <a:r>
              <a:rPr lang="en-US" dirty="0" smtClean="0"/>
              <a:t> </a:t>
            </a:r>
            <a:r>
              <a:rPr lang="en-US" dirty="0" err="1" smtClean="0"/>
              <a:t>guna</a:t>
            </a:r>
            <a:r>
              <a:rPr lang="en-US" dirty="0" smtClean="0"/>
              <a:t> </a:t>
            </a:r>
            <a:r>
              <a:rPr lang="en-US" dirty="0" err="1" smtClean="0"/>
              <a:t>semakin</a:t>
            </a:r>
            <a:r>
              <a:rPr lang="en-US" dirty="0" smtClean="0"/>
              <a:t> </a:t>
            </a:r>
            <a:r>
              <a:rPr lang="en-US" dirty="0" err="1" smtClean="0"/>
              <a:t>rendah</a:t>
            </a:r>
            <a:r>
              <a:rPr lang="en-US" dirty="0" smtClean="0"/>
              <a:t> pula.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err="1" smtClean="0">
                <a:solidFill>
                  <a:schemeClr val="tx2">
                    <a:tint val="100000"/>
                    <a:shade val="90000"/>
                    <a:satMod val="250000"/>
                    <a:alpha val="100000"/>
                  </a:schemeClr>
                </a:solidFill>
                <a:effectLst/>
              </a:rPr>
              <a:t>Teori</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Nilai</a:t>
            </a:r>
            <a:r>
              <a:rPr lang="en-US" dirty="0" smtClean="0">
                <a:solidFill>
                  <a:schemeClr val="tx2">
                    <a:tint val="100000"/>
                    <a:shade val="90000"/>
                    <a:satMod val="250000"/>
                    <a:alpha val="100000"/>
                  </a:schemeClr>
                </a:solidFill>
                <a:effectLst/>
              </a:rPr>
              <a:t> </a:t>
            </a:r>
            <a:r>
              <a:rPr lang="en-US" dirty="0" err="1" smtClean="0">
                <a:solidFill>
                  <a:schemeClr val="tx2">
                    <a:tint val="100000"/>
                    <a:shade val="90000"/>
                    <a:satMod val="250000"/>
                    <a:alpha val="100000"/>
                  </a:schemeClr>
                </a:solidFill>
                <a:effectLst/>
              </a:rPr>
              <a:t>Guna</a:t>
            </a:r>
            <a:r>
              <a:rPr lang="en-US" dirty="0" smtClean="0">
                <a:solidFill>
                  <a:schemeClr val="tx2">
                    <a:tint val="100000"/>
                    <a:shade val="90000"/>
                    <a:satMod val="250000"/>
                    <a:alpha val="100000"/>
                  </a:schemeClr>
                </a:solidFill>
                <a:effectLst/>
              </a:rPr>
              <a:t> (utility) </a:t>
            </a:r>
            <a:endParaRPr lang="en-US" dirty="0">
              <a:solidFill>
                <a:schemeClr val="tx2">
                  <a:tint val="100000"/>
                  <a:shade val="90000"/>
                  <a:satMod val="250000"/>
                  <a:alpha val="100000"/>
                </a:schemeClr>
              </a:solidFill>
              <a:effectLst/>
            </a:endParaRPr>
          </a:p>
        </p:txBody>
      </p:sp>
      <p:sp>
        <p:nvSpPr>
          <p:cNvPr id="3" name="Content Placeholder 2"/>
          <p:cNvSpPr>
            <a:spLocks noGrp="1"/>
          </p:cNvSpPr>
          <p:nvPr>
            <p:ph idx="1"/>
          </p:nvPr>
        </p:nvSpPr>
        <p:spPr>
          <a:xfrm>
            <a:off x="304800" y="1646238"/>
            <a:ext cx="8458200" cy="4525962"/>
          </a:xfrm>
        </p:spPr>
        <p:txBody>
          <a:bodyPr>
            <a:normAutofit fontScale="92500" lnSpcReduction="10000"/>
          </a:bodyPr>
          <a:lstStyle/>
          <a:p>
            <a:pPr marL="0" indent="0" fontAlgn="auto">
              <a:spcBef>
                <a:spcPts val="0"/>
              </a:spcBef>
              <a:spcAft>
                <a:spcPts val="0"/>
              </a:spcAft>
              <a:buFont typeface="Wingdings 2"/>
              <a:buNone/>
              <a:defRPr/>
            </a:pPr>
            <a:r>
              <a:rPr lang="en-US" dirty="0" err="1" smtClean="0"/>
              <a:t>Nilai</a:t>
            </a:r>
            <a:r>
              <a:rPr lang="en-US" dirty="0" smtClean="0"/>
              <a:t> </a:t>
            </a:r>
            <a:r>
              <a:rPr lang="en-US" dirty="0" err="1" smtClean="0"/>
              <a:t>guna</a:t>
            </a:r>
            <a:r>
              <a:rPr lang="en-US" dirty="0" smtClean="0"/>
              <a:t> </a:t>
            </a:r>
            <a:r>
              <a:rPr lang="en-US" dirty="0" err="1" smtClean="0"/>
              <a:t>dibedakan</a:t>
            </a:r>
            <a:r>
              <a:rPr lang="en-US" dirty="0" smtClean="0"/>
              <a:t> </a:t>
            </a:r>
            <a:r>
              <a:rPr lang="en-US" dirty="0" err="1" smtClean="0"/>
              <a:t>diantara</a:t>
            </a:r>
            <a:r>
              <a:rPr lang="en-US" dirty="0" smtClean="0"/>
              <a:t> </a:t>
            </a:r>
            <a:r>
              <a:rPr lang="en-US" dirty="0" err="1" smtClean="0"/>
              <a:t>dua</a:t>
            </a:r>
            <a:r>
              <a:rPr lang="en-US" dirty="0" smtClean="0"/>
              <a:t> </a:t>
            </a:r>
            <a:r>
              <a:rPr lang="en-US" dirty="0" err="1" smtClean="0"/>
              <a:t>pengertian</a:t>
            </a:r>
            <a:r>
              <a:rPr lang="en-US" dirty="0" smtClean="0"/>
              <a:t>: </a:t>
            </a:r>
          </a:p>
          <a:p>
            <a:pPr fontAlgn="auto">
              <a:spcBef>
                <a:spcPts val="0"/>
              </a:spcBef>
              <a:spcAft>
                <a:spcPts val="0"/>
              </a:spcAft>
              <a:buFont typeface="Wingdings 2"/>
              <a:buChar char=""/>
              <a:defRPr/>
            </a:pPr>
            <a:r>
              <a:rPr lang="en-US" dirty="0" err="1" smtClean="0"/>
              <a:t>Nilai</a:t>
            </a:r>
            <a:r>
              <a:rPr lang="en-US" dirty="0" smtClean="0"/>
              <a:t> </a:t>
            </a:r>
            <a:r>
              <a:rPr lang="en-US" dirty="0" err="1" smtClean="0"/>
              <a:t>guna</a:t>
            </a:r>
            <a:r>
              <a:rPr lang="en-US" dirty="0" smtClean="0"/>
              <a:t> total </a:t>
            </a:r>
          </a:p>
          <a:p>
            <a:pPr fontAlgn="auto">
              <a:spcBef>
                <a:spcPts val="0"/>
              </a:spcBef>
              <a:spcAft>
                <a:spcPts val="0"/>
              </a:spcAft>
              <a:buFont typeface="Wingdings 2"/>
              <a:buNone/>
              <a:defRPr/>
            </a:pPr>
            <a:r>
              <a:rPr lang="en-US" dirty="0" smtClean="0"/>
              <a:t>	</a:t>
            </a:r>
            <a:r>
              <a:rPr lang="en-US" dirty="0" err="1" smtClean="0"/>
              <a:t>Dapat</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jumlah</a:t>
            </a:r>
            <a:r>
              <a:rPr lang="en-US" dirty="0" smtClean="0"/>
              <a:t> </a:t>
            </a:r>
            <a:r>
              <a:rPr lang="en-US" dirty="0" err="1" smtClean="0"/>
              <a:t>seluruh</a:t>
            </a:r>
            <a:r>
              <a:rPr lang="en-US" dirty="0" smtClean="0"/>
              <a:t> </a:t>
            </a:r>
            <a:r>
              <a:rPr lang="en-US" dirty="0" err="1" smtClean="0"/>
              <a:t>kepuasan</a:t>
            </a:r>
            <a:r>
              <a:rPr lang="en-US" dirty="0" smtClean="0"/>
              <a:t> yang </a:t>
            </a:r>
            <a:r>
              <a:rPr lang="en-US" dirty="0" err="1" smtClean="0"/>
              <a:t>diperoleh</a:t>
            </a:r>
            <a:r>
              <a:rPr lang="en-US" dirty="0" smtClean="0"/>
              <a:t> </a:t>
            </a:r>
            <a:r>
              <a:rPr lang="en-US" dirty="0" err="1" smtClean="0"/>
              <a:t>dari</a:t>
            </a:r>
            <a:r>
              <a:rPr lang="en-US" dirty="0" smtClean="0"/>
              <a:t> </a:t>
            </a:r>
            <a:r>
              <a:rPr lang="en-US" dirty="0" err="1" smtClean="0"/>
              <a:t>mengkonsumsikan</a:t>
            </a:r>
            <a:r>
              <a:rPr lang="en-US" dirty="0" smtClean="0"/>
              <a:t> </a:t>
            </a:r>
            <a:r>
              <a:rPr lang="en-US" dirty="0" err="1" smtClean="0"/>
              <a:t>sejumlah</a:t>
            </a:r>
            <a:r>
              <a:rPr lang="en-US" dirty="0" smtClean="0"/>
              <a:t> </a:t>
            </a:r>
            <a:r>
              <a:rPr lang="en-US" dirty="0" err="1" smtClean="0"/>
              <a:t>barang</a:t>
            </a:r>
            <a:r>
              <a:rPr lang="en-US" dirty="0" smtClean="0"/>
              <a:t> </a:t>
            </a:r>
            <a:r>
              <a:rPr lang="en-US" dirty="0" err="1" smtClean="0"/>
              <a:t>tertentu</a:t>
            </a:r>
            <a:r>
              <a:rPr lang="en-US" dirty="0" smtClean="0"/>
              <a:t>. </a:t>
            </a:r>
          </a:p>
          <a:p>
            <a:pPr fontAlgn="auto">
              <a:spcBef>
                <a:spcPts val="0"/>
              </a:spcBef>
              <a:spcAft>
                <a:spcPts val="0"/>
              </a:spcAft>
              <a:buFont typeface="Wingdings 2"/>
              <a:buChar char=""/>
              <a:defRPr/>
            </a:pPr>
            <a:r>
              <a:rPr lang="en-US" dirty="0" err="1" smtClean="0"/>
              <a:t>Nilai</a:t>
            </a:r>
            <a:r>
              <a:rPr lang="en-US" dirty="0" smtClean="0"/>
              <a:t> </a:t>
            </a:r>
            <a:r>
              <a:rPr lang="en-US" dirty="0" err="1" smtClean="0"/>
              <a:t>guna</a:t>
            </a:r>
            <a:r>
              <a:rPr lang="en-US" dirty="0" smtClean="0"/>
              <a:t> </a:t>
            </a:r>
            <a:r>
              <a:rPr lang="en-US" dirty="0" err="1" smtClean="0"/>
              <a:t>marjinal</a:t>
            </a:r>
            <a:endParaRPr lang="en-US" dirty="0" smtClean="0"/>
          </a:p>
          <a:p>
            <a:pPr fontAlgn="auto">
              <a:spcBef>
                <a:spcPts val="0"/>
              </a:spcBef>
              <a:spcAft>
                <a:spcPts val="0"/>
              </a:spcAft>
              <a:buFont typeface="Wingdings 2"/>
              <a:buNone/>
              <a:defRPr/>
            </a:pPr>
            <a:r>
              <a:rPr lang="en-US" b="1" dirty="0" smtClean="0"/>
              <a:t>	</a:t>
            </a:r>
            <a:r>
              <a:rPr lang="en-US" dirty="0" err="1" smtClean="0"/>
              <a:t>Nilai</a:t>
            </a:r>
            <a:r>
              <a:rPr lang="en-US" dirty="0" smtClean="0"/>
              <a:t> </a:t>
            </a:r>
            <a:r>
              <a:rPr lang="en-US" dirty="0" err="1" smtClean="0"/>
              <a:t>guna</a:t>
            </a:r>
            <a:r>
              <a:rPr lang="en-US" dirty="0" smtClean="0"/>
              <a:t> </a:t>
            </a:r>
            <a:r>
              <a:rPr lang="en-US" dirty="0" err="1" smtClean="0"/>
              <a:t>marjinal</a:t>
            </a:r>
            <a:r>
              <a:rPr lang="en-US" dirty="0" smtClean="0"/>
              <a:t> </a:t>
            </a:r>
            <a:r>
              <a:rPr lang="en-US" dirty="0" err="1" smtClean="0"/>
              <a:t>berarti</a:t>
            </a:r>
            <a:r>
              <a:rPr lang="en-US" dirty="0" smtClean="0"/>
              <a:t> </a:t>
            </a:r>
            <a:r>
              <a:rPr lang="en-US" dirty="0" err="1" smtClean="0"/>
              <a:t>pertambahan</a:t>
            </a:r>
            <a:r>
              <a:rPr lang="en-US" dirty="0" smtClean="0"/>
              <a:t> (</a:t>
            </a:r>
            <a:r>
              <a:rPr lang="en-US" dirty="0" err="1" smtClean="0"/>
              <a:t>atau</a:t>
            </a:r>
            <a:r>
              <a:rPr lang="en-US" dirty="0" smtClean="0"/>
              <a:t> </a:t>
            </a:r>
            <a:r>
              <a:rPr lang="en-US" dirty="0" err="1" smtClean="0"/>
              <a:t>pengurangan</a:t>
            </a:r>
            <a:r>
              <a:rPr lang="en-US" dirty="0" smtClean="0"/>
              <a:t>) </a:t>
            </a:r>
            <a:r>
              <a:rPr lang="en-US" dirty="0" err="1" smtClean="0"/>
              <a:t>kepuasan</a:t>
            </a:r>
            <a:r>
              <a:rPr lang="en-US" dirty="0" smtClean="0"/>
              <a:t> </a:t>
            </a:r>
            <a:r>
              <a:rPr lang="en-US" dirty="0" err="1" smtClean="0"/>
              <a:t>sebagai</a:t>
            </a:r>
            <a:r>
              <a:rPr lang="en-US" dirty="0" smtClean="0"/>
              <a:t> </a:t>
            </a:r>
            <a:r>
              <a:rPr lang="en-US" dirty="0" err="1" smtClean="0"/>
              <a:t>akibat</a:t>
            </a:r>
            <a:r>
              <a:rPr lang="en-US" dirty="0" smtClean="0"/>
              <a:t> </a:t>
            </a:r>
            <a:r>
              <a:rPr lang="en-US" dirty="0" err="1" smtClean="0"/>
              <a:t>dan</a:t>
            </a:r>
            <a:r>
              <a:rPr lang="en-US" dirty="0" smtClean="0"/>
              <a:t> </a:t>
            </a:r>
            <a:r>
              <a:rPr lang="en-US" dirty="0" err="1" smtClean="0"/>
              <a:t>pertambahan</a:t>
            </a:r>
            <a:r>
              <a:rPr lang="en-US" dirty="0" smtClean="0"/>
              <a:t> (</a:t>
            </a:r>
            <a:r>
              <a:rPr lang="en-US" dirty="0" err="1" smtClean="0"/>
              <a:t>atau</a:t>
            </a:r>
            <a:r>
              <a:rPr lang="en-US" dirty="0" smtClean="0"/>
              <a:t> </a:t>
            </a:r>
            <a:r>
              <a:rPr lang="en-US" dirty="0" err="1" smtClean="0"/>
              <a:t>pengurangan</a:t>
            </a:r>
            <a:r>
              <a:rPr lang="en-US" dirty="0" smtClean="0"/>
              <a:t>) </a:t>
            </a:r>
            <a:r>
              <a:rPr lang="en-US" dirty="0" err="1" smtClean="0"/>
              <a:t>penggunaan</a:t>
            </a:r>
            <a:r>
              <a:rPr lang="en-US" dirty="0" smtClean="0"/>
              <a:t> </a:t>
            </a:r>
            <a:r>
              <a:rPr lang="en-US" dirty="0" err="1" smtClean="0"/>
              <a:t>satu</a:t>
            </a:r>
            <a:r>
              <a:rPr lang="en-US" dirty="0" smtClean="0"/>
              <a:t> unit </a:t>
            </a:r>
            <a:r>
              <a:rPr lang="en-US" dirty="0" err="1" smtClean="0"/>
              <a:t>barang</a:t>
            </a:r>
            <a:r>
              <a:rPr lang="en-US" dirty="0" smtClean="0"/>
              <a:t> </a:t>
            </a:r>
            <a:r>
              <a:rPr lang="en-US" dirty="0" err="1" smtClean="0"/>
              <a:t>tertentu</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it-IT" dirty="0" smtClean="0">
                <a:solidFill>
                  <a:schemeClr val="tx2">
                    <a:tint val="100000"/>
                    <a:shade val="90000"/>
                    <a:satMod val="250000"/>
                    <a:alpha val="100000"/>
                  </a:schemeClr>
                </a:solidFill>
                <a:effectLst/>
              </a:rPr>
              <a:t>Hipotesis Utama Teori Nilai Guna</a:t>
            </a:r>
            <a:endParaRPr lang="en-US" dirty="0">
              <a:solidFill>
                <a:schemeClr val="tx2">
                  <a:tint val="100000"/>
                  <a:shade val="90000"/>
                  <a:satMod val="250000"/>
                  <a:alpha val="100000"/>
                </a:schemeClr>
              </a:solidFill>
              <a:effectLst/>
            </a:endParaRPr>
          </a:p>
        </p:txBody>
      </p:sp>
      <p:sp>
        <p:nvSpPr>
          <p:cNvPr id="3" name="Content Placeholder 2"/>
          <p:cNvSpPr>
            <a:spLocks noGrp="1"/>
          </p:cNvSpPr>
          <p:nvPr>
            <p:ph idx="1"/>
          </p:nvPr>
        </p:nvSpPr>
        <p:spPr>
          <a:xfrm>
            <a:off x="304800" y="1524000"/>
            <a:ext cx="8534400" cy="4953000"/>
          </a:xfrm>
        </p:spPr>
        <p:txBody>
          <a:bodyPr>
            <a:normAutofit lnSpcReduction="10000"/>
          </a:bodyPr>
          <a:lstStyle/>
          <a:p>
            <a:pPr marL="0" indent="0" fontAlgn="auto">
              <a:spcBef>
                <a:spcPts val="0"/>
              </a:spcBef>
              <a:spcAft>
                <a:spcPts val="0"/>
              </a:spcAft>
              <a:buFont typeface="Wingdings 2"/>
              <a:buNone/>
              <a:defRPr/>
            </a:pPr>
            <a:r>
              <a:rPr lang="en-US" dirty="0" err="1" smtClean="0"/>
              <a:t>Dikenal</a:t>
            </a:r>
            <a:r>
              <a:rPr lang="en-US" dirty="0" smtClean="0"/>
              <a:t> </a:t>
            </a:r>
            <a:r>
              <a:rPr lang="en-US" dirty="0" err="1" smtClean="0"/>
              <a:t>dengan</a:t>
            </a:r>
            <a:r>
              <a:rPr lang="en-US" dirty="0" smtClean="0"/>
              <a:t> </a:t>
            </a:r>
            <a:r>
              <a:rPr lang="en-US" i="1" dirty="0" smtClean="0"/>
              <a:t>Law of Diminishing Marginal Utility </a:t>
            </a:r>
            <a:r>
              <a:rPr lang="en-US" dirty="0" smtClean="0"/>
              <a:t> </a:t>
            </a:r>
            <a:r>
              <a:rPr lang="en-US" dirty="0" err="1" smtClean="0"/>
              <a:t>atau</a:t>
            </a:r>
            <a:r>
              <a:rPr lang="en-US" dirty="0" smtClean="0"/>
              <a:t> </a:t>
            </a:r>
            <a:r>
              <a:rPr lang="en-US" dirty="0" err="1" smtClean="0"/>
              <a:t>Hukum</a:t>
            </a:r>
            <a:r>
              <a:rPr lang="en-US" dirty="0" smtClean="0"/>
              <a:t> </a:t>
            </a:r>
            <a:r>
              <a:rPr lang="en-US" dirty="0" err="1" smtClean="0"/>
              <a:t>Nilai</a:t>
            </a:r>
            <a:r>
              <a:rPr lang="en-US" dirty="0" smtClean="0"/>
              <a:t> </a:t>
            </a:r>
            <a:r>
              <a:rPr lang="en-US" dirty="0" err="1" smtClean="0"/>
              <a:t>Guna</a:t>
            </a:r>
            <a:r>
              <a:rPr lang="en-US" dirty="0" smtClean="0"/>
              <a:t> </a:t>
            </a:r>
            <a:r>
              <a:rPr lang="en-US" dirty="0" err="1" smtClean="0"/>
              <a:t>Marjinal</a:t>
            </a:r>
            <a:r>
              <a:rPr lang="en-US" dirty="0" smtClean="0"/>
              <a:t> Yang </a:t>
            </a:r>
            <a:r>
              <a:rPr lang="en-US" dirty="0" err="1" smtClean="0"/>
              <a:t>Semakin</a:t>
            </a:r>
            <a:r>
              <a:rPr lang="en-US" dirty="0" smtClean="0"/>
              <a:t> </a:t>
            </a:r>
            <a:r>
              <a:rPr lang="en-US" dirty="0" err="1" smtClean="0"/>
              <a:t>Menurun</a:t>
            </a:r>
            <a:endParaRPr lang="en-US" i="1" dirty="0" smtClean="0"/>
          </a:p>
          <a:p>
            <a:pPr marL="0" indent="0" fontAlgn="auto">
              <a:spcBef>
                <a:spcPts val="0"/>
              </a:spcBef>
              <a:spcAft>
                <a:spcPts val="0"/>
              </a:spcAft>
              <a:buFont typeface="Wingdings 2"/>
              <a:buNone/>
              <a:defRPr/>
            </a:pPr>
            <a:r>
              <a:rPr lang="en-US" dirty="0" err="1" smtClean="0"/>
              <a:t>Menyatakan</a:t>
            </a:r>
            <a:r>
              <a:rPr lang="en-US" dirty="0" smtClean="0"/>
              <a:t> </a:t>
            </a:r>
            <a:r>
              <a:rPr lang="en-US" dirty="0" err="1" smtClean="0"/>
              <a:t>bahwa</a:t>
            </a:r>
            <a:r>
              <a:rPr lang="en-US" dirty="0" smtClean="0"/>
              <a:t> </a:t>
            </a:r>
            <a:r>
              <a:rPr lang="en-US" dirty="0" err="1" smtClean="0"/>
              <a:t>tambahan</a:t>
            </a:r>
            <a:r>
              <a:rPr lang="en-US" dirty="0" smtClean="0"/>
              <a:t> </a:t>
            </a:r>
            <a:r>
              <a:rPr lang="en-US" dirty="0" err="1" smtClean="0"/>
              <a:t>nilai</a:t>
            </a:r>
            <a:r>
              <a:rPr lang="en-US" dirty="0" smtClean="0"/>
              <a:t> </a:t>
            </a:r>
            <a:r>
              <a:rPr lang="en-US" dirty="0" err="1" smtClean="0"/>
              <a:t>guna</a:t>
            </a:r>
            <a:r>
              <a:rPr lang="en-US" dirty="0" smtClean="0"/>
              <a:t> yang </a:t>
            </a:r>
            <a:r>
              <a:rPr lang="en-US" dirty="0" err="1" smtClean="0"/>
              <a:t>diperoleh</a:t>
            </a:r>
            <a:r>
              <a:rPr lang="en-US" dirty="0" smtClean="0"/>
              <a:t> </a:t>
            </a:r>
            <a:r>
              <a:rPr lang="en-US" dirty="0" err="1" smtClean="0"/>
              <a:t>seseorang</a:t>
            </a:r>
            <a:r>
              <a:rPr lang="en-US" dirty="0" smtClean="0"/>
              <a:t> </a:t>
            </a:r>
            <a:r>
              <a:rPr lang="en-US" dirty="0" err="1" smtClean="0"/>
              <a:t>dari</a:t>
            </a:r>
            <a:r>
              <a:rPr lang="en-US" dirty="0" smtClean="0"/>
              <a:t> </a:t>
            </a:r>
            <a:r>
              <a:rPr lang="en-US" dirty="0" err="1" smtClean="0"/>
              <a:t>mengkonsumsikan</a:t>
            </a:r>
            <a:r>
              <a:rPr lang="en-US" dirty="0" smtClean="0"/>
              <a:t> </a:t>
            </a:r>
            <a:r>
              <a:rPr lang="en-US" dirty="0" err="1" smtClean="0"/>
              <a:t>suatu</a:t>
            </a:r>
            <a:r>
              <a:rPr lang="en-US" dirty="0" smtClean="0"/>
              <a:t> </a:t>
            </a:r>
            <a:r>
              <a:rPr lang="en-US" dirty="0" err="1" smtClean="0"/>
              <a:t>barang</a:t>
            </a:r>
            <a:r>
              <a:rPr lang="en-US" dirty="0" smtClean="0"/>
              <a:t> </a:t>
            </a:r>
            <a:r>
              <a:rPr lang="en-US" dirty="0" err="1" smtClean="0"/>
              <a:t>akan</a:t>
            </a:r>
            <a:r>
              <a:rPr lang="en-US" dirty="0" smtClean="0"/>
              <a:t> </a:t>
            </a:r>
            <a:r>
              <a:rPr lang="en-US" dirty="0" err="1" smtClean="0"/>
              <a:t>menjadi</a:t>
            </a:r>
            <a:r>
              <a:rPr lang="en-US" dirty="0" smtClean="0"/>
              <a:t> </a:t>
            </a:r>
            <a:r>
              <a:rPr lang="en-US" dirty="0" err="1" smtClean="0"/>
              <a:t>semakin</a:t>
            </a:r>
            <a:r>
              <a:rPr lang="en-US" dirty="0" smtClean="0"/>
              <a:t> </a:t>
            </a:r>
            <a:r>
              <a:rPr lang="en-US" dirty="0" err="1" smtClean="0"/>
              <a:t>sedikit</a:t>
            </a:r>
            <a:r>
              <a:rPr lang="en-US" dirty="0" smtClean="0"/>
              <a:t> </a:t>
            </a:r>
            <a:r>
              <a:rPr lang="en-US" dirty="0" err="1" smtClean="0"/>
              <a:t>apabila</a:t>
            </a:r>
            <a:r>
              <a:rPr lang="en-US" dirty="0" smtClean="0"/>
              <a:t> </a:t>
            </a:r>
            <a:r>
              <a:rPr lang="en-US" dirty="0" err="1" smtClean="0"/>
              <a:t>orang</a:t>
            </a:r>
            <a:r>
              <a:rPr lang="en-US" dirty="0" smtClean="0"/>
              <a:t> </a:t>
            </a:r>
            <a:r>
              <a:rPr lang="en-US" dirty="0" err="1" smtClean="0"/>
              <a:t>tersebut</a:t>
            </a:r>
            <a:r>
              <a:rPr lang="en-US" dirty="0" smtClean="0"/>
              <a:t> </a:t>
            </a:r>
            <a:r>
              <a:rPr lang="en-US" dirty="0" err="1" smtClean="0"/>
              <a:t>terus</a:t>
            </a:r>
            <a:r>
              <a:rPr lang="en-US" dirty="0" smtClean="0"/>
              <a:t> </a:t>
            </a:r>
            <a:r>
              <a:rPr lang="en-US" dirty="0" err="1" smtClean="0"/>
              <a:t>menerus</a:t>
            </a:r>
            <a:r>
              <a:rPr lang="en-US" dirty="0" smtClean="0"/>
              <a:t> </a:t>
            </a:r>
            <a:r>
              <a:rPr lang="en-US" dirty="0" err="1" smtClean="0"/>
              <a:t>menambah</a:t>
            </a:r>
            <a:r>
              <a:rPr lang="en-US" dirty="0" smtClean="0"/>
              <a:t> </a:t>
            </a:r>
            <a:r>
              <a:rPr lang="en-US" dirty="0" err="1" smtClean="0"/>
              <a:t>konsumsinya</a:t>
            </a:r>
            <a:r>
              <a:rPr lang="en-US" dirty="0" smtClean="0"/>
              <a:t> </a:t>
            </a:r>
            <a:r>
              <a:rPr lang="en-US" dirty="0" err="1" smtClean="0"/>
              <a:t>ke</a:t>
            </a:r>
            <a:r>
              <a:rPr lang="en-US" dirty="0" smtClean="0"/>
              <a:t> </a:t>
            </a:r>
            <a:r>
              <a:rPr lang="en-US" dirty="0" err="1" smtClean="0"/>
              <a:t>atas</a:t>
            </a:r>
            <a:r>
              <a:rPr lang="en-US" dirty="0" smtClean="0"/>
              <a:t> </a:t>
            </a:r>
            <a:r>
              <a:rPr lang="en-US" dirty="0" err="1" smtClean="0"/>
              <a:t>barang</a:t>
            </a:r>
            <a:r>
              <a:rPr lang="en-US" dirty="0" smtClean="0"/>
              <a:t> </a:t>
            </a:r>
            <a:r>
              <a:rPr lang="en-US" dirty="0" err="1" smtClean="0"/>
              <a:t>tersebut</a:t>
            </a:r>
            <a:r>
              <a:rPr lang="en-US" dirty="0" smtClean="0"/>
              <a:t>.</a:t>
            </a:r>
          </a:p>
          <a:p>
            <a:pPr marL="0" indent="0" fontAlgn="auto">
              <a:spcBef>
                <a:spcPts val="0"/>
              </a:spcBef>
              <a:spcAft>
                <a:spcPts val="0"/>
              </a:spcAft>
              <a:buFont typeface="Wingdings 2"/>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it-IT" dirty="0" smtClean="0">
                <a:solidFill>
                  <a:schemeClr val="tx2">
                    <a:tint val="100000"/>
                    <a:shade val="90000"/>
                    <a:satMod val="250000"/>
                    <a:alpha val="100000"/>
                  </a:schemeClr>
                </a:solidFill>
                <a:effectLst/>
              </a:rPr>
              <a:t>Hipotesis Utama Teori Nilai Guna</a:t>
            </a:r>
            <a:endParaRPr lang="en-US" dirty="0">
              <a:solidFill>
                <a:schemeClr val="tx2">
                  <a:tint val="100000"/>
                  <a:shade val="90000"/>
                  <a:satMod val="250000"/>
                  <a:alpha val="100000"/>
                </a:schemeClr>
              </a:solidFill>
              <a:effectLst/>
            </a:endParaRPr>
          </a:p>
        </p:txBody>
      </p:sp>
      <p:sp>
        <p:nvSpPr>
          <p:cNvPr id="3" name="Content Placeholder 2"/>
          <p:cNvSpPr>
            <a:spLocks noGrp="1"/>
          </p:cNvSpPr>
          <p:nvPr>
            <p:ph idx="1"/>
          </p:nvPr>
        </p:nvSpPr>
        <p:spPr>
          <a:xfrm>
            <a:off x="304800" y="1524000"/>
            <a:ext cx="8534400" cy="4953000"/>
          </a:xfrm>
        </p:spPr>
        <p:txBody>
          <a:bodyPr>
            <a:normAutofit/>
          </a:bodyPr>
          <a:lstStyle/>
          <a:p>
            <a:pPr marL="0" indent="0" fontAlgn="auto">
              <a:spcBef>
                <a:spcPts val="0"/>
              </a:spcBef>
              <a:spcAft>
                <a:spcPts val="0"/>
              </a:spcAft>
              <a:buFont typeface="Wingdings 2"/>
              <a:buNone/>
              <a:defRPr/>
            </a:pPr>
            <a:r>
              <a:rPr lang="en-US" dirty="0" err="1" smtClean="0"/>
              <a:t>Pada</a:t>
            </a:r>
            <a:r>
              <a:rPr lang="en-US" dirty="0" smtClean="0"/>
              <a:t> </a:t>
            </a:r>
            <a:r>
              <a:rPr lang="en-US" dirty="0" err="1" smtClean="0"/>
              <a:t>akhirnya</a:t>
            </a:r>
            <a:r>
              <a:rPr lang="en-US" dirty="0" smtClean="0"/>
              <a:t> </a:t>
            </a:r>
            <a:r>
              <a:rPr lang="en-US" dirty="0" err="1" smtClean="0"/>
              <a:t>tambahan</a:t>
            </a:r>
            <a:r>
              <a:rPr lang="en-US" dirty="0" smtClean="0"/>
              <a:t> </a:t>
            </a:r>
            <a:r>
              <a:rPr lang="en-US" dirty="0" err="1" smtClean="0"/>
              <a:t>nilai</a:t>
            </a:r>
            <a:r>
              <a:rPr lang="en-US" dirty="0" smtClean="0"/>
              <a:t> </a:t>
            </a:r>
            <a:r>
              <a:rPr lang="en-US" dirty="0" err="1" smtClean="0"/>
              <a:t>guna</a:t>
            </a:r>
            <a:r>
              <a:rPr lang="en-US" dirty="0" smtClean="0"/>
              <a:t> </a:t>
            </a:r>
            <a:r>
              <a:rPr lang="en-US" dirty="0" err="1" smtClean="0"/>
              <a:t>akan</a:t>
            </a:r>
            <a:r>
              <a:rPr lang="en-US" dirty="0" smtClean="0"/>
              <a:t> </a:t>
            </a:r>
            <a:r>
              <a:rPr lang="en-US" dirty="0" err="1" smtClean="0"/>
              <a:t>menjadi</a:t>
            </a:r>
            <a:r>
              <a:rPr lang="en-US" dirty="0" smtClean="0"/>
              <a:t> </a:t>
            </a:r>
            <a:r>
              <a:rPr lang="en-US" dirty="0" err="1" smtClean="0"/>
              <a:t>negatif</a:t>
            </a:r>
            <a:r>
              <a:rPr lang="en-US" dirty="0" smtClean="0"/>
              <a:t> </a:t>
            </a:r>
            <a:r>
              <a:rPr lang="en-US" dirty="0" err="1" smtClean="0"/>
              <a:t>yaitu</a:t>
            </a:r>
            <a:r>
              <a:rPr lang="en-US" dirty="0" smtClean="0"/>
              <a:t> </a:t>
            </a:r>
            <a:r>
              <a:rPr lang="en-US" dirty="0" err="1" smtClean="0"/>
              <a:t>apabila</a:t>
            </a:r>
            <a:r>
              <a:rPr lang="en-US" dirty="0" smtClean="0"/>
              <a:t> </a:t>
            </a:r>
            <a:r>
              <a:rPr lang="en-US" dirty="0" err="1" smtClean="0"/>
              <a:t>konsumsi</a:t>
            </a:r>
            <a:r>
              <a:rPr lang="en-US" dirty="0" smtClean="0"/>
              <a:t> </a:t>
            </a:r>
            <a:r>
              <a:rPr lang="en-US" dirty="0" err="1" smtClean="0"/>
              <a:t>ke</a:t>
            </a:r>
            <a:r>
              <a:rPr lang="en-US" dirty="0" smtClean="0"/>
              <a:t> </a:t>
            </a:r>
            <a:r>
              <a:rPr lang="en-US" dirty="0" err="1" smtClean="0"/>
              <a:t>atas</a:t>
            </a:r>
            <a:r>
              <a:rPr lang="en-US" dirty="0" smtClean="0"/>
              <a:t> </a:t>
            </a:r>
            <a:r>
              <a:rPr lang="en-US" dirty="0" err="1" smtClean="0"/>
              <a:t>barang</a:t>
            </a:r>
            <a:r>
              <a:rPr lang="en-US" dirty="0" smtClean="0"/>
              <a:t> </a:t>
            </a:r>
            <a:r>
              <a:rPr lang="en-US" dirty="0" err="1" smtClean="0"/>
              <a:t>tersebut</a:t>
            </a:r>
            <a:r>
              <a:rPr lang="en-US" dirty="0" smtClean="0"/>
              <a:t> </a:t>
            </a:r>
            <a:r>
              <a:rPr lang="en-US" dirty="0" err="1" smtClean="0"/>
              <a:t>ditambah</a:t>
            </a:r>
            <a:r>
              <a:rPr lang="en-US" dirty="0" smtClean="0"/>
              <a:t> </a:t>
            </a:r>
            <a:r>
              <a:rPr lang="en-US" dirty="0" err="1" smtClean="0"/>
              <a:t>satu</a:t>
            </a:r>
            <a:r>
              <a:rPr lang="en-US" dirty="0" smtClean="0"/>
              <a:t> unit </a:t>
            </a:r>
            <a:r>
              <a:rPr lang="en-US" dirty="0" err="1" smtClean="0"/>
              <a:t>lagi</a:t>
            </a:r>
            <a:r>
              <a:rPr lang="en-US" dirty="0" smtClean="0"/>
              <a:t>, </a:t>
            </a:r>
            <a:r>
              <a:rPr lang="en-US" dirty="0" err="1" smtClean="0"/>
              <a:t>maka</a:t>
            </a:r>
            <a:r>
              <a:rPr lang="en-US" dirty="0" smtClean="0"/>
              <a:t> </a:t>
            </a:r>
            <a:r>
              <a:rPr lang="en-US" dirty="0" err="1" smtClean="0"/>
              <a:t>nilai</a:t>
            </a:r>
            <a:r>
              <a:rPr lang="en-US" dirty="0" smtClean="0"/>
              <a:t> </a:t>
            </a:r>
            <a:r>
              <a:rPr lang="en-US" dirty="0" err="1" smtClean="0"/>
              <a:t>guna</a:t>
            </a:r>
            <a:r>
              <a:rPr lang="en-US" dirty="0" smtClean="0"/>
              <a:t> total </a:t>
            </a:r>
            <a:r>
              <a:rPr lang="en-US" dirty="0" err="1" smtClean="0"/>
              <a:t>akan</a:t>
            </a:r>
            <a:r>
              <a:rPr lang="en-US" dirty="0" smtClean="0"/>
              <a:t> </a:t>
            </a:r>
            <a:r>
              <a:rPr lang="en-US" dirty="0" err="1" smtClean="0"/>
              <a:t>menjadi</a:t>
            </a:r>
            <a:r>
              <a:rPr lang="en-US" dirty="0" smtClean="0"/>
              <a:t> </a:t>
            </a:r>
            <a:r>
              <a:rPr lang="en-US" dirty="0" err="1" smtClean="0"/>
              <a:t>semakin</a:t>
            </a:r>
            <a:r>
              <a:rPr lang="en-US" dirty="0" smtClean="0"/>
              <a:t> </a:t>
            </a:r>
            <a:r>
              <a:rPr lang="en-US" dirty="0" err="1" smtClean="0"/>
              <a:t>sedikit</a:t>
            </a:r>
            <a:r>
              <a:rPr lang="en-US" dirty="0" smtClean="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ORI TINGKAH LAKU KONSUMEN :&amp;#x0D;&amp;#x0A;TEORI NILAI GUNA (UTILITY)&amp;quot;&quot;/&gt;&lt;property id=&quot;20307&quot; value=&quot;256&quot;/&gt;&lt;/object&gt;&lt;object type=&quot;3&quot; unique_id=&quot;10005&quot;&gt;&lt;property id=&quot;20148&quot; value=&quot;5&quot;/&gt;&lt;property id=&quot;20300&quot; value=&quot;Slide 2 - &amp;quot;HAL YANG AKAN DIBAHAS&amp;quot;&quot;/&gt;&lt;property id=&quot;20307&quot; value=&quot;275&quot;/&gt;&lt;/object&gt;&lt;object type=&quot;3&quot; unique_id=&quot;10006&quot;&gt;&lt;property id=&quot;20148&quot; value=&quot;5&quot;/&gt;&lt;property id=&quot;20300&quot; value=&quot;Slide 3 - &amp;quot;Mengapa mempelajari tingkah laku konsumen:&amp;quot;&quot;/&gt;&lt;property id=&quot;20307&quot; value=&quot;272&quot;/&gt;&lt;/object&gt;&lt;object type=&quot;3&quot; unique_id=&quot;10007&quot;&gt;&lt;property id=&quot;20148&quot; value=&quot;5&quot;/&gt;&lt;property id=&quot;20300&quot; value=&quot;Slide 4 - &amp;quot;Teori Tingkah Laku Konsumen Dapat Dibedakan Dalam Dua Macam Pendekatan&amp;quot;&quot;/&gt;&lt;property id=&quot;20307&quot; value=&quot;259&quot;/&gt;&lt;/object&gt;&lt;object type=&quot;3&quot; unique_id=&quot;10008&quot;&gt;&lt;property id=&quot;20148&quot; value=&quot;5&quot;/&gt;&lt;property id=&quot;20300&quot; value=&quot;Slide 5 - &amp;quot;Teori Tingkah Laku Konsumen&amp;quot;&quot;/&gt;&lt;property id=&quot;20307&quot; value=&quot;276&quot;/&gt;&lt;/object&gt;&lt;object type=&quot;3&quot; unique_id=&quot;10009&quot;&gt;&lt;property id=&quot;20148&quot; value=&quot;5&quot;/&gt;&lt;property id=&quot;20300&quot; value=&quot;Slide 6 - &amp;quot;Definisi Teori Nilai Guna (Utility)&amp;quot;&quot;/&gt;&lt;property id=&quot;20307&quot; value=&quot;270&quot;/&gt;&lt;/object&gt;&lt;object type=&quot;3&quot; unique_id=&quot;10010&quot;&gt;&lt;property id=&quot;20148&quot; value=&quot;5&quot;/&gt;&lt;property id=&quot;20300&quot; value=&quot;Slide 7 - &amp;quot;Teori Nilai Guna (utility) &amp;quot;&quot;/&gt;&lt;property id=&quot;20307&quot; value=&quot;261&quot;/&gt;&lt;/object&gt;&lt;object type=&quot;3&quot; unique_id=&quot;10011&quot;&gt;&lt;property id=&quot;20148&quot; value=&quot;5&quot;/&gt;&lt;property id=&quot;20300&quot; value=&quot;Slide 8 - &amp;quot;Hipotesis Utama Teori Nilai Guna&amp;quot;&quot;/&gt;&lt;property id=&quot;20307&quot; value=&quot;260&quot;/&gt;&lt;/object&gt;&lt;object type=&quot;3&quot; unique_id=&quot;10012&quot;&gt;&lt;property id=&quot;20148&quot; value=&quot;5&quot;/&gt;&lt;property id=&quot;20300&quot; value=&quot;Slide 9 - &amp;quot;Hipotesis Utama Teori Nilai Guna&amp;quot;&quot;/&gt;&lt;property id=&quot;20307&quot; value=&quot;279&quot;/&gt;&lt;/object&gt;&lt;object type=&quot;3&quot; unique_id=&quot;10013&quot;&gt;&lt;property id=&quot;20148&quot; value=&quot;5&quot;/&gt;&lt;property id=&quot;20300&quot; value=&quot;Slide 10 - &amp;quot;Hipotesis Utama Teori Nilai Guna&amp;quot;&quot;/&gt;&lt;property id=&quot;20307&quot; value=&quot;278&quot;/&gt;&lt;/object&gt;&lt;object type=&quot;3&quot; unique_id=&quot;10014&quot;&gt;&lt;property id=&quot;20148&quot; value=&quot;5&quot;/&gt;&lt;property id=&quot;20300&quot; value=&quot;Slide 11 - &amp;quot;HUKUM NILAI GUNA MARGINAL YANG SEMAKIN MENURUN&amp;quot;&quot;/&gt;&lt;property id=&quot;20307&quot; value=&quot;277&quot;/&gt;&lt;/object&gt;&lt;object type=&quot;3&quot; unique_id=&quot;10015&quot;&gt;&lt;property id=&quot;20148&quot; value=&quot;5&quot;/&gt;&lt;property id=&quot;20300&quot; value=&quot;Slide 12 - &amp;quot;Pendekatan Nilai Guna (utiliti) Kardinal&amp;quot;&quot;/&gt;&lt;property id=&quot;20307&quot; value=&quot;274&quot;/&gt;&lt;/object&gt;&lt;object type=&quot;3&quot; unique_id=&quot;10016&quot;&gt;&lt;property id=&quot;20148&quot; value=&quot;5&quot;/&gt;&lt;property id=&quot;20300&quot; value=&quot;Slide 13&quot;/&gt;&lt;property id=&quot;20307&quot; value=&quot;296&quot;/&gt;&lt;/object&gt;&lt;object type=&quot;3&quot; unique_id=&quot;10017&quot;&gt;&lt;property id=&quot;20148&quot; value=&quot;5&quot;/&gt;&lt;property id=&quot;20300&quot; value=&quot;Slide 14 - &amp;quot;Pendekatan Nilai Guna Kardinal&amp;quot;&quot;/&gt;&lt;property id=&quot;20307&quot; value=&quot;300&quot;/&gt;&lt;/object&gt;&lt;object type=&quot;3&quot; unique_id=&quot;10018&quot;&gt;&lt;property id=&quot;20148&quot; value=&quot;5&quot;/&gt;&lt;property id=&quot;20300&quot; value=&quot;Slide 15&quot;/&gt;&lt;property id=&quot;20307&quot; value=&quot;280&quot;/&gt;&lt;/object&gt;&lt;object type=&quot;3&quot; unique_id=&quot;10019&quot;&gt;&lt;property id=&quot;20148&quot; value=&quot;5&quot;/&gt;&lt;property id=&quot;20300&quot; value=&quot;Slide 16&quot;/&gt;&lt;property id=&quot;20307&quot; value=&quot;281&quot;/&gt;&lt;/object&gt;&lt;object type=&quot;3&quot; unique_id=&quot;10020&quot;&gt;&lt;property id=&quot;20148&quot; value=&quot;5&quot;/&gt;&lt;property id=&quot;20300&quot; value=&quot;Slide 17&quot;/&gt;&lt;property id=&quot;20307&quot; value=&quot;282&quot;/&gt;&lt;/object&gt;&lt;object type=&quot;3&quot; unique_id=&quot;10021&quot;&gt;&lt;property id=&quot;20148&quot; value=&quot;5&quot;/&gt;&lt;property id=&quot;20300&quot; value=&quot;Slide 18 - &amp;quot;Maksimasi Nilai Guna&amp;quot;&quot;/&gt;&lt;property id=&quot;20307&quot; value=&quot;293&quot;/&gt;&lt;/object&gt;&lt;object type=&quot;3&quot; unique_id=&quot;10022&quot;&gt;&lt;property id=&quot;20148&quot; value=&quot;5&quot;/&gt;&lt;property id=&quot;20300&quot; value=&quot;Slide 19 - &amp;quot;Maksimasi Nilai Guna&amp;quot;&quot;/&gt;&lt;property id=&quot;20307&quot; value=&quot;294&quot;/&gt;&lt;/object&gt;&lt;object type=&quot;3&quot; unique_id=&quot;10023&quot;&gt;&lt;property id=&quot;20148&quot; value=&quot;5&quot;/&gt;&lt;property id=&quot;20300&quot; value=&quot;Slide 20 - &amp;quot;Maksimasi Nilai Guna&amp;quot;&quot;/&gt;&lt;property id=&quot;20307&quot; value=&quot;297&quot;/&gt;&lt;/object&gt;&lt;object type=&quot;3&quot; unique_id=&quot;10024&quot;&gt;&lt;property id=&quot;20148&quot; value=&quot;5&quot;/&gt;&lt;property id=&quot;20300&quot; value=&quot;Slide 21 - &amp;quot;Maksimasi Nilai Guna&amp;quot;&quot;/&gt;&lt;property id=&quot;20307&quot; value=&quot;295&quot;/&gt;&lt;/object&gt;&lt;object type=&quot;3&quot; unique_id=&quot;10025&quot;&gt;&lt;property id=&quot;20148&quot; value=&quot;5&quot;/&gt;&lt;property id=&quot;20300&quot; value=&quot;Slide 22 - &amp;quot;Cara Memaksimumkan Nilai Guna&amp;quot;&quot;/&gt;&lt;property id=&quot;20307&quot; value=&quot;262&quot;/&gt;&lt;/object&gt;&lt;object type=&quot;3&quot; unique_id=&quot;10026&quot;&gt;&lt;property id=&quot;20148&quot; value=&quot;5&quot;/&gt;&lt;property id=&quot;20300&quot; value=&quot;Slide 23 - &amp;quot;Syarat Pemaksimuman Nilai Guna&amp;quot;&quot;/&gt;&lt;property id=&quot;20307&quot; value=&quot;263&quot;/&gt;&lt;/object&gt;&lt;object type=&quot;3&quot; unique_id=&quot;10027&quot;&gt;&lt;property id=&quot;20148&quot; value=&quot;5&quot;/&gt;&lt;property id=&quot;20300&quot; value=&quot;Slide 24&quot;/&gt;&lt;property id=&quot;20307&quot; value=&quot;301&quot;/&gt;&lt;/object&gt;&lt;object type=&quot;3&quot; unique_id=&quot;10028&quot;&gt;&lt;property id=&quot;20148&quot; value=&quot;5&quot;/&gt;&lt;property id=&quot;20300&quot; value=&quot;Slide 25 - &amp;quot;TEORI NILAI GUNA DAN TEORI PERMINTAAN&amp;quot;&quot;/&gt;&lt;property id=&quot;20307&quot; value=&quot;283&quot;/&gt;&lt;/object&gt;&lt;object type=&quot;3&quot; unique_id=&quot;10029&quot;&gt;&lt;property id=&quot;20148&quot; value=&quot;5&quot;/&gt;&lt;property id=&quot;20300&quot; value=&quot;Slide 26 - &amp;quot;EFEK PENGGANTIAN&amp;quot;&quot;/&gt;&lt;property id=&quot;20307&quot; value=&quot;284&quot;/&gt;&lt;/object&gt;&lt;object type=&quot;3&quot; unique_id=&quot;10030&quot;&gt;&lt;property id=&quot;20148&quot; value=&quot;5&quot;/&gt;&lt;property id=&quot;20300&quot; value=&quot;Slide 27 - &amp;quot;EFEK PENDAPATAN&amp;quot;&quot;/&gt;&lt;property id=&quot;20307&quot; value=&quot;285&quot;/&gt;&lt;/object&gt;&lt;object type=&quot;3&quot; unique_id=&quot;10031&quot;&gt;&lt;property id=&quot;20148&quot; value=&quot;5&quot;/&gt;&lt;property id=&quot;20300&quot; value=&quot;Slide 28 - &amp;quot;EFEK PENDAPATAN&amp;quot;&quot;/&gt;&lt;property id=&quot;20307&quot; value=&quot;292&quot;/&gt;&lt;/object&gt;&lt;object type=&quot;3&quot; unique_id=&quot;10032&quot;&gt;&lt;property id=&quot;20148&quot; value=&quot;5&quot;/&gt;&lt;property id=&quot;20300&quot; value=&quot;Slide 29 - &amp;quot;MEWUJUDKAN KURVA PERMINTAAN&amp;quot;&quot;/&gt;&lt;property id=&quot;20307&quot; value=&quot;286&quot;/&gt;&lt;/object&gt;&lt;object type=&quot;3&quot; unique_id=&quot;10033&quot;&gt;&lt;property id=&quot;20148&quot; value=&quot;5&quot;/&gt;&lt;property id=&quot;20300&quot; value=&quot;Slide 30&quot;/&gt;&lt;property id=&quot;20307&quot; value=&quot;287&quot;/&gt;&lt;/object&gt;&lt;object type=&quot;3&quot; unique_id=&quot;10034&quot;&gt;&lt;property id=&quot;20148&quot; value=&quot;5&quot;/&gt;&lt;property id=&quot;20300&quot; value=&quot;Slide 31 - &amp;quot;PARADOKS NILAI&amp;quot;&quot;/&gt;&lt;property id=&quot;20307&quot; value=&quot;288&quot;/&gt;&lt;/object&gt;&lt;object type=&quot;3&quot; unique_id=&quot;10035&quot;&gt;&lt;property id=&quot;20148&quot; value=&quot;5&quot;/&gt;&lt;property id=&quot;20300&quot; value=&quot;Slide 32 - &amp;quot;SURPLUS KONSUMEN&amp;quot;&quot;/&gt;&lt;property id=&quot;20307&quot; value=&quot;289&quot;/&gt;&lt;/object&gt;&lt;object type=&quot;3&quot; unique_id=&quot;10036&quot;&gt;&lt;property id=&quot;20148&quot; value=&quot;5&quot;/&gt;&lt;property id=&quot;20300&quot; value=&quot;Slide 33&quot;/&gt;&lt;property id=&quot;20307&quot; value=&quot;290&quot;/&gt;&lt;/object&gt;&lt;object type=&quot;3&quot; unique_id=&quot;10037&quot;&gt;&lt;property id=&quot;20148&quot; value=&quot;5&quot;/&gt;&lt;property id=&quot;20300&quot; value=&quot;Slide 34 - &amp;quot;Contoh Angka&amp;quot;&quot;/&gt;&lt;property id=&quot;20307&quot; value=&quot;268&quot;/&gt;&lt;/object&gt;&lt;object type=&quot;3&quot; unique_id=&quot;10038&quot;&gt;&lt;property id=&quot;20148&quot; value=&quot;5&quot;/&gt;&lt;property id=&quot;20300&quot; value=&quot;Slide 35&quot;/&gt;&lt;property id=&quot;20307&quot; value=&quot;29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267</TotalTime>
  <Words>1047</Words>
  <Application>Microsoft Office PowerPoint</Application>
  <PresentationFormat>On-screen Show (4:3)</PresentationFormat>
  <Paragraphs>163</Paragraphs>
  <Slides>35</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Default Theme</vt:lpstr>
      <vt:lpstr>Office Theme</vt:lpstr>
      <vt:lpstr>Equation</vt:lpstr>
      <vt:lpstr>TEORI TINGKAH LAKU KONSUMEN : TEORI NILAI GUNA (UTILITY)</vt:lpstr>
      <vt:lpstr>HAL YANG AKAN DIBAHAS</vt:lpstr>
      <vt:lpstr>Mengapa mempelajari tingkah laku konsumen:</vt:lpstr>
      <vt:lpstr>Teori Tingkah Laku Konsumen Dapat Dibedakan Dalam Dua Macam Pendekatan</vt:lpstr>
      <vt:lpstr>Teori Tingkah Laku Konsumen</vt:lpstr>
      <vt:lpstr>Definisi Teori Nilai Guna (Utility)</vt:lpstr>
      <vt:lpstr>Teori Nilai Guna (utility) </vt:lpstr>
      <vt:lpstr>Hipotesis Utama Teori Nilai Guna</vt:lpstr>
      <vt:lpstr>Hipotesis Utama Teori Nilai Guna</vt:lpstr>
      <vt:lpstr>Hipotesis Utama Teori Nilai Guna</vt:lpstr>
      <vt:lpstr>HUKUM NILAI GUNA MARGINAL YANG SEMAKIN MENURUN</vt:lpstr>
      <vt:lpstr>Pendekatan Nilai Guna (utiliti) Kardinal</vt:lpstr>
      <vt:lpstr>Slide 13</vt:lpstr>
      <vt:lpstr>Pendekatan Nilai Guna Kardinal</vt:lpstr>
      <vt:lpstr>Slide 15</vt:lpstr>
      <vt:lpstr>Slide 16</vt:lpstr>
      <vt:lpstr>Slide 17</vt:lpstr>
      <vt:lpstr>Maksimasi Nilai Guna</vt:lpstr>
      <vt:lpstr>Maksimasi Nilai Guna</vt:lpstr>
      <vt:lpstr>Maksimasi Nilai Guna</vt:lpstr>
      <vt:lpstr>Maksimasi Nilai Guna</vt:lpstr>
      <vt:lpstr>Cara Memaksimumkan Nilai Guna</vt:lpstr>
      <vt:lpstr>Syarat Pemaksimuman Nilai Guna</vt:lpstr>
      <vt:lpstr>Slide 24</vt:lpstr>
      <vt:lpstr>TEORI NILAI GUNA DAN TEORI PERMINTAAN</vt:lpstr>
      <vt:lpstr>EFEK PENGGANTIAN</vt:lpstr>
      <vt:lpstr>EFEK PENDAPATAN</vt:lpstr>
      <vt:lpstr>EFEK PENDAPATAN</vt:lpstr>
      <vt:lpstr>MEWUJUDKAN KURVA PERMINTAAN</vt:lpstr>
      <vt:lpstr>Slide 30</vt:lpstr>
      <vt:lpstr>PARADOKS NILAI</vt:lpstr>
      <vt:lpstr>SURPLUS KONSUMEN</vt:lpstr>
      <vt:lpstr>Slide 33</vt:lpstr>
      <vt:lpstr>Contoh Angka</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TINGKAH LAKU KONSUMEN : TEORI NILAI GUNA (UTILITY)</dc:title>
  <dc:creator>mrccoy</dc:creator>
  <cp:lastModifiedBy>Eka Bertuah</cp:lastModifiedBy>
  <cp:revision>11</cp:revision>
  <dcterms:created xsi:type="dcterms:W3CDTF">2012-12-07T11:40:51Z</dcterms:created>
  <dcterms:modified xsi:type="dcterms:W3CDTF">2018-05-24T12:14:08Z</dcterms:modified>
</cp:coreProperties>
</file>