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MANAJEMEN SDM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FEB 305 - Manajemen SDM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FEB 305 - Manajemen SDM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am" TargetMode="External"/><Relationship Id="rId2" Type="http://schemas.openxmlformats.org/officeDocument/2006/relationships/hyperlink" Target="https://en.wikipedia.org/wiki/Individu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rganiz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media" TargetMode="External"/><Relationship Id="rId2" Type="http://schemas.openxmlformats.org/officeDocument/2006/relationships/hyperlink" Target="https://en.wikipedia.org/wiki/Globaliz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._Edwards_Deming" TargetMode="External"/><Relationship Id="rId2" Type="http://schemas.openxmlformats.org/officeDocument/2006/relationships/hyperlink" Target="https://en.wikipedia.org/wiki/PDC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id-ID" sz="2400" b="1" dirty="0" smtClean="0"/>
              <a:t>APAYANG DAPAT DIUBAH DARI ORGANISASI?</a:t>
            </a:r>
            <a:endParaRPr lang="id-ID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097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RINA ANINDITA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</a:t>
            </a:r>
            <a:r>
              <a:rPr lang="id-I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|</a:t>
            </a:r>
          </a:p>
          <a:p>
            <a:r>
              <a:rPr lang="id-ID" sz="2000" dirty="0" smtClean="0"/>
              <a:t>MANAJEMEN PERUBAHAN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WHY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id-ID" sz="3000" dirty="0" smtClean="0"/>
              <a:t>K</a:t>
            </a:r>
            <a:r>
              <a:rPr lang="en-US" sz="3000" dirty="0" err="1" smtClean="0"/>
              <a:t>ondisi</a:t>
            </a:r>
            <a:r>
              <a:rPr lang="en-US" sz="3000" dirty="0" smtClean="0"/>
              <a:t> </a:t>
            </a:r>
            <a:r>
              <a:rPr lang="en-US" sz="3000" dirty="0"/>
              <a:t>yang </a:t>
            </a:r>
            <a:r>
              <a:rPr lang="en-US" sz="3000" dirty="0" err="1" smtClean="0"/>
              <a:t>dinamis</a:t>
            </a:r>
            <a:r>
              <a:rPr lang="id-ID" sz="3000" dirty="0" smtClean="0"/>
              <a:t> </a:t>
            </a:r>
            <a:endParaRPr lang="en-US" sz="3000" dirty="0"/>
          </a:p>
          <a:p>
            <a:pPr algn="just">
              <a:defRPr/>
            </a:pPr>
            <a:r>
              <a:rPr lang="id-ID" sz="3000" dirty="0" smtClean="0"/>
              <a:t>P</a:t>
            </a:r>
            <a:r>
              <a:rPr lang="en-US" sz="3000" dirty="0" err="1" smtClean="0"/>
              <a:t>erkembangan</a:t>
            </a:r>
            <a:r>
              <a:rPr lang="en-US" sz="3000" dirty="0" smtClean="0"/>
              <a:t> </a:t>
            </a:r>
            <a:r>
              <a:rPr lang="en-US" sz="3000" dirty="0" err="1"/>
              <a:t>ilmu</a:t>
            </a:r>
            <a:r>
              <a:rPr lang="en-US" sz="3000" dirty="0"/>
              <a:t> </a:t>
            </a:r>
            <a:r>
              <a:rPr lang="en-US" sz="3000" dirty="0" err="1" smtClean="0"/>
              <a:t>pengetahuan</a:t>
            </a:r>
            <a:r>
              <a:rPr lang="id-ID" sz="3000" dirty="0" smtClean="0"/>
              <a:t>, </a:t>
            </a:r>
            <a:r>
              <a:rPr lang="en-US" sz="3000" dirty="0" err="1" smtClean="0"/>
              <a:t>teknologi</a:t>
            </a:r>
            <a:r>
              <a:rPr lang="en-US" sz="3000" dirty="0" smtClean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id-ID" sz="3000" dirty="0" smtClean="0"/>
              <a:t> </a:t>
            </a:r>
            <a:r>
              <a:rPr lang="en-US" sz="3000" dirty="0" err="1" smtClean="0"/>
              <a:t>informasi</a:t>
            </a:r>
            <a:r>
              <a:rPr lang="id-ID" sz="3000" dirty="0" smtClean="0"/>
              <a:t> </a:t>
            </a:r>
            <a:endParaRPr lang="en-US" sz="3000" dirty="0"/>
          </a:p>
          <a:p>
            <a:pPr algn="just">
              <a:defRPr/>
            </a:pPr>
            <a:r>
              <a:rPr lang="id-ID" sz="3000" dirty="0" smtClean="0"/>
              <a:t>O</a:t>
            </a:r>
            <a:r>
              <a:rPr lang="en-US" sz="3000" dirty="0" err="1" smtClean="0"/>
              <a:t>rganisasi</a:t>
            </a:r>
            <a:r>
              <a:rPr lang="id-ID" sz="3000" dirty="0" smtClean="0"/>
              <a:t> harus </a:t>
            </a:r>
            <a:r>
              <a:rPr lang="en-US" sz="3000" dirty="0" err="1" smtClean="0"/>
              <a:t>adaptif</a:t>
            </a:r>
            <a:r>
              <a:rPr lang="en-US" sz="3000" dirty="0" smtClean="0"/>
              <a:t> </a:t>
            </a:r>
            <a:r>
              <a:rPr lang="id-ID" sz="3000" dirty="0" smtClean="0"/>
              <a:t> </a:t>
            </a:r>
            <a:r>
              <a:rPr lang="en-US" sz="3000" dirty="0" err="1" smtClean="0"/>
              <a:t>mengikuti</a:t>
            </a:r>
            <a:r>
              <a:rPr lang="en-US" sz="3000" dirty="0" smtClean="0"/>
              <a:t> </a:t>
            </a:r>
            <a:r>
              <a:rPr lang="en-US" sz="3000" dirty="0" err="1"/>
              <a:t>dinamika</a:t>
            </a:r>
            <a:r>
              <a:rPr lang="en-US" sz="3000" dirty="0"/>
              <a:t> yang </a:t>
            </a:r>
            <a:r>
              <a:rPr lang="en-US" sz="3000" dirty="0" err="1"/>
              <a:t>terjadi</a:t>
            </a:r>
            <a:r>
              <a:rPr lang="en-US" sz="3000" dirty="0"/>
              <a:t>.</a:t>
            </a:r>
          </a:p>
          <a:p>
            <a:pPr algn="just">
              <a:defRPr/>
            </a:pPr>
            <a:r>
              <a:rPr lang="id-ID" sz="3000" dirty="0" smtClean="0"/>
              <a:t>D</a:t>
            </a:r>
            <a:r>
              <a:rPr lang="en-US" sz="3000" dirty="0" err="1" smtClean="0"/>
              <a:t>iperlukan</a:t>
            </a:r>
            <a:r>
              <a:rPr lang="en-US" sz="3000" dirty="0" smtClean="0"/>
              <a:t> </a:t>
            </a:r>
            <a:r>
              <a:rPr lang="en-US" sz="3000" dirty="0" err="1"/>
              <a:t>pengetahuan</a:t>
            </a:r>
            <a:r>
              <a:rPr lang="en-US" sz="3000" dirty="0"/>
              <a:t> </a:t>
            </a:r>
            <a:r>
              <a:rPr lang="en-US" sz="3000" dirty="0" err="1"/>
              <a:t>tentang</a:t>
            </a:r>
            <a:r>
              <a:rPr lang="en-US" sz="3000" dirty="0"/>
              <a:t> </a:t>
            </a:r>
            <a:r>
              <a:rPr lang="en-US" sz="3000" dirty="0" err="1"/>
              <a:t>manajemen</a:t>
            </a:r>
            <a:r>
              <a:rPr lang="en-US" sz="3000" dirty="0"/>
              <a:t> </a:t>
            </a:r>
            <a:r>
              <a:rPr lang="en-US" sz="3000" dirty="0" err="1"/>
              <a:t>perubahaan</a:t>
            </a:r>
            <a:r>
              <a:rPr lang="en-US" sz="3000" dirty="0"/>
              <a:t> </a:t>
            </a:r>
            <a:r>
              <a:rPr lang="id-ID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393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3600" dirty="0" smtClean="0"/>
              <a:t> </a:t>
            </a:r>
            <a:r>
              <a:rPr lang="id-ID" sz="3600" dirty="0" smtClean="0">
                <a:sym typeface="Wingdings" pitchFamily="2" charset="2"/>
              </a:rPr>
              <a:t>P</a:t>
            </a:r>
            <a:r>
              <a:rPr lang="en-US" sz="3600" dirty="0" err="1" smtClean="0">
                <a:sym typeface="Wingdings" pitchFamily="2" charset="2"/>
              </a:rPr>
              <a:t>erubahan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>
                <a:sym typeface="Wingdings" pitchFamily="2" charset="2"/>
              </a:rPr>
              <a:t>fungsi-fungsi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 err="1">
                <a:sym typeface="Wingdings" pitchFamily="2" charset="2"/>
              </a:rPr>
              <a:t>manajemen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 err="1">
                <a:sym typeface="Wingdings" pitchFamily="2" charset="2"/>
              </a:rPr>
              <a:t>menuju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 err="1">
                <a:sym typeface="Wingdings" pitchFamily="2" charset="2"/>
              </a:rPr>
              <a:t>ke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 err="1">
                <a:sym typeface="Wingdings" pitchFamily="2" charset="2"/>
              </a:rPr>
              <a:t>arah</a:t>
            </a:r>
            <a:r>
              <a:rPr lang="en-US" sz="3600" dirty="0">
                <a:sym typeface="Wingdings" pitchFamily="2" charset="2"/>
              </a:rPr>
              <a:t> yang </a:t>
            </a:r>
            <a:r>
              <a:rPr lang="en-US" sz="3600" dirty="0" err="1">
                <a:sym typeface="Wingdings" pitchFamily="2" charset="2"/>
              </a:rPr>
              <a:t>lebih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 err="1">
                <a:sym typeface="Wingdings" pitchFamily="2" charset="2"/>
              </a:rPr>
              <a:t>baik</a:t>
            </a:r>
            <a:r>
              <a:rPr lang="en-US" sz="3600" dirty="0">
                <a:sym typeface="Wingdings" pitchFamily="2" charset="2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67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management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any approach to transitioning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Individual"/>
              </a:rPr>
              <a:t>individuals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Team"/>
              </a:rPr>
              <a:t>teams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Organization"/>
              </a:rPr>
              <a:t>organizations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using methods intended to re-direct the use of resources, business process, budget allocations, or other modes of operation that significantly reshape a company or organization. Organizational change management (OCM) considers the full organization and what needs to change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6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Reasons for </a:t>
            </a:r>
            <a:r>
              <a:rPr lang="en-US" b="1" dirty="0" smtClean="0"/>
              <a:t>change</a:t>
            </a:r>
            <a:r>
              <a:rPr lang="en-US" b="1" dirty="0"/>
              <a:t/>
            </a:r>
            <a:br>
              <a:rPr lang="en-US" b="1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lobalization"/>
              </a:rPr>
              <a:t>Globalization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constant innovation of technology result in a constantly evolving business environment. Phenomena such as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Social media"/>
              </a:rPr>
              <a:t>social media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mobile adaptability have revolutionized business and the effect of this is an ever increasing need for change, and therefore change management. </a:t>
            </a:r>
            <a:endParaRPr lang="id-ID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in technology also has a secondary effect of increasing the availability and therefore accountability of knowledge. Easily accessible information has resulted in unprecedented scrutiny from stockholders and the media and pressure on management.</a:t>
            </a:r>
          </a:p>
        </p:txBody>
      </p:sp>
    </p:spTree>
    <p:extLst>
      <p:ext uri="{BB962C8B-B14F-4D97-AF65-F5344CB8AC3E}">
        <p14:creationId xmlns:p14="http://schemas.microsoft.com/office/powerpoint/2010/main" val="6544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587188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MENGAPA </a:t>
            </a:r>
            <a:r>
              <a:rPr lang="id-ID" b="1" dirty="0" smtClean="0"/>
              <a:t>BERUBAH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425389"/>
            <a:ext cx="6447501" cy="4615974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Perubahan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 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Kompetisi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semakin 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ketat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Globalisasi 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Perubahan kebijakan pemerintah /regulasi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Kemajuan teknologi komunikasi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378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447501" cy="1117600"/>
          </a:xfrm>
        </p:spPr>
        <p:txBody>
          <a:bodyPr>
            <a:normAutofit/>
          </a:bodyPr>
          <a:lstStyle/>
          <a:p>
            <a:r>
              <a:rPr lang="en-US" sz="2800" b="1" dirty="0"/>
              <a:t>John </a:t>
            </a:r>
            <a:r>
              <a:rPr lang="en-US" sz="2800" b="1" dirty="0" err="1"/>
              <a:t>Kotter's</a:t>
            </a:r>
            <a:r>
              <a:rPr lang="en-US" sz="2800" b="1" dirty="0"/>
              <a:t> 8-Step Process for Leading Change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447501" cy="474088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Establish a Sense of Urgency</a:t>
            </a:r>
          </a:p>
          <a:p>
            <a:r>
              <a:rPr lang="en-US" sz="2800" dirty="0"/>
              <a:t>Create the Guiding Coalition</a:t>
            </a:r>
          </a:p>
          <a:p>
            <a:r>
              <a:rPr lang="en-US" sz="2800" dirty="0"/>
              <a:t>Develop a Vision and Strategy</a:t>
            </a:r>
          </a:p>
          <a:p>
            <a:r>
              <a:rPr lang="en-US" sz="2800" dirty="0"/>
              <a:t>Communicate the Change Vision</a:t>
            </a:r>
          </a:p>
          <a:p>
            <a:r>
              <a:rPr lang="en-US" sz="2800" dirty="0"/>
              <a:t>Empower Employees for Broad-Based Action</a:t>
            </a:r>
          </a:p>
          <a:p>
            <a:r>
              <a:rPr lang="en-US" sz="2800" dirty="0"/>
              <a:t>Generate Short-Term Wins</a:t>
            </a:r>
          </a:p>
          <a:p>
            <a:r>
              <a:rPr lang="en-US" sz="2800" dirty="0"/>
              <a:t>Consolidate Gains and Produce More Change</a:t>
            </a:r>
          </a:p>
          <a:p>
            <a:r>
              <a:rPr lang="en-US" sz="2800" dirty="0"/>
              <a:t>Anchor New Approaches in the Culture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217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/>
              <a:t>The Change Management Model consists of four stages:</a:t>
            </a:r>
            <a:br>
              <a:rPr lang="en-US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Change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&amp; Plan for Change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the Change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 the Change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480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955040"/>
          </a:xfrm>
        </p:spPr>
        <p:txBody>
          <a:bodyPr>
            <a:normAutofit fontScale="90000"/>
          </a:bodyPr>
          <a:lstStyle/>
          <a:p>
            <a:r>
              <a:rPr lang="en-US" dirty="0"/>
              <a:t>The </a:t>
            </a:r>
            <a:r>
              <a:rPr lang="en-US" dirty="0">
                <a:hlinkClick r:id="rId2" tooltip="PDCA"/>
              </a:rPr>
              <a:t>Plan-Do-Check-Act Cycle</a:t>
            </a:r>
            <a:r>
              <a:rPr lang="en-US" dirty="0"/>
              <a:t>,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47521"/>
            <a:ext cx="6447501" cy="42938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created by </a:t>
            </a:r>
            <a:r>
              <a:rPr lang="en-US" dirty="0" smtClean="0">
                <a:hlinkClick r:id="rId3" tooltip="W. Edwards Deming"/>
              </a:rPr>
              <a:t>W. Edwards Deming</a:t>
            </a:r>
            <a:r>
              <a:rPr lang="en-US" dirty="0" smtClean="0"/>
              <a:t>, is a management method to improve business method for control and continuous improvement of processes and products. It consists of four stages:</a:t>
            </a:r>
            <a:endParaRPr lang="id-ID" dirty="0" smtClean="0"/>
          </a:p>
          <a:p>
            <a:r>
              <a:rPr lang="en-US" dirty="0"/>
              <a:t>Plan – establish objectives and processes</a:t>
            </a:r>
          </a:p>
          <a:p>
            <a:r>
              <a:rPr lang="en-US" dirty="0"/>
              <a:t>Do – implement the plan, execute the process, make the product</a:t>
            </a:r>
          </a:p>
          <a:p>
            <a:r>
              <a:rPr lang="en-US" dirty="0"/>
              <a:t>Check – study actual results and compare against the expected results</a:t>
            </a:r>
          </a:p>
          <a:p>
            <a:r>
              <a:rPr lang="en-US" dirty="0"/>
              <a:t>Act – enact new standards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428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management principles</a:t>
            </a:r>
            <a:br>
              <a:rPr lang="en-US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 </a:t>
            </a:r>
            <a:r>
              <a:rPr lang="en-US" dirty="0"/>
              <a:t>all times involve and agree support from people within system (system = environment, processes, culture, relationships, </a:t>
            </a:r>
            <a:r>
              <a:rPr lang="en-US" dirty="0" err="1"/>
              <a:t>behaviours</a:t>
            </a:r>
            <a:r>
              <a:rPr lang="en-US" dirty="0"/>
              <a:t>, etc., whether personal or </a:t>
            </a:r>
            <a:r>
              <a:rPr lang="en-US" dirty="0" err="1"/>
              <a:t>organisational</a:t>
            </a:r>
            <a:r>
              <a:rPr lang="en-US" dirty="0"/>
              <a:t>).</a:t>
            </a:r>
          </a:p>
          <a:p>
            <a:r>
              <a:rPr lang="en-US" dirty="0"/>
              <a:t>Understand where you/the </a:t>
            </a:r>
            <a:r>
              <a:rPr lang="en-US" dirty="0" err="1"/>
              <a:t>organisation</a:t>
            </a:r>
            <a:r>
              <a:rPr lang="en-US" dirty="0"/>
              <a:t> is at the moment.</a:t>
            </a:r>
          </a:p>
          <a:p>
            <a:r>
              <a:rPr lang="en-US" dirty="0"/>
              <a:t>Understand where you want to be, when, why, and what the measures will be for having got there.</a:t>
            </a:r>
          </a:p>
          <a:p>
            <a:r>
              <a:rPr lang="en-US" dirty="0"/>
              <a:t>Plan development towards above No.3 in appropriate achievable measurable stages.</a:t>
            </a:r>
          </a:p>
          <a:p>
            <a:r>
              <a:rPr lang="en-US" dirty="0"/>
              <a:t>Communicate, involve, enable and facilitate involvement from people, as early and openly and as fully as is possible</a:t>
            </a:r>
          </a:p>
        </p:txBody>
      </p:sp>
    </p:spTree>
    <p:extLst>
      <p:ext uri="{BB962C8B-B14F-4D97-AF65-F5344CB8AC3E}">
        <p14:creationId xmlns:p14="http://schemas.microsoft.com/office/powerpoint/2010/main" val="207627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Kotter's</a:t>
            </a:r>
            <a:r>
              <a:rPr lang="en-US" dirty="0"/>
              <a:t> eight step change model can be </a:t>
            </a:r>
            <a:r>
              <a:rPr lang="en-US" dirty="0" err="1"/>
              <a:t>summarised</a:t>
            </a:r>
            <a:r>
              <a:rPr lang="en-US" dirty="0"/>
              <a:t> as:</a:t>
            </a:r>
            <a:br>
              <a:rPr lang="en-US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 smtClean="0"/>
              <a:t>Increase </a:t>
            </a:r>
            <a:r>
              <a:rPr lang="en-US" b="1" dirty="0"/>
              <a:t>urgency</a:t>
            </a:r>
            <a:r>
              <a:rPr lang="en-US" dirty="0"/>
              <a:t> - inspire people to move, make objectives real and relevant.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Build the guiding team</a:t>
            </a:r>
            <a:r>
              <a:rPr lang="en-US" dirty="0"/>
              <a:t> - get the right people in place with the right emotional commitment, and the right mix of skills and levels.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Get the vision right</a:t>
            </a:r>
            <a:r>
              <a:rPr lang="en-US" dirty="0"/>
              <a:t> - get the team to establish a simple vision and strategy, focus on emotional and creative aspects necessary to drive service and efficiency.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Communicate for buy-in</a:t>
            </a:r>
            <a:r>
              <a:rPr lang="en-US" dirty="0"/>
              <a:t> - Involve as many people as possible, communicate the essentials, simply, and to appeal and respond to people's needs. De-clutter communications - make technology work for you rather than against.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Empower action</a:t>
            </a:r>
            <a:r>
              <a:rPr lang="en-US" dirty="0"/>
              <a:t> - Remove obstacles, enable constructive feedback and lots of support from leaders - reward and </a:t>
            </a:r>
            <a:r>
              <a:rPr lang="en-US" dirty="0" err="1"/>
              <a:t>recognise</a:t>
            </a:r>
            <a:r>
              <a:rPr lang="en-US" dirty="0"/>
              <a:t> progress and achievements.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Create short-term wins</a:t>
            </a:r>
            <a:r>
              <a:rPr lang="en-US" dirty="0"/>
              <a:t> - Set aims that are easy to achieve - in bite-size chunks. Manageable numbers of initiatives. Finish current stages before starting new ones.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Don't let up</a:t>
            </a:r>
            <a:r>
              <a:rPr lang="en-US" dirty="0"/>
              <a:t> - Foster and encourage determination and persistence - ongoing change - encourage ongoing progress reporting - highlight achieved and future milestones.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Make change stick</a:t>
            </a:r>
            <a:r>
              <a:rPr lang="en-US" dirty="0"/>
              <a:t> - Reinforce the value of successful change via recruitment, promotion, new change leaders. Weave change into culture.</a:t>
            </a:r>
          </a:p>
        </p:txBody>
      </p:sp>
    </p:spTree>
    <p:extLst>
      <p:ext uri="{BB962C8B-B14F-4D97-AF65-F5344CB8AC3E}">
        <p14:creationId xmlns:p14="http://schemas.microsoft.com/office/powerpoint/2010/main" val="413333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57213"/>
            <a:ext cx="89058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Tipe Perubahan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id-ID" dirty="0" smtClean="0"/>
              <a:t>Perubahan </a:t>
            </a:r>
            <a:r>
              <a:rPr lang="id-ID" dirty="0"/>
              <a:t>terdiri dari 3 tipe yang berbeda, dimana setiap tipe memerlukan strategi manajemen perubahan yang berbeda pula.  Tiga macam perubahan tersebut adalah:</a:t>
            </a:r>
          </a:p>
          <a:p>
            <a:pPr fontAlgn="base"/>
            <a:r>
              <a:rPr lang="id-ID" dirty="0"/>
              <a:t>(1)  Perubahan Rutin, dimana telah direncanakan dan dibangun melalui proses organisasi;</a:t>
            </a:r>
          </a:p>
          <a:p>
            <a:pPr fontAlgn="base"/>
            <a:r>
              <a:rPr lang="id-ID" dirty="0"/>
              <a:t>(2)  Perubahan Peningkatan, yang mencakup keuntungan atau nilai yang telah dicapai organisasi;</a:t>
            </a:r>
          </a:p>
          <a:p>
            <a:pPr fontAlgn="base"/>
            <a:r>
              <a:rPr lang="id-ID" dirty="0"/>
              <a:t>(3)  Perubahan Inovatif, yang mencakup cara bagaimana organisasi memberikan pelayanannya.</a:t>
            </a:r>
          </a:p>
          <a:p>
            <a:r>
              <a:rPr lang="id-ID" dirty="0"/>
              <a:t>Pada dasarnya tidak ada satupun pendekatan yang sesuai untuk Manajemen Perubahan</a:t>
            </a:r>
          </a:p>
        </p:txBody>
      </p:sp>
    </p:spTree>
    <p:extLst>
      <p:ext uri="{BB962C8B-B14F-4D97-AF65-F5344CB8AC3E}">
        <p14:creationId xmlns:p14="http://schemas.microsoft.com/office/powerpoint/2010/main" val="2705775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772160"/>
          </a:xfrm>
        </p:spPr>
        <p:txBody>
          <a:bodyPr>
            <a:normAutofit fontScale="90000"/>
          </a:bodyPr>
          <a:lstStyle/>
          <a:p>
            <a:r>
              <a:rPr lang="id-ID" b="1" u="sng" dirty="0"/>
              <a:t>Apa yang diperlukan dalam Perubahan ?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81761"/>
            <a:ext cx="6447501" cy="465960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id-ID" dirty="0" smtClean="0"/>
              <a:t> John Taylor (2002)</a:t>
            </a:r>
            <a:endParaRPr lang="id-ID" dirty="0"/>
          </a:p>
          <a:p>
            <a:pPr lvl="1" fontAlgn="base"/>
            <a:r>
              <a:rPr lang="id-ID" sz="2400" b="1" dirty="0"/>
              <a:t>Keberanian</a:t>
            </a:r>
            <a:r>
              <a:rPr lang="id-ID" sz="2400" dirty="0"/>
              <a:t> diperlukan untuk mengambil keputusan sulit untuk mengatasi ketidakpastian, ketakutan, dan segala resiko yang bisa mencegah seseorang untuk mengambil keputusan untuk melakukan perubahan.</a:t>
            </a:r>
          </a:p>
          <a:p>
            <a:pPr lvl="1" fontAlgn="base"/>
            <a:r>
              <a:rPr lang="id-ID" sz="2400" b="1" dirty="0"/>
              <a:t>Imaginasi </a:t>
            </a:r>
            <a:r>
              <a:rPr lang="id-ID" sz="2400" dirty="0"/>
              <a:t>diperlukan untuk melihat kearah mana perubahan harus dilakukan.</a:t>
            </a:r>
          </a:p>
          <a:p>
            <a:pPr lvl="1" fontAlgn="base"/>
            <a:r>
              <a:rPr lang="id-ID" sz="2400" b="1" dirty="0"/>
              <a:t>Komitmen</a:t>
            </a:r>
            <a:r>
              <a:rPr lang="id-ID" sz="2400" dirty="0"/>
              <a:t> diperlukan untuk tetap fokus pada usaha untuk meraih sukses walaupun harus menghadapi berbagai kesulitan, hambatan, ataupun masalah.</a:t>
            </a:r>
          </a:p>
          <a:p>
            <a:pPr lvl="1"/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75806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6955502" cy="99568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Tahapan Dalam Manajemen Perubahan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447501" cy="459864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id-ID" sz="2000" dirty="0"/>
              <a:t>Suatu perubahan terjadi melalui tahap-tahapnya.  Pertama-tama adanya dorongan dari dalam (dorongan internal), kemudian ada dorongan dari luar (dorongan eksternal).  Untuk manajemen perubahan perlu diketahui adanya tahapan perubahan.  </a:t>
            </a:r>
            <a:r>
              <a:rPr lang="id-ID" sz="2000" dirty="0" smtClean="0"/>
              <a:t> </a:t>
            </a:r>
            <a:endParaRPr lang="id-ID" sz="2000" dirty="0"/>
          </a:p>
          <a:p>
            <a:pPr fontAlgn="base"/>
            <a:r>
              <a:rPr lang="id-ID" sz="2000" b="1" dirty="0"/>
              <a:t>Tahap 1</a:t>
            </a:r>
            <a:r>
              <a:rPr lang="id-ID" sz="2000" dirty="0"/>
              <a:t>,  yang merupakan </a:t>
            </a:r>
            <a:r>
              <a:rPr lang="id-ID" sz="2000" b="1" i="1" dirty="0"/>
              <a:t>tahap identifikasi perubahan, </a:t>
            </a:r>
            <a:r>
              <a:rPr lang="id-ID" sz="2000" dirty="0"/>
              <a:t>diharapkan seseorang</a:t>
            </a:r>
            <a:r>
              <a:rPr lang="id-ID" sz="2000" b="1" i="1" dirty="0"/>
              <a:t> </a:t>
            </a:r>
            <a:r>
              <a:rPr lang="id-ID" sz="2000" dirty="0"/>
              <a:t>dapat mengenal perubahan apa yang akan dilakukan /terjadi.  Dalam tahap ini seseorang atau kelompok dapat mengenal kebutuhan perubahan dan mengidentifikasi tipe perubahan.</a:t>
            </a:r>
          </a:p>
          <a:p>
            <a:pPr fontAlgn="base"/>
            <a:r>
              <a:rPr lang="id-ID" sz="2000" b="1" dirty="0"/>
              <a:t>Tahap 2,  </a:t>
            </a:r>
            <a:r>
              <a:rPr lang="id-ID" sz="2000" dirty="0"/>
              <a:t>adalah </a:t>
            </a:r>
            <a:r>
              <a:rPr lang="id-ID" sz="2000" b="1" i="1" dirty="0"/>
              <a:t>tahap perencanaan perubahan</a:t>
            </a:r>
            <a:r>
              <a:rPr lang="id-ID" sz="2000" dirty="0"/>
              <a:t>.  Pada tahap ini harus dianalisis mengenai </a:t>
            </a:r>
            <a:r>
              <a:rPr lang="id-ID" sz="2000" b="1" i="1" dirty="0"/>
              <a:t>diagnostik situasional tehnik, pemilihan strategi umum, dan pemilihan.   </a:t>
            </a:r>
            <a:r>
              <a:rPr lang="id-ID" sz="2000" dirty="0"/>
              <a:t>Dalam proses ini perlu dipertimbangkan adanya factor pendukung sehingga perubahan dapat terjadi dengan baik.</a:t>
            </a:r>
          </a:p>
        </p:txBody>
      </p:sp>
    </p:spTree>
    <p:extLst>
      <p:ext uri="{BB962C8B-B14F-4D97-AF65-F5344CB8AC3E}">
        <p14:creationId xmlns:p14="http://schemas.microsoft.com/office/powerpoint/2010/main" val="191763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b="1" dirty="0"/>
              <a:t>Tahapan Dalam Manajemen Perubahan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584961"/>
            <a:ext cx="6447501" cy="445640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id-ID" sz="2400" b="1" dirty="0" smtClean="0"/>
              <a:t>Tahap </a:t>
            </a:r>
            <a:r>
              <a:rPr lang="id-ID" sz="2400" b="1" dirty="0"/>
              <a:t>3</a:t>
            </a:r>
            <a:r>
              <a:rPr lang="id-ID" sz="2400" dirty="0"/>
              <a:t>, merupakan </a:t>
            </a:r>
            <a:r>
              <a:rPr lang="id-ID" sz="2400" b="1" i="1" dirty="0"/>
              <a:t>tahap implementasi perubahan </a:t>
            </a:r>
            <a:r>
              <a:rPr lang="id-ID" sz="2400" dirty="0"/>
              <a:t>dimana terjadi proses pencairan, perubahan dan pembekuan yang diharapkan.  Apabila suatu perubahan sedang terjadi kemungkinan timbul masalah. Untuk itu perlu dilakukan monitoring perubahan.</a:t>
            </a:r>
          </a:p>
          <a:p>
            <a:r>
              <a:rPr lang="id-ID" sz="2400" b="1" dirty="0"/>
              <a:t>Tahap 4</a:t>
            </a:r>
            <a:r>
              <a:rPr lang="id-ID" sz="2400" dirty="0"/>
              <a:t>, adalah </a:t>
            </a:r>
            <a:r>
              <a:rPr lang="id-ID" sz="2400" b="1" dirty="0"/>
              <a:t>tahap evaluasi dan umpan balik</a:t>
            </a:r>
            <a:r>
              <a:rPr lang="id-ID" sz="2400" dirty="0"/>
              <a:t>.  Untuk melakukan evaluaasi diperlukan data, oleh karena itu dalam tahap ini dilakukan </a:t>
            </a:r>
            <a:r>
              <a:rPr lang="id-ID" sz="2400" b="1" i="1" dirty="0"/>
              <a:t>pengumpulan data</a:t>
            </a:r>
            <a:r>
              <a:rPr lang="id-ID" sz="2400" dirty="0"/>
              <a:t> </a:t>
            </a:r>
            <a:r>
              <a:rPr lang="id-ID" sz="2400" b="1" i="1" dirty="0"/>
              <a:t>dan evaluasi data</a:t>
            </a:r>
            <a:r>
              <a:rPr lang="id-ID" sz="2400" dirty="0"/>
              <a:t> tersebut.  Hasil evaluasi ini dapat di umpan balik kepada tahap 1 sehingga memberi dampak pada perubahan yang diinginkan berikutnya.</a:t>
            </a:r>
          </a:p>
        </p:txBody>
      </p:sp>
    </p:spTree>
    <p:extLst>
      <p:ext uri="{BB962C8B-B14F-4D97-AF65-F5344CB8AC3E}">
        <p14:creationId xmlns:p14="http://schemas.microsoft.com/office/powerpoint/2010/main" val="137134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dirty="0" smtClean="0"/>
              <a:t>FEB 305 - Manajemen SDM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766763"/>
            <a:ext cx="84867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8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57213"/>
            <a:ext cx="87534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1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290638"/>
            <a:ext cx="77438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69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47763"/>
            <a:ext cx="8372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7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81038"/>
            <a:ext cx="81819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9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947738"/>
            <a:ext cx="79533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3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3888"/>
            <a:ext cx="85248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08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486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APAYANG DAPAT DIUBAH DARI ORGANISASI?</vt:lpstr>
      <vt:lpstr>VISI DAN MISI UNIVERSITAS ESA UNGGUL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CHANGE</vt:lpstr>
      <vt:lpstr>Apa itu Manajemen Perubahan?</vt:lpstr>
      <vt:lpstr>Change management (CM) </vt:lpstr>
      <vt:lpstr>Reasons for change </vt:lpstr>
      <vt:lpstr>MENGAPA BERUBAH </vt:lpstr>
      <vt:lpstr>John Kotter's 8-Step Process for Leading Change</vt:lpstr>
      <vt:lpstr>The Change Management Model consists of four stages: </vt:lpstr>
      <vt:lpstr>The Plan-Do-Check-Act Cycle, </vt:lpstr>
      <vt:lpstr>change management principles </vt:lpstr>
      <vt:lpstr>Kotter's eight step change model can be summarised as: </vt:lpstr>
      <vt:lpstr>Tipe Perubahan </vt:lpstr>
      <vt:lpstr>Apa yang diperlukan dalam Perubahan ? </vt:lpstr>
      <vt:lpstr>Tahapan Dalam Manajemen Perubahan</vt:lpstr>
      <vt:lpstr>Tahapan Dalam Manajemen Perubahan 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toshiba</cp:lastModifiedBy>
  <cp:revision>42</cp:revision>
  <dcterms:created xsi:type="dcterms:W3CDTF">2017-09-09T11:34:57Z</dcterms:created>
  <dcterms:modified xsi:type="dcterms:W3CDTF">2018-03-25T03:44:57Z</dcterms:modified>
</cp:coreProperties>
</file>