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64" r:id="rId4"/>
    <p:sldId id="265" r:id="rId5"/>
    <p:sldId id="273" r:id="rId6"/>
    <p:sldId id="274" r:id="rId7"/>
    <p:sldId id="27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MANAJEMEN SDM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d-ID" smtClean="0"/>
              <a:t>FEB 305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MANAJEMEN SDM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d-ID" smtClean="0"/>
              <a:t>FEB 305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d-ID" smtClean="0"/>
              <a:t>FEB 305 - Manajemen SDM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F6C2-2942-47E9-8673-56AA5C227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9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smtClean="0"/>
              <a:t>6097 - Rina Anindita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d-ID" smtClean="0"/>
              <a:t>FEB 305 - Manajemen SDM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6097 - Rina Anindita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id-ID" sz="2400" b="1" dirty="0" smtClean="0"/>
              <a:t>MANAJEMEN  PERUBAHAN DAN PENGEMBANGAN ORGANISASI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097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RINA ANINDITA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</a:t>
            </a:r>
            <a:r>
              <a:rPr lang="id-ID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 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|</a:t>
            </a:r>
          </a:p>
          <a:p>
            <a:r>
              <a:rPr lang="id-ID" sz="2000" dirty="0" smtClean="0"/>
              <a:t>MANAJEMEN PERUBAHAN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66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doors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sz="3200" smtClean="0"/>
              <a:t>BIDANG SASARAN OD (GOAL DOMAIN)</a:t>
            </a:r>
          </a:p>
        </p:txBody>
      </p:sp>
      <p:graphicFrame>
        <p:nvGraphicFramePr>
          <p:cNvPr id="210967" name="Group 23"/>
          <p:cNvGraphicFramePr>
            <a:graphicFrameLocks noGrp="1"/>
          </p:cNvGraphicFramePr>
          <p:nvPr/>
        </p:nvGraphicFramePr>
        <p:xfrm>
          <a:off x="1447800" y="1143000"/>
          <a:ext cx="6096000" cy="547419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779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EFESIENSI INTERNAL: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Fokus: Input – 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Ukuran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Jumlah produksi/jam kerja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Tingkat keuntungan investasi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Ongkos produksi per unit produk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Bahan terbuang per unit produk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Omset/ongkos promosi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EFESIENSI EKSTERNAL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Fokus: Posisi/kekuatan organisasi dalam lingkungan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Ukuran: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Ongkos modal/kapital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Besar pasar yang dikuasai (market share)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Ongkos bahan baku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Ongkos buruh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Pengembangan produk baru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Keuntungan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4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EFEKTIVITAS INTERNAL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Fokus: Kepuasan karyawan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Ukuran: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Turn over karyawan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Sikap karyawan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Iklim kerja organisasi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Komitmen karyawan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Hubungan intern personal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EFEKTIVITAS EKSTERNAL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Fokus: Kepuasan Konstituensi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Ukuran: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Kepuasan lingkungan terhadap organisasi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Kepuasan leveransir terhadap organisasi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Kepuasan konsumen tanggung jawab sosial organisasi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Kualitas hidup dalam lingkungan sebagai akibat eksistensi organisasi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4" name="Rectangle 24"/>
          <p:cNvSpPr>
            <a:spLocks noChangeArrowheads="1"/>
          </p:cNvSpPr>
          <p:nvPr/>
        </p:nvSpPr>
        <p:spPr bwMode="auto">
          <a:xfrm>
            <a:off x="1752600" y="685800"/>
            <a:ext cx="259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 b="1"/>
              <a:t>INTERNAL</a:t>
            </a:r>
          </a:p>
        </p:txBody>
      </p:sp>
      <p:sp>
        <p:nvSpPr>
          <p:cNvPr id="25615" name="Rectangle 25"/>
          <p:cNvSpPr>
            <a:spLocks noChangeArrowheads="1"/>
          </p:cNvSpPr>
          <p:nvPr/>
        </p:nvSpPr>
        <p:spPr bwMode="auto">
          <a:xfrm>
            <a:off x="4572000" y="685800"/>
            <a:ext cx="259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 b="1"/>
              <a:t>EKSTERNAL</a:t>
            </a:r>
          </a:p>
        </p:txBody>
      </p:sp>
      <p:sp>
        <p:nvSpPr>
          <p:cNvPr id="25616" name="Rectangle 26"/>
          <p:cNvSpPr>
            <a:spLocks noChangeArrowheads="1"/>
          </p:cNvSpPr>
          <p:nvPr/>
        </p:nvSpPr>
        <p:spPr bwMode="auto">
          <a:xfrm>
            <a:off x="838200" y="1828800"/>
            <a:ext cx="381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 sz="1600" b="1"/>
              <a:t>E</a:t>
            </a:r>
          </a:p>
          <a:p>
            <a:pPr algn="ctr"/>
            <a:r>
              <a:rPr lang="en-US" altLang="id-ID" sz="1600" b="1"/>
              <a:t>F</a:t>
            </a:r>
          </a:p>
          <a:p>
            <a:pPr algn="ctr"/>
            <a:r>
              <a:rPr lang="en-US" altLang="id-ID" sz="1600" b="1"/>
              <a:t>E</a:t>
            </a:r>
          </a:p>
          <a:p>
            <a:pPr algn="ctr"/>
            <a:r>
              <a:rPr lang="en-US" altLang="id-ID" sz="1600" b="1"/>
              <a:t>S</a:t>
            </a:r>
          </a:p>
          <a:p>
            <a:pPr algn="ctr"/>
            <a:r>
              <a:rPr lang="en-US" altLang="id-ID" sz="1600" b="1"/>
              <a:t>I</a:t>
            </a:r>
          </a:p>
          <a:p>
            <a:pPr algn="ctr"/>
            <a:r>
              <a:rPr lang="en-US" altLang="id-ID" sz="1600" b="1"/>
              <a:t>E</a:t>
            </a:r>
          </a:p>
          <a:p>
            <a:pPr algn="ctr"/>
            <a:r>
              <a:rPr lang="en-US" altLang="id-ID" sz="1600" b="1"/>
              <a:t>N</a:t>
            </a:r>
          </a:p>
          <a:p>
            <a:pPr algn="ctr"/>
            <a:r>
              <a:rPr lang="en-US" altLang="id-ID" sz="1600" b="1"/>
              <a:t>S</a:t>
            </a:r>
          </a:p>
          <a:p>
            <a:pPr algn="ctr"/>
            <a:r>
              <a:rPr lang="en-US" altLang="id-ID" sz="1600" b="1"/>
              <a:t>I</a:t>
            </a:r>
          </a:p>
          <a:p>
            <a:pPr algn="ctr"/>
            <a:endParaRPr lang="en-US" altLang="id-ID" sz="1600" b="1"/>
          </a:p>
        </p:txBody>
      </p:sp>
      <p:sp>
        <p:nvSpPr>
          <p:cNvPr id="25617" name="Rectangle 27"/>
          <p:cNvSpPr>
            <a:spLocks noChangeArrowheads="1"/>
          </p:cNvSpPr>
          <p:nvPr/>
        </p:nvSpPr>
        <p:spPr bwMode="auto">
          <a:xfrm>
            <a:off x="838200" y="4343400"/>
            <a:ext cx="381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 sz="1600" b="1"/>
              <a:t>E</a:t>
            </a:r>
          </a:p>
          <a:p>
            <a:pPr algn="ctr"/>
            <a:r>
              <a:rPr lang="en-US" altLang="id-ID" sz="1600" b="1"/>
              <a:t>F</a:t>
            </a:r>
          </a:p>
          <a:p>
            <a:pPr algn="ctr"/>
            <a:r>
              <a:rPr lang="en-US" altLang="id-ID" sz="1600" b="1"/>
              <a:t>E</a:t>
            </a:r>
          </a:p>
          <a:p>
            <a:pPr algn="ctr"/>
            <a:r>
              <a:rPr lang="en-US" altLang="id-ID" sz="1600" b="1"/>
              <a:t>K</a:t>
            </a:r>
          </a:p>
          <a:p>
            <a:pPr algn="ctr"/>
            <a:r>
              <a:rPr lang="en-US" altLang="id-ID" sz="1600" b="1"/>
              <a:t>T</a:t>
            </a:r>
          </a:p>
          <a:p>
            <a:pPr algn="ctr"/>
            <a:r>
              <a:rPr lang="en-US" altLang="id-ID" sz="1600" b="1"/>
              <a:t>I</a:t>
            </a:r>
          </a:p>
          <a:p>
            <a:pPr algn="ctr"/>
            <a:r>
              <a:rPr lang="en-US" altLang="id-ID" sz="1600" b="1"/>
              <a:t>V</a:t>
            </a:r>
          </a:p>
          <a:p>
            <a:pPr algn="ctr"/>
            <a:r>
              <a:rPr lang="en-US" altLang="id-ID" sz="1600" b="1"/>
              <a:t>I</a:t>
            </a:r>
          </a:p>
          <a:p>
            <a:pPr algn="ctr"/>
            <a:r>
              <a:rPr lang="en-US" altLang="id-ID" sz="1600" b="1"/>
              <a:t>T</a:t>
            </a:r>
          </a:p>
          <a:p>
            <a:pPr algn="ctr"/>
            <a:r>
              <a:rPr lang="en-US" altLang="id-ID" sz="1600" b="1"/>
              <a:t>A</a:t>
            </a:r>
          </a:p>
          <a:p>
            <a:pPr algn="ctr"/>
            <a:r>
              <a:rPr lang="en-US" altLang="id-ID" sz="1600" b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5554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sz="4000" smtClean="0"/>
              <a:t>TIPE IDEAL MANAJER PROFESIONAL</a:t>
            </a:r>
          </a:p>
        </p:txBody>
      </p:sp>
      <p:graphicFrame>
        <p:nvGraphicFramePr>
          <p:cNvPr id="211983" name="Group 15"/>
          <p:cNvGraphicFramePr>
            <a:graphicFrameLocks noGrp="1"/>
          </p:cNvGraphicFramePr>
          <p:nvPr/>
        </p:nvGraphicFramePr>
        <p:xfrm>
          <a:off x="1524000" y="18288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AHLI STRATEGI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PEMIMPIN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8" name="Rectangle 16"/>
          <p:cNvSpPr>
            <a:spLocks noChangeArrowheads="1"/>
          </p:cNvSpPr>
          <p:nvPr/>
        </p:nvSpPr>
        <p:spPr bwMode="auto">
          <a:xfrm>
            <a:off x="3733800" y="35052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 b="1"/>
              <a:t>MANAJER</a:t>
            </a:r>
          </a:p>
        </p:txBody>
      </p:sp>
    </p:spTree>
    <p:extLst>
      <p:ext uri="{BB962C8B-B14F-4D97-AF65-F5344CB8AC3E}">
        <p14:creationId xmlns:p14="http://schemas.microsoft.com/office/powerpoint/2010/main" val="3506922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sz="4000" smtClean="0"/>
              <a:t>FASE TINDAKAN PENGEMBANGAN ORGANISASI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457200" y="2438400"/>
            <a:ext cx="1905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FASE </a:t>
            </a:r>
          </a:p>
          <a:p>
            <a:pPr algn="ctr"/>
            <a:r>
              <a:rPr lang="en-US" altLang="id-ID"/>
              <a:t>PENILAIAN</a:t>
            </a:r>
          </a:p>
          <a:p>
            <a:pPr algn="ctr"/>
            <a:r>
              <a:rPr lang="en-US" altLang="id-ID"/>
              <a:t>(Evaluasi </a:t>
            </a:r>
          </a:p>
          <a:p>
            <a:pPr algn="ctr"/>
            <a:r>
              <a:rPr lang="en-US" altLang="id-ID"/>
              <a:t>Pertama)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667000" y="2438400"/>
            <a:ext cx="1905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FASE</a:t>
            </a:r>
          </a:p>
          <a:p>
            <a:pPr algn="ctr"/>
            <a:r>
              <a:rPr lang="en-US" altLang="id-ID"/>
              <a:t>PEMECAHAN</a:t>
            </a:r>
          </a:p>
          <a:p>
            <a:pPr algn="ctr"/>
            <a:r>
              <a:rPr lang="en-US" altLang="id-ID"/>
              <a:t>MASALAH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4876800" y="2438400"/>
            <a:ext cx="1905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FASE</a:t>
            </a:r>
          </a:p>
          <a:p>
            <a:pPr algn="ctr"/>
            <a:r>
              <a:rPr lang="en-US" altLang="id-ID"/>
              <a:t>PELAKSANAAN</a:t>
            </a:r>
          </a:p>
          <a:p>
            <a:pPr algn="ctr"/>
            <a:r>
              <a:rPr lang="en-US" altLang="id-ID"/>
              <a:t>OD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7086600" y="2438400"/>
            <a:ext cx="1905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FASE</a:t>
            </a:r>
          </a:p>
          <a:p>
            <a:pPr algn="ctr"/>
            <a:r>
              <a:rPr lang="en-US" altLang="id-ID"/>
              <a:t>EVALUASI</a:t>
            </a:r>
          </a:p>
          <a:p>
            <a:pPr algn="ctr"/>
            <a:r>
              <a:rPr lang="en-US" altLang="id-ID"/>
              <a:t>KEDUA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048000" y="5257800"/>
            <a:ext cx="2743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UMPAN BALIK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23622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45720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6781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8001000" y="4038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 flipH="1">
            <a:off x="5867400" y="5410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 flipH="1">
            <a:off x="1371600" y="5410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V="1">
            <a:off x="1371600" y="4038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 flipV="1">
            <a:off x="35052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 flipV="1">
            <a:off x="5486400" y="4038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843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id-ID" sz="3200" smtClean="0"/>
              <a:t>PENDEKATAN SOSIOTEKNIS DALAM OD</a:t>
            </a:r>
          </a:p>
        </p:txBody>
      </p:sp>
      <p:graphicFrame>
        <p:nvGraphicFramePr>
          <p:cNvPr id="214031" name="Group 15"/>
          <p:cNvGraphicFramePr>
            <a:graphicFrameLocks noGrp="1"/>
          </p:cNvGraphicFramePr>
          <p:nvPr/>
        </p:nvGraphicFramePr>
        <p:xfrm>
          <a:off x="1981200" y="2514600"/>
          <a:ext cx="5105400" cy="2590800"/>
        </p:xfrm>
        <a:graphic>
          <a:graphicData uri="http://schemas.openxmlformats.org/drawingml/2006/table">
            <a:tbl>
              <a:tblPr/>
              <a:tblGrid>
                <a:gridCol w="2552700"/>
                <a:gridCol w="25527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AHLI STRATEGI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PEMIMPIN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SOLVER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4038600" y="3581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MANAJER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838200" y="12954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Evaluasi</a:t>
            </a:r>
          </a:p>
        </p:txBody>
      </p:sp>
      <p:sp>
        <p:nvSpPr>
          <p:cNvPr id="28688" name="Rectangle 18"/>
          <p:cNvSpPr>
            <a:spLocks noChangeArrowheads="1"/>
          </p:cNvSpPr>
          <p:nvPr/>
        </p:nvSpPr>
        <p:spPr bwMode="auto">
          <a:xfrm>
            <a:off x="1219200" y="19812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Sistem Strategi</a:t>
            </a:r>
          </a:p>
        </p:txBody>
      </p:sp>
      <p:sp>
        <p:nvSpPr>
          <p:cNvPr id="28689" name="Rectangle 19"/>
          <p:cNvSpPr>
            <a:spLocks noChangeArrowheads="1"/>
          </p:cNvSpPr>
          <p:nvPr/>
        </p:nvSpPr>
        <p:spPr bwMode="auto">
          <a:xfrm>
            <a:off x="6248400" y="12954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Kaderisasi</a:t>
            </a:r>
          </a:p>
        </p:txBody>
      </p:sp>
      <p:sp>
        <p:nvSpPr>
          <p:cNvPr id="28690" name="Rectangle 20"/>
          <p:cNvSpPr>
            <a:spLocks noChangeArrowheads="1"/>
          </p:cNvSpPr>
          <p:nvPr/>
        </p:nvSpPr>
        <p:spPr bwMode="auto">
          <a:xfrm>
            <a:off x="5867400" y="19050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Sistem Sosial</a:t>
            </a:r>
          </a:p>
        </p:txBody>
      </p:sp>
      <p:sp>
        <p:nvSpPr>
          <p:cNvPr id="28691" name="Rectangle 21"/>
          <p:cNvSpPr>
            <a:spLocks noChangeArrowheads="1"/>
          </p:cNvSpPr>
          <p:nvPr/>
        </p:nvSpPr>
        <p:spPr bwMode="auto">
          <a:xfrm>
            <a:off x="6172200" y="54102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Sistem Teknik</a:t>
            </a:r>
          </a:p>
        </p:txBody>
      </p:sp>
      <p:sp>
        <p:nvSpPr>
          <p:cNvPr id="28692" name="Rectangle 22"/>
          <p:cNvSpPr>
            <a:spLocks noChangeArrowheads="1"/>
          </p:cNvSpPr>
          <p:nvPr/>
        </p:nvSpPr>
        <p:spPr bwMode="auto">
          <a:xfrm>
            <a:off x="6477000" y="61722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Inovasi</a:t>
            </a:r>
          </a:p>
        </p:txBody>
      </p:sp>
      <p:sp>
        <p:nvSpPr>
          <p:cNvPr id="28693" name="Rectangle 23"/>
          <p:cNvSpPr>
            <a:spLocks noChangeArrowheads="1"/>
          </p:cNvSpPr>
          <p:nvPr/>
        </p:nvSpPr>
        <p:spPr bwMode="auto">
          <a:xfrm>
            <a:off x="1295400" y="53340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Sistem Administrasi</a:t>
            </a:r>
          </a:p>
        </p:txBody>
      </p:sp>
      <p:sp>
        <p:nvSpPr>
          <p:cNvPr id="28694" name="Rectangle 24"/>
          <p:cNvSpPr>
            <a:spLocks noChangeArrowheads="1"/>
          </p:cNvSpPr>
          <p:nvPr/>
        </p:nvSpPr>
        <p:spPr bwMode="auto">
          <a:xfrm>
            <a:off x="685800" y="60960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Adaptasi</a:t>
            </a:r>
          </a:p>
        </p:txBody>
      </p:sp>
      <p:sp>
        <p:nvSpPr>
          <p:cNvPr id="28695" name="Line 26"/>
          <p:cNvSpPr>
            <a:spLocks noChangeShapeType="1"/>
          </p:cNvSpPr>
          <p:nvPr/>
        </p:nvSpPr>
        <p:spPr bwMode="auto">
          <a:xfrm>
            <a:off x="3200400" y="220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96" name="Line 27"/>
          <p:cNvSpPr>
            <a:spLocks noChangeShapeType="1"/>
          </p:cNvSpPr>
          <p:nvPr/>
        </p:nvSpPr>
        <p:spPr bwMode="auto">
          <a:xfrm>
            <a:off x="7162800" y="167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97" name="Line 28"/>
          <p:cNvSpPr>
            <a:spLocks noChangeShapeType="1"/>
          </p:cNvSpPr>
          <p:nvPr/>
        </p:nvSpPr>
        <p:spPr bwMode="auto">
          <a:xfrm flipH="1">
            <a:off x="5486400" y="2133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98" name="Line 30"/>
          <p:cNvSpPr>
            <a:spLocks noChangeShapeType="1"/>
          </p:cNvSpPr>
          <p:nvPr/>
        </p:nvSpPr>
        <p:spPr bwMode="auto">
          <a:xfrm>
            <a:off x="17526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99" name="Line 31"/>
          <p:cNvSpPr>
            <a:spLocks noChangeShapeType="1"/>
          </p:cNvSpPr>
          <p:nvPr/>
        </p:nvSpPr>
        <p:spPr bwMode="auto">
          <a:xfrm>
            <a:off x="74676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700" name="Line 32"/>
          <p:cNvSpPr>
            <a:spLocks noChangeShapeType="1"/>
          </p:cNvSpPr>
          <p:nvPr/>
        </p:nvSpPr>
        <p:spPr bwMode="auto">
          <a:xfrm flipV="1">
            <a:off x="24384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701" name="Line 33"/>
          <p:cNvSpPr>
            <a:spLocks noChangeShapeType="1"/>
          </p:cNvSpPr>
          <p:nvPr/>
        </p:nvSpPr>
        <p:spPr bwMode="auto">
          <a:xfrm flipV="1">
            <a:off x="66294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702" name="Line 34"/>
          <p:cNvSpPr>
            <a:spLocks noChangeShapeType="1"/>
          </p:cNvSpPr>
          <p:nvPr/>
        </p:nvSpPr>
        <p:spPr bwMode="auto">
          <a:xfrm>
            <a:off x="18288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047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2800" b="1" smtClean="0"/>
              <a:t>KERANGKA KETERGANTUNGAN (CONTINGENCY) DALAM PENGUKURAN EFEKTIVITAS ORGANISASI</a:t>
            </a:r>
          </a:p>
        </p:txBody>
      </p:sp>
      <p:graphicFrame>
        <p:nvGraphicFramePr>
          <p:cNvPr id="215055" name="Group 15"/>
          <p:cNvGraphicFramePr>
            <a:graphicFrameLocks noGrp="1"/>
          </p:cNvGraphicFramePr>
          <p:nvPr/>
        </p:nvGraphicFramePr>
        <p:xfrm>
          <a:off x="3124200" y="3124200"/>
          <a:ext cx="5257800" cy="281940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KRITERIA EFESIENSI: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Ongkos untuk mencapai sasaran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KRITERIA OUTPUT: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Keberhasilan mencapai sasaran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KRITERIA PROSES INTERNAL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Iklim Organisasi, Kepuasan Karyawan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KRITERIA SOSIAL: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Kepuasan Konstituensi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0" name="Rectangle 16"/>
          <p:cNvSpPr>
            <a:spLocks noChangeArrowheads="1"/>
          </p:cNvSpPr>
          <p:nvPr/>
        </p:nvSpPr>
        <p:spPr bwMode="auto">
          <a:xfrm>
            <a:off x="3048000" y="20574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 b="1"/>
              <a:t>Kejelasan Proses Transformasi</a:t>
            </a:r>
          </a:p>
        </p:txBody>
      </p:sp>
      <p:sp>
        <p:nvSpPr>
          <p:cNvPr id="29711" name="Rectangle 17"/>
          <p:cNvSpPr>
            <a:spLocks noChangeArrowheads="1"/>
          </p:cNvSpPr>
          <p:nvPr/>
        </p:nvSpPr>
        <p:spPr bwMode="auto">
          <a:xfrm>
            <a:off x="381000" y="3352800"/>
            <a:ext cx="1219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 b="1"/>
              <a:t>Kejelasan</a:t>
            </a:r>
          </a:p>
          <a:p>
            <a:pPr algn="ctr"/>
            <a:r>
              <a:rPr lang="en-US" altLang="id-ID" b="1"/>
              <a:t>Output</a:t>
            </a:r>
          </a:p>
        </p:txBody>
      </p:sp>
      <p:sp>
        <p:nvSpPr>
          <p:cNvPr id="29712" name="Rectangle 18"/>
          <p:cNvSpPr>
            <a:spLocks noChangeArrowheads="1"/>
          </p:cNvSpPr>
          <p:nvPr/>
        </p:nvSpPr>
        <p:spPr bwMode="auto">
          <a:xfrm>
            <a:off x="3505200" y="27432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Lengkap</a:t>
            </a:r>
          </a:p>
        </p:txBody>
      </p:sp>
      <p:sp>
        <p:nvSpPr>
          <p:cNvPr id="29713" name="Rectangle 19"/>
          <p:cNvSpPr>
            <a:spLocks noChangeArrowheads="1"/>
          </p:cNvSpPr>
          <p:nvPr/>
        </p:nvSpPr>
        <p:spPr bwMode="auto">
          <a:xfrm>
            <a:off x="6019800" y="27432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Tidak Lengkap</a:t>
            </a:r>
          </a:p>
        </p:txBody>
      </p:sp>
      <p:sp>
        <p:nvSpPr>
          <p:cNvPr id="29714" name="Rectangle 20"/>
          <p:cNvSpPr>
            <a:spLocks noChangeArrowheads="1"/>
          </p:cNvSpPr>
          <p:nvPr/>
        </p:nvSpPr>
        <p:spPr bwMode="auto">
          <a:xfrm>
            <a:off x="2057400" y="3429000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Jelas</a:t>
            </a:r>
          </a:p>
        </p:txBody>
      </p:sp>
      <p:sp>
        <p:nvSpPr>
          <p:cNvPr id="29715" name="Rectangle 21"/>
          <p:cNvSpPr>
            <a:spLocks noChangeArrowheads="1"/>
          </p:cNvSpPr>
          <p:nvPr/>
        </p:nvSpPr>
        <p:spPr bwMode="auto">
          <a:xfrm>
            <a:off x="2133600" y="4572000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id-ID"/>
              <a:t>Tidak</a:t>
            </a:r>
          </a:p>
          <a:p>
            <a:pPr algn="ctr"/>
            <a:r>
              <a:rPr lang="en-US" altLang="id-ID"/>
              <a:t>Jelas</a:t>
            </a:r>
          </a:p>
        </p:txBody>
      </p:sp>
      <p:sp>
        <p:nvSpPr>
          <p:cNvPr id="29716" name="Line 23"/>
          <p:cNvSpPr>
            <a:spLocks noChangeShapeType="1"/>
          </p:cNvSpPr>
          <p:nvPr/>
        </p:nvSpPr>
        <p:spPr bwMode="auto">
          <a:xfrm>
            <a:off x="381000" y="1676400"/>
            <a:ext cx="8305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30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dirty="0" smtClean="0"/>
              <a:t>FEB 305 - Manajemen SDM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doors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d-ID" sz="3200" smtClean="0"/>
              <a:t>STRATEGI MENGATASI KEENGGANAN TERHADAP PERUBAHAN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id-ID" smtClean="0"/>
              <a:t>Lakukan proses pendidikan, sosialisasi dan komunikasi</a:t>
            </a:r>
          </a:p>
          <a:p>
            <a:pPr eaLnBrk="1" hangingPunct="1"/>
            <a:r>
              <a:rPr lang="en-US" altLang="id-ID" smtClean="0"/>
              <a:t>Ciptakan suasana partisipatif</a:t>
            </a:r>
          </a:p>
          <a:p>
            <a:pPr eaLnBrk="1" hangingPunct="1"/>
            <a:r>
              <a:rPr lang="en-US" altLang="id-ID" smtClean="0"/>
              <a:t>Adanya dukungan fasilitas</a:t>
            </a:r>
          </a:p>
          <a:p>
            <a:pPr eaLnBrk="1" hangingPunct="1"/>
            <a:r>
              <a:rPr lang="en-US" altLang="id-ID" smtClean="0"/>
              <a:t>Lakukan perundingan (negosiasi)</a:t>
            </a:r>
          </a:p>
          <a:p>
            <a:pPr eaLnBrk="1" hangingPunct="1"/>
            <a:r>
              <a:rPr lang="en-US" altLang="id-ID" smtClean="0"/>
              <a:t>Lakukan manipulasi dan kooptasi</a:t>
            </a:r>
          </a:p>
          <a:p>
            <a:pPr eaLnBrk="1" hangingPunct="1"/>
            <a:r>
              <a:rPr lang="en-US" altLang="id-ID" smtClean="0"/>
              <a:t>Lakukan paksaan</a:t>
            </a:r>
          </a:p>
          <a:p>
            <a:pPr eaLnBrk="1" hangingPunct="1"/>
            <a:endParaRPr lang="en-US" altLang="id-ID" smtClean="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457200" y="1905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2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400" dirty="0" smtClean="0"/>
              <a:t>METODE MENGATASI </a:t>
            </a:r>
            <a:br>
              <a:rPr lang="en-US" altLang="id-ID" sz="2400" dirty="0" smtClean="0"/>
            </a:br>
            <a:r>
              <a:rPr lang="en-US" altLang="id-ID" sz="2400" dirty="0" smtClean="0"/>
              <a:t>PENOLAKAN TERHADAP PERUBAHAN</a:t>
            </a:r>
          </a:p>
        </p:txBody>
      </p:sp>
      <p:graphicFrame>
        <p:nvGraphicFramePr>
          <p:cNvPr id="1157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192597"/>
              </p:ext>
            </p:extLst>
          </p:nvPr>
        </p:nvGraphicFramePr>
        <p:xfrm>
          <a:off x="457200" y="1219200"/>
          <a:ext cx="8229600" cy="524238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30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DIPERGUNAKAN DALAM SITUASI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07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 dan Komunikasi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JIka terjadi adanya kekurangan informasi atau analisis informasi yang tidak akurat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Keterlibatan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Partisipasi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Jika pemilik gagasan tidak memiliki semua informasi yang diperlukan untuk mendesain perubahan atau jika yang lain memiliki kekuasaan yang besar untuk menentangnya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Dukungan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Jika orang-2 menentang karena penyesuaian masalah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Insentif dan Negosiasi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Jika seseorang/beberapa kelompok kalah dalam perubahan; dan jika kelompok tersebut memiliki kekuasaan yang kuat untuk menentangnya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Manipulasi pemilihan atau Manipulasi informasi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Jika cara lain tidak dapat bekerja atau terlalu memakan resiko/biaya mahal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Paksaan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Jika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kecepatan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melakukan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perubahan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sangat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mendesak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5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200" smtClean="0"/>
              <a:t>STRATEGI MELELEHKAN STATUSQUO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819400" y="2209800"/>
            <a:ext cx="2209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id-ID" sz="1600"/>
              <a:t>KEKUATAN PENAHAN</a:t>
            </a:r>
          </a:p>
          <a:p>
            <a:pPr algn="ctr" eaLnBrk="1" hangingPunct="1"/>
            <a:r>
              <a:rPr lang="en-US" altLang="id-ID" sz="1600"/>
              <a:t>(Pro)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248400" y="1981200"/>
            <a:ext cx="2362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id-ID"/>
              <a:t>Keadaan yang </a:t>
            </a:r>
          </a:p>
          <a:p>
            <a:pPr algn="ctr" eaLnBrk="1" hangingPunct="1"/>
            <a:r>
              <a:rPr lang="en-US" altLang="id-ID"/>
              <a:t>diinginkan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85800" y="335280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id-ID" b="1"/>
              <a:t>STATUSQUO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971800" y="4495800"/>
            <a:ext cx="2209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id-ID" sz="1600"/>
              <a:t>KEKUATAN DORONG</a:t>
            </a:r>
          </a:p>
          <a:p>
            <a:pPr algn="ctr" eaLnBrk="1" hangingPunct="1"/>
            <a:r>
              <a:rPr lang="en-US" altLang="id-ID" sz="1600"/>
              <a:t>(Kontra)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114800" y="53340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id-ID" b="1"/>
              <a:t>WAKTU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514600" y="18288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514600" y="5181600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286000" y="3733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048000" y="3733800"/>
            <a:ext cx="2209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5257800" y="2743200"/>
            <a:ext cx="9906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248400" y="27432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048000" y="2743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886200" y="2743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4648200" y="2743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3048000" y="3810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3886200" y="3810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4648200" y="3810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0928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056" y="-17689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Nilai yang dicari untuk mengembangkan OD adalah nilai yang dianggap tepat, benar dan baik dalam pengelolaan SDM.</a:t>
            </a:r>
          </a:p>
          <a:p>
            <a:r>
              <a:rPr lang="en-US" dirty="0" smtClean="0"/>
              <a:t>	</a:t>
            </a:r>
            <a:r>
              <a:rPr lang="id-ID" dirty="0" smtClean="0"/>
              <a:t>b.      Geseran proses meliputi:</a:t>
            </a:r>
          </a:p>
          <a:p>
            <a:r>
              <a:rPr lang="en-US" dirty="0" smtClean="0"/>
              <a:t>	</a:t>
            </a:r>
            <a:r>
              <a:rPr lang="id-ID" dirty="0" smtClean="0"/>
              <a:t>-         Proses efektif</a:t>
            </a:r>
          </a:p>
          <a:p>
            <a:r>
              <a:rPr lang="en-US" dirty="0" smtClean="0"/>
              <a:t>	</a:t>
            </a:r>
            <a:r>
              <a:rPr lang="id-ID" dirty="0" smtClean="0"/>
              <a:t>-         Proses manajemen</a:t>
            </a:r>
          </a:p>
          <a:p>
            <a:r>
              <a:rPr lang="en-US" dirty="0" smtClean="0"/>
              <a:t>	</a:t>
            </a:r>
            <a:r>
              <a:rPr lang="id-ID" dirty="0" smtClean="0"/>
              <a:t>-         Proses pelaksanaan kerja</a:t>
            </a:r>
          </a:p>
          <a:p>
            <a:endParaRPr lang="id-ID" dirty="0" smtClean="0"/>
          </a:p>
          <a:p>
            <a:r>
              <a:rPr lang="en-US" dirty="0" smtClean="0"/>
              <a:t>	</a:t>
            </a:r>
            <a:r>
              <a:rPr lang="id-ID" dirty="0" smtClean="0"/>
              <a:t>c. Geseran teknologi yang diutamakan adalah teknologi yang bisa menjawab </a:t>
            </a:r>
            <a:r>
              <a:rPr lang="en-US" dirty="0" smtClean="0"/>
              <a:t>	</a:t>
            </a:r>
            <a:r>
              <a:rPr lang="id-ID" dirty="0" smtClean="0"/>
              <a:t>kualifikasi osisi manusia.</a:t>
            </a:r>
          </a:p>
          <a:p>
            <a:endParaRPr lang="id-ID" dirty="0" smtClean="0"/>
          </a:p>
          <a:p>
            <a:r>
              <a:rPr lang="id-ID" b="1" dirty="0" smtClean="0"/>
              <a:t>3.      Karakteristik Pengembangan Organisasi</a:t>
            </a:r>
          </a:p>
          <a:p>
            <a:r>
              <a:rPr lang="en-US" dirty="0" smtClean="0"/>
              <a:t>	</a:t>
            </a:r>
            <a:r>
              <a:rPr lang="id-ID" dirty="0" smtClean="0"/>
              <a:t>a.       Keputusan penuh dengan pertimbangan.</a:t>
            </a:r>
          </a:p>
          <a:p>
            <a:r>
              <a:rPr lang="en-US" dirty="0" smtClean="0"/>
              <a:t>	</a:t>
            </a:r>
            <a:r>
              <a:rPr lang="id-ID" dirty="0" smtClean="0"/>
              <a:t>b.      Diterapkan pada semua sub sistem manusia baik individu, kelompok dan </a:t>
            </a:r>
            <a:r>
              <a:rPr lang="en-US" dirty="0" smtClean="0"/>
              <a:t>	</a:t>
            </a:r>
            <a:r>
              <a:rPr lang="id-ID" dirty="0" smtClean="0"/>
              <a:t>organisasi.</a:t>
            </a:r>
          </a:p>
          <a:p>
            <a:r>
              <a:rPr lang="en-US" dirty="0" smtClean="0"/>
              <a:t>	</a:t>
            </a:r>
            <a:r>
              <a:rPr lang="id-ID" dirty="0" smtClean="0"/>
              <a:t>c.       Menerima intervensi baik dari luar maupun dalam organisasi yang </a:t>
            </a:r>
            <a:r>
              <a:rPr lang="en-US" dirty="0" smtClean="0"/>
              <a:t>	</a:t>
            </a:r>
            <a:r>
              <a:rPr lang="id-ID" dirty="0" smtClean="0"/>
              <a:t>mempunyai kedudukan di luar mekanisme organisasi.</a:t>
            </a:r>
          </a:p>
          <a:p>
            <a:r>
              <a:rPr lang="en-US" dirty="0" smtClean="0"/>
              <a:t>	</a:t>
            </a:r>
            <a:r>
              <a:rPr lang="id-ID" dirty="0" smtClean="0"/>
              <a:t>d.      Kolaborasi.</a:t>
            </a:r>
          </a:p>
          <a:p>
            <a:r>
              <a:rPr lang="en-US" dirty="0" smtClean="0"/>
              <a:t>	</a:t>
            </a:r>
            <a:r>
              <a:rPr lang="id-ID" dirty="0" smtClean="0"/>
              <a:t>e.       Teori sebagai alat analisis.</a:t>
            </a:r>
          </a:p>
          <a:p>
            <a:endParaRPr lang="id-ID" dirty="0" smtClean="0"/>
          </a:p>
          <a:p>
            <a:r>
              <a:rPr lang="id-ID" b="1" dirty="0" smtClean="0"/>
              <a:t>4.      Langkah-Langkah Pengembangan Organisasi</a:t>
            </a:r>
          </a:p>
          <a:p>
            <a:r>
              <a:rPr lang="en-US" dirty="0" smtClean="0"/>
              <a:t>	</a:t>
            </a:r>
            <a:r>
              <a:rPr lang="id-ID" dirty="0" smtClean="0"/>
              <a:t>a.       Penilaian keadaan.</a:t>
            </a:r>
          </a:p>
          <a:p>
            <a:r>
              <a:rPr lang="en-US" dirty="0" smtClean="0"/>
              <a:t>	</a:t>
            </a:r>
            <a:r>
              <a:rPr lang="id-ID" dirty="0" smtClean="0"/>
              <a:t>b.      Pemecahan masalah.</a:t>
            </a:r>
          </a:p>
          <a:p>
            <a:r>
              <a:rPr lang="en-US" dirty="0" smtClean="0"/>
              <a:t>	</a:t>
            </a:r>
            <a:r>
              <a:rPr lang="id-ID" dirty="0" smtClean="0"/>
              <a:t>c.       Implementasi.</a:t>
            </a:r>
          </a:p>
          <a:p>
            <a:r>
              <a:rPr lang="en-US" dirty="0" smtClean="0"/>
              <a:t>	</a:t>
            </a:r>
            <a:r>
              <a:rPr lang="id-ID" dirty="0" smtClean="0"/>
              <a:t>d.      Evaluasi.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022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616034"/>
            <a:ext cx="89289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/>
              <a:t>ACTION RESEARCH (PENELITIAN TINDAKAN)</a:t>
            </a:r>
          </a:p>
          <a:p>
            <a:r>
              <a:rPr lang="en-US" dirty="0" smtClean="0"/>
              <a:t>	</a:t>
            </a:r>
            <a:r>
              <a:rPr lang="id-ID" dirty="0" smtClean="0"/>
              <a:t>Action Research merupakan tindakan pemecahan masalah organisasi yang dilakukan dengan berbasiskan data maupun model-model teori.</a:t>
            </a:r>
            <a:endParaRPr lang="en-US" dirty="0" smtClean="0"/>
          </a:p>
          <a:p>
            <a:endParaRPr lang="id-ID" dirty="0" smtClean="0"/>
          </a:p>
          <a:p>
            <a:r>
              <a:rPr lang="id-ID" b="1" dirty="0" smtClean="0"/>
              <a:t>A.    Tahap Penilaian Keadaan.</a:t>
            </a:r>
          </a:p>
          <a:p>
            <a:r>
              <a:rPr lang="id-ID" dirty="0" smtClean="0"/>
              <a:t>Didalam mengembangkan action research pada pengembangan organisasi menggunakan pendekatan sistem yang terdiri dari 4 komponen (Karl Albrecht) yaitu:</a:t>
            </a:r>
          </a:p>
          <a:p>
            <a:r>
              <a:rPr lang="en-US" dirty="0" smtClean="0"/>
              <a:t>	</a:t>
            </a:r>
            <a:r>
              <a:rPr lang="id-ID" dirty="0" smtClean="0"/>
              <a:t>1.      Sistem sosial</a:t>
            </a:r>
          </a:p>
          <a:p>
            <a:r>
              <a:rPr lang="en-US" dirty="0" smtClean="0"/>
              <a:t>	</a:t>
            </a:r>
            <a:r>
              <a:rPr lang="id-ID" dirty="0" smtClean="0"/>
              <a:t>2.      Sistem teknik</a:t>
            </a:r>
          </a:p>
          <a:p>
            <a:r>
              <a:rPr lang="en-US" dirty="0" smtClean="0"/>
              <a:t>	</a:t>
            </a:r>
            <a:r>
              <a:rPr lang="id-ID" dirty="0" smtClean="0"/>
              <a:t>3.      Sistem administrasi</a:t>
            </a:r>
          </a:p>
          <a:p>
            <a:r>
              <a:rPr lang="en-US" dirty="0" smtClean="0"/>
              <a:t>	</a:t>
            </a:r>
            <a:r>
              <a:rPr lang="id-ID" dirty="0" smtClean="0"/>
              <a:t>4.      Sistem strategi</a:t>
            </a:r>
            <a:endParaRPr lang="en-US" dirty="0" smtClean="0"/>
          </a:p>
          <a:p>
            <a:endParaRPr lang="en-US" dirty="0"/>
          </a:p>
          <a:p>
            <a:r>
              <a:rPr lang="id-ID" dirty="0" smtClean="0"/>
              <a:t>Selain 4 komponen pendekatan system diatas, untuk mengadakan penilaian keadaan dapat pula dengan mempertimbangkan gaya kepemimpinan dan pengembangan kelompok.</a:t>
            </a:r>
          </a:p>
          <a:p>
            <a:r>
              <a:rPr lang="id-ID" b="1" dirty="0" smtClean="0"/>
              <a:t>B.     Tahap Pemecahan Masalah</a:t>
            </a:r>
          </a:p>
          <a:p>
            <a:pPr marL="342900" indent="-342900">
              <a:buAutoNum type="arabicPeriod"/>
            </a:pPr>
            <a:r>
              <a:rPr lang="id-ID" dirty="0" smtClean="0"/>
              <a:t>Perumusan pemecahan masalah</a:t>
            </a:r>
            <a:endParaRPr lang="en-US" dirty="0" smtClean="0"/>
          </a:p>
          <a:p>
            <a:pPr marL="342900" indent="-342900">
              <a:buAutoNum type="arabicPeriod"/>
            </a:pPr>
            <a:endParaRPr lang="id-ID" dirty="0" smtClean="0"/>
          </a:p>
          <a:p>
            <a:pPr marL="342900" indent="-342900">
              <a:buAutoNum type="alphaUcPeriod" startAt="3"/>
            </a:pPr>
            <a:r>
              <a:rPr lang="id-ID" b="1" dirty="0" smtClean="0"/>
              <a:t>Tahap Implementasi</a:t>
            </a:r>
            <a:endParaRPr lang="en-US" b="1" dirty="0" smtClean="0"/>
          </a:p>
          <a:p>
            <a:pPr marL="342900" indent="-342900">
              <a:buAutoNum type="alphaUcPeriod" startAt="3"/>
            </a:pPr>
            <a:endParaRPr lang="en-US" b="1" dirty="0"/>
          </a:p>
          <a:p>
            <a:pPr marL="342900" indent="-342900">
              <a:buAutoNum type="alphaUcPeriod" startAt="3"/>
            </a:pPr>
            <a:r>
              <a:rPr lang="id-ID" b="1" dirty="0" smtClean="0"/>
              <a:t>Tahap Evaluasi</a:t>
            </a:r>
          </a:p>
        </p:txBody>
      </p:sp>
    </p:spTree>
    <p:extLst>
      <p:ext uri="{BB962C8B-B14F-4D97-AF65-F5344CB8AC3E}">
        <p14:creationId xmlns:p14="http://schemas.microsoft.com/office/powerpoint/2010/main" val="302739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892899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 smtClean="0"/>
              <a:t>Hal-hal yang perlu diperhatikan dalam tahap evaluasi:</a:t>
            </a:r>
          </a:p>
          <a:p>
            <a:r>
              <a:rPr lang="id-ID" sz="2000" dirty="0" smtClean="0"/>
              <a:t>1.      Peninjauan Program.</a:t>
            </a:r>
          </a:p>
          <a:p>
            <a:r>
              <a:rPr lang="en-US" sz="2000" dirty="0" smtClean="0"/>
              <a:t>	</a:t>
            </a:r>
            <a:r>
              <a:rPr lang="id-ID" sz="2000" dirty="0" smtClean="0"/>
              <a:t>Artinya setiap kegiatan harus dikaitkan dengan keseluruhan program.</a:t>
            </a:r>
          </a:p>
          <a:p>
            <a:r>
              <a:rPr lang="id-ID" sz="2000" dirty="0" smtClean="0"/>
              <a:t>2.      Menentukan fakta baru.</a:t>
            </a:r>
          </a:p>
          <a:p>
            <a:r>
              <a:rPr lang="en-US" sz="2000" dirty="0" smtClean="0"/>
              <a:t>	</a:t>
            </a:r>
            <a:r>
              <a:rPr lang="id-ID" sz="2000" dirty="0" smtClean="0"/>
              <a:t>Artinya harus melihat kembali 4 komponen pendekatan sistem.</a:t>
            </a:r>
          </a:p>
          <a:p>
            <a:r>
              <a:rPr lang="en-US" sz="2000" dirty="0" smtClean="0"/>
              <a:t>	</a:t>
            </a:r>
            <a:r>
              <a:rPr lang="id-ID" sz="2000" dirty="0" smtClean="0"/>
              <a:t>•  Sistem sosial (menyangkut norma dan nilai yang tumbuh dalam </a:t>
            </a:r>
            <a:r>
              <a:rPr lang="en-US" sz="2000" dirty="0" smtClean="0"/>
              <a:t>	</a:t>
            </a:r>
            <a:r>
              <a:rPr lang="id-ID" sz="2000" dirty="0" smtClean="0"/>
              <a:t>organisasi)</a:t>
            </a:r>
          </a:p>
          <a:p>
            <a:r>
              <a:rPr lang="en-US" sz="2000" dirty="0" smtClean="0"/>
              <a:t>	</a:t>
            </a:r>
            <a:r>
              <a:rPr lang="id-ID" sz="2000" dirty="0" smtClean="0"/>
              <a:t>•  Sistem teknik (menyangkut perubahan dan mencari nilai positif dari </a:t>
            </a:r>
            <a:r>
              <a:rPr lang="en-US" sz="2000" dirty="0" smtClean="0"/>
              <a:t>	</a:t>
            </a:r>
            <a:r>
              <a:rPr lang="id-ID" sz="2000" dirty="0" smtClean="0"/>
              <a:t>perubahan).</a:t>
            </a:r>
          </a:p>
          <a:p>
            <a:r>
              <a:rPr lang="en-US" sz="2000" dirty="0" smtClean="0"/>
              <a:t>	</a:t>
            </a:r>
            <a:r>
              <a:rPr lang="id-ID" sz="2000" dirty="0" smtClean="0"/>
              <a:t>•  Sistem administrasi (berkaitan dengan informasi dari pimpinan ke </a:t>
            </a:r>
            <a:r>
              <a:rPr lang="en-US" sz="2000" dirty="0" smtClean="0"/>
              <a:t>	</a:t>
            </a:r>
            <a:r>
              <a:rPr lang="id-ID" sz="2000" dirty="0" smtClean="0"/>
              <a:t>staf/karyawan</a:t>
            </a:r>
            <a:r>
              <a:rPr lang="en-US" sz="2000" dirty="0" smtClean="0"/>
              <a:t> </a:t>
            </a:r>
            <a:r>
              <a:rPr lang="id-ID" sz="2000" dirty="0" smtClean="0"/>
              <a:t>atau sebaliknya apakah ada hambatan atau tidak).</a:t>
            </a:r>
          </a:p>
          <a:p>
            <a:r>
              <a:rPr lang="en-US" sz="2000" dirty="0" smtClean="0"/>
              <a:t>	</a:t>
            </a:r>
            <a:r>
              <a:rPr lang="id-ID" sz="2000" dirty="0" smtClean="0"/>
              <a:t>•  Sistem strategi.</a:t>
            </a:r>
          </a:p>
          <a:p>
            <a:r>
              <a:rPr lang="en-US" sz="2000" dirty="0" smtClean="0"/>
              <a:t>	</a:t>
            </a:r>
            <a:r>
              <a:rPr lang="id-ID" sz="2000" dirty="0" smtClean="0"/>
              <a:t>Keempatnya dikaitkan dengan meningkat atau menurunnya produktivitas </a:t>
            </a:r>
            <a:r>
              <a:rPr lang="en-US" sz="2000" dirty="0" smtClean="0"/>
              <a:t>	</a:t>
            </a:r>
            <a:r>
              <a:rPr lang="id-ID" sz="2000" dirty="0" smtClean="0"/>
              <a:t>sehingga akan dapat diketahui berhasil atau tidaknya tujuan organisasi.</a:t>
            </a:r>
          </a:p>
          <a:p>
            <a:r>
              <a:rPr lang="id-ID" sz="2000" dirty="0" smtClean="0"/>
              <a:t>3.      Mementingkan yang positif.</a:t>
            </a:r>
          </a:p>
          <a:p>
            <a:r>
              <a:rPr lang="id-ID" sz="2000" dirty="0" smtClean="0"/>
              <a:t>4.      Lebih memfokuskan pada hal-hal yang sedang berlangsung.</a:t>
            </a:r>
          </a:p>
          <a:p>
            <a:r>
              <a:rPr lang="id-ID" sz="2000" dirty="0" smtClean="0"/>
              <a:t>5.      Menciptakan penghargaan dan keyakinan bahwa keadaan akan menjadi baik.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79573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id-ID" sz="4000" smtClean="0"/>
              <a:t>PERSYARATAN KEMAMPUAN DALAM OD</a:t>
            </a:r>
          </a:p>
        </p:txBody>
      </p:sp>
      <p:sp>
        <p:nvSpPr>
          <p:cNvPr id="2355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Kemampuan mengelola sistem sosial dan segi teknisnya (art)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Kemampuan mengembangkan organisasi secara lebih organik (akibat tuntutan masyarakat yang semakin komplek)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Kemampuan mengelola dan mengatasi konflik (organisasi)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Kemampuan untuk mengendalikan organisasi secara demokratis</a:t>
            </a:r>
          </a:p>
        </p:txBody>
      </p:sp>
      <p:sp>
        <p:nvSpPr>
          <p:cNvPr id="23556" name="Line 32"/>
          <p:cNvSpPr>
            <a:spLocks noChangeShapeType="1"/>
          </p:cNvSpPr>
          <p:nvPr/>
        </p:nvSpPr>
        <p:spPr bwMode="auto">
          <a:xfrm>
            <a:off x="457200" y="1447800"/>
            <a:ext cx="8305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36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smtClean="0"/>
              <a:t>5. Kemampuan mengelola perubahan secara seimbang dan fleksibel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smtClean="0"/>
              <a:t>6. Toleransi terhadap ketidak jelasan dan ketidak pastian dalam arti masih ada kemauan dan kemampuan untuk berprestasi dengan baik (N-Ach)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smtClean="0"/>
              <a:t>7. Kemampuan dan sikap untuk mau melakukan penilaian dan perbaikan terhadap perubahan kegiatan organisasi sesuai tuntutan perubahan secara profesional</a:t>
            </a:r>
          </a:p>
        </p:txBody>
      </p:sp>
    </p:spTree>
    <p:extLst>
      <p:ext uri="{BB962C8B-B14F-4D97-AF65-F5344CB8AC3E}">
        <p14:creationId xmlns:p14="http://schemas.microsoft.com/office/powerpoint/2010/main" val="163818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575</Words>
  <Application>Microsoft Office PowerPoint</Application>
  <PresentationFormat>On-screen Show (4:3)</PresentationFormat>
  <Paragraphs>222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MANAJEMEN  PERUBAHAN DAN PENGEMBANGAN ORGANISASI</vt:lpstr>
      <vt:lpstr>STRATEGI MENGATASI KEENGGANAN TERHADAP PERUBAHAN</vt:lpstr>
      <vt:lpstr>METODE MENGATASI  PENOLAKAN TERHADAP PERUBAHAN</vt:lpstr>
      <vt:lpstr>STRATEGI MELELEHKAN STATUSQUO</vt:lpstr>
      <vt:lpstr>PowerPoint Presentation</vt:lpstr>
      <vt:lpstr>PowerPoint Presentation</vt:lpstr>
      <vt:lpstr>PowerPoint Presentation</vt:lpstr>
      <vt:lpstr>PERSYARATAN KEMAMPUAN DALAM OD</vt:lpstr>
      <vt:lpstr>PowerPoint Presentation</vt:lpstr>
      <vt:lpstr>BIDANG SASARAN OD (GOAL DOMAIN)</vt:lpstr>
      <vt:lpstr>TIPE IDEAL MANAJER PROFESIONAL</vt:lpstr>
      <vt:lpstr>FASE TINDAKAN PENGEMBANGAN ORGANISASI</vt:lpstr>
      <vt:lpstr>PENDEKATAN SOSIOTEKNIS DALAM OD</vt:lpstr>
      <vt:lpstr>KERANGKA KETERGANTUNGAN (CONTINGENCY) DALAM PENGUKURAN EFEKTIVITAS ORGANISASI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toshiba</cp:lastModifiedBy>
  <cp:revision>47</cp:revision>
  <dcterms:created xsi:type="dcterms:W3CDTF">2017-09-09T11:34:57Z</dcterms:created>
  <dcterms:modified xsi:type="dcterms:W3CDTF">2018-04-08T05:29:35Z</dcterms:modified>
</cp:coreProperties>
</file>