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62" r:id="rId2"/>
    <p:sldId id="273" r:id="rId3"/>
    <p:sldId id="274" r:id="rId4"/>
    <p:sldId id="263" r:id="rId5"/>
    <p:sldId id="272" r:id="rId6"/>
    <p:sldId id="264" r:id="rId7"/>
    <p:sldId id="275" r:id="rId8"/>
    <p:sldId id="265" r:id="rId9"/>
    <p:sldId id="276" r:id="rId10"/>
    <p:sldId id="266" r:id="rId11"/>
    <p:sldId id="267" r:id="rId12"/>
    <p:sldId id="268" r:id="rId13"/>
    <p:sldId id="269" r:id="rId14"/>
    <p:sldId id="270" r:id="rId15"/>
    <p:sldId id="277" r:id="rId16"/>
    <p:sldId id="271" r:id="rId17"/>
    <p:sldId id="26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0AB3BA-3AE1-41D3-AD0B-8D9BC937FDC2}" type="doc">
      <dgm:prSet loTypeId="urn:microsoft.com/office/officeart/2005/8/layout/vList6" loCatId="process" qsTypeId="urn:microsoft.com/office/officeart/2005/8/quickstyle/3d7" qsCatId="3D" csTypeId="urn:microsoft.com/office/officeart/2005/8/colors/colorful2" csCatId="colorful" phldr="1"/>
      <dgm:spPr/>
      <dgm:t>
        <a:bodyPr/>
        <a:lstStyle/>
        <a:p>
          <a:endParaRPr lang="id-ID"/>
        </a:p>
      </dgm:t>
    </dgm:pt>
    <dgm:pt modelId="{110286C0-B723-4E8D-A826-6F311DA2EE33}">
      <dgm:prSet phldrT="[Text]"/>
      <dgm:spPr/>
      <dgm:t>
        <a:bodyPr/>
        <a:lstStyle/>
        <a:p>
          <a:r>
            <a:rPr lang="id-ID" dirty="0" smtClean="0">
              <a:latin typeface="Eras Bold ITC" pitchFamily="34" charset="0"/>
            </a:rPr>
            <a:t>EKSTERNAL</a:t>
          </a:r>
          <a:endParaRPr lang="id-ID" dirty="0">
            <a:latin typeface="Eras Bold ITC" pitchFamily="34" charset="0"/>
          </a:endParaRPr>
        </a:p>
      </dgm:t>
    </dgm:pt>
    <dgm:pt modelId="{6D638ADC-CDB0-49BE-B5D3-A4DD094065EE}" type="parTrans" cxnId="{C45CDE16-243E-40CB-A55F-AF2A711D6DC6}">
      <dgm:prSet/>
      <dgm:spPr/>
      <dgm:t>
        <a:bodyPr/>
        <a:lstStyle/>
        <a:p>
          <a:endParaRPr lang="id-ID">
            <a:latin typeface="Eras Bold ITC" pitchFamily="34" charset="0"/>
          </a:endParaRPr>
        </a:p>
      </dgm:t>
    </dgm:pt>
    <dgm:pt modelId="{09C597E3-D55D-4F8B-B153-4DF7C26AF2AD}" type="sibTrans" cxnId="{C45CDE16-243E-40CB-A55F-AF2A711D6DC6}">
      <dgm:prSet/>
      <dgm:spPr/>
      <dgm:t>
        <a:bodyPr/>
        <a:lstStyle/>
        <a:p>
          <a:endParaRPr lang="id-ID">
            <a:latin typeface="Eras Bold ITC" pitchFamily="34" charset="0"/>
          </a:endParaRPr>
        </a:p>
      </dgm:t>
    </dgm:pt>
    <dgm:pt modelId="{6A1062A6-EBB9-4D4B-841A-5F0D7FF760AE}">
      <dgm:prSet phldrT="[Text]"/>
      <dgm:spPr/>
      <dgm:t>
        <a:bodyPr/>
        <a:lstStyle/>
        <a:p>
          <a:r>
            <a:rPr lang="id-ID" dirty="0" smtClean="0">
              <a:latin typeface="Eras Bold ITC" pitchFamily="34" charset="0"/>
            </a:rPr>
            <a:t>Kompetisi yang semakin tajam antar organisasi</a:t>
          </a:r>
          <a:endParaRPr lang="id-ID" dirty="0">
            <a:latin typeface="Eras Bold ITC" pitchFamily="34" charset="0"/>
          </a:endParaRPr>
        </a:p>
      </dgm:t>
    </dgm:pt>
    <dgm:pt modelId="{FF05FE99-0D85-4D28-B471-984DD7E931C2}" type="parTrans" cxnId="{8F5BB2A9-A4F7-4338-9B08-B4385583BAC9}">
      <dgm:prSet/>
      <dgm:spPr/>
      <dgm:t>
        <a:bodyPr/>
        <a:lstStyle/>
        <a:p>
          <a:endParaRPr lang="id-ID">
            <a:latin typeface="Eras Bold ITC" pitchFamily="34" charset="0"/>
          </a:endParaRPr>
        </a:p>
      </dgm:t>
    </dgm:pt>
    <dgm:pt modelId="{7345D983-20E1-40A1-B4C5-AF726E7AFC62}" type="sibTrans" cxnId="{8F5BB2A9-A4F7-4338-9B08-B4385583BAC9}">
      <dgm:prSet/>
      <dgm:spPr/>
      <dgm:t>
        <a:bodyPr/>
        <a:lstStyle/>
        <a:p>
          <a:endParaRPr lang="id-ID">
            <a:latin typeface="Eras Bold ITC" pitchFamily="34" charset="0"/>
          </a:endParaRPr>
        </a:p>
      </dgm:t>
    </dgm:pt>
    <dgm:pt modelId="{83FF55F6-46AD-484E-8811-EC6044B9D1A6}">
      <dgm:prSet phldrT="[Text]"/>
      <dgm:spPr/>
      <dgm:t>
        <a:bodyPr/>
        <a:lstStyle/>
        <a:p>
          <a:r>
            <a:rPr lang="id-ID" dirty="0" smtClean="0">
              <a:latin typeface="Eras Bold ITC" pitchFamily="34" charset="0"/>
            </a:rPr>
            <a:t>INTERNAL</a:t>
          </a:r>
          <a:endParaRPr lang="id-ID" dirty="0">
            <a:latin typeface="Eras Bold ITC" pitchFamily="34" charset="0"/>
          </a:endParaRPr>
        </a:p>
      </dgm:t>
    </dgm:pt>
    <dgm:pt modelId="{93771E6A-6AFC-4517-A06F-48DFE2BB129D}" type="parTrans" cxnId="{64C19EA4-B072-4F1A-8C33-4D2328D70C20}">
      <dgm:prSet/>
      <dgm:spPr/>
      <dgm:t>
        <a:bodyPr/>
        <a:lstStyle/>
        <a:p>
          <a:endParaRPr lang="id-ID">
            <a:latin typeface="Eras Bold ITC" pitchFamily="34" charset="0"/>
          </a:endParaRPr>
        </a:p>
      </dgm:t>
    </dgm:pt>
    <dgm:pt modelId="{4AF98557-3CC2-422E-8687-69EBC0D7F48E}" type="sibTrans" cxnId="{64C19EA4-B072-4F1A-8C33-4D2328D70C20}">
      <dgm:prSet/>
      <dgm:spPr/>
      <dgm:t>
        <a:bodyPr/>
        <a:lstStyle/>
        <a:p>
          <a:endParaRPr lang="id-ID">
            <a:latin typeface="Eras Bold ITC" pitchFamily="34" charset="0"/>
          </a:endParaRPr>
        </a:p>
      </dgm:t>
    </dgm:pt>
    <dgm:pt modelId="{0F00BA4F-0D07-4AD8-9D87-91CFC6B811B4}">
      <dgm:prSet phldrT="[Text]"/>
      <dgm:spPr/>
      <dgm:t>
        <a:bodyPr/>
        <a:lstStyle/>
        <a:p>
          <a:r>
            <a:rPr lang="id-ID" dirty="0" smtClean="0">
              <a:latin typeface="Eras Bold ITC" pitchFamily="34" charset="0"/>
            </a:rPr>
            <a:t>Tidak cocoknya struktur, sistem &amp; prosedur, perlengkapan dan fasilitas</a:t>
          </a:r>
          <a:endParaRPr lang="id-ID" dirty="0">
            <a:latin typeface="Eras Bold ITC" pitchFamily="34" charset="0"/>
          </a:endParaRPr>
        </a:p>
      </dgm:t>
    </dgm:pt>
    <dgm:pt modelId="{99EDE229-3699-4C11-8C01-1070DE03A318}" type="parTrans" cxnId="{27052E84-7DBC-435D-9FA7-924845563BC1}">
      <dgm:prSet/>
      <dgm:spPr/>
      <dgm:t>
        <a:bodyPr/>
        <a:lstStyle/>
        <a:p>
          <a:endParaRPr lang="id-ID">
            <a:latin typeface="Eras Bold ITC" pitchFamily="34" charset="0"/>
          </a:endParaRPr>
        </a:p>
      </dgm:t>
    </dgm:pt>
    <dgm:pt modelId="{BEEB2565-1154-4E6B-A603-1E4D82431F4D}" type="sibTrans" cxnId="{27052E84-7DBC-435D-9FA7-924845563BC1}">
      <dgm:prSet/>
      <dgm:spPr/>
      <dgm:t>
        <a:bodyPr/>
        <a:lstStyle/>
        <a:p>
          <a:endParaRPr lang="id-ID">
            <a:latin typeface="Eras Bold ITC" pitchFamily="34" charset="0"/>
          </a:endParaRPr>
        </a:p>
      </dgm:t>
    </dgm:pt>
    <dgm:pt modelId="{C178A7F6-614C-42CD-8D9D-A6C2E3347EB2}">
      <dgm:prSet phldrT="[Text]"/>
      <dgm:spPr/>
      <dgm:t>
        <a:bodyPr/>
        <a:lstStyle/>
        <a:p>
          <a:r>
            <a:rPr lang="id-ID" dirty="0" smtClean="0">
              <a:latin typeface="Eras Bold ITC" pitchFamily="34" charset="0"/>
            </a:rPr>
            <a:t>Perkembangan IPTEK</a:t>
          </a:r>
          <a:endParaRPr lang="id-ID" dirty="0">
            <a:latin typeface="Eras Bold ITC" pitchFamily="34" charset="0"/>
          </a:endParaRPr>
        </a:p>
      </dgm:t>
    </dgm:pt>
    <dgm:pt modelId="{4F388CD7-E767-44F4-8C1A-972230F433AE}" type="parTrans" cxnId="{0103A15C-4760-405F-8A44-3A0A82B41AD4}">
      <dgm:prSet/>
      <dgm:spPr/>
      <dgm:t>
        <a:bodyPr/>
        <a:lstStyle/>
        <a:p>
          <a:endParaRPr lang="id-ID">
            <a:latin typeface="Eras Bold ITC" pitchFamily="34" charset="0"/>
          </a:endParaRPr>
        </a:p>
      </dgm:t>
    </dgm:pt>
    <dgm:pt modelId="{E6AFA93A-BD3E-4523-8BE2-D5D0D8B3C08F}" type="sibTrans" cxnId="{0103A15C-4760-405F-8A44-3A0A82B41AD4}">
      <dgm:prSet/>
      <dgm:spPr/>
      <dgm:t>
        <a:bodyPr/>
        <a:lstStyle/>
        <a:p>
          <a:endParaRPr lang="id-ID">
            <a:latin typeface="Eras Bold ITC" pitchFamily="34" charset="0"/>
          </a:endParaRPr>
        </a:p>
      </dgm:t>
    </dgm:pt>
    <dgm:pt modelId="{146BF4CC-5DDC-4037-B020-C0023D3B4BE0}">
      <dgm:prSet phldrT="[Text]"/>
      <dgm:spPr/>
      <dgm:t>
        <a:bodyPr/>
        <a:lstStyle/>
        <a:p>
          <a:r>
            <a:rPr lang="id-ID" dirty="0" smtClean="0">
              <a:latin typeface="Eras Bold ITC" pitchFamily="34" charset="0"/>
            </a:rPr>
            <a:t>Perubahan Lingkungan </a:t>
          </a:r>
          <a:endParaRPr lang="id-ID" dirty="0">
            <a:latin typeface="Eras Bold ITC" pitchFamily="34" charset="0"/>
          </a:endParaRPr>
        </a:p>
      </dgm:t>
    </dgm:pt>
    <dgm:pt modelId="{6F5DB0BC-AB05-4F77-82F0-E22A977BE9B1}" type="parTrans" cxnId="{D5D9EDB7-DC9F-4D47-9445-159F655BD50A}">
      <dgm:prSet/>
      <dgm:spPr/>
      <dgm:t>
        <a:bodyPr/>
        <a:lstStyle/>
        <a:p>
          <a:endParaRPr lang="id-ID">
            <a:latin typeface="Eras Bold ITC" pitchFamily="34" charset="0"/>
          </a:endParaRPr>
        </a:p>
      </dgm:t>
    </dgm:pt>
    <dgm:pt modelId="{9EF77710-3F50-45FB-A271-B17B54E0A4ED}" type="sibTrans" cxnId="{D5D9EDB7-DC9F-4D47-9445-159F655BD50A}">
      <dgm:prSet/>
      <dgm:spPr/>
      <dgm:t>
        <a:bodyPr/>
        <a:lstStyle/>
        <a:p>
          <a:endParaRPr lang="id-ID">
            <a:latin typeface="Eras Bold ITC" pitchFamily="34" charset="0"/>
          </a:endParaRPr>
        </a:p>
      </dgm:t>
    </dgm:pt>
    <dgm:pt modelId="{01BDB70B-E39F-4CCC-85A4-BB234285F506}" type="pres">
      <dgm:prSet presAssocID="{060AB3BA-3AE1-41D3-AD0B-8D9BC937FDC2}" presName="Name0" presStyleCnt="0">
        <dgm:presLayoutVars>
          <dgm:dir/>
          <dgm:animLvl val="lvl"/>
          <dgm:resizeHandles/>
        </dgm:presLayoutVars>
      </dgm:prSet>
      <dgm:spPr/>
      <dgm:t>
        <a:bodyPr/>
        <a:lstStyle/>
        <a:p>
          <a:endParaRPr lang="id-ID"/>
        </a:p>
      </dgm:t>
    </dgm:pt>
    <dgm:pt modelId="{24E55ADB-F837-4262-806E-3D3BA937B7C2}" type="pres">
      <dgm:prSet presAssocID="{110286C0-B723-4E8D-A826-6F311DA2EE33}" presName="linNode" presStyleCnt="0"/>
      <dgm:spPr/>
    </dgm:pt>
    <dgm:pt modelId="{0B2680D1-D950-417C-9B08-3C036D10E96E}" type="pres">
      <dgm:prSet presAssocID="{110286C0-B723-4E8D-A826-6F311DA2EE33}" presName="parentShp" presStyleLbl="node1" presStyleIdx="0" presStyleCnt="2">
        <dgm:presLayoutVars>
          <dgm:bulletEnabled val="1"/>
        </dgm:presLayoutVars>
      </dgm:prSet>
      <dgm:spPr/>
      <dgm:t>
        <a:bodyPr/>
        <a:lstStyle/>
        <a:p>
          <a:endParaRPr lang="id-ID"/>
        </a:p>
      </dgm:t>
    </dgm:pt>
    <dgm:pt modelId="{44B356CD-4CCC-45AB-89D5-86500A54FE4B}" type="pres">
      <dgm:prSet presAssocID="{110286C0-B723-4E8D-A826-6F311DA2EE33}" presName="childShp" presStyleLbl="bgAccFollowNode1" presStyleIdx="0" presStyleCnt="2">
        <dgm:presLayoutVars>
          <dgm:bulletEnabled val="1"/>
        </dgm:presLayoutVars>
      </dgm:prSet>
      <dgm:spPr/>
      <dgm:t>
        <a:bodyPr/>
        <a:lstStyle/>
        <a:p>
          <a:endParaRPr lang="id-ID"/>
        </a:p>
      </dgm:t>
    </dgm:pt>
    <dgm:pt modelId="{D0D3C590-DF04-42B4-833D-B07106C23B83}" type="pres">
      <dgm:prSet presAssocID="{09C597E3-D55D-4F8B-B153-4DF7C26AF2AD}" presName="spacing" presStyleCnt="0"/>
      <dgm:spPr/>
    </dgm:pt>
    <dgm:pt modelId="{6163D924-586D-4626-8127-E0614C937629}" type="pres">
      <dgm:prSet presAssocID="{83FF55F6-46AD-484E-8811-EC6044B9D1A6}" presName="linNode" presStyleCnt="0"/>
      <dgm:spPr/>
    </dgm:pt>
    <dgm:pt modelId="{E2645931-55C2-44DB-BE55-92637015DDB9}" type="pres">
      <dgm:prSet presAssocID="{83FF55F6-46AD-484E-8811-EC6044B9D1A6}" presName="parentShp" presStyleLbl="node1" presStyleIdx="1" presStyleCnt="2">
        <dgm:presLayoutVars>
          <dgm:bulletEnabled val="1"/>
        </dgm:presLayoutVars>
      </dgm:prSet>
      <dgm:spPr/>
      <dgm:t>
        <a:bodyPr/>
        <a:lstStyle/>
        <a:p>
          <a:endParaRPr lang="id-ID"/>
        </a:p>
      </dgm:t>
    </dgm:pt>
    <dgm:pt modelId="{A7FCD74D-9C2C-4B11-AA62-4172F760E676}" type="pres">
      <dgm:prSet presAssocID="{83FF55F6-46AD-484E-8811-EC6044B9D1A6}" presName="childShp" presStyleLbl="bgAccFollowNode1" presStyleIdx="1" presStyleCnt="2">
        <dgm:presLayoutVars>
          <dgm:bulletEnabled val="1"/>
        </dgm:presLayoutVars>
      </dgm:prSet>
      <dgm:spPr/>
      <dgm:t>
        <a:bodyPr/>
        <a:lstStyle/>
        <a:p>
          <a:endParaRPr lang="id-ID"/>
        </a:p>
      </dgm:t>
    </dgm:pt>
  </dgm:ptLst>
  <dgm:cxnLst>
    <dgm:cxn modelId="{69D154E5-C1A3-44AA-ABDC-E164E05C0D55}" type="presOf" srcId="{C178A7F6-614C-42CD-8D9D-A6C2E3347EB2}" destId="{44B356CD-4CCC-45AB-89D5-86500A54FE4B}" srcOrd="0" destOrd="1" presId="urn:microsoft.com/office/officeart/2005/8/layout/vList6"/>
    <dgm:cxn modelId="{0368DF50-4501-4A79-8EE0-F511F6A8EB7F}" type="presOf" srcId="{6A1062A6-EBB9-4D4B-841A-5F0D7FF760AE}" destId="{44B356CD-4CCC-45AB-89D5-86500A54FE4B}" srcOrd="0" destOrd="0" presId="urn:microsoft.com/office/officeart/2005/8/layout/vList6"/>
    <dgm:cxn modelId="{8F5BB2A9-A4F7-4338-9B08-B4385583BAC9}" srcId="{110286C0-B723-4E8D-A826-6F311DA2EE33}" destId="{6A1062A6-EBB9-4D4B-841A-5F0D7FF760AE}" srcOrd="0" destOrd="0" parTransId="{FF05FE99-0D85-4D28-B471-984DD7E931C2}" sibTransId="{7345D983-20E1-40A1-B4C5-AF726E7AFC62}"/>
    <dgm:cxn modelId="{9805D299-1417-41AE-8493-001AA7FB66B6}" type="presOf" srcId="{146BF4CC-5DDC-4037-B020-C0023D3B4BE0}" destId="{44B356CD-4CCC-45AB-89D5-86500A54FE4B}" srcOrd="0" destOrd="2" presId="urn:microsoft.com/office/officeart/2005/8/layout/vList6"/>
    <dgm:cxn modelId="{25273715-5084-4054-BC71-4E9569EF14E8}" type="presOf" srcId="{83FF55F6-46AD-484E-8811-EC6044B9D1A6}" destId="{E2645931-55C2-44DB-BE55-92637015DDB9}" srcOrd="0" destOrd="0" presId="urn:microsoft.com/office/officeart/2005/8/layout/vList6"/>
    <dgm:cxn modelId="{D5D9EDB7-DC9F-4D47-9445-159F655BD50A}" srcId="{110286C0-B723-4E8D-A826-6F311DA2EE33}" destId="{146BF4CC-5DDC-4037-B020-C0023D3B4BE0}" srcOrd="2" destOrd="0" parTransId="{6F5DB0BC-AB05-4F77-82F0-E22A977BE9B1}" sibTransId="{9EF77710-3F50-45FB-A271-B17B54E0A4ED}"/>
    <dgm:cxn modelId="{6800AB41-C457-49F3-9033-E9296FAE8D4B}" type="presOf" srcId="{0F00BA4F-0D07-4AD8-9D87-91CFC6B811B4}" destId="{A7FCD74D-9C2C-4B11-AA62-4172F760E676}" srcOrd="0" destOrd="0" presId="urn:microsoft.com/office/officeart/2005/8/layout/vList6"/>
    <dgm:cxn modelId="{7198E05D-09BD-4A8C-9014-73295B853544}" type="presOf" srcId="{060AB3BA-3AE1-41D3-AD0B-8D9BC937FDC2}" destId="{01BDB70B-E39F-4CCC-85A4-BB234285F506}" srcOrd="0" destOrd="0" presId="urn:microsoft.com/office/officeart/2005/8/layout/vList6"/>
    <dgm:cxn modelId="{0103A15C-4760-405F-8A44-3A0A82B41AD4}" srcId="{110286C0-B723-4E8D-A826-6F311DA2EE33}" destId="{C178A7F6-614C-42CD-8D9D-A6C2E3347EB2}" srcOrd="1" destOrd="0" parTransId="{4F388CD7-E767-44F4-8C1A-972230F433AE}" sibTransId="{E6AFA93A-BD3E-4523-8BE2-D5D0D8B3C08F}"/>
    <dgm:cxn modelId="{64C19EA4-B072-4F1A-8C33-4D2328D70C20}" srcId="{060AB3BA-3AE1-41D3-AD0B-8D9BC937FDC2}" destId="{83FF55F6-46AD-484E-8811-EC6044B9D1A6}" srcOrd="1" destOrd="0" parTransId="{93771E6A-6AFC-4517-A06F-48DFE2BB129D}" sibTransId="{4AF98557-3CC2-422E-8687-69EBC0D7F48E}"/>
    <dgm:cxn modelId="{27052E84-7DBC-435D-9FA7-924845563BC1}" srcId="{83FF55F6-46AD-484E-8811-EC6044B9D1A6}" destId="{0F00BA4F-0D07-4AD8-9D87-91CFC6B811B4}" srcOrd="0" destOrd="0" parTransId="{99EDE229-3699-4C11-8C01-1070DE03A318}" sibTransId="{BEEB2565-1154-4E6B-A603-1E4D82431F4D}"/>
    <dgm:cxn modelId="{7B1B7D61-5A56-40D9-A445-666371128E5F}" type="presOf" srcId="{110286C0-B723-4E8D-A826-6F311DA2EE33}" destId="{0B2680D1-D950-417C-9B08-3C036D10E96E}" srcOrd="0" destOrd="0" presId="urn:microsoft.com/office/officeart/2005/8/layout/vList6"/>
    <dgm:cxn modelId="{C45CDE16-243E-40CB-A55F-AF2A711D6DC6}" srcId="{060AB3BA-3AE1-41D3-AD0B-8D9BC937FDC2}" destId="{110286C0-B723-4E8D-A826-6F311DA2EE33}" srcOrd="0" destOrd="0" parTransId="{6D638ADC-CDB0-49BE-B5D3-A4DD094065EE}" sibTransId="{09C597E3-D55D-4F8B-B153-4DF7C26AF2AD}"/>
    <dgm:cxn modelId="{28685F32-3638-4326-BC81-FD3241680E98}" type="presParOf" srcId="{01BDB70B-E39F-4CCC-85A4-BB234285F506}" destId="{24E55ADB-F837-4262-806E-3D3BA937B7C2}" srcOrd="0" destOrd="0" presId="urn:microsoft.com/office/officeart/2005/8/layout/vList6"/>
    <dgm:cxn modelId="{CEA3E746-950D-4887-BF9D-B684F770CB37}" type="presParOf" srcId="{24E55ADB-F837-4262-806E-3D3BA937B7C2}" destId="{0B2680D1-D950-417C-9B08-3C036D10E96E}" srcOrd="0" destOrd="0" presId="urn:microsoft.com/office/officeart/2005/8/layout/vList6"/>
    <dgm:cxn modelId="{6AACADB9-E235-441D-B8A6-BB3F58131478}" type="presParOf" srcId="{24E55ADB-F837-4262-806E-3D3BA937B7C2}" destId="{44B356CD-4CCC-45AB-89D5-86500A54FE4B}" srcOrd="1" destOrd="0" presId="urn:microsoft.com/office/officeart/2005/8/layout/vList6"/>
    <dgm:cxn modelId="{71875293-FE81-475C-948C-683DD0E19FB4}" type="presParOf" srcId="{01BDB70B-E39F-4CCC-85A4-BB234285F506}" destId="{D0D3C590-DF04-42B4-833D-B07106C23B83}" srcOrd="1" destOrd="0" presId="urn:microsoft.com/office/officeart/2005/8/layout/vList6"/>
    <dgm:cxn modelId="{3B6A7860-7023-4232-BFCE-7FAA8D8CA3E3}" type="presParOf" srcId="{01BDB70B-E39F-4CCC-85A4-BB234285F506}" destId="{6163D924-586D-4626-8127-E0614C937629}" srcOrd="2" destOrd="0" presId="urn:microsoft.com/office/officeart/2005/8/layout/vList6"/>
    <dgm:cxn modelId="{7F56C8F9-8551-43FF-9C39-33A2463FE023}" type="presParOf" srcId="{6163D924-586D-4626-8127-E0614C937629}" destId="{E2645931-55C2-44DB-BE55-92637015DDB9}" srcOrd="0" destOrd="0" presId="urn:microsoft.com/office/officeart/2005/8/layout/vList6"/>
    <dgm:cxn modelId="{2C43FC3C-7CE1-4EE9-B226-7BB0F0AB6F53}" type="presParOf" srcId="{6163D924-586D-4626-8127-E0614C937629}" destId="{A7FCD74D-9C2C-4B11-AA62-4172F760E676}"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B356CD-4CCC-45AB-89D5-86500A54FE4B}">
      <dsp:nvSpPr>
        <dsp:cNvPr id="0" name=""/>
        <dsp:cNvSpPr/>
      </dsp:nvSpPr>
      <dsp:spPr>
        <a:xfrm>
          <a:off x="2042160" y="496"/>
          <a:ext cx="3063240" cy="1934765"/>
        </a:xfrm>
        <a:prstGeom prst="rightArrow">
          <a:avLst>
            <a:gd name="adj1" fmla="val 75000"/>
            <a:gd name="adj2" fmla="val 50000"/>
          </a:avLst>
        </a:prstGeom>
        <a:solidFill>
          <a:schemeClr val="accent2">
            <a:tint val="40000"/>
            <a:alpha val="90000"/>
            <a:hueOff val="0"/>
            <a:satOff val="0"/>
            <a:lumOff val="0"/>
            <a:alphaOff val="0"/>
          </a:schemeClr>
        </a:solidFill>
        <a:ln>
          <a:noFill/>
        </a:ln>
        <a:effectLst/>
        <a:sp3d z="-161800" extrusionH="10600" contourW="3000">
          <a:bevelT w="48600" h="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id-ID" sz="1500" kern="1200" dirty="0" smtClean="0">
              <a:latin typeface="Eras Bold ITC" pitchFamily="34" charset="0"/>
            </a:rPr>
            <a:t>Kompetisi yang semakin tajam antar organisasi</a:t>
          </a:r>
          <a:endParaRPr lang="id-ID" sz="1500" kern="1200" dirty="0">
            <a:latin typeface="Eras Bold ITC" pitchFamily="34" charset="0"/>
          </a:endParaRPr>
        </a:p>
        <a:p>
          <a:pPr marL="114300" lvl="1" indent="-114300" algn="l" defTabSz="666750">
            <a:lnSpc>
              <a:spcPct val="90000"/>
            </a:lnSpc>
            <a:spcBef>
              <a:spcPct val="0"/>
            </a:spcBef>
            <a:spcAft>
              <a:spcPct val="15000"/>
            </a:spcAft>
            <a:buChar char="••"/>
          </a:pPr>
          <a:r>
            <a:rPr lang="id-ID" sz="1500" kern="1200" dirty="0" smtClean="0">
              <a:latin typeface="Eras Bold ITC" pitchFamily="34" charset="0"/>
            </a:rPr>
            <a:t>Perkembangan IPTEK</a:t>
          </a:r>
          <a:endParaRPr lang="id-ID" sz="1500" kern="1200" dirty="0">
            <a:latin typeface="Eras Bold ITC" pitchFamily="34" charset="0"/>
          </a:endParaRPr>
        </a:p>
        <a:p>
          <a:pPr marL="114300" lvl="1" indent="-114300" algn="l" defTabSz="666750">
            <a:lnSpc>
              <a:spcPct val="90000"/>
            </a:lnSpc>
            <a:spcBef>
              <a:spcPct val="0"/>
            </a:spcBef>
            <a:spcAft>
              <a:spcPct val="15000"/>
            </a:spcAft>
            <a:buChar char="••"/>
          </a:pPr>
          <a:r>
            <a:rPr lang="id-ID" sz="1500" kern="1200" dirty="0" smtClean="0">
              <a:latin typeface="Eras Bold ITC" pitchFamily="34" charset="0"/>
            </a:rPr>
            <a:t>Perubahan Lingkungan </a:t>
          </a:r>
          <a:endParaRPr lang="id-ID" sz="1500" kern="1200" dirty="0">
            <a:latin typeface="Eras Bold ITC" pitchFamily="34" charset="0"/>
          </a:endParaRPr>
        </a:p>
      </dsp:txBody>
      <dsp:txXfrm>
        <a:off x="2042160" y="242342"/>
        <a:ext cx="2337703" cy="1451073"/>
      </dsp:txXfrm>
    </dsp:sp>
    <dsp:sp modelId="{0B2680D1-D950-417C-9B08-3C036D10E96E}">
      <dsp:nvSpPr>
        <dsp:cNvPr id="0" name=""/>
        <dsp:cNvSpPr/>
      </dsp:nvSpPr>
      <dsp:spPr>
        <a:xfrm>
          <a:off x="0" y="496"/>
          <a:ext cx="2042160" cy="1934765"/>
        </a:xfrm>
        <a:prstGeom prst="roundRect">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id-ID" sz="2100" kern="1200" dirty="0" smtClean="0">
              <a:latin typeface="Eras Bold ITC" pitchFamily="34" charset="0"/>
            </a:rPr>
            <a:t>EKSTERNAL</a:t>
          </a:r>
          <a:endParaRPr lang="id-ID" sz="2100" kern="1200" dirty="0">
            <a:latin typeface="Eras Bold ITC" pitchFamily="34" charset="0"/>
          </a:endParaRPr>
        </a:p>
      </dsp:txBody>
      <dsp:txXfrm>
        <a:off x="94447" y="94943"/>
        <a:ext cx="1853266" cy="1745871"/>
      </dsp:txXfrm>
    </dsp:sp>
    <dsp:sp modelId="{A7FCD74D-9C2C-4B11-AA62-4172F760E676}">
      <dsp:nvSpPr>
        <dsp:cNvPr id="0" name=""/>
        <dsp:cNvSpPr/>
      </dsp:nvSpPr>
      <dsp:spPr>
        <a:xfrm>
          <a:off x="2042160" y="2128738"/>
          <a:ext cx="3063240" cy="1934765"/>
        </a:xfrm>
        <a:prstGeom prst="rightArrow">
          <a:avLst>
            <a:gd name="adj1" fmla="val 75000"/>
            <a:gd name="adj2" fmla="val 50000"/>
          </a:avLst>
        </a:prstGeom>
        <a:solidFill>
          <a:schemeClr val="accent2">
            <a:tint val="40000"/>
            <a:alpha val="90000"/>
            <a:hueOff val="5025821"/>
            <a:satOff val="-4378"/>
            <a:lumOff val="-6"/>
            <a:alphaOff val="0"/>
          </a:schemeClr>
        </a:solidFill>
        <a:ln>
          <a:noFill/>
        </a:ln>
        <a:effectLst/>
        <a:sp3d z="-161800" extrusionH="10600" contourW="3000">
          <a:bevelT w="48600" h="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id-ID" sz="1500" kern="1200" dirty="0" smtClean="0">
              <a:latin typeface="Eras Bold ITC" pitchFamily="34" charset="0"/>
            </a:rPr>
            <a:t>Tidak cocoknya struktur, sistem &amp; prosedur, perlengkapan dan fasilitas</a:t>
          </a:r>
          <a:endParaRPr lang="id-ID" sz="1500" kern="1200" dirty="0">
            <a:latin typeface="Eras Bold ITC" pitchFamily="34" charset="0"/>
          </a:endParaRPr>
        </a:p>
      </dsp:txBody>
      <dsp:txXfrm>
        <a:off x="2042160" y="2370584"/>
        <a:ext cx="2337703" cy="1451073"/>
      </dsp:txXfrm>
    </dsp:sp>
    <dsp:sp modelId="{E2645931-55C2-44DB-BE55-92637015DDB9}">
      <dsp:nvSpPr>
        <dsp:cNvPr id="0" name=""/>
        <dsp:cNvSpPr/>
      </dsp:nvSpPr>
      <dsp:spPr>
        <a:xfrm>
          <a:off x="0" y="2128738"/>
          <a:ext cx="2042160" cy="1934765"/>
        </a:xfrm>
        <a:prstGeom prst="roundRect">
          <a:avLst/>
        </a:prstGeom>
        <a:solidFill>
          <a:schemeClr val="accent2">
            <a:hueOff val="4681519"/>
            <a:satOff val="-5839"/>
            <a:lumOff val="1373"/>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id-ID" sz="2100" kern="1200" dirty="0" smtClean="0">
              <a:latin typeface="Eras Bold ITC" pitchFamily="34" charset="0"/>
            </a:rPr>
            <a:t>INTERNAL</a:t>
          </a:r>
          <a:endParaRPr lang="id-ID" sz="2100" kern="1200" dirty="0">
            <a:latin typeface="Eras Bold ITC" pitchFamily="34" charset="0"/>
          </a:endParaRPr>
        </a:p>
      </dsp:txBody>
      <dsp:txXfrm>
        <a:off x="94447" y="2223185"/>
        <a:ext cx="1853266" cy="1745871"/>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MANAJEMEN SDM</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id-ID" smtClean="0"/>
              <a:t>FEB 305</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6097 - Rina Anindita</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t>‹#›</a:t>
            </a:fld>
            <a:endParaRPr lang="en-US"/>
          </a:p>
        </p:txBody>
      </p:sp>
    </p:spTree>
    <p:extLst>
      <p:ext uri="{BB962C8B-B14F-4D97-AF65-F5344CB8AC3E}">
        <p14:creationId xmlns:p14="http://schemas.microsoft.com/office/powerpoint/2010/main"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MANAJEMEN SDM</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id-ID" smtClean="0"/>
              <a:t>FEB 305</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6097 - Rina Anindita</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t>‹#›</a:t>
            </a:fld>
            <a:endParaRPr lang="en-US"/>
          </a:p>
        </p:txBody>
      </p:sp>
    </p:spTree>
    <p:extLst>
      <p:ext uri="{BB962C8B-B14F-4D97-AF65-F5344CB8AC3E}">
        <p14:creationId xmlns:p14="http://schemas.microsoft.com/office/powerpoint/2010/main"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52400" y="5029200"/>
            <a:ext cx="2590800" cy="1692275"/>
          </a:xfr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id-ID" smtClean="0"/>
              <a:t>FEB 305 - Manajemen SDM </a:t>
            </a:r>
            <a:endParaRPr lang="en-US" sz="18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id-ID" smtClean="0"/>
              <a:t>FEB 305 - Manajemen SDM </a:t>
            </a:r>
            <a:endParaRPr lang="en-US"/>
          </a:p>
        </p:txBody>
      </p:sp>
      <p:sp>
        <p:nvSpPr>
          <p:cNvPr id="5" name="Footer Placeholder 4"/>
          <p:cNvSpPr>
            <a:spLocks noGrp="1"/>
          </p:cNvSpPr>
          <p:nvPr>
            <p:ph type="ftr" sz="quarter" idx="11"/>
          </p:nvPr>
        </p:nvSpPr>
        <p:spPr/>
        <p:txBody>
          <a:bodyPr/>
          <a:lstStyle/>
          <a:p>
            <a:r>
              <a:rPr lang="en-US" smtClean="0"/>
              <a:t>6097 - Rina Anindita</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t>‹#›</a:t>
            </a:fld>
            <a:endParaRPr lang="en-US"/>
          </a:p>
        </p:txBody>
      </p:sp>
    </p:spTree>
    <p:extLst>
      <p:ext uri="{BB962C8B-B14F-4D97-AF65-F5344CB8AC3E}">
        <p14:creationId xmlns:p14="http://schemas.microsoft.com/office/powerpoint/2010/main"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id-ID" smtClean="0"/>
              <a:t>FEB 305 - Manajemen SDM </a:t>
            </a:r>
            <a:endParaRPr lang="en-US"/>
          </a:p>
        </p:txBody>
      </p:sp>
      <p:sp>
        <p:nvSpPr>
          <p:cNvPr id="5" name="Footer Placeholder 4"/>
          <p:cNvSpPr>
            <a:spLocks noGrp="1"/>
          </p:cNvSpPr>
          <p:nvPr>
            <p:ph type="ftr" sz="quarter" idx="11"/>
          </p:nvPr>
        </p:nvSpPr>
        <p:spPr/>
        <p:txBody>
          <a:bodyPr/>
          <a:lstStyle/>
          <a:p>
            <a:r>
              <a:rPr lang="en-US" smtClean="0"/>
              <a:t>6097 - Rina Anindita</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t>‹#›</a:t>
            </a:fld>
            <a:endParaRPr lang="en-US"/>
          </a:p>
        </p:txBody>
      </p:sp>
    </p:spTree>
    <p:extLst>
      <p:ext uri="{BB962C8B-B14F-4D97-AF65-F5344CB8AC3E}">
        <p14:creationId xmlns:p14="http://schemas.microsoft.com/office/powerpoint/2010/main"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id-ID" smtClean="0"/>
              <a:t>FEB 305 - Manajemen SDM </a:t>
            </a:r>
            <a:endParaRPr lang="en-US"/>
          </a:p>
        </p:txBody>
      </p:sp>
      <p:sp>
        <p:nvSpPr>
          <p:cNvPr id="5" name="Footer Placeholder 4"/>
          <p:cNvSpPr>
            <a:spLocks noGrp="1"/>
          </p:cNvSpPr>
          <p:nvPr>
            <p:ph type="ftr" sz="quarter" idx="11"/>
          </p:nvPr>
        </p:nvSpPr>
        <p:spPr/>
        <p:txBody>
          <a:bodyPr/>
          <a:lstStyle/>
          <a:p>
            <a:r>
              <a:rPr lang="en-US" smtClean="0"/>
              <a:t>6097 - Rina Anindita</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t>‹#›</a:t>
            </a:fld>
            <a:endParaRPr lang="en-US"/>
          </a:p>
        </p:txBody>
      </p:sp>
    </p:spTree>
    <p:extLst>
      <p:ext uri="{BB962C8B-B14F-4D97-AF65-F5344CB8AC3E}">
        <p14:creationId xmlns:p14="http://schemas.microsoft.com/office/powerpoint/2010/main"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152400"/>
            <a:ext cx="3657600" cy="365125"/>
          </a:xfrm>
        </p:spPr>
        <p:txBody>
          <a:bodyPr/>
          <a:lstStyle/>
          <a:p>
            <a:r>
              <a:rPr lang="id-ID" smtClean="0"/>
              <a:t>FEB 305 - Manajemen SDM </a:t>
            </a:r>
            <a:endParaRPr lang="en-US"/>
          </a:p>
        </p:txBody>
      </p:sp>
      <p:sp>
        <p:nvSpPr>
          <p:cNvPr id="5" name="Footer Placeholder 4"/>
          <p:cNvSpPr>
            <a:spLocks noGrp="1"/>
          </p:cNvSpPr>
          <p:nvPr>
            <p:ph type="ftr" sz="quarter" idx="11"/>
          </p:nvPr>
        </p:nvSpPr>
        <p:spPr>
          <a:xfrm>
            <a:off x="4419600" y="152400"/>
            <a:ext cx="2895600" cy="365125"/>
          </a:xfrm>
        </p:spPr>
        <p:txBody>
          <a:bodyPr/>
          <a:lstStyle/>
          <a:p>
            <a:r>
              <a:rPr lang="en-US" smtClean="0"/>
              <a:t>6097 - Rina Anindita</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t>‹#›</a:t>
            </a:fld>
            <a:endParaRPr lang="en-US"/>
          </a:p>
        </p:txBody>
      </p:sp>
    </p:spTree>
    <p:extLst>
      <p:ext uri="{BB962C8B-B14F-4D97-AF65-F5344CB8AC3E}">
        <p14:creationId xmlns:p14="http://schemas.microsoft.com/office/powerpoint/2010/main"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id-ID" smtClean="0"/>
              <a:t>FEB 305 - Manajemen SDM </a:t>
            </a:r>
            <a:endParaRPr lang="en-US"/>
          </a:p>
        </p:txBody>
      </p:sp>
      <p:sp>
        <p:nvSpPr>
          <p:cNvPr id="6" name="Footer Placeholder 5"/>
          <p:cNvSpPr>
            <a:spLocks noGrp="1"/>
          </p:cNvSpPr>
          <p:nvPr>
            <p:ph type="ftr" sz="quarter" idx="11"/>
          </p:nvPr>
        </p:nvSpPr>
        <p:spPr/>
        <p:txBody>
          <a:bodyPr/>
          <a:lstStyle/>
          <a:p>
            <a:r>
              <a:rPr lang="en-US" smtClean="0"/>
              <a:t>6097 - Rina Anindita</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t>‹#›</a:t>
            </a:fld>
            <a:endParaRPr lang="en-US"/>
          </a:p>
        </p:txBody>
      </p:sp>
    </p:spTree>
    <p:extLst>
      <p:ext uri="{BB962C8B-B14F-4D97-AF65-F5344CB8AC3E}">
        <p14:creationId xmlns:p14="http://schemas.microsoft.com/office/powerpoint/2010/main"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id-ID" smtClean="0"/>
              <a:t>FEB 305 - Manajemen SDM </a:t>
            </a:r>
            <a:endParaRPr lang="en-US"/>
          </a:p>
        </p:txBody>
      </p:sp>
      <p:sp>
        <p:nvSpPr>
          <p:cNvPr id="8" name="Footer Placeholder 7"/>
          <p:cNvSpPr>
            <a:spLocks noGrp="1"/>
          </p:cNvSpPr>
          <p:nvPr>
            <p:ph type="ftr" sz="quarter" idx="11"/>
          </p:nvPr>
        </p:nvSpPr>
        <p:spPr/>
        <p:txBody>
          <a:bodyPr/>
          <a:lstStyle/>
          <a:p>
            <a:r>
              <a:rPr lang="en-US" smtClean="0"/>
              <a:t>6097 - Rina Anindita</a:t>
            </a:r>
            <a:endParaRPr lang="en-US"/>
          </a:p>
        </p:txBody>
      </p:sp>
      <p:sp>
        <p:nvSpPr>
          <p:cNvPr id="9" name="Slide Number Placeholder 8"/>
          <p:cNvSpPr>
            <a:spLocks noGrp="1"/>
          </p:cNvSpPr>
          <p:nvPr>
            <p:ph type="sldNum" sz="quarter" idx="12"/>
          </p:nvPr>
        </p:nvSpPr>
        <p:spPr/>
        <p:txBody>
          <a:bodyPr/>
          <a:lstStyle/>
          <a:p>
            <a:fld id="{0A156141-EE72-4F1F-A749-B7E82EFB5B5F}" type="slidenum">
              <a:rPr lang="en-US" smtClean="0"/>
              <a:t>‹#›</a:t>
            </a:fld>
            <a:endParaRPr lang="en-US"/>
          </a:p>
        </p:txBody>
      </p:sp>
    </p:spTree>
    <p:extLst>
      <p:ext uri="{BB962C8B-B14F-4D97-AF65-F5344CB8AC3E}">
        <p14:creationId xmlns:p14="http://schemas.microsoft.com/office/powerpoint/2010/main"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id-ID" smtClean="0"/>
              <a:t>FEB 305 - Manajemen SDM </a:t>
            </a:r>
            <a:endParaRPr lang="en-US"/>
          </a:p>
        </p:txBody>
      </p:sp>
      <p:sp>
        <p:nvSpPr>
          <p:cNvPr id="4" name="Footer Placeholder 3"/>
          <p:cNvSpPr>
            <a:spLocks noGrp="1"/>
          </p:cNvSpPr>
          <p:nvPr>
            <p:ph type="ftr" sz="quarter" idx="11"/>
          </p:nvPr>
        </p:nvSpPr>
        <p:spPr/>
        <p:txBody>
          <a:bodyPr/>
          <a:lstStyle/>
          <a:p>
            <a:r>
              <a:rPr lang="en-US" smtClean="0"/>
              <a:t>6097 - Rina Anindita</a:t>
            </a:r>
            <a:endParaRPr lang="en-US"/>
          </a:p>
        </p:txBody>
      </p:sp>
      <p:sp>
        <p:nvSpPr>
          <p:cNvPr id="5" name="Slide Number Placeholder 4"/>
          <p:cNvSpPr>
            <a:spLocks noGrp="1"/>
          </p:cNvSpPr>
          <p:nvPr>
            <p:ph type="sldNum" sz="quarter" idx="12"/>
          </p:nvPr>
        </p:nvSpPr>
        <p:spPr/>
        <p:txBody>
          <a:bodyPr/>
          <a:lstStyle/>
          <a:p>
            <a:fld id="{0A156141-EE72-4F1F-A749-B7E82EFB5B5F}" type="slidenum">
              <a:rPr lang="en-US" smtClean="0"/>
              <a:t>‹#›</a:t>
            </a:fld>
            <a:endParaRPr lang="en-US"/>
          </a:p>
        </p:txBody>
      </p:sp>
    </p:spTree>
    <p:extLst>
      <p:ext uri="{BB962C8B-B14F-4D97-AF65-F5344CB8AC3E}">
        <p14:creationId xmlns:p14="http://schemas.microsoft.com/office/powerpoint/2010/main"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id-ID" smtClean="0"/>
              <a:t>FEB 305 - Manajemen SDM </a:t>
            </a:r>
            <a:endParaRPr lang="en-US"/>
          </a:p>
        </p:txBody>
      </p:sp>
      <p:sp>
        <p:nvSpPr>
          <p:cNvPr id="3" name="Footer Placeholder 2"/>
          <p:cNvSpPr>
            <a:spLocks noGrp="1"/>
          </p:cNvSpPr>
          <p:nvPr>
            <p:ph type="ftr" sz="quarter" idx="11"/>
          </p:nvPr>
        </p:nvSpPr>
        <p:spPr/>
        <p:txBody>
          <a:bodyPr/>
          <a:lstStyle/>
          <a:p>
            <a:r>
              <a:rPr lang="en-US" smtClean="0"/>
              <a:t>6097 - Rina Anindita</a:t>
            </a:r>
            <a:endParaRPr lang="en-US"/>
          </a:p>
        </p:txBody>
      </p:sp>
      <p:sp>
        <p:nvSpPr>
          <p:cNvPr id="4" name="Slide Number Placeholder 3"/>
          <p:cNvSpPr>
            <a:spLocks noGrp="1"/>
          </p:cNvSpPr>
          <p:nvPr>
            <p:ph type="sldNum" sz="quarter" idx="12"/>
          </p:nvPr>
        </p:nvSpPr>
        <p:spPr/>
        <p:txBody>
          <a:bodyPr/>
          <a:lstStyle/>
          <a:p>
            <a:fld id="{0A156141-EE72-4F1F-A749-B7E82EFB5B5F}" type="slidenum">
              <a:rPr lang="en-US" smtClean="0"/>
              <a:t>‹#›</a:t>
            </a:fld>
            <a:endParaRPr lang="en-US"/>
          </a:p>
        </p:txBody>
      </p:sp>
    </p:spTree>
    <p:extLst>
      <p:ext uri="{BB962C8B-B14F-4D97-AF65-F5344CB8AC3E}">
        <p14:creationId xmlns:p14="http://schemas.microsoft.com/office/powerpoint/2010/main"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id-ID" smtClean="0"/>
              <a:t>FEB 305 - Manajemen SDM </a:t>
            </a:r>
            <a:endParaRPr lang="en-US"/>
          </a:p>
        </p:txBody>
      </p:sp>
      <p:sp>
        <p:nvSpPr>
          <p:cNvPr id="6" name="Footer Placeholder 5"/>
          <p:cNvSpPr>
            <a:spLocks noGrp="1"/>
          </p:cNvSpPr>
          <p:nvPr>
            <p:ph type="ftr" sz="quarter" idx="11"/>
          </p:nvPr>
        </p:nvSpPr>
        <p:spPr/>
        <p:txBody>
          <a:bodyPr/>
          <a:lstStyle/>
          <a:p>
            <a:r>
              <a:rPr lang="en-US" smtClean="0"/>
              <a:t>6097 - Rina Anindita</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t>‹#›</a:t>
            </a:fld>
            <a:endParaRPr lang="en-US"/>
          </a:p>
        </p:txBody>
      </p:sp>
    </p:spTree>
    <p:extLst>
      <p:ext uri="{BB962C8B-B14F-4D97-AF65-F5344CB8AC3E}">
        <p14:creationId xmlns:p14="http://schemas.microsoft.com/office/powerpoint/2010/main"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id-ID" smtClean="0"/>
              <a:t>FEB 305 - Manajemen SDM </a:t>
            </a:r>
            <a:endParaRPr lang="en-US"/>
          </a:p>
        </p:txBody>
      </p:sp>
      <p:sp>
        <p:nvSpPr>
          <p:cNvPr id="6" name="Footer Placeholder 5"/>
          <p:cNvSpPr>
            <a:spLocks noGrp="1"/>
          </p:cNvSpPr>
          <p:nvPr>
            <p:ph type="ftr" sz="quarter" idx="11"/>
          </p:nvPr>
        </p:nvSpPr>
        <p:spPr/>
        <p:txBody>
          <a:bodyPr/>
          <a:lstStyle/>
          <a:p>
            <a:r>
              <a:rPr lang="en-US" smtClean="0"/>
              <a:t>6097 - Rina Anindita</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t>‹#›</a:t>
            </a:fld>
            <a:endParaRPr lang="en-US"/>
          </a:p>
        </p:txBody>
      </p:sp>
    </p:spTree>
    <p:extLst>
      <p:ext uri="{BB962C8B-B14F-4D97-AF65-F5344CB8AC3E}">
        <p14:creationId xmlns:p14="http://schemas.microsoft.com/office/powerpoint/2010/main"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3474720" cy="365125"/>
          </a:xfrm>
          <a:prstGeom prst="rect">
            <a:avLst/>
          </a:prstGeom>
        </p:spPr>
        <p:txBody>
          <a:bodyPr vert="horz" lIns="91440" tIns="45720" rIns="91440" bIns="45720" rtlCol="0" anchor="ctr"/>
          <a:lstStyle>
            <a:lvl1pPr algn="l">
              <a:defRPr sz="1200">
                <a:solidFill>
                  <a:schemeClr val="bg1"/>
                </a:solidFill>
              </a:defRPr>
            </a:lvl1pPr>
          </a:lstStyle>
          <a:p>
            <a:r>
              <a:rPr lang="id-ID" smtClean="0"/>
              <a:t>FEB 305 - Manajemen SDM </a:t>
            </a:r>
            <a:endParaRPr lang="en-US" dirty="0"/>
          </a:p>
        </p:txBody>
      </p:sp>
      <p:sp>
        <p:nvSpPr>
          <p:cNvPr id="5" name="Footer Placeholder 4"/>
          <p:cNvSpPr>
            <a:spLocks noGrp="1"/>
          </p:cNvSpPr>
          <p:nvPr>
            <p:ph type="ftr" sz="quarter" idx="3"/>
          </p:nvPr>
        </p:nvSpPr>
        <p:spPr>
          <a:xfrm>
            <a:off x="43434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6097 - Rina Anindita</a:t>
            </a:r>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Tree>
    <p:extLst>
      <p:ext uri="{BB962C8B-B14F-4D97-AF65-F5344CB8AC3E}">
        <p14:creationId xmlns:p14="http://schemas.microsoft.com/office/powerpoint/2010/main"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gif"/><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id-ID" sz="2400" b="1" dirty="0" smtClean="0"/>
              <a:t>PENGEMBANGAN </a:t>
            </a:r>
            <a:r>
              <a:rPr lang="id-ID" sz="2400" b="1" dirty="0" smtClean="0"/>
              <a:t>ORGANISASI</a:t>
            </a:r>
            <a:endParaRPr lang="id-ID" sz="2400" dirty="0"/>
          </a:p>
        </p:txBody>
      </p:sp>
      <p:sp>
        <p:nvSpPr>
          <p:cNvPr id="3" name="Subtitle 2"/>
          <p:cNvSpPr>
            <a:spLocks noGrp="1"/>
          </p:cNvSpPr>
          <p:nvPr>
            <p:ph type="subTitle" idx="1"/>
          </p:nvPr>
        </p:nvSpPr>
        <p:spPr>
          <a:xfrm>
            <a:off x="3048000" y="5029199"/>
            <a:ext cx="5943600" cy="1677528"/>
          </a:xfrm>
        </p:spPr>
        <p:txBody>
          <a:bodyPr>
            <a:normAutofit fontScale="92500" lnSpcReduction="10000"/>
          </a:bodyPr>
          <a:lstStyle/>
          <a:p>
            <a:r>
              <a:rPr lang="en-US" sz="2800" b="1" dirty="0" smtClean="0">
                <a:solidFill>
                  <a:schemeClr val="bg1"/>
                </a:solidFill>
                <a:effectLst>
                  <a:outerShdw blurRad="38100" dist="38100" dir="2700000" algn="tl">
                    <a:srgbClr val="000000">
                      <a:alpha val="43137"/>
                    </a:srgbClr>
                  </a:outerShdw>
                </a:effectLst>
              </a:rPr>
              <a:t>6</a:t>
            </a:r>
            <a:r>
              <a:rPr lang="id-ID" sz="2800" b="1" dirty="0" smtClean="0">
                <a:solidFill>
                  <a:schemeClr val="bg1"/>
                </a:solidFill>
                <a:effectLst>
                  <a:outerShdw blurRad="38100" dist="38100" dir="2700000" algn="tl">
                    <a:srgbClr val="000000">
                      <a:alpha val="43137"/>
                    </a:srgbClr>
                  </a:outerShdw>
                </a:effectLst>
              </a:rPr>
              <a:t>097</a:t>
            </a:r>
            <a:r>
              <a:rPr lang="en-US" sz="2800" b="1" dirty="0" smtClean="0">
                <a:solidFill>
                  <a:schemeClr val="bg1"/>
                </a:solidFill>
                <a:effectLst>
                  <a:outerShdw blurRad="38100" dist="38100" dir="2700000" algn="tl">
                    <a:srgbClr val="000000">
                      <a:alpha val="43137"/>
                    </a:srgbClr>
                  </a:outerShdw>
                </a:effectLst>
              </a:rPr>
              <a:t> –</a:t>
            </a:r>
            <a:r>
              <a:rPr lang="id-ID" sz="2800" b="1" dirty="0" smtClean="0">
                <a:solidFill>
                  <a:schemeClr val="bg1"/>
                </a:solidFill>
                <a:effectLst>
                  <a:outerShdw blurRad="38100" dist="38100" dir="2700000" algn="tl">
                    <a:srgbClr val="000000">
                      <a:alpha val="43137"/>
                    </a:srgbClr>
                  </a:outerShdw>
                </a:effectLst>
              </a:rPr>
              <a:t> RINA ANINDITA</a:t>
            </a:r>
            <a:endParaRPr lang="en-US" sz="2800" b="1" dirty="0" smtClean="0">
              <a:solidFill>
                <a:schemeClr val="bg1"/>
              </a:solidFill>
              <a:effectLst>
                <a:outerShdw blurRad="38100" dist="38100" dir="2700000" algn="tl">
                  <a:srgbClr val="000000">
                    <a:alpha val="43137"/>
                  </a:srgbClr>
                </a:outerShdw>
              </a:effectLst>
            </a:endParaRPr>
          </a:p>
          <a:p>
            <a:endParaRPr lang="en-US" sz="2000" b="1" dirty="0" smtClean="0">
              <a:solidFill>
                <a:schemeClr val="bg1"/>
              </a:solidFill>
              <a:effectLst>
                <a:outerShdw blurRad="38100" dist="38100" dir="2700000" algn="tl">
                  <a:srgbClr val="000000">
                    <a:alpha val="43137"/>
                  </a:srgbClr>
                </a:outerShdw>
              </a:effectLst>
            </a:endParaRPr>
          </a:p>
          <a:p>
            <a:r>
              <a:rPr lang="en-US" sz="1800" b="1" dirty="0" smtClean="0">
                <a:effectLst>
                  <a:outerShdw blurRad="38100" dist="38100" dir="2700000" algn="tl">
                    <a:srgbClr val="000000">
                      <a:alpha val="43137"/>
                    </a:srgbClr>
                  </a:outerShdw>
                </a:effectLst>
              </a:rPr>
              <a:t>PROGRAM STUDI </a:t>
            </a:r>
            <a:r>
              <a:rPr lang="id-ID" sz="1800" b="1" dirty="0" smtClean="0">
                <a:effectLst>
                  <a:outerShdw blurRad="38100" dist="38100" dir="2700000" algn="tl">
                    <a:srgbClr val="000000">
                      <a:alpha val="43137"/>
                    </a:srgbClr>
                  </a:outerShdw>
                </a:effectLst>
              </a:rPr>
              <a:t>MANAJEMEN</a:t>
            </a:r>
            <a:endParaRPr lang="en-US" sz="1800" b="1" dirty="0" smtClean="0">
              <a:effectLst>
                <a:outerShdw blurRad="38100" dist="38100" dir="2700000" algn="tl">
                  <a:srgbClr val="000000">
                    <a:alpha val="43137"/>
                  </a:srgbClr>
                </a:outerShdw>
              </a:effectLst>
            </a:endParaRPr>
          </a:p>
          <a:p>
            <a:r>
              <a:rPr lang="en-US" sz="1800" b="1" dirty="0" smtClean="0">
                <a:solidFill>
                  <a:schemeClr val="bg1"/>
                </a:solidFill>
                <a:effectLst>
                  <a:outerShdw blurRad="38100" dist="38100" dir="2700000" algn="tl">
                    <a:srgbClr val="000000">
                      <a:alpha val="43137"/>
                    </a:srgbClr>
                  </a:outerShdw>
                </a:effectLst>
              </a:rPr>
              <a:t>FAKULTAS</a:t>
            </a:r>
            <a:r>
              <a:rPr lang="id-ID" sz="1800" b="1" dirty="0">
                <a:effectLst>
                  <a:outerShdw blurRad="38100" dist="38100" dir="2700000" algn="tl">
                    <a:srgbClr val="000000">
                      <a:alpha val="43137"/>
                    </a:srgbClr>
                  </a:outerShdw>
                </a:effectLst>
              </a:rPr>
              <a:t> </a:t>
            </a:r>
            <a:r>
              <a:rPr lang="id-ID" sz="1800" b="1" dirty="0" smtClean="0">
                <a:effectLst>
                  <a:outerShdw blurRad="38100" dist="38100" dir="2700000" algn="tl">
                    <a:srgbClr val="000000">
                      <a:alpha val="43137"/>
                    </a:srgbClr>
                  </a:outerShdw>
                </a:effectLst>
              </a:rPr>
              <a:t>EKONOMI DAN BISNIS </a:t>
            </a:r>
          </a:p>
          <a:p>
            <a:r>
              <a:rPr lang="en-US" sz="1800" b="1" dirty="0" smtClean="0">
                <a:solidFill>
                  <a:schemeClr val="bg1"/>
                </a:solidFill>
                <a:effectLst>
                  <a:outerShdw blurRad="38100" dist="38100" dir="2700000" algn="tl">
                    <a:srgbClr val="000000">
                      <a:alpha val="43137"/>
                    </a:srgbClr>
                  </a:outerShdw>
                </a:effectLst>
              </a:rPr>
              <a:t>UNIVERSITAS ESA UNGGUL</a:t>
            </a:r>
            <a:endParaRPr lang="en-US" sz="1800" b="1" dirty="0">
              <a:solidFill>
                <a:schemeClr val="bg1"/>
              </a:solidFill>
              <a:effectLst>
                <a:outerShdw blurRad="38100" dist="38100" dir="2700000" algn="tl">
                  <a:srgbClr val="000000">
                    <a:alpha val="43137"/>
                  </a:srgbClr>
                </a:outerShdw>
              </a:effectLst>
            </a:endParaRP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a:t>
            </a:r>
          </a:p>
          <a:p>
            <a:r>
              <a:rPr lang="id-ID" sz="2000" dirty="0" smtClean="0"/>
              <a:t>MANAJEMEN PERUBAHAN</a:t>
            </a:r>
            <a:endParaRPr lang="en-US" sz="2000" dirty="0"/>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smtClean="0">
                <a:effectLst>
                  <a:outerShdw blurRad="38100" dist="38100" dir="2700000" algn="tl">
                    <a:srgbClr val="000000">
                      <a:alpha val="43137"/>
                    </a:srgbClr>
                  </a:outerShdw>
                </a:effectLst>
              </a:rPr>
              <a:t>PERTEMUAN </a:t>
            </a:r>
            <a:r>
              <a:rPr lang="en-US" b="1" dirty="0" smtClean="0">
                <a:effectLst>
                  <a:outerShdw blurRad="38100" dist="38100" dir="2700000" algn="tl">
                    <a:srgbClr val="000000">
                      <a:alpha val="43137"/>
                    </a:srgbClr>
                  </a:outerShdw>
                </a:effectLst>
              </a:rPr>
              <a:t>#</a:t>
            </a:r>
            <a:r>
              <a:rPr lang="id-ID" b="1" dirty="0">
                <a:effectLst>
                  <a:outerShdw blurRad="38100" dist="38100" dir="2700000" algn="tl">
                    <a:srgbClr val="000000">
                      <a:alpha val="43137"/>
                    </a:srgbClr>
                  </a:outerShdw>
                </a:effectLst>
              </a:rPr>
              <a:t>8</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23667351"/>
      </p:ext>
    </p:extLst>
  </p:cSld>
  <p:clrMapOvr>
    <a:masterClrMapping/>
  </p:clrMapOvr>
  <mc:AlternateContent xmlns:mc="http://schemas.openxmlformats.org/markup-compatibility/2006" xmlns:p14="http://schemas.microsoft.com/office/powerpoint/2010/main">
    <mc:Choice Requires="p14">
      <p:transition>
        <p14:doors dir="vert"/>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715962"/>
          </a:xfrm>
        </p:spPr>
        <p:txBody>
          <a:bodyPr>
            <a:normAutofit fontScale="90000"/>
          </a:bodyPr>
          <a:lstStyle/>
          <a:p>
            <a:r>
              <a:rPr lang="id-ID" dirty="0" smtClean="0"/>
              <a:t>Model Pengembangan Organisasi</a:t>
            </a:r>
            <a:endParaRPr lang="id-ID" dirty="0"/>
          </a:p>
        </p:txBody>
      </p:sp>
      <p:sp>
        <p:nvSpPr>
          <p:cNvPr id="3" name="Content Placeholder 2"/>
          <p:cNvSpPr>
            <a:spLocks noGrp="1"/>
          </p:cNvSpPr>
          <p:nvPr>
            <p:ph idx="1"/>
          </p:nvPr>
        </p:nvSpPr>
        <p:spPr>
          <a:xfrm>
            <a:off x="152400" y="914400"/>
            <a:ext cx="8763000" cy="5791200"/>
          </a:xfrm>
        </p:spPr>
        <p:txBody>
          <a:bodyPr/>
          <a:lstStyle/>
          <a:p>
            <a:pPr>
              <a:buNone/>
            </a:pPr>
            <a:endParaRPr lang="id-ID" dirty="0"/>
          </a:p>
        </p:txBody>
      </p:sp>
      <p:sp>
        <p:nvSpPr>
          <p:cNvPr id="5" name="Rounded Rectangle 4"/>
          <p:cNvSpPr/>
          <p:nvPr/>
        </p:nvSpPr>
        <p:spPr>
          <a:xfrm>
            <a:off x="304800" y="990600"/>
            <a:ext cx="2743200" cy="6858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id-ID" dirty="0" smtClean="0">
                <a:solidFill>
                  <a:schemeClr val="tx2">
                    <a:lumMod val="25000"/>
                  </a:schemeClr>
                </a:solidFill>
              </a:rPr>
              <a:t>Pengenalan Persoalan</a:t>
            </a:r>
            <a:endParaRPr lang="id-ID" dirty="0">
              <a:solidFill>
                <a:schemeClr val="tx2">
                  <a:lumMod val="25000"/>
                </a:schemeClr>
              </a:solidFill>
            </a:endParaRPr>
          </a:p>
        </p:txBody>
      </p:sp>
      <p:sp>
        <p:nvSpPr>
          <p:cNvPr id="6" name="Rounded Rectangle 5"/>
          <p:cNvSpPr/>
          <p:nvPr/>
        </p:nvSpPr>
        <p:spPr>
          <a:xfrm>
            <a:off x="1143000" y="2286000"/>
            <a:ext cx="2514600" cy="6858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id-ID" dirty="0" smtClean="0">
                <a:solidFill>
                  <a:schemeClr val="tx2">
                    <a:lumMod val="25000"/>
                  </a:schemeClr>
                </a:solidFill>
              </a:rPr>
              <a:t>Analisa Organisasi</a:t>
            </a:r>
            <a:endParaRPr lang="id-ID" dirty="0">
              <a:solidFill>
                <a:schemeClr val="tx2">
                  <a:lumMod val="25000"/>
                </a:schemeClr>
              </a:solidFill>
            </a:endParaRPr>
          </a:p>
        </p:txBody>
      </p:sp>
      <p:sp>
        <p:nvSpPr>
          <p:cNvPr id="7" name="Rounded Rectangle 6"/>
          <p:cNvSpPr/>
          <p:nvPr/>
        </p:nvSpPr>
        <p:spPr>
          <a:xfrm>
            <a:off x="3429000" y="3429000"/>
            <a:ext cx="2514600" cy="6858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id-ID" dirty="0" smtClean="0">
                <a:solidFill>
                  <a:schemeClr val="tx2">
                    <a:lumMod val="25000"/>
                  </a:schemeClr>
                </a:solidFill>
              </a:rPr>
              <a:t>Umpan Balik</a:t>
            </a:r>
            <a:endParaRPr lang="id-ID" dirty="0">
              <a:solidFill>
                <a:schemeClr val="tx2">
                  <a:lumMod val="25000"/>
                </a:schemeClr>
              </a:solidFill>
            </a:endParaRPr>
          </a:p>
        </p:txBody>
      </p:sp>
      <p:sp>
        <p:nvSpPr>
          <p:cNvPr id="8" name="Rounded Rectangle 7"/>
          <p:cNvSpPr/>
          <p:nvPr/>
        </p:nvSpPr>
        <p:spPr>
          <a:xfrm>
            <a:off x="228600" y="4495800"/>
            <a:ext cx="2514600" cy="6858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id-ID" dirty="0" smtClean="0">
                <a:solidFill>
                  <a:schemeClr val="tx2">
                    <a:lumMod val="25000"/>
                  </a:schemeClr>
                </a:solidFill>
              </a:rPr>
              <a:t>Pengukuran dan Penilaian</a:t>
            </a:r>
            <a:endParaRPr lang="id-ID" dirty="0">
              <a:solidFill>
                <a:schemeClr val="tx2">
                  <a:lumMod val="25000"/>
                </a:schemeClr>
              </a:solidFill>
            </a:endParaRPr>
          </a:p>
        </p:txBody>
      </p:sp>
      <p:sp>
        <p:nvSpPr>
          <p:cNvPr id="9" name="Rounded Rectangle 8"/>
          <p:cNvSpPr/>
          <p:nvPr/>
        </p:nvSpPr>
        <p:spPr>
          <a:xfrm>
            <a:off x="6324600" y="4495800"/>
            <a:ext cx="2514600" cy="6858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id-ID" dirty="0" smtClean="0">
                <a:solidFill>
                  <a:schemeClr val="tx2">
                    <a:lumMod val="25000"/>
                  </a:schemeClr>
                </a:solidFill>
              </a:rPr>
              <a:t>Pengembangan Organisasi Intervensi</a:t>
            </a:r>
            <a:endParaRPr lang="id-ID" dirty="0">
              <a:solidFill>
                <a:schemeClr val="tx2">
                  <a:lumMod val="25000"/>
                </a:schemeClr>
              </a:solidFill>
            </a:endParaRPr>
          </a:p>
        </p:txBody>
      </p:sp>
      <p:sp>
        <p:nvSpPr>
          <p:cNvPr id="10" name="Rounded Rectangle 9"/>
          <p:cNvSpPr/>
          <p:nvPr/>
        </p:nvSpPr>
        <p:spPr>
          <a:xfrm>
            <a:off x="3429000" y="5943600"/>
            <a:ext cx="2514600" cy="6858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id-ID" dirty="0" smtClean="0">
                <a:solidFill>
                  <a:schemeClr val="tx2">
                    <a:lumMod val="25000"/>
                  </a:schemeClr>
                </a:solidFill>
              </a:rPr>
              <a:t>Intervensi</a:t>
            </a:r>
            <a:endParaRPr lang="id-ID" dirty="0">
              <a:solidFill>
                <a:schemeClr val="tx2">
                  <a:lumMod val="25000"/>
                </a:schemeClr>
              </a:solidFill>
            </a:endParaRPr>
          </a:p>
        </p:txBody>
      </p:sp>
      <p:cxnSp>
        <p:nvCxnSpPr>
          <p:cNvPr id="13" name="Straight Arrow Connector 12"/>
          <p:cNvCxnSpPr/>
          <p:nvPr/>
        </p:nvCxnSpPr>
        <p:spPr>
          <a:xfrm rot="16200000" flipH="1">
            <a:off x="1866900" y="1790700"/>
            <a:ext cx="457200" cy="381000"/>
          </a:xfrm>
          <a:prstGeom prst="straightConnector1">
            <a:avLst/>
          </a:prstGeom>
          <a:ln>
            <a:solidFill>
              <a:schemeClr val="tx2">
                <a:lumMod val="9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743200" y="3048000"/>
            <a:ext cx="1371600" cy="304800"/>
          </a:xfrm>
          <a:prstGeom prst="straightConnector1">
            <a:avLst/>
          </a:prstGeom>
          <a:ln>
            <a:solidFill>
              <a:schemeClr val="tx2">
                <a:lumMod val="9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019800" y="3810000"/>
            <a:ext cx="1524000" cy="609600"/>
          </a:xfrm>
          <a:prstGeom prst="straightConnector1">
            <a:avLst/>
          </a:prstGeom>
          <a:ln>
            <a:solidFill>
              <a:schemeClr val="tx2">
                <a:lumMod val="9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5105400" y="5257800"/>
            <a:ext cx="2438400" cy="609600"/>
          </a:xfrm>
          <a:prstGeom prst="straightConnector1">
            <a:avLst/>
          </a:prstGeom>
          <a:ln>
            <a:solidFill>
              <a:schemeClr val="tx2">
                <a:lumMod val="9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a:off x="2057400" y="5334000"/>
            <a:ext cx="2286000" cy="533400"/>
          </a:xfrm>
          <a:prstGeom prst="straightConnector1">
            <a:avLst/>
          </a:prstGeom>
          <a:ln>
            <a:solidFill>
              <a:schemeClr val="tx2">
                <a:lumMod val="9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1371600" y="3733800"/>
            <a:ext cx="1981200" cy="685800"/>
          </a:xfrm>
          <a:prstGeom prst="straightConnector1">
            <a:avLst/>
          </a:prstGeom>
          <a:ln>
            <a:solidFill>
              <a:schemeClr val="tx2">
                <a:lumMod val="9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49030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467600" cy="792162"/>
          </a:xfrm>
        </p:spPr>
        <p:txBody>
          <a:bodyPr>
            <a:normAutofit fontScale="90000"/>
          </a:bodyPr>
          <a:lstStyle/>
          <a:p>
            <a:r>
              <a:rPr lang="id-ID" dirty="0" smtClean="0"/>
              <a:t>Model Pengembangan Organisasi</a:t>
            </a:r>
            <a:endParaRPr lang="id-ID" dirty="0"/>
          </a:p>
        </p:txBody>
      </p:sp>
      <p:sp>
        <p:nvSpPr>
          <p:cNvPr id="3" name="Content Placeholder 2"/>
          <p:cNvSpPr>
            <a:spLocks noGrp="1"/>
          </p:cNvSpPr>
          <p:nvPr>
            <p:ph idx="1"/>
          </p:nvPr>
        </p:nvSpPr>
        <p:spPr>
          <a:xfrm>
            <a:off x="152400" y="990600"/>
            <a:ext cx="8763000" cy="5715000"/>
          </a:xfrm>
        </p:spPr>
        <p:txBody>
          <a:bodyPr>
            <a:noAutofit/>
          </a:bodyPr>
          <a:lstStyle/>
          <a:p>
            <a:pPr>
              <a:buNone/>
            </a:pPr>
            <a:r>
              <a:rPr lang="id-ID" sz="2000" dirty="0" smtClean="0"/>
              <a:t>Model pengembangan yang dijelaskan pada gambar yang terdapat</a:t>
            </a:r>
          </a:p>
          <a:p>
            <a:pPr>
              <a:buNone/>
            </a:pPr>
            <a:r>
              <a:rPr lang="id-ID" sz="2000" dirty="0" smtClean="0"/>
              <a:t>dalam pembahasan model pengembangan organisasi,</a:t>
            </a:r>
          </a:p>
          <a:p>
            <a:pPr>
              <a:buNone/>
            </a:pPr>
            <a:r>
              <a:rPr lang="id-ID" sz="2000" dirty="0" smtClean="0"/>
              <a:t>menggambarkan bahwa :</a:t>
            </a:r>
          </a:p>
          <a:p>
            <a:pPr lvl="0"/>
            <a:r>
              <a:rPr lang="id-ID" sz="2000" dirty="0" smtClean="0"/>
              <a:t>Program pengembangan organisasi dimulai dari pengenalan, bahwa dalam organisasi tersebut terdapat persoalan</a:t>
            </a:r>
          </a:p>
          <a:p>
            <a:pPr lvl="0"/>
            <a:r>
              <a:rPr lang="id-ID" sz="2000" dirty="0" smtClean="0"/>
              <a:t>Kemudian, persoalan didiskusikan sehingga tercapai suatu kesamaan pendapat</a:t>
            </a:r>
          </a:p>
          <a:p>
            <a:pPr lvl="0"/>
            <a:r>
              <a:rPr lang="id-ID" sz="2000" dirty="0" smtClean="0"/>
              <a:t>Berdasarkan persoalan tersebut, dilakukan analisa organisasi yang dimaksudkan untuk meneliti kembali persoalan tersebut serta untuk mencari sebabnya</a:t>
            </a:r>
          </a:p>
          <a:p>
            <a:pPr lvl="0"/>
            <a:r>
              <a:rPr lang="id-ID" sz="2000" dirty="0" smtClean="0"/>
              <a:t>Hasil analisa kemudian disampaikan kepada anggota organisasi dalam bentuk umpan balik</a:t>
            </a:r>
          </a:p>
          <a:p>
            <a:pPr lvl="0"/>
            <a:r>
              <a:rPr lang="id-ID" sz="2000" dirty="0" smtClean="0"/>
              <a:t>Tanggapan terhadap umpan balik tersebut dapat digunakan untuk mengembangkan strategi perubahan</a:t>
            </a:r>
          </a:p>
          <a:p>
            <a:pPr lvl="0"/>
            <a:r>
              <a:rPr lang="id-ID" sz="2000" dirty="0" smtClean="0"/>
              <a:t>Strategi tersebut dilaksanakan dalam bentuk intervensi nyata untuk kemudian diukur dan dinilai hasilnya, dan pada akhirnya disampaikan berupa umpan balik.</a:t>
            </a:r>
          </a:p>
        </p:txBody>
      </p:sp>
    </p:spTree>
    <p:extLst>
      <p:ext uri="{BB962C8B-B14F-4D97-AF65-F5344CB8AC3E}">
        <p14:creationId xmlns:p14="http://schemas.microsoft.com/office/powerpoint/2010/main" val="33528298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Agen Pengubah dalam Pengembangan Organisasi</a:t>
            </a:r>
            <a:endParaRPr lang="id-ID" dirty="0"/>
          </a:p>
        </p:txBody>
      </p:sp>
      <p:sp>
        <p:nvSpPr>
          <p:cNvPr id="3" name="Content Placeholder 2"/>
          <p:cNvSpPr>
            <a:spLocks noGrp="1"/>
          </p:cNvSpPr>
          <p:nvPr>
            <p:ph idx="1"/>
          </p:nvPr>
        </p:nvSpPr>
        <p:spPr>
          <a:xfrm>
            <a:off x="228600" y="1752600"/>
            <a:ext cx="8686800" cy="4724400"/>
          </a:xfrm>
        </p:spPr>
        <p:txBody>
          <a:bodyPr>
            <a:normAutofit fontScale="92500" lnSpcReduction="10000"/>
          </a:bodyPr>
          <a:lstStyle/>
          <a:p>
            <a:r>
              <a:rPr lang="id-ID" dirty="0" smtClean="0"/>
              <a:t>Dalam rumusan Havelock (1973) agen perubahan adalah orang yang membantu terlaksananya perubahan atau suatu inovasi berencana. Inovasi sendiri adalah pengenalan dan penerapan hal-hal, gagasan, ide-ide baru.</a:t>
            </a:r>
          </a:p>
          <a:p>
            <a:r>
              <a:rPr lang="id-ID" dirty="0" smtClean="0"/>
              <a:t>Agen pengubah (</a:t>
            </a:r>
            <a:r>
              <a:rPr lang="id-ID" i="1" dirty="0" smtClean="0"/>
              <a:t>change agents</a:t>
            </a:r>
            <a:r>
              <a:rPr lang="id-ID" dirty="0" smtClean="0"/>
              <a:t>) dapat berasal dari :</a:t>
            </a:r>
          </a:p>
          <a:p>
            <a:pPr marL="550926" indent="-514350">
              <a:buFont typeface="+mj-lt"/>
              <a:buAutoNum type="alphaLcPeriod"/>
            </a:pPr>
            <a:r>
              <a:rPr lang="id-ID" dirty="0" smtClean="0"/>
              <a:t>Agen Perubahan Eksternal </a:t>
            </a:r>
          </a:p>
          <a:p>
            <a:pPr marL="550926" indent="-514350">
              <a:buFont typeface="+mj-lt"/>
              <a:buAutoNum type="alphaLcPeriod"/>
            </a:pPr>
            <a:r>
              <a:rPr lang="id-ID" dirty="0" smtClean="0"/>
              <a:t>Agen Perubahan Internal</a:t>
            </a:r>
          </a:p>
          <a:p>
            <a:pPr marL="550926" indent="-514350">
              <a:buFont typeface="+mj-lt"/>
              <a:buAutoNum type="alphaLcPeriod"/>
            </a:pPr>
            <a:r>
              <a:rPr lang="id-ID" dirty="0" smtClean="0"/>
              <a:t>Agen Perubahan eksternal-internal </a:t>
            </a:r>
          </a:p>
          <a:p>
            <a:pPr>
              <a:buNone/>
            </a:pPr>
            <a:endParaRPr lang="id-ID" dirty="0" smtClean="0"/>
          </a:p>
        </p:txBody>
      </p:sp>
    </p:spTree>
    <p:extLst>
      <p:ext uri="{BB962C8B-B14F-4D97-AF65-F5344CB8AC3E}">
        <p14:creationId xmlns:p14="http://schemas.microsoft.com/office/powerpoint/2010/main" val="19754038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020762"/>
          </a:xfrm>
        </p:spPr>
        <p:txBody>
          <a:bodyPr>
            <a:noAutofit/>
          </a:bodyPr>
          <a:lstStyle/>
          <a:p>
            <a:r>
              <a:rPr lang="id-ID" sz="3200" b="1" dirty="0" smtClean="0"/>
              <a:t>Karakteristik Agen Pengubah dala Pengembangan Organisasi</a:t>
            </a:r>
            <a:endParaRPr lang="id-ID" sz="3200" b="1" dirty="0"/>
          </a:p>
        </p:txBody>
      </p:sp>
      <p:sp>
        <p:nvSpPr>
          <p:cNvPr id="3" name="Content Placeholder 2"/>
          <p:cNvSpPr>
            <a:spLocks noGrp="1"/>
          </p:cNvSpPr>
          <p:nvPr>
            <p:ph idx="1"/>
          </p:nvPr>
        </p:nvSpPr>
        <p:spPr>
          <a:xfrm>
            <a:off x="457200" y="1447800"/>
            <a:ext cx="8382000" cy="5029200"/>
          </a:xfrm>
        </p:spPr>
        <p:txBody>
          <a:bodyPr/>
          <a:lstStyle/>
          <a:p>
            <a:r>
              <a:rPr lang="id-ID" dirty="0" smtClean="0"/>
              <a:t>Menurut Havelock (1970) dalam Nasution, 1990:38, agen pengubah dalam pengembangan organisasi memiliki karakteristik sebagai berikut :</a:t>
            </a:r>
          </a:p>
          <a:p>
            <a:pPr marL="550926" indent="-514350">
              <a:buFont typeface="+mj-lt"/>
              <a:buAutoNum type="arabicPeriod"/>
            </a:pPr>
            <a:r>
              <a:rPr lang="id-ID" dirty="0" smtClean="0"/>
              <a:t>Agen perubahan harus memiliki nilai-nilai dan sikap mental </a:t>
            </a:r>
            <a:r>
              <a:rPr lang="id-ID" i="1" dirty="0" smtClean="0"/>
              <a:t>(attitude)</a:t>
            </a:r>
          </a:p>
          <a:p>
            <a:pPr marL="550926" indent="-514350">
              <a:buFont typeface="+mj-lt"/>
              <a:buAutoNum type="arabicPeriod"/>
            </a:pPr>
            <a:r>
              <a:rPr lang="id-ID" dirty="0" smtClean="0"/>
              <a:t>Agen perubahan harus peka</a:t>
            </a:r>
          </a:p>
          <a:p>
            <a:pPr marL="550926" indent="-514350">
              <a:buFont typeface="+mj-lt"/>
              <a:buAutoNum type="arabicPeriod"/>
            </a:pPr>
            <a:r>
              <a:rPr lang="id-ID" dirty="0" smtClean="0"/>
              <a:t>Agen perubahan harus mempunyai keterampilan</a:t>
            </a:r>
            <a:endParaRPr lang="id-ID" dirty="0"/>
          </a:p>
        </p:txBody>
      </p:sp>
    </p:spTree>
    <p:extLst>
      <p:ext uri="{BB962C8B-B14F-4D97-AF65-F5344CB8AC3E}">
        <p14:creationId xmlns:p14="http://schemas.microsoft.com/office/powerpoint/2010/main" val="38659197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rmAutofit/>
          </a:bodyPr>
          <a:lstStyle/>
          <a:p>
            <a:r>
              <a:rPr lang="id-ID" sz="2800" b="1" dirty="0" smtClean="0">
                <a:effectLst>
                  <a:outerShdw blurRad="38100" dist="38100" dir="2700000" algn="tl">
                    <a:srgbClr val="000000">
                      <a:alpha val="43137"/>
                    </a:srgbClr>
                  </a:outerShdw>
                </a:effectLst>
              </a:rPr>
              <a:t>Peran Utama Agen Pengubah dalam Pengembangan Organisasi</a:t>
            </a:r>
            <a:endParaRPr lang="id-ID" sz="28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382000" cy="4953000"/>
          </a:xfrm>
        </p:spPr>
        <p:txBody>
          <a:bodyPr>
            <a:normAutofit fontScale="70000" lnSpcReduction="20000"/>
          </a:bodyPr>
          <a:lstStyle/>
          <a:p>
            <a:pPr marL="0" indent="0">
              <a:buNone/>
            </a:pPr>
            <a:r>
              <a:rPr lang="id-ID" dirty="0" smtClean="0"/>
              <a:t>Peran utama seorang agen perubahan yaitu  (Nasution, 2004:129) :</a:t>
            </a:r>
          </a:p>
          <a:p>
            <a:pPr marL="550926" lvl="0" indent="-514350">
              <a:buFont typeface="+mj-lt"/>
              <a:buAutoNum type="arabicPeriod"/>
            </a:pPr>
            <a:r>
              <a:rPr lang="id-ID" dirty="0" smtClean="0"/>
              <a:t>Sebagai katalisator yang menggerakkan anggota organisasi untuk melakukan perubahan</a:t>
            </a:r>
          </a:p>
          <a:p>
            <a:pPr marL="550926" lvl="0" indent="-514350">
              <a:buFont typeface="+mj-lt"/>
              <a:buAutoNum type="arabicPeriod"/>
            </a:pPr>
            <a:r>
              <a:rPr lang="id-ID" dirty="0" smtClean="0"/>
              <a:t>Sebagai pemberi pemecahan persoalan</a:t>
            </a:r>
          </a:p>
          <a:p>
            <a:pPr marL="550926" lvl="0" indent="-514350">
              <a:buFont typeface="+mj-lt"/>
              <a:buAutoNum type="arabicPeriod"/>
            </a:pPr>
            <a:r>
              <a:rPr lang="id-ID" dirty="0" smtClean="0"/>
              <a:t>Sebagai pembantu proses perubahan yaitu dalam proses pemecahan masalah dan penyebaran inovasi, serta memberi petunjuk mengenai :</a:t>
            </a:r>
          </a:p>
          <a:p>
            <a:pPr marL="550926" lvl="0" indent="-514350">
              <a:buFont typeface="+mj-lt"/>
              <a:buAutoNum type="alphaLcParenR"/>
            </a:pPr>
            <a:r>
              <a:rPr lang="id-ID" dirty="0" smtClean="0"/>
              <a:t>Bagaimana mengenali dan merumuskan kebutuhan</a:t>
            </a:r>
          </a:p>
          <a:p>
            <a:pPr marL="550926" lvl="0" indent="-514350">
              <a:buFont typeface="+mj-lt"/>
              <a:buAutoNum type="alphaLcParenR"/>
            </a:pPr>
            <a:r>
              <a:rPr lang="id-ID" dirty="0" smtClean="0"/>
              <a:t>Bagaimana mendiagnosa permasalahan dan menentukan tujuan</a:t>
            </a:r>
          </a:p>
          <a:p>
            <a:pPr marL="550926" lvl="0" indent="-514350">
              <a:buFont typeface="+mj-lt"/>
              <a:buAutoNum type="alphaLcParenR"/>
            </a:pPr>
            <a:r>
              <a:rPr lang="id-ID" dirty="0" smtClean="0"/>
              <a:t>Mendapatkan sumber-sumber yang relevan</a:t>
            </a:r>
          </a:p>
          <a:p>
            <a:pPr marL="550926" lvl="0" indent="-514350">
              <a:buFont typeface="+mj-lt"/>
              <a:buAutoNum type="alphaLcParenR"/>
            </a:pPr>
            <a:r>
              <a:rPr lang="id-ID" dirty="0" smtClean="0"/>
              <a:t>Memilih atau menciptakan pemecahan masalah</a:t>
            </a:r>
          </a:p>
          <a:p>
            <a:pPr marL="550926" lvl="0" indent="-514350">
              <a:buFont typeface="+mj-lt"/>
              <a:buAutoNum type="alphaLcParenR"/>
            </a:pPr>
            <a:r>
              <a:rPr lang="id-ID" dirty="0" smtClean="0"/>
              <a:t>Menyesuaikan dan merencanakan pentahapan pemecahan masalah</a:t>
            </a:r>
          </a:p>
          <a:p>
            <a:pPr marL="550926" indent="-514350">
              <a:buFont typeface="+mj-lt"/>
              <a:buAutoNum type="alphaLcParenR"/>
            </a:pPr>
            <a:endParaRPr lang="id-ID" dirty="0"/>
          </a:p>
        </p:txBody>
      </p:sp>
    </p:spTree>
    <p:extLst>
      <p:ext uri="{BB962C8B-B14F-4D97-AF65-F5344CB8AC3E}">
        <p14:creationId xmlns:p14="http://schemas.microsoft.com/office/powerpoint/2010/main" val="11680275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4"/>
          <p:cNvSpPr>
            <a:spLocks noGrp="1"/>
          </p:cNvSpPr>
          <p:nvPr>
            <p:ph idx="1"/>
          </p:nvPr>
        </p:nvSpPr>
        <p:spPr>
          <a:xfrm>
            <a:off x="457200" y="1798638"/>
            <a:ext cx="8229600" cy="4525962"/>
          </a:xfrm>
        </p:spPr>
        <p:txBody>
          <a:bodyPr/>
          <a:lstStyle/>
          <a:p>
            <a:pPr>
              <a:buFont typeface="Arial" pitchFamily="34" charset="0"/>
              <a:buNone/>
            </a:pPr>
            <a:endParaRPr lang="en-US" altLang="id-ID" sz="2000" smtClean="0"/>
          </a:p>
          <a:p>
            <a:pPr>
              <a:buFont typeface="Arial" pitchFamily="34" charset="0"/>
              <a:buNone/>
            </a:pPr>
            <a:endParaRPr lang="en-US" altLang="id-ID" sz="1600" b="1" i="1" smtClean="0"/>
          </a:p>
        </p:txBody>
      </p:sp>
      <p:sp>
        <p:nvSpPr>
          <p:cNvPr id="6" name="Content Placeholder 4"/>
          <p:cNvSpPr txBox="1">
            <a:spLocks/>
          </p:cNvSpPr>
          <p:nvPr/>
        </p:nvSpPr>
        <p:spPr bwMode="auto">
          <a:xfrm>
            <a:off x="457200" y="1752600"/>
            <a:ext cx="8229600" cy="4525963"/>
          </a:xfrm>
          <a:prstGeom prst="rect">
            <a:avLst/>
          </a:prstGeom>
          <a:noFill/>
          <a:ln w="9525">
            <a:noFill/>
            <a:miter lim="800000"/>
            <a:headEnd/>
            <a:tailEnd/>
          </a:ln>
        </p:spPr>
        <p:txBody>
          <a:bodyPr/>
          <a:lstStyle/>
          <a:p>
            <a:pPr marL="342900" indent="-342900">
              <a:spcBef>
                <a:spcPct val="20000"/>
              </a:spcBef>
              <a:buFont typeface="Arial" charset="0"/>
              <a:buNone/>
              <a:defRPr/>
            </a:pPr>
            <a:endParaRPr lang="en-US" sz="2000" dirty="0">
              <a:latin typeface="+mn-lt"/>
              <a:cs typeface="+mn-cs"/>
            </a:endParaRPr>
          </a:p>
        </p:txBody>
      </p:sp>
      <p:sp>
        <p:nvSpPr>
          <p:cNvPr id="8" name="Titre 1"/>
          <p:cNvSpPr>
            <a:spLocks noGrp="1"/>
          </p:cNvSpPr>
          <p:nvPr>
            <p:ph type="title"/>
          </p:nvPr>
        </p:nvSpPr>
        <p:spPr/>
        <p:txBody>
          <a:bodyPr rtlCol="0">
            <a:normAutofit/>
          </a:bodyPr>
          <a:lstStyle/>
          <a:p>
            <a:pPr algn="l" fontAlgn="auto">
              <a:spcAft>
                <a:spcPts val="0"/>
              </a:spcAft>
              <a:defRPr/>
            </a:pPr>
            <a:r>
              <a:rPr lang="fr-CA" sz="3200" dirty="0" err="1" smtClean="0">
                <a:solidFill>
                  <a:schemeClr val="tx1">
                    <a:lumMod val="85000"/>
                    <a:lumOff val="15000"/>
                  </a:schemeClr>
                </a:solidFill>
                <a:latin typeface="Minya Nouvelle" pitchFamily="2" charset="0"/>
              </a:rPr>
              <a:t>Pengembangan</a:t>
            </a:r>
            <a:r>
              <a:rPr lang="fr-CA" sz="3200" dirty="0" smtClean="0">
                <a:solidFill>
                  <a:schemeClr val="tx1">
                    <a:lumMod val="85000"/>
                    <a:lumOff val="15000"/>
                  </a:schemeClr>
                </a:solidFill>
                <a:latin typeface="Minya Nouvelle" pitchFamily="2" charset="0"/>
              </a:rPr>
              <a:t> </a:t>
            </a:r>
            <a:r>
              <a:rPr lang="fr-CA" sz="3200" dirty="0" err="1" smtClean="0">
                <a:solidFill>
                  <a:schemeClr val="tx1">
                    <a:lumMod val="85000"/>
                    <a:lumOff val="15000"/>
                  </a:schemeClr>
                </a:solidFill>
                <a:latin typeface="Minya Nouvelle" pitchFamily="2" charset="0"/>
              </a:rPr>
              <a:t>Organisasi</a:t>
            </a:r>
            <a:r>
              <a:rPr lang="fr-CA" sz="3200" dirty="0" smtClean="0">
                <a:solidFill>
                  <a:schemeClr val="tx1">
                    <a:lumMod val="85000"/>
                    <a:lumOff val="15000"/>
                  </a:schemeClr>
                </a:solidFill>
                <a:latin typeface="Minya Nouvelle" pitchFamily="2" charset="0"/>
              </a:rPr>
              <a:t> (PO)</a:t>
            </a:r>
            <a:endParaRPr lang="en-US" sz="3200" dirty="0" smtClean="0">
              <a:solidFill>
                <a:schemeClr val="tx1">
                  <a:lumMod val="85000"/>
                  <a:lumOff val="15000"/>
                </a:schemeClr>
              </a:solidFill>
              <a:latin typeface="Minya Nouvelle" pitchFamily="2" charset="0"/>
            </a:endParaRPr>
          </a:p>
        </p:txBody>
      </p:sp>
      <p:sp>
        <p:nvSpPr>
          <p:cNvPr id="10" name="Cloud 9"/>
          <p:cNvSpPr/>
          <p:nvPr/>
        </p:nvSpPr>
        <p:spPr>
          <a:xfrm>
            <a:off x="1447800" y="1752600"/>
            <a:ext cx="5257800" cy="2438400"/>
          </a:xfrm>
          <a:prstGeom prst="cloud">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id-ID" sz="2000" b="1" dirty="0">
                <a:effectLst>
                  <a:outerShdw blurRad="38100" dist="38100" dir="2700000" algn="tl">
                    <a:srgbClr val="000000">
                      <a:alpha val="43137"/>
                    </a:srgbClr>
                  </a:outerShdw>
                </a:effectLst>
                <a:latin typeface="Kristen ITC" pitchFamily="66" charset="0"/>
              </a:rPr>
              <a:t>Ciri-ciri Pengembangan Organisasi yang Efektif</a:t>
            </a:r>
            <a:endParaRPr lang="id-ID" sz="2000" b="1" dirty="0">
              <a:effectLst>
                <a:outerShdw blurRad="38100" dist="38100" dir="2700000" algn="tl">
                  <a:srgbClr val="000000">
                    <a:alpha val="43137"/>
                  </a:srgbClr>
                </a:outerShdw>
              </a:effectLst>
              <a:latin typeface="Kristen ITC" pitchFamily="66" charset="0"/>
            </a:endParaRPr>
          </a:p>
        </p:txBody>
      </p:sp>
      <p:sp>
        <p:nvSpPr>
          <p:cNvPr id="11" name="Curved Right Arrow 10"/>
          <p:cNvSpPr/>
          <p:nvPr/>
        </p:nvSpPr>
        <p:spPr>
          <a:xfrm rot="1319045">
            <a:off x="265113" y="1951038"/>
            <a:ext cx="1109662" cy="3057525"/>
          </a:xfrm>
          <a:prstGeom prst="curvedRightArrow">
            <a:avLst>
              <a:gd name="adj1" fmla="val 25000"/>
              <a:gd name="adj2" fmla="val 48821"/>
              <a:gd name="adj3" fmla="val 64766"/>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id-ID">
              <a:solidFill>
                <a:schemeClr val="tx1"/>
              </a:solidFill>
            </a:endParaRPr>
          </a:p>
        </p:txBody>
      </p:sp>
      <p:grpSp>
        <p:nvGrpSpPr>
          <p:cNvPr id="2" name="Diagram group"/>
          <p:cNvGrpSpPr/>
          <p:nvPr/>
        </p:nvGrpSpPr>
        <p:grpSpPr>
          <a:xfrm>
            <a:off x="38621" y="4495800"/>
            <a:ext cx="9066758" cy="2158751"/>
            <a:chOff x="38620" y="124"/>
            <a:chExt cx="9066758" cy="2158751"/>
          </a:xfrm>
          <a:scene3d>
            <a:camera prst="perspectiveRelaxedModerately" zoom="92000"/>
            <a:lightRig rig="balanced" dir="t">
              <a:rot lat="0" lon="0" rev="12700000"/>
            </a:lightRig>
          </a:scene3d>
        </p:grpSpPr>
        <p:grpSp>
          <p:nvGrpSpPr>
            <p:cNvPr id="3" name="Group 12"/>
            <p:cNvGrpSpPr/>
            <p:nvPr/>
          </p:nvGrpSpPr>
          <p:grpSpPr>
            <a:xfrm>
              <a:off x="38620" y="124"/>
              <a:ext cx="2158751" cy="2158751"/>
              <a:chOff x="38620" y="124"/>
              <a:chExt cx="2158751" cy="2158751"/>
            </a:xfrm>
          </p:grpSpPr>
          <p:sp>
            <p:nvSpPr>
              <p:cNvPr id="26" name="Oval 25"/>
              <p:cNvSpPr/>
              <p:nvPr/>
            </p:nvSpPr>
            <p:spPr>
              <a:xfrm>
                <a:off x="38620" y="124"/>
                <a:ext cx="2158751" cy="2158751"/>
              </a:xfrm>
              <a:prstGeom prst="ellipse">
                <a:avLst/>
              </a:prstGeom>
              <a:sp3d prstMaterial="plastic">
                <a:bevelT w="50800" h="50800"/>
                <a:bevelB w="50800" h="50800"/>
              </a:sp3d>
            </p:spPr>
            <p:style>
              <a:lnRef idx="0">
                <a:schemeClr val="lt1">
                  <a:hueOff val="0"/>
                  <a:satOff val="0"/>
                  <a:lumOff val="0"/>
                  <a:alphaOff val="0"/>
                </a:schemeClr>
              </a:lnRef>
              <a:fillRef idx="1">
                <a:schemeClr val="accent2">
                  <a:alpha val="50000"/>
                  <a:hueOff val="0"/>
                  <a:satOff val="0"/>
                  <a:lumOff val="0"/>
                  <a:alphaOff val="0"/>
                </a:schemeClr>
              </a:fillRef>
              <a:effectRef idx="2">
                <a:schemeClr val="accent2">
                  <a:alpha val="50000"/>
                  <a:hueOff val="0"/>
                  <a:satOff val="0"/>
                  <a:lumOff val="0"/>
                  <a:alphaOff val="0"/>
                </a:schemeClr>
              </a:effectRef>
              <a:fontRef idx="minor">
                <a:schemeClr val="tx1"/>
              </a:fontRef>
            </p:style>
          </p:sp>
          <p:sp>
            <p:nvSpPr>
              <p:cNvPr id="27" name="Oval 4"/>
              <p:cNvSpPr/>
              <p:nvPr/>
            </p:nvSpPr>
            <p:spPr>
              <a:xfrm>
                <a:off x="354762" y="316266"/>
                <a:ext cx="1526467" cy="1526467"/>
              </a:xfrm>
              <a:prstGeom prst="rect">
                <a:avLst/>
              </a:prstGeom>
              <a:sp3d/>
            </p:spPr>
            <p:style>
              <a:lnRef idx="0">
                <a:scrgbClr r="0" g="0" b="0"/>
              </a:lnRef>
              <a:fillRef idx="0">
                <a:scrgbClr r="0" g="0" b="0"/>
              </a:fillRef>
              <a:effectRef idx="0">
                <a:scrgbClr r="0" g="0" b="0"/>
              </a:effectRef>
              <a:fontRef idx="minor">
                <a:schemeClr val="tx1"/>
              </a:fontRef>
            </p:style>
            <p:txBody>
              <a:bodyPr lIns="118803" tIns="20320" rIns="118803" bIns="20320" spcCol="1270" anchor="ctr"/>
              <a:lstStyle/>
              <a:p>
                <a:pPr algn="ctr" defTabSz="711200">
                  <a:lnSpc>
                    <a:spcPct val="90000"/>
                  </a:lnSpc>
                  <a:spcAft>
                    <a:spcPct val="35000"/>
                  </a:spcAft>
                  <a:defRPr/>
                </a:pPr>
                <a:r>
                  <a:rPr lang="id-ID" sz="1600" dirty="0">
                    <a:effectLst>
                      <a:outerShdw blurRad="38100" dist="38100" dir="2700000" algn="tl">
                        <a:srgbClr val="000000">
                          <a:alpha val="43137"/>
                        </a:srgbClr>
                      </a:outerShdw>
                    </a:effectLst>
                    <a:latin typeface="Kristen ITC" pitchFamily="66" charset="0"/>
                  </a:rPr>
                  <a:t>Strategi </a:t>
                </a:r>
                <a:r>
                  <a:rPr lang="id-ID" sz="1600" dirty="0">
                    <a:latin typeface="Kristen ITC" pitchFamily="66" charset="0"/>
                  </a:rPr>
                  <a:t>terencana</a:t>
                </a:r>
                <a:endParaRPr lang="id-ID" sz="1600" dirty="0">
                  <a:latin typeface="Kristen ITC" pitchFamily="66" charset="0"/>
                </a:endParaRPr>
              </a:p>
            </p:txBody>
          </p:sp>
        </p:grpSp>
        <p:grpSp>
          <p:nvGrpSpPr>
            <p:cNvPr id="4" name="Group 13"/>
            <p:cNvGrpSpPr/>
            <p:nvPr/>
          </p:nvGrpSpPr>
          <p:grpSpPr>
            <a:xfrm>
              <a:off x="1765622" y="124"/>
              <a:ext cx="2158751" cy="2158751"/>
              <a:chOff x="1765622" y="124"/>
              <a:chExt cx="2158751" cy="2158751"/>
            </a:xfrm>
          </p:grpSpPr>
          <p:sp>
            <p:nvSpPr>
              <p:cNvPr id="24" name="Oval 23"/>
              <p:cNvSpPr/>
              <p:nvPr/>
            </p:nvSpPr>
            <p:spPr>
              <a:xfrm>
                <a:off x="1765622" y="124"/>
                <a:ext cx="2158751" cy="2158751"/>
              </a:xfrm>
              <a:prstGeom prst="ellipse">
                <a:avLst/>
              </a:prstGeom>
              <a:sp3d prstMaterial="plastic">
                <a:bevelT w="50800" h="50800"/>
                <a:bevelB w="50800" h="50800"/>
              </a:sp3d>
            </p:spPr>
            <p:style>
              <a:lnRef idx="0">
                <a:schemeClr val="lt1">
                  <a:hueOff val="0"/>
                  <a:satOff val="0"/>
                  <a:lumOff val="0"/>
                  <a:alphaOff val="0"/>
                </a:schemeClr>
              </a:lnRef>
              <a:fillRef idx="1">
                <a:schemeClr val="accent3">
                  <a:alpha val="50000"/>
                  <a:hueOff val="0"/>
                  <a:satOff val="0"/>
                  <a:lumOff val="0"/>
                  <a:alphaOff val="0"/>
                </a:schemeClr>
              </a:fillRef>
              <a:effectRef idx="2">
                <a:schemeClr val="accent3">
                  <a:alpha val="50000"/>
                  <a:hueOff val="0"/>
                  <a:satOff val="0"/>
                  <a:lumOff val="0"/>
                  <a:alphaOff val="0"/>
                </a:schemeClr>
              </a:effectRef>
              <a:fontRef idx="minor">
                <a:schemeClr val="tx1"/>
              </a:fontRef>
            </p:style>
          </p:sp>
          <p:sp>
            <p:nvSpPr>
              <p:cNvPr id="25" name="Oval 6"/>
              <p:cNvSpPr/>
              <p:nvPr/>
            </p:nvSpPr>
            <p:spPr>
              <a:xfrm>
                <a:off x="2081764" y="316266"/>
                <a:ext cx="1526467" cy="1526467"/>
              </a:xfrm>
              <a:prstGeom prst="rect">
                <a:avLst/>
              </a:prstGeom>
              <a:sp3d/>
            </p:spPr>
            <p:style>
              <a:lnRef idx="0">
                <a:scrgbClr r="0" g="0" b="0"/>
              </a:lnRef>
              <a:fillRef idx="0">
                <a:scrgbClr r="0" g="0" b="0"/>
              </a:fillRef>
              <a:effectRef idx="0">
                <a:scrgbClr r="0" g="0" b="0"/>
              </a:effectRef>
              <a:fontRef idx="minor">
                <a:schemeClr val="tx1"/>
              </a:fontRef>
            </p:style>
            <p:txBody>
              <a:bodyPr lIns="118803" tIns="20320" rIns="118803" bIns="20320" spcCol="1270" anchor="ctr"/>
              <a:lstStyle/>
              <a:p>
                <a:pPr algn="ctr" defTabSz="711200">
                  <a:lnSpc>
                    <a:spcPct val="90000"/>
                  </a:lnSpc>
                  <a:spcAft>
                    <a:spcPct val="35000"/>
                  </a:spcAft>
                  <a:defRPr/>
                </a:pPr>
                <a:r>
                  <a:rPr lang="id-ID" sz="1500" dirty="0">
                    <a:effectLst>
                      <a:outerShdw blurRad="38100" dist="38100" dir="2700000" algn="tl">
                        <a:srgbClr val="000000">
                          <a:alpha val="43137"/>
                        </a:srgbClr>
                      </a:outerShdw>
                    </a:effectLst>
                    <a:latin typeface="Kristen ITC" pitchFamily="66" charset="0"/>
                  </a:rPr>
                  <a:t>Menekankan cara2 baru meningkatkan kinerja</a:t>
                </a:r>
                <a:endParaRPr lang="id-ID" sz="1500" dirty="0">
                  <a:effectLst>
                    <a:outerShdw blurRad="38100" dist="38100" dir="2700000" algn="tl">
                      <a:srgbClr val="000000">
                        <a:alpha val="43137"/>
                      </a:srgbClr>
                    </a:outerShdw>
                  </a:effectLst>
                  <a:latin typeface="Kristen ITC" pitchFamily="66" charset="0"/>
                </a:endParaRPr>
              </a:p>
            </p:txBody>
          </p:sp>
        </p:grpSp>
        <p:grpSp>
          <p:nvGrpSpPr>
            <p:cNvPr id="7" name="Group 14"/>
            <p:cNvGrpSpPr/>
            <p:nvPr/>
          </p:nvGrpSpPr>
          <p:grpSpPr>
            <a:xfrm>
              <a:off x="3492624" y="124"/>
              <a:ext cx="2158751" cy="2158751"/>
              <a:chOff x="3492624" y="124"/>
              <a:chExt cx="2158751" cy="2158751"/>
            </a:xfrm>
          </p:grpSpPr>
          <p:sp>
            <p:nvSpPr>
              <p:cNvPr id="22" name="Oval 21"/>
              <p:cNvSpPr/>
              <p:nvPr/>
            </p:nvSpPr>
            <p:spPr>
              <a:xfrm>
                <a:off x="3492624" y="124"/>
                <a:ext cx="2158751" cy="2158751"/>
              </a:xfrm>
              <a:prstGeom prst="ellipse">
                <a:avLst/>
              </a:prstGeom>
              <a:sp3d prstMaterial="plastic">
                <a:bevelT w="50800" h="50800"/>
                <a:bevelB w="50800" h="50800"/>
              </a:sp3d>
            </p:spPr>
            <p:style>
              <a:lnRef idx="0">
                <a:schemeClr val="lt1">
                  <a:hueOff val="0"/>
                  <a:satOff val="0"/>
                  <a:lumOff val="0"/>
                  <a:alphaOff val="0"/>
                </a:schemeClr>
              </a:lnRef>
              <a:fillRef idx="1">
                <a:schemeClr val="accent4">
                  <a:alpha val="50000"/>
                  <a:hueOff val="0"/>
                  <a:satOff val="0"/>
                  <a:lumOff val="0"/>
                  <a:alphaOff val="0"/>
                </a:schemeClr>
              </a:fillRef>
              <a:effectRef idx="2">
                <a:schemeClr val="accent4">
                  <a:alpha val="50000"/>
                  <a:hueOff val="0"/>
                  <a:satOff val="0"/>
                  <a:lumOff val="0"/>
                  <a:alphaOff val="0"/>
                </a:schemeClr>
              </a:effectRef>
              <a:fontRef idx="minor">
                <a:schemeClr val="tx1"/>
              </a:fontRef>
            </p:style>
          </p:sp>
          <p:sp>
            <p:nvSpPr>
              <p:cNvPr id="23" name="Oval 8"/>
              <p:cNvSpPr/>
              <p:nvPr/>
            </p:nvSpPr>
            <p:spPr>
              <a:xfrm>
                <a:off x="3808766" y="316266"/>
                <a:ext cx="1526467" cy="1526467"/>
              </a:xfrm>
              <a:prstGeom prst="rect">
                <a:avLst/>
              </a:prstGeom>
              <a:sp3d/>
            </p:spPr>
            <p:style>
              <a:lnRef idx="0">
                <a:scrgbClr r="0" g="0" b="0"/>
              </a:lnRef>
              <a:fillRef idx="0">
                <a:scrgbClr r="0" g="0" b="0"/>
              </a:fillRef>
              <a:effectRef idx="0">
                <a:scrgbClr r="0" g="0" b="0"/>
              </a:effectRef>
              <a:fontRef idx="minor">
                <a:schemeClr val="tx1"/>
              </a:fontRef>
            </p:style>
            <p:txBody>
              <a:bodyPr lIns="118803" tIns="20320" rIns="118803" bIns="20320" spcCol="1270" anchor="ctr"/>
              <a:lstStyle/>
              <a:p>
                <a:pPr algn="ctr" defTabSz="711200">
                  <a:lnSpc>
                    <a:spcPct val="90000"/>
                  </a:lnSpc>
                  <a:spcAft>
                    <a:spcPct val="35000"/>
                  </a:spcAft>
                  <a:defRPr/>
                </a:pPr>
                <a:r>
                  <a:rPr lang="id-ID" sz="1600" dirty="0">
                    <a:effectLst>
                      <a:outerShdw blurRad="38100" dist="38100" dir="2700000" algn="tl">
                        <a:srgbClr val="000000">
                          <a:alpha val="43137"/>
                        </a:srgbClr>
                      </a:outerShdw>
                    </a:effectLst>
                    <a:latin typeface="Kristen ITC" pitchFamily="66" charset="0"/>
                  </a:rPr>
                  <a:t>Mengandung Nilai Humanistik</a:t>
                </a:r>
                <a:endParaRPr lang="id-ID" sz="1600" dirty="0">
                  <a:effectLst>
                    <a:outerShdw blurRad="38100" dist="38100" dir="2700000" algn="tl">
                      <a:srgbClr val="000000">
                        <a:alpha val="43137"/>
                      </a:srgbClr>
                    </a:outerShdw>
                  </a:effectLst>
                  <a:latin typeface="Kristen ITC" pitchFamily="66" charset="0"/>
                </a:endParaRPr>
              </a:p>
            </p:txBody>
          </p:sp>
        </p:grpSp>
        <p:grpSp>
          <p:nvGrpSpPr>
            <p:cNvPr id="9" name="Group 15"/>
            <p:cNvGrpSpPr/>
            <p:nvPr/>
          </p:nvGrpSpPr>
          <p:grpSpPr>
            <a:xfrm>
              <a:off x="5219625" y="124"/>
              <a:ext cx="2158751" cy="2158751"/>
              <a:chOff x="5219625" y="124"/>
              <a:chExt cx="2158751" cy="2158751"/>
            </a:xfrm>
          </p:grpSpPr>
          <p:sp>
            <p:nvSpPr>
              <p:cNvPr id="20" name="Oval 19"/>
              <p:cNvSpPr/>
              <p:nvPr/>
            </p:nvSpPr>
            <p:spPr>
              <a:xfrm>
                <a:off x="5219625" y="124"/>
                <a:ext cx="2158751" cy="2158751"/>
              </a:xfrm>
              <a:prstGeom prst="ellipse">
                <a:avLst/>
              </a:prstGeom>
              <a:sp3d prstMaterial="plastic">
                <a:bevelT w="50800" h="50800"/>
                <a:bevelB w="50800" h="50800"/>
              </a:sp3d>
            </p:spPr>
            <p:style>
              <a:lnRef idx="0">
                <a:schemeClr val="lt1">
                  <a:hueOff val="0"/>
                  <a:satOff val="0"/>
                  <a:lumOff val="0"/>
                  <a:alphaOff val="0"/>
                </a:schemeClr>
              </a:lnRef>
              <a:fillRef idx="1">
                <a:schemeClr val="accent5">
                  <a:alpha val="50000"/>
                  <a:hueOff val="0"/>
                  <a:satOff val="0"/>
                  <a:lumOff val="0"/>
                  <a:alphaOff val="0"/>
                </a:schemeClr>
              </a:fillRef>
              <a:effectRef idx="2">
                <a:schemeClr val="accent5">
                  <a:alpha val="50000"/>
                  <a:hueOff val="0"/>
                  <a:satOff val="0"/>
                  <a:lumOff val="0"/>
                  <a:alphaOff val="0"/>
                </a:schemeClr>
              </a:effectRef>
              <a:fontRef idx="minor">
                <a:schemeClr val="tx1"/>
              </a:fontRef>
            </p:style>
          </p:sp>
          <p:sp>
            <p:nvSpPr>
              <p:cNvPr id="21" name="Oval 10"/>
              <p:cNvSpPr/>
              <p:nvPr/>
            </p:nvSpPr>
            <p:spPr>
              <a:xfrm>
                <a:off x="5535767" y="316266"/>
                <a:ext cx="1526467" cy="1526467"/>
              </a:xfrm>
              <a:prstGeom prst="rect">
                <a:avLst/>
              </a:prstGeom>
              <a:sp3d/>
            </p:spPr>
            <p:style>
              <a:lnRef idx="0">
                <a:scrgbClr r="0" g="0" b="0"/>
              </a:lnRef>
              <a:fillRef idx="0">
                <a:scrgbClr r="0" g="0" b="0"/>
              </a:fillRef>
              <a:effectRef idx="0">
                <a:scrgbClr r="0" g="0" b="0"/>
              </a:effectRef>
              <a:fontRef idx="minor">
                <a:schemeClr val="tx1"/>
              </a:fontRef>
            </p:style>
            <p:txBody>
              <a:bodyPr lIns="118803" tIns="20320" rIns="118803" bIns="20320" spcCol="1270" anchor="ctr"/>
              <a:lstStyle/>
              <a:p>
                <a:pPr algn="ctr" defTabSz="711200">
                  <a:lnSpc>
                    <a:spcPct val="90000"/>
                  </a:lnSpc>
                  <a:spcAft>
                    <a:spcPct val="35000"/>
                  </a:spcAft>
                  <a:defRPr/>
                </a:pPr>
                <a:r>
                  <a:rPr lang="id-ID" sz="1400" dirty="0">
                    <a:effectLst>
                      <a:outerShdw blurRad="38100" dist="38100" dir="2700000" algn="tl">
                        <a:srgbClr val="000000">
                          <a:alpha val="43137"/>
                        </a:srgbClr>
                      </a:outerShdw>
                    </a:effectLst>
                    <a:latin typeface="Kristen ITC" pitchFamily="66" charset="0"/>
                  </a:rPr>
                  <a:t>Menggunakan pendekatan Komitmen</a:t>
                </a:r>
                <a:endParaRPr lang="id-ID" sz="1400" dirty="0">
                  <a:effectLst>
                    <a:outerShdw blurRad="38100" dist="38100" dir="2700000" algn="tl">
                      <a:srgbClr val="000000">
                        <a:alpha val="43137"/>
                      </a:srgbClr>
                    </a:outerShdw>
                  </a:effectLst>
                  <a:latin typeface="Kristen ITC" pitchFamily="66" charset="0"/>
                </a:endParaRPr>
              </a:p>
            </p:txBody>
          </p:sp>
        </p:grpSp>
        <p:grpSp>
          <p:nvGrpSpPr>
            <p:cNvPr id="12" name="Group 16"/>
            <p:cNvGrpSpPr/>
            <p:nvPr/>
          </p:nvGrpSpPr>
          <p:grpSpPr>
            <a:xfrm>
              <a:off x="6946627" y="124"/>
              <a:ext cx="2158751" cy="2158751"/>
              <a:chOff x="6946627" y="124"/>
              <a:chExt cx="2158751" cy="2158751"/>
            </a:xfrm>
          </p:grpSpPr>
          <p:sp>
            <p:nvSpPr>
              <p:cNvPr id="18" name="Oval 17"/>
              <p:cNvSpPr/>
              <p:nvPr/>
            </p:nvSpPr>
            <p:spPr>
              <a:xfrm>
                <a:off x="6946627" y="124"/>
                <a:ext cx="2158751" cy="2158751"/>
              </a:xfrm>
              <a:prstGeom prst="ellipse">
                <a:avLst/>
              </a:prstGeom>
              <a:sp3d prstMaterial="plastic">
                <a:bevelT w="50800" h="50800"/>
                <a:bevelB w="50800" h="50800"/>
              </a:sp3d>
            </p:spPr>
            <p:style>
              <a:lnRef idx="0">
                <a:schemeClr val="lt1">
                  <a:hueOff val="0"/>
                  <a:satOff val="0"/>
                  <a:lumOff val="0"/>
                  <a:alphaOff val="0"/>
                </a:schemeClr>
              </a:lnRef>
              <a:fillRef idx="1">
                <a:schemeClr val="accent6">
                  <a:alpha val="50000"/>
                  <a:hueOff val="0"/>
                  <a:satOff val="0"/>
                  <a:lumOff val="0"/>
                  <a:alphaOff val="0"/>
                </a:schemeClr>
              </a:fillRef>
              <a:effectRef idx="2">
                <a:schemeClr val="accent6">
                  <a:alpha val="50000"/>
                  <a:hueOff val="0"/>
                  <a:satOff val="0"/>
                  <a:lumOff val="0"/>
                  <a:alphaOff val="0"/>
                </a:schemeClr>
              </a:effectRef>
              <a:fontRef idx="minor">
                <a:schemeClr val="tx1"/>
              </a:fontRef>
            </p:style>
          </p:sp>
          <p:sp>
            <p:nvSpPr>
              <p:cNvPr id="19" name="Oval 12"/>
              <p:cNvSpPr/>
              <p:nvPr/>
            </p:nvSpPr>
            <p:spPr>
              <a:xfrm>
                <a:off x="7262769" y="316266"/>
                <a:ext cx="1526467" cy="1526467"/>
              </a:xfrm>
              <a:prstGeom prst="rect">
                <a:avLst/>
              </a:prstGeom>
              <a:sp3d/>
            </p:spPr>
            <p:style>
              <a:lnRef idx="0">
                <a:scrgbClr r="0" g="0" b="0"/>
              </a:lnRef>
              <a:fillRef idx="0">
                <a:scrgbClr r="0" g="0" b="0"/>
              </a:fillRef>
              <a:effectRef idx="0">
                <a:scrgbClr r="0" g="0" b="0"/>
              </a:effectRef>
              <a:fontRef idx="minor">
                <a:schemeClr val="tx1"/>
              </a:fontRef>
            </p:style>
            <p:txBody>
              <a:bodyPr lIns="118803" tIns="20320" rIns="118803" bIns="20320" spcCol="1270" anchor="ctr"/>
              <a:lstStyle/>
              <a:p>
                <a:pPr algn="ctr" defTabSz="711200">
                  <a:lnSpc>
                    <a:spcPct val="90000"/>
                  </a:lnSpc>
                  <a:spcAft>
                    <a:spcPct val="35000"/>
                  </a:spcAft>
                  <a:defRPr/>
                </a:pPr>
                <a:r>
                  <a:rPr lang="id-ID" sz="1400" dirty="0">
                    <a:effectLst>
                      <a:outerShdw blurRad="38100" dist="38100" dir="2700000" algn="tl">
                        <a:srgbClr val="000000">
                          <a:alpha val="43137"/>
                        </a:srgbClr>
                      </a:outerShdw>
                    </a:effectLst>
                    <a:latin typeface="Kristen ITC" pitchFamily="66" charset="0"/>
                  </a:rPr>
                  <a:t>Menggunakan pendekatan Ilmiah</a:t>
                </a:r>
                <a:endParaRPr lang="id-ID" sz="1400" dirty="0">
                  <a:effectLst>
                    <a:outerShdw blurRad="38100" dist="38100" dir="2700000" algn="tl">
                      <a:srgbClr val="000000">
                        <a:alpha val="43137"/>
                      </a:srgbClr>
                    </a:outerShdw>
                  </a:effectLst>
                  <a:latin typeface="Kristen ITC" pitchFamily="66" charset="0"/>
                </a:endParaRPr>
              </a:p>
            </p:txBody>
          </p:sp>
        </p:grpSp>
      </p:grpSp>
    </p:spTree>
    <p:extLst>
      <p:ext uri="{BB962C8B-B14F-4D97-AF65-F5344CB8AC3E}">
        <p14:creationId xmlns:p14="http://schemas.microsoft.com/office/powerpoint/2010/main" val="1378706611"/>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6"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Horizontal)">
                                      <p:cBhvr>
                                        <p:cTn id="25" dur="500"/>
                                        <p:tgtEl>
                                          <p:spTgt spid="11"/>
                                        </p:tgtEl>
                                      </p:cBhvr>
                                    </p:animEffect>
                                  </p:childTnLst>
                                </p:cTn>
                              </p:par>
                            </p:childTnLst>
                          </p:cTn>
                        </p:par>
                        <p:par>
                          <p:cTn id="26" fill="hold" nodeType="afterGroup">
                            <p:stCondLst>
                              <p:cond delay="500"/>
                            </p:stCondLst>
                            <p:childTnLst>
                              <p:par>
                                <p:cTn id="27" presetID="51" presetClass="entr" presetSubtype="0"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770" decel="100000"/>
                                        <p:tgtEl>
                                          <p:spTgt spid="2"/>
                                        </p:tgtEl>
                                      </p:cBhvr>
                                    </p:animEffect>
                                    <p:animScale>
                                      <p:cBhvr>
                                        <p:cTn id="30" dur="770" decel="100000"/>
                                        <p:tgtEl>
                                          <p:spTgt spid="2"/>
                                        </p:tgtEl>
                                      </p:cBhvr>
                                      <p:from x="10000" y="10000"/>
                                      <p:to x="200000" y="450000"/>
                                    </p:animScale>
                                    <p:animScale>
                                      <p:cBhvr>
                                        <p:cTn id="31" dur="1230" accel="100000" fill="hold">
                                          <p:stCondLst>
                                            <p:cond delay="770"/>
                                          </p:stCondLst>
                                        </p:cTn>
                                        <p:tgtEl>
                                          <p:spTgt spid="2"/>
                                        </p:tgtEl>
                                      </p:cBhvr>
                                      <p:from x="200000" y="450000"/>
                                      <p:to x="100000" y="100000"/>
                                    </p:animScale>
                                    <p:set>
                                      <p:cBhvr>
                                        <p:cTn id="32" dur="770" fill="hold"/>
                                        <p:tgtEl>
                                          <p:spTgt spid="2"/>
                                        </p:tgtEl>
                                        <p:attrNameLst>
                                          <p:attrName>ppt_x</p:attrName>
                                        </p:attrNameLst>
                                      </p:cBhvr>
                                      <p:to>
                                        <p:strVal val="(0.5)"/>
                                      </p:to>
                                    </p:set>
                                    <p:anim from="(0.5)" to="(#ppt_x)" calcmode="lin" valueType="num">
                                      <p:cBhvr>
                                        <p:cTn id="33" dur="1230" accel="100000" fill="hold">
                                          <p:stCondLst>
                                            <p:cond delay="770"/>
                                          </p:stCondLst>
                                        </p:cTn>
                                        <p:tgtEl>
                                          <p:spTgt spid="2"/>
                                        </p:tgtEl>
                                        <p:attrNameLst>
                                          <p:attrName>ppt_x</p:attrName>
                                        </p:attrNameLst>
                                      </p:cBhvr>
                                    </p:anim>
                                    <p:set>
                                      <p:cBhvr>
                                        <p:cTn id="34" dur="770" fill="hold"/>
                                        <p:tgtEl>
                                          <p:spTgt spid="2"/>
                                        </p:tgtEl>
                                        <p:attrNameLst>
                                          <p:attrName>ppt_y</p:attrName>
                                        </p:attrNameLst>
                                      </p:cBhvr>
                                      <p:to>
                                        <p:strVal val="(#ppt_y+0.4)"/>
                                      </p:to>
                                    </p:set>
                                    <p:anim from="(#ppt_y+0.4)" to="(#ppt_y)" calcmode="lin" valueType="num">
                                      <p:cBhvr>
                                        <p:cTn id="35" dur="1230" accel="100000" fill="hold">
                                          <p:stCondLst>
                                            <p:cond delay="770"/>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
        <p:nvSpPr>
          <p:cNvPr id="4" name="Date Placeholder 3"/>
          <p:cNvSpPr>
            <a:spLocks noGrp="1"/>
          </p:cNvSpPr>
          <p:nvPr>
            <p:ph type="dt" sz="half" idx="10"/>
          </p:nvPr>
        </p:nvSpPr>
        <p:spPr/>
        <p:txBody>
          <a:bodyPr/>
          <a:lstStyle/>
          <a:p>
            <a:r>
              <a:rPr lang="id-ID" smtClean="0"/>
              <a:t>FEB 305 - Manajemen SDM </a:t>
            </a:r>
            <a:endParaRPr lang="en-US"/>
          </a:p>
        </p:txBody>
      </p:sp>
      <p:sp>
        <p:nvSpPr>
          <p:cNvPr id="5" name="Footer Placeholder 4"/>
          <p:cNvSpPr>
            <a:spLocks noGrp="1"/>
          </p:cNvSpPr>
          <p:nvPr>
            <p:ph type="ftr" sz="quarter" idx="11"/>
          </p:nvPr>
        </p:nvSpPr>
        <p:spPr/>
        <p:txBody>
          <a:bodyPr/>
          <a:lstStyle/>
          <a:p>
            <a:r>
              <a:rPr lang="en-US" smtClean="0"/>
              <a:t>6097 - Rina Anindita</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t>16</a:t>
            </a:fld>
            <a:endParaRPr lang="en-US"/>
          </a:p>
        </p:txBody>
      </p:sp>
    </p:spTree>
    <p:extLst>
      <p:ext uri="{BB962C8B-B14F-4D97-AF65-F5344CB8AC3E}">
        <p14:creationId xmlns:p14="http://schemas.microsoft.com/office/powerpoint/2010/main" val="979218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endPar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Date Placeholder 3"/>
          <p:cNvSpPr>
            <a:spLocks noGrp="1"/>
          </p:cNvSpPr>
          <p:nvPr>
            <p:ph type="dt" sz="half" idx="10"/>
          </p:nvPr>
        </p:nvSpPr>
        <p:spPr/>
        <p:txBody>
          <a:bodyPr/>
          <a:lstStyle/>
          <a:p>
            <a:r>
              <a:rPr lang="id-ID" dirty="0" smtClean="0"/>
              <a:t>FEB 305 - Manajemen SDM </a:t>
            </a:r>
            <a:endParaRPr lang="en-US" dirty="0"/>
          </a:p>
        </p:txBody>
      </p:sp>
      <p:sp>
        <p:nvSpPr>
          <p:cNvPr id="5" name="Footer Placeholder 4"/>
          <p:cNvSpPr>
            <a:spLocks noGrp="1"/>
          </p:cNvSpPr>
          <p:nvPr>
            <p:ph type="ftr" sz="quarter" idx="11"/>
          </p:nvPr>
        </p:nvSpPr>
        <p:spPr/>
        <p:txBody>
          <a:bodyPr/>
          <a:lstStyle/>
          <a:p>
            <a:r>
              <a:rPr lang="en-US" smtClean="0"/>
              <a:t>6097 - Rina Anindita</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t>17</a:t>
            </a:fld>
            <a:endParaRPr lang="en-US"/>
          </a:p>
        </p:txBody>
      </p:sp>
    </p:spTree>
    <p:extLst>
      <p:ext uri="{BB962C8B-B14F-4D97-AF65-F5344CB8AC3E}">
        <p14:creationId xmlns:p14="http://schemas.microsoft.com/office/powerpoint/2010/main" val="3858992936"/>
      </p:ext>
    </p:extLst>
  </p:cSld>
  <p:clrMapOvr>
    <a:masterClrMapping/>
  </p:clrMapOvr>
  <mc:AlternateContent xmlns:mc="http://schemas.openxmlformats.org/markup-compatibility/2006" xmlns:p14="http://schemas.microsoft.com/office/powerpoint/2010/main">
    <mc:Choice Requires="p14">
      <p:transition>
        <p14:doors dir="vert"/>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rtlCol="0">
            <a:normAutofit/>
          </a:bodyPr>
          <a:lstStyle/>
          <a:p>
            <a:pPr algn="l" fontAlgn="auto">
              <a:spcAft>
                <a:spcPts val="0"/>
              </a:spcAft>
              <a:defRPr/>
            </a:pPr>
            <a:r>
              <a:rPr lang="fr-CA" sz="3200" dirty="0" err="1" smtClean="0">
                <a:solidFill>
                  <a:schemeClr val="tx1">
                    <a:lumMod val="85000"/>
                    <a:lumOff val="15000"/>
                  </a:schemeClr>
                </a:solidFill>
                <a:latin typeface="Minya Nouvelle" pitchFamily="2" charset="0"/>
              </a:rPr>
              <a:t>Pengembangan</a:t>
            </a:r>
            <a:r>
              <a:rPr lang="fr-CA" sz="3200" dirty="0" smtClean="0">
                <a:solidFill>
                  <a:schemeClr val="tx1">
                    <a:lumMod val="85000"/>
                    <a:lumOff val="15000"/>
                  </a:schemeClr>
                </a:solidFill>
                <a:latin typeface="Minya Nouvelle" pitchFamily="2" charset="0"/>
              </a:rPr>
              <a:t> </a:t>
            </a:r>
            <a:r>
              <a:rPr lang="fr-CA" sz="3200" dirty="0" err="1" smtClean="0">
                <a:solidFill>
                  <a:schemeClr val="tx1">
                    <a:lumMod val="85000"/>
                    <a:lumOff val="15000"/>
                  </a:schemeClr>
                </a:solidFill>
                <a:latin typeface="Minya Nouvelle" pitchFamily="2" charset="0"/>
              </a:rPr>
              <a:t>Organisasi</a:t>
            </a:r>
            <a:r>
              <a:rPr lang="fr-CA" sz="3200" dirty="0" smtClean="0">
                <a:solidFill>
                  <a:schemeClr val="tx1">
                    <a:lumMod val="85000"/>
                    <a:lumOff val="15000"/>
                  </a:schemeClr>
                </a:solidFill>
                <a:latin typeface="Minya Nouvelle" pitchFamily="2" charset="0"/>
              </a:rPr>
              <a:t> (P</a:t>
            </a:r>
            <a:r>
              <a:rPr lang="id-ID" sz="3200" dirty="0" smtClean="0">
                <a:solidFill>
                  <a:schemeClr val="tx1">
                    <a:lumMod val="85000"/>
                    <a:lumOff val="15000"/>
                  </a:schemeClr>
                </a:solidFill>
                <a:latin typeface="Minya Nouvelle" pitchFamily="2" charset="0"/>
              </a:rPr>
              <a:t>O</a:t>
            </a:r>
            <a:r>
              <a:rPr lang="fr-CA" sz="3200" dirty="0" smtClean="0">
                <a:solidFill>
                  <a:schemeClr val="tx1">
                    <a:lumMod val="85000"/>
                    <a:lumOff val="15000"/>
                  </a:schemeClr>
                </a:solidFill>
                <a:latin typeface="Minya Nouvelle" pitchFamily="2" charset="0"/>
              </a:rPr>
              <a:t>)</a:t>
            </a:r>
            <a:endParaRPr lang="en-US" sz="3200" dirty="0" smtClean="0">
              <a:solidFill>
                <a:schemeClr val="tx1">
                  <a:lumMod val="85000"/>
                  <a:lumOff val="15000"/>
                </a:schemeClr>
              </a:solidFill>
              <a:latin typeface="Minya Nouvelle" pitchFamily="2" charset="0"/>
            </a:endParaRPr>
          </a:p>
        </p:txBody>
      </p:sp>
      <p:pic>
        <p:nvPicPr>
          <p:cNvPr id="8" name="Content Placeholder 3" descr="Clipart-Cartoon-Design-05.gif"/>
          <p:cNvPicPr>
            <a:picLocks noGrp="1" noChangeAspect="1"/>
          </p:cNvPicPr>
          <p:nvPr>
            <p:ph idx="1"/>
          </p:nvPr>
        </p:nvPicPr>
        <p:blipFill>
          <a:blip r:embed="rId2"/>
          <a:stretch>
            <a:fillRect/>
          </a:stretch>
        </p:blipFill>
        <p:spPr>
          <a:xfrm>
            <a:off x="0" y="3886200"/>
            <a:ext cx="2743200" cy="2743200"/>
          </a:xfrm>
          <a:effectLst>
            <a:softEdge rad="112500"/>
          </a:effectLst>
        </p:spPr>
      </p:pic>
      <p:sp>
        <p:nvSpPr>
          <p:cNvPr id="10" name="Rounded Rectangle 9"/>
          <p:cNvSpPr/>
          <p:nvPr/>
        </p:nvSpPr>
        <p:spPr>
          <a:xfrm>
            <a:off x="5410200" y="3810000"/>
            <a:ext cx="3048000" cy="1524000"/>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a:defRPr/>
            </a:pPr>
            <a:r>
              <a:rPr lang="id-ID" dirty="0">
                <a:latin typeface="Berlin Sans FB Demi" pitchFamily="34" charset="0"/>
              </a:rPr>
              <a:t>FAKTOR INTERNAL</a:t>
            </a:r>
            <a:endParaRPr lang="id-ID" dirty="0">
              <a:latin typeface="Berlin Sans FB Demi" pitchFamily="34" charset="0"/>
            </a:endParaRPr>
          </a:p>
        </p:txBody>
      </p:sp>
      <p:sp>
        <p:nvSpPr>
          <p:cNvPr id="12" name="Cloud Callout 11"/>
          <p:cNvSpPr/>
          <p:nvPr/>
        </p:nvSpPr>
        <p:spPr>
          <a:xfrm>
            <a:off x="304800" y="1600200"/>
            <a:ext cx="4038600" cy="1752600"/>
          </a:xfrm>
          <a:prstGeom prst="cloudCallout">
            <a:avLst>
              <a:gd name="adj1" fmla="val -24597"/>
              <a:gd name="adj2" fmla="val 83599"/>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id-ID" sz="1400" b="1" dirty="0">
                <a:effectLst>
                  <a:outerShdw blurRad="38100" dist="38100" dir="2700000" algn="tl">
                    <a:srgbClr val="000000">
                      <a:alpha val="43137"/>
                    </a:srgbClr>
                  </a:outerShdw>
                </a:effectLst>
                <a:latin typeface="Kristen ITC" pitchFamily="66" charset="0"/>
              </a:rPr>
              <a:t>Apa PENYEBAB</a:t>
            </a:r>
          </a:p>
          <a:p>
            <a:pPr algn="ctr">
              <a:defRPr/>
            </a:pPr>
            <a:r>
              <a:rPr lang="id-ID" sz="1400" b="1" dirty="0">
                <a:effectLst>
                  <a:outerShdw blurRad="38100" dist="38100" dir="2700000" algn="tl">
                    <a:srgbClr val="000000">
                      <a:alpha val="43137"/>
                    </a:srgbClr>
                  </a:outerShdw>
                </a:effectLst>
                <a:latin typeface="Kristen ITC" pitchFamily="66" charset="0"/>
              </a:rPr>
              <a:t>perlu dilakukan Pengembangan Organisasi </a:t>
            </a:r>
            <a:r>
              <a:rPr lang="id-ID" sz="1600" b="1" dirty="0">
                <a:effectLst>
                  <a:outerShdw blurRad="38100" dist="38100" dir="2700000" algn="tl">
                    <a:srgbClr val="000000">
                      <a:alpha val="43137"/>
                    </a:srgbClr>
                  </a:outerShdw>
                </a:effectLst>
                <a:latin typeface="Kristen ITC" pitchFamily="66" charset="0"/>
              </a:rPr>
              <a:t>??</a:t>
            </a:r>
            <a:endParaRPr lang="id-ID" sz="1600" b="1" dirty="0">
              <a:effectLst>
                <a:outerShdw blurRad="38100" dist="38100" dir="2700000" algn="tl">
                  <a:srgbClr val="000000">
                    <a:alpha val="43137"/>
                  </a:srgbClr>
                </a:outerShdw>
              </a:effectLst>
              <a:latin typeface="Kristen ITC" pitchFamily="66" charset="0"/>
            </a:endParaRPr>
          </a:p>
        </p:txBody>
      </p:sp>
      <p:sp>
        <p:nvSpPr>
          <p:cNvPr id="13" name="Rounded Rectangle 12"/>
          <p:cNvSpPr/>
          <p:nvPr/>
        </p:nvSpPr>
        <p:spPr>
          <a:xfrm>
            <a:off x="5410200" y="1905000"/>
            <a:ext cx="3048000" cy="1524000"/>
          </a:xfrm>
          <a:prstGeom prst="roundRect">
            <a:avLst/>
          </a:prstGeom>
        </p:spPr>
        <p:style>
          <a:lnRef idx="3">
            <a:schemeClr val="lt1"/>
          </a:lnRef>
          <a:fillRef idx="1">
            <a:schemeClr val="accent2"/>
          </a:fillRef>
          <a:effectRef idx="1">
            <a:schemeClr val="accent2"/>
          </a:effectRef>
          <a:fontRef idx="minor">
            <a:schemeClr val="lt1"/>
          </a:fontRef>
        </p:style>
        <p:txBody>
          <a:bodyPr anchor="ctr"/>
          <a:lstStyle/>
          <a:p>
            <a:pPr algn="ctr">
              <a:defRPr/>
            </a:pPr>
            <a:r>
              <a:rPr lang="id-ID" dirty="0">
                <a:latin typeface="Berlin Sans FB Demi" pitchFamily="34" charset="0"/>
              </a:rPr>
              <a:t>FAKTOR EKSTERNAL</a:t>
            </a:r>
            <a:endParaRPr lang="id-ID" dirty="0">
              <a:latin typeface="Berlin Sans FB Demi" pitchFamily="34" charset="0"/>
            </a:endParaRPr>
          </a:p>
        </p:txBody>
      </p:sp>
      <p:graphicFrame>
        <p:nvGraphicFramePr>
          <p:cNvPr id="15" name="Diagram 14"/>
          <p:cNvGraphicFramePr/>
          <p:nvPr/>
        </p:nvGraphicFramePr>
        <p:xfrm>
          <a:off x="4038600" y="1905000"/>
          <a:ext cx="51054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393045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nodeType="afterEffect">
                                  <p:stCondLst>
                                    <p:cond delay="0"/>
                                  </p:stCondLst>
                                  <p:iterate type="lt">
                                    <p:tmPct val="0"/>
                                  </p:iterate>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fltVal val="0"/>
                                          </p:val>
                                        </p:tav>
                                        <p:tav tm="100000">
                                          <p:val>
                                            <p:strVal val="#ppt_w"/>
                                          </p:val>
                                        </p:tav>
                                      </p:tavLst>
                                    </p:anim>
                                    <p:anim calcmode="lin" valueType="num">
                                      <p:cBhvr>
                                        <p:cTn id="15" dur="500" fill="hold"/>
                                        <p:tgtEl>
                                          <p:spTgt spid="13"/>
                                        </p:tgtEl>
                                        <p:attrNameLst>
                                          <p:attrName>ppt_h</p:attrName>
                                        </p:attrNameLst>
                                      </p:cBhvr>
                                      <p:tavLst>
                                        <p:tav tm="0">
                                          <p:val>
                                            <p:fltVal val="0"/>
                                          </p:val>
                                        </p:tav>
                                        <p:tav tm="100000">
                                          <p:val>
                                            <p:strVal val="#ppt_h"/>
                                          </p:val>
                                        </p:tav>
                                      </p:tavLst>
                                    </p:anim>
                                  </p:childTnLst>
                                </p:cTn>
                              </p:par>
                            </p:childTnLst>
                          </p:cTn>
                        </p:par>
                        <p:par>
                          <p:cTn id="16" fill="hold" nodeType="afterGroup">
                            <p:stCondLst>
                              <p:cond delay="500"/>
                            </p:stCondLst>
                            <p:childTnLst>
                              <p:par>
                                <p:cTn id="17" presetID="2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xit" presetSubtype="0" fill="hold" grpId="1" nodeType="clickEffect">
                                  <p:stCondLst>
                                    <p:cond delay="0"/>
                                  </p:stCondLst>
                                  <p:childTnLst>
                                    <p:anim calcmode="lin" valueType="num">
                                      <p:cBhvr>
                                        <p:cTn id="24" dur="500"/>
                                        <p:tgtEl>
                                          <p:spTgt spid="13"/>
                                        </p:tgtEl>
                                        <p:attrNameLst>
                                          <p:attrName>ppt_w</p:attrName>
                                        </p:attrNameLst>
                                      </p:cBhvr>
                                      <p:tavLst>
                                        <p:tav tm="0">
                                          <p:val>
                                            <p:strVal val="ppt_w"/>
                                          </p:val>
                                        </p:tav>
                                        <p:tav tm="100000">
                                          <p:val>
                                            <p:fltVal val="0"/>
                                          </p:val>
                                        </p:tav>
                                      </p:tavLst>
                                    </p:anim>
                                    <p:anim calcmode="lin" valueType="num">
                                      <p:cBhvr>
                                        <p:cTn id="25" dur="500"/>
                                        <p:tgtEl>
                                          <p:spTgt spid="13"/>
                                        </p:tgtEl>
                                        <p:attrNameLst>
                                          <p:attrName>ppt_h</p:attrName>
                                        </p:attrNameLst>
                                      </p:cBhvr>
                                      <p:tavLst>
                                        <p:tav tm="0">
                                          <p:val>
                                            <p:strVal val="ppt_h"/>
                                          </p:val>
                                        </p:tav>
                                        <p:tav tm="100000">
                                          <p:val>
                                            <p:fltVal val="0"/>
                                          </p:val>
                                        </p:tav>
                                      </p:tavLst>
                                    </p:anim>
                                    <p:animEffect transition="out" filter="fade">
                                      <p:cBhvr>
                                        <p:cTn id="26" dur="500"/>
                                        <p:tgtEl>
                                          <p:spTgt spid="13"/>
                                        </p:tgtEl>
                                      </p:cBhvr>
                                    </p:animEffect>
                                    <p:set>
                                      <p:cBhvr>
                                        <p:cTn id="27" dur="1" fill="hold">
                                          <p:stCondLst>
                                            <p:cond delay="499"/>
                                          </p:stCondLst>
                                        </p:cTn>
                                        <p:tgtEl>
                                          <p:spTgt spid="13"/>
                                        </p:tgtEl>
                                        <p:attrNameLst>
                                          <p:attrName>style.visibility</p:attrName>
                                        </p:attrNameLst>
                                      </p:cBhvr>
                                      <p:to>
                                        <p:strVal val="hidden"/>
                                      </p:to>
                                    </p:set>
                                  </p:childTnLst>
                                </p:cTn>
                              </p:par>
                              <p:par>
                                <p:cTn id="28" presetID="53" presetClass="exit" presetSubtype="0" fill="hold" grpId="1" nodeType="withEffect">
                                  <p:stCondLst>
                                    <p:cond delay="0"/>
                                  </p:stCondLst>
                                  <p:childTnLst>
                                    <p:anim calcmode="lin" valueType="num">
                                      <p:cBhvr>
                                        <p:cTn id="29" dur="500"/>
                                        <p:tgtEl>
                                          <p:spTgt spid="10"/>
                                        </p:tgtEl>
                                        <p:attrNameLst>
                                          <p:attrName>ppt_w</p:attrName>
                                        </p:attrNameLst>
                                      </p:cBhvr>
                                      <p:tavLst>
                                        <p:tav tm="0">
                                          <p:val>
                                            <p:strVal val="ppt_w"/>
                                          </p:val>
                                        </p:tav>
                                        <p:tav tm="100000">
                                          <p:val>
                                            <p:fltVal val="0"/>
                                          </p:val>
                                        </p:tav>
                                      </p:tavLst>
                                    </p:anim>
                                    <p:anim calcmode="lin" valueType="num">
                                      <p:cBhvr>
                                        <p:cTn id="30" dur="500"/>
                                        <p:tgtEl>
                                          <p:spTgt spid="10"/>
                                        </p:tgtEl>
                                        <p:attrNameLst>
                                          <p:attrName>ppt_h</p:attrName>
                                        </p:attrNameLst>
                                      </p:cBhvr>
                                      <p:tavLst>
                                        <p:tav tm="0">
                                          <p:val>
                                            <p:strVal val="ppt_h"/>
                                          </p:val>
                                        </p:tav>
                                        <p:tav tm="100000">
                                          <p:val>
                                            <p:fltVal val="0"/>
                                          </p:val>
                                        </p:tav>
                                      </p:tavLst>
                                    </p:anim>
                                    <p:animEffect transition="out" filter="fade">
                                      <p:cBhvr>
                                        <p:cTn id="31" dur="500"/>
                                        <p:tgtEl>
                                          <p:spTgt spid="10"/>
                                        </p:tgtEl>
                                      </p:cBhvr>
                                    </p:animEffect>
                                    <p:set>
                                      <p:cBhvr>
                                        <p:cTn id="32" dur="1" fill="hold">
                                          <p:stCondLst>
                                            <p:cond delay="499"/>
                                          </p:stCondLst>
                                        </p:cTn>
                                        <p:tgtEl>
                                          <p:spTgt spid="10"/>
                                        </p:tgtEl>
                                        <p:attrNameLst>
                                          <p:attrName>style.visibility</p:attrName>
                                        </p:attrNameLst>
                                      </p:cBhvr>
                                      <p:to>
                                        <p:strVal val="hidden"/>
                                      </p:to>
                                    </p:set>
                                  </p:childTnLst>
                                </p:cTn>
                              </p:par>
                            </p:childTnLst>
                          </p:cTn>
                        </p:par>
                        <p:par>
                          <p:cTn id="33" fill="hold" nodeType="afterGroup">
                            <p:stCondLst>
                              <p:cond delay="500"/>
                            </p:stCondLst>
                            <p:childTnLst>
                              <p:par>
                                <p:cTn id="34" presetID="17" presetClass="entr" presetSubtype="10"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3" grpId="0" animBg="1"/>
      <p:bldP spid="13" grpId="1" animBg="1"/>
      <p:bldGraphic spid="1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normAutofit/>
          </a:bodyPr>
          <a:lstStyle/>
          <a:p>
            <a:endParaRPr lang="en-US" altLang="id-ID" sz="3200" b="1" dirty="0" smtClean="0">
              <a:solidFill>
                <a:schemeClr val="bg1"/>
              </a:solidFill>
              <a:latin typeface="Minya Nouvelle"/>
            </a:endParaRPr>
          </a:p>
        </p:txBody>
      </p:sp>
      <p:sp>
        <p:nvSpPr>
          <p:cNvPr id="5123" name="Content Placeholder 2"/>
          <p:cNvSpPr>
            <a:spLocks noGrp="1"/>
          </p:cNvSpPr>
          <p:nvPr>
            <p:ph idx="1"/>
          </p:nvPr>
        </p:nvSpPr>
        <p:spPr>
          <a:xfrm>
            <a:off x="457200" y="2005013"/>
            <a:ext cx="8229600" cy="4525962"/>
          </a:xfrm>
        </p:spPr>
        <p:txBody>
          <a:bodyPr>
            <a:normAutofit fontScale="92500"/>
          </a:bodyPr>
          <a:lstStyle/>
          <a:p>
            <a:r>
              <a:rPr lang="en-US" altLang="id-ID" smtClean="0"/>
              <a:t>Proses yg meliputi serangkaian perencanaan perubahan yg sistematis yg dilakukan scr  terus menerus oleh sustu organisasi.</a:t>
            </a:r>
          </a:p>
          <a:p>
            <a:r>
              <a:rPr lang="en-US" altLang="id-ID" smtClean="0"/>
              <a:t>Pendekatan situasional/kontingensi untuk meningkatkan efektivitas organisasi.</a:t>
            </a:r>
          </a:p>
          <a:p>
            <a:r>
              <a:rPr lang="en-US" altLang="id-ID" smtClean="0"/>
              <a:t>PO lbh menekankan pd sistem sbg sasaran perubahan.</a:t>
            </a:r>
          </a:p>
          <a:p>
            <a:r>
              <a:rPr lang="en-US" altLang="id-ID" smtClean="0"/>
              <a:t>PO meliputi perubahan y g sengaja direncanakan.</a:t>
            </a:r>
          </a:p>
        </p:txBody>
      </p:sp>
    </p:spTree>
    <p:extLst>
      <p:ext uri="{BB962C8B-B14F-4D97-AF65-F5344CB8AC3E}">
        <p14:creationId xmlns:p14="http://schemas.microsoft.com/office/powerpoint/2010/main" val="846702218"/>
      </p:ext>
    </p:extLst>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nodePh="1">
                                  <p:stCondLst>
                                    <p:cond delay="0"/>
                                  </p:stCondLst>
                                  <p:endCondLst>
                                    <p:cond evt="begin" delay="0">
                                      <p:tn val="5"/>
                                    </p:cond>
                                  </p:end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7620000" cy="944562"/>
          </a:xfrm>
        </p:spPr>
        <p:txBody>
          <a:bodyPr>
            <a:normAutofit fontScale="90000"/>
          </a:bodyPr>
          <a:lstStyle/>
          <a:p>
            <a:pPr lvl="0" algn="ctr"/>
            <a:r>
              <a:rPr lang="id-ID" b="1" dirty="0" smtClean="0"/>
              <a:t/>
            </a:r>
            <a:br>
              <a:rPr lang="id-ID" b="1" dirty="0" smtClean="0"/>
            </a:br>
            <a:r>
              <a:rPr lang="id-ID" b="1" dirty="0" smtClean="0"/>
              <a:t>Pengembangan Organisasi</a:t>
            </a:r>
            <a:endParaRPr lang="id-ID" dirty="0"/>
          </a:p>
        </p:txBody>
      </p:sp>
      <p:sp>
        <p:nvSpPr>
          <p:cNvPr id="3" name="Content Placeholder 2"/>
          <p:cNvSpPr>
            <a:spLocks noGrp="1"/>
          </p:cNvSpPr>
          <p:nvPr>
            <p:ph idx="1"/>
          </p:nvPr>
        </p:nvSpPr>
        <p:spPr>
          <a:xfrm>
            <a:off x="304800" y="1524000"/>
            <a:ext cx="8610600" cy="5105400"/>
          </a:xfrm>
        </p:spPr>
        <p:txBody>
          <a:bodyPr>
            <a:normAutofit fontScale="77500" lnSpcReduction="20000"/>
          </a:bodyPr>
          <a:lstStyle/>
          <a:p>
            <a:r>
              <a:rPr lang="id-ID" dirty="0" smtClean="0"/>
              <a:t>Pengembangan Organisasi (PO) merupakan cara pendekatan terhadap perubahan yang berjangka panjang dan lebih luas ruang lingkupnya dengan tujuan untuk menggerakkan seluruh organisasi ke arah tingkat fungsional yang lebih tinggi. (Indrawijaya, 1989:203)</a:t>
            </a:r>
          </a:p>
          <a:p>
            <a:pPr>
              <a:buNone/>
            </a:pPr>
            <a:endParaRPr lang="id-ID" dirty="0" smtClean="0"/>
          </a:p>
          <a:p>
            <a:pPr>
              <a:buNone/>
            </a:pPr>
            <a:r>
              <a:rPr lang="id-ID" dirty="0" smtClean="0"/>
              <a:t>Makna pengembangan oraganisasi menurut beberapa ahli : </a:t>
            </a:r>
            <a:r>
              <a:rPr lang="id-ID" b="1" dirty="0" smtClean="0"/>
              <a:t>Robbins</a:t>
            </a:r>
            <a:r>
              <a:rPr lang="id-ID" b="1" dirty="0" smtClean="0"/>
              <a:t>,</a:t>
            </a:r>
            <a:r>
              <a:rPr lang="id-ID" dirty="0" smtClean="0"/>
              <a:t> pengembangan organisasi adalah sebuah metode yang bertujuan mengubah sikap, nilai dan keyakinan dari karyawan sehingga karyawan itu sendiri dapat mengidentifikasi dan mengimplementasikan perubahan teknis seperti reorganisasi, fasilitas yang dirancang ulang dan hal-hal yang dibutuhkan untuk meningkatkan organisasi mereka.</a:t>
            </a:r>
          </a:p>
          <a:p>
            <a:pPr marL="550926" indent="-514350">
              <a:buClr>
                <a:schemeClr val="accent4">
                  <a:lumMod val="60000"/>
                  <a:lumOff val="40000"/>
                </a:schemeClr>
              </a:buClr>
              <a:buNone/>
            </a:pPr>
            <a:endParaRPr lang="id-ID" dirty="0" smtClean="0"/>
          </a:p>
        </p:txBody>
      </p:sp>
    </p:spTree>
    <p:extLst>
      <p:ext uri="{BB962C8B-B14F-4D97-AF65-F5344CB8AC3E}">
        <p14:creationId xmlns:p14="http://schemas.microsoft.com/office/powerpoint/2010/main" val="215614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lvl="0"/>
            <a:r>
              <a:rPr lang="id-ID" b="1" dirty="0"/>
              <a:t>Christine S. Becker</a:t>
            </a:r>
            <a:r>
              <a:rPr lang="id-ID" dirty="0"/>
              <a:t> mendefinisikan pengembangan organisasi adalah suatu proses dari perubahan berencana terhadap orang – orang yang ada yang ada dalam organisasi secara keseluruhan. Pusat perhatiannya adalah perubahan organisasi dengan meneliti orang – orang yang ada dalam organisasi tersebut, mengenai bagaimana mereka bekerja sama sebagai suatu kesatuan, bagaimana berfungsi dalam unit merek masing-masing, dan apa yang perlu diubah sehingga mereka dapat bekerja secara efektif.</a:t>
            </a:r>
          </a:p>
          <a:p>
            <a:pPr marL="550926" indent="-514350">
              <a:buClr>
                <a:schemeClr val="accent4">
                  <a:lumMod val="60000"/>
                  <a:lumOff val="40000"/>
                </a:schemeClr>
              </a:buClr>
              <a:buNone/>
            </a:pPr>
            <a:endParaRPr lang="id-ID" dirty="0"/>
          </a:p>
          <a:p>
            <a:endParaRPr lang="id-ID" dirty="0"/>
          </a:p>
        </p:txBody>
      </p:sp>
      <p:sp>
        <p:nvSpPr>
          <p:cNvPr id="4" name="Date Placeholder 3"/>
          <p:cNvSpPr>
            <a:spLocks noGrp="1"/>
          </p:cNvSpPr>
          <p:nvPr>
            <p:ph type="dt" sz="half" idx="10"/>
          </p:nvPr>
        </p:nvSpPr>
        <p:spPr/>
        <p:txBody>
          <a:bodyPr/>
          <a:lstStyle/>
          <a:p>
            <a:r>
              <a:rPr lang="id-ID" smtClean="0"/>
              <a:t>FEB 305 - Manajemen SDM </a:t>
            </a:r>
            <a:endParaRPr lang="en-US"/>
          </a:p>
        </p:txBody>
      </p:sp>
      <p:sp>
        <p:nvSpPr>
          <p:cNvPr id="5" name="Footer Placeholder 4"/>
          <p:cNvSpPr>
            <a:spLocks noGrp="1"/>
          </p:cNvSpPr>
          <p:nvPr>
            <p:ph type="ftr" sz="quarter" idx="11"/>
          </p:nvPr>
        </p:nvSpPr>
        <p:spPr/>
        <p:txBody>
          <a:bodyPr/>
          <a:lstStyle/>
          <a:p>
            <a:r>
              <a:rPr lang="en-US" smtClean="0"/>
              <a:t>6097 - Rina Anindita</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t>5</a:t>
            </a:fld>
            <a:endParaRPr lang="en-US"/>
          </a:p>
        </p:txBody>
      </p:sp>
    </p:spTree>
    <p:extLst>
      <p:ext uri="{BB962C8B-B14F-4D97-AF65-F5344CB8AC3E}">
        <p14:creationId xmlns:p14="http://schemas.microsoft.com/office/powerpoint/2010/main" val="2708888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idx="1"/>
          </p:nvPr>
        </p:nvSpPr>
        <p:spPr>
          <a:xfrm>
            <a:off x="457200" y="1600200"/>
            <a:ext cx="8382000" cy="4800600"/>
          </a:xfrm>
        </p:spPr>
        <p:txBody>
          <a:bodyPr>
            <a:normAutofit fontScale="70000" lnSpcReduction="20000"/>
          </a:bodyPr>
          <a:lstStyle/>
          <a:p>
            <a:pPr lvl="0"/>
            <a:r>
              <a:rPr lang="id-ID" b="1" dirty="0" smtClean="0"/>
              <a:t>French dan Bell</a:t>
            </a:r>
            <a:r>
              <a:rPr lang="id-ID" dirty="0" smtClean="0"/>
              <a:t>, pengembangan organisasi adalah suatu usaha jangka panjag untuk memperbaiki proses-proses pemecahan masalah dan pembaharuan organisasi, terutama melalui manajemen budaya organisasi yang lebih efektif dan kolaboratif dengan tekanan khusus pada budaya tim kerja formal dengan bantuan agen perubahan (change agent), katalisator, dan pengguna teori serta teknologi ilmiah kepeilakuan terapan dan mencakup riset kegiatan.</a:t>
            </a:r>
          </a:p>
          <a:p>
            <a:pPr lvl="0">
              <a:buNone/>
            </a:pPr>
            <a:endParaRPr lang="id-ID" dirty="0" smtClean="0"/>
          </a:p>
          <a:p>
            <a:pPr lvl="0"/>
            <a:r>
              <a:rPr lang="id-ID" b="1" dirty="0" smtClean="0"/>
              <a:t>Bennis</a:t>
            </a:r>
            <a:r>
              <a:rPr lang="id-ID" dirty="0" smtClean="0"/>
              <a:t>, pengembangan organisasi adalah suatu tanggapan terhadap perubahan, suaru strategi komplek yang bersifat pendidikan yang dimaksudkan untuk merubah berbagai pandangan, sikap, nilai dan struktur organisasi, agar organisasi dapat menyesuaikan secara lebih baik dengan teknologi, pasar dan tantangan-tantangan baru, serta tingkat kesulitan perubahan itu sendiri.</a:t>
            </a:r>
          </a:p>
          <a:p>
            <a:endParaRPr lang="id-ID" dirty="0"/>
          </a:p>
        </p:txBody>
      </p:sp>
    </p:spTree>
    <p:extLst>
      <p:ext uri="{BB962C8B-B14F-4D97-AF65-F5344CB8AC3E}">
        <p14:creationId xmlns:p14="http://schemas.microsoft.com/office/powerpoint/2010/main" val="37213166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rtlCol="0">
            <a:normAutofit/>
          </a:bodyPr>
          <a:lstStyle/>
          <a:p>
            <a:pPr algn="l" fontAlgn="auto">
              <a:spcAft>
                <a:spcPts val="0"/>
              </a:spcAft>
              <a:defRPr/>
            </a:pPr>
            <a:r>
              <a:rPr lang="fr-CA" sz="3200" dirty="0" err="1" smtClean="0">
                <a:solidFill>
                  <a:schemeClr val="tx1">
                    <a:lumMod val="85000"/>
                    <a:lumOff val="15000"/>
                  </a:schemeClr>
                </a:solidFill>
                <a:latin typeface="Minya Nouvelle" pitchFamily="2" charset="0"/>
              </a:rPr>
              <a:t>Pengembangan</a:t>
            </a:r>
            <a:r>
              <a:rPr lang="fr-CA" sz="3200" dirty="0" smtClean="0">
                <a:solidFill>
                  <a:schemeClr val="tx1">
                    <a:lumMod val="85000"/>
                    <a:lumOff val="15000"/>
                  </a:schemeClr>
                </a:solidFill>
                <a:latin typeface="Minya Nouvelle" pitchFamily="2" charset="0"/>
              </a:rPr>
              <a:t> </a:t>
            </a:r>
            <a:r>
              <a:rPr lang="fr-CA" sz="3200" dirty="0" err="1" smtClean="0">
                <a:solidFill>
                  <a:schemeClr val="tx1">
                    <a:lumMod val="85000"/>
                    <a:lumOff val="15000"/>
                  </a:schemeClr>
                </a:solidFill>
                <a:latin typeface="Minya Nouvelle" pitchFamily="2" charset="0"/>
              </a:rPr>
              <a:t>Organisasi</a:t>
            </a:r>
            <a:r>
              <a:rPr lang="fr-CA" sz="3200" dirty="0" smtClean="0">
                <a:solidFill>
                  <a:schemeClr val="tx1">
                    <a:lumMod val="85000"/>
                    <a:lumOff val="15000"/>
                  </a:schemeClr>
                </a:solidFill>
                <a:latin typeface="Minya Nouvelle" pitchFamily="2" charset="0"/>
              </a:rPr>
              <a:t> (</a:t>
            </a:r>
            <a:r>
              <a:rPr lang="en-US" sz="3200" dirty="0" smtClean="0">
                <a:solidFill>
                  <a:schemeClr val="tx1">
                    <a:lumMod val="85000"/>
                    <a:lumOff val="15000"/>
                  </a:schemeClr>
                </a:solidFill>
                <a:latin typeface="Minya Nouvelle" pitchFamily="2" charset="0"/>
              </a:rPr>
              <a:t>PO</a:t>
            </a:r>
            <a:r>
              <a:rPr lang="fr-CA" sz="3200" dirty="0" smtClean="0">
                <a:solidFill>
                  <a:schemeClr val="tx1">
                    <a:lumMod val="85000"/>
                    <a:lumOff val="15000"/>
                  </a:schemeClr>
                </a:solidFill>
                <a:latin typeface="Minya Nouvelle" pitchFamily="2" charset="0"/>
              </a:rPr>
              <a:t>)</a:t>
            </a:r>
            <a:endParaRPr lang="en-US" sz="3200" dirty="0" smtClean="0">
              <a:solidFill>
                <a:schemeClr val="tx1">
                  <a:lumMod val="85000"/>
                  <a:lumOff val="15000"/>
                </a:schemeClr>
              </a:solidFill>
              <a:latin typeface="Minya Nouvelle" pitchFamily="2" charset="0"/>
            </a:endParaRPr>
          </a:p>
        </p:txBody>
      </p:sp>
      <p:pic>
        <p:nvPicPr>
          <p:cNvPr id="8" name="Content Placeholder 3" descr="Clipart-Cartoon-Design-05.gif"/>
          <p:cNvPicPr>
            <a:picLocks noGrp="1" noChangeAspect="1"/>
          </p:cNvPicPr>
          <p:nvPr>
            <p:ph idx="1"/>
          </p:nvPr>
        </p:nvPicPr>
        <p:blipFill>
          <a:blip r:embed="rId2"/>
          <a:stretch>
            <a:fillRect/>
          </a:stretch>
        </p:blipFill>
        <p:spPr>
          <a:xfrm>
            <a:off x="0" y="3886200"/>
            <a:ext cx="2743200" cy="2743200"/>
          </a:xfrm>
          <a:effectLst>
            <a:softEdge rad="112500"/>
          </a:effectLst>
        </p:spPr>
      </p:pic>
      <p:sp>
        <p:nvSpPr>
          <p:cNvPr id="12" name="Cloud Callout 11"/>
          <p:cNvSpPr/>
          <p:nvPr/>
        </p:nvSpPr>
        <p:spPr>
          <a:xfrm>
            <a:off x="304800" y="1600200"/>
            <a:ext cx="4495800" cy="1752600"/>
          </a:xfrm>
          <a:prstGeom prst="cloudCallout">
            <a:avLst>
              <a:gd name="adj1" fmla="val -24597"/>
              <a:gd name="adj2" fmla="val 83599"/>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id-ID" sz="1400" b="1" dirty="0">
                <a:effectLst>
                  <a:outerShdw blurRad="38100" dist="38100" dir="2700000" algn="tl">
                    <a:srgbClr val="000000">
                      <a:alpha val="43137"/>
                    </a:srgbClr>
                  </a:outerShdw>
                </a:effectLst>
                <a:latin typeface="Comic Sans MS" pitchFamily="66" charset="0"/>
              </a:rPr>
              <a:t>Apa TUJUAN</a:t>
            </a:r>
          </a:p>
          <a:p>
            <a:pPr algn="ctr">
              <a:defRPr/>
            </a:pPr>
            <a:r>
              <a:rPr lang="id-ID" sz="1400" b="1" dirty="0">
                <a:effectLst>
                  <a:outerShdw blurRad="38100" dist="38100" dir="2700000" algn="tl">
                    <a:srgbClr val="000000">
                      <a:alpha val="43137"/>
                    </a:srgbClr>
                  </a:outerShdw>
                </a:effectLst>
                <a:latin typeface="Comic Sans MS" pitchFamily="66" charset="0"/>
              </a:rPr>
              <a:t>PENGEMBANGAN ORGANISASI   ?</a:t>
            </a:r>
            <a:r>
              <a:rPr lang="id-ID" sz="1600" b="1" dirty="0">
                <a:effectLst>
                  <a:outerShdw blurRad="38100" dist="38100" dir="2700000" algn="tl">
                    <a:srgbClr val="000000">
                      <a:alpha val="43137"/>
                    </a:srgbClr>
                  </a:outerShdw>
                </a:effectLst>
                <a:latin typeface="Comic Sans MS" pitchFamily="66" charset="0"/>
              </a:rPr>
              <a:t>??</a:t>
            </a:r>
            <a:endParaRPr lang="id-ID" sz="1600" b="1" dirty="0">
              <a:effectLst>
                <a:outerShdw blurRad="38100" dist="38100" dir="2700000" algn="tl">
                  <a:srgbClr val="000000">
                    <a:alpha val="43137"/>
                  </a:srgbClr>
                </a:outerShdw>
              </a:effectLst>
              <a:latin typeface="Comic Sans MS" pitchFamily="66" charset="0"/>
            </a:endParaRPr>
          </a:p>
        </p:txBody>
      </p:sp>
      <p:sp>
        <p:nvSpPr>
          <p:cNvPr id="9" name="Rounded Rectangular Callout 8"/>
          <p:cNvSpPr/>
          <p:nvPr/>
        </p:nvSpPr>
        <p:spPr>
          <a:xfrm>
            <a:off x="5181600" y="1752600"/>
            <a:ext cx="3657600" cy="4800600"/>
          </a:xfrm>
          <a:prstGeom prst="wedgeRoundRectCallout">
            <a:avLst>
              <a:gd name="adj1" fmla="val -64907"/>
              <a:gd name="adj2" fmla="val 839"/>
              <a:gd name="adj3" fmla="val 16667"/>
            </a:avLst>
          </a:prstGeom>
        </p:spPr>
        <p:style>
          <a:lnRef idx="1">
            <a:schemeClr val="accent6"/>
          </a:lnRef>
          <a:fillRef idx="3">
            <a:schemeClr val="accent6"/>
          </a:fillRef>
          <a:effectRef idx="2">
            <a:schemeClr val="accent6"/>
          </a:effectRef>
          <a:fontRef idx="minor">
            <a:schemeClr val="lt1"/>
          </a:fontRef>
        </p:style>
        <p:txBody>
          <a:bodyPr anchor="ctr"/>
          <a:lstStyle/>
          <a:p>
            <a:pPr algn="ctr">
              <a:defRPr/>
            </a:pPr>
            <a:r>
              <a:rPr lang="id-ID" b="1" dirty="0">
                <a:effectLst>
                  <a:outerShdw blurRad="38100" dist="38100" dir="2700000" algn="tl">
                    <a:srgbClr val="000000">
                      <a:alpha val="43137"/>
                    </a:srgbClr>
                  </a:outerShdw>
                </a:effectLst>
                <a:latin typeface="Berlin Sans FB Demi" pitchFamily="34" charset="0"/>
              </a:rPr>
              <a:t>TUJUAN PENGEMBANGAN ORGANISASI :</a:t>
            </a:r>
          </a:p>
          <a:p>
            <a:pPr marL="342900" indent="-342900" algn="ctr">
              <a:buFontTx/>
              <a:buAutoNum type="arabicPeriod"/>
              <a:defRPr/>
            </a:pPr>
            <a:r>
              <a:rPr lang="id-ID" dirty="0">
                <a:effectLst>
                  <a:outerShdw blurRad="38100" dist="38100" dir="2700000" algn="tl">
                    <a:srgbClr val="000000">
                      <a:alpha val="43137"/>
                    </a:srgbClr>
                  </a:outerShdw>
                </a:effectLst>
                <a:latin typeface="Berlin Sans FB Demi" pitchFamily="34" charset="0"/>
              </a:rPr>
              <a:t>Menciptakan keharmonisan hubungan kerja antara pimpinan dengan staff angota organisasi</a:t>
            </a:r>
          </a:p>
          <a:p>
            <a:pPr marL="342900" indent="-342900" algn="ctr">
              <a:buFontTx/>
              <a:buAutoNum type="arabicPeriod"/>
              <a:defRPr/>
            </a:pPr>
            <a:r>
              <a:rPr lang="id-ID" dirty="0">
                <a:effectLst>
                  <a:outerShdw blurRad="38100" dist="38100" dir="2700000" algn="tl">
                    <a:srgbClr val="000000">
                      <a:alpha val="43137"/>
                    </a:srgbClr>
                  </a:outerShdw>
                </a:effectLst>
                <a:latin typeface="Berlin Sans FB Demi" pitchFamily="34" charset="0"/>
              </a:rPr>
              <a:t>Menciptakan kemampuan memecahkan persoalan organisasi secara lebih terbuka</a:t>
            </a:r>
          </a:p>
          <a:p>
            <a:pPr marL="342900" indent="-342900" algn="ctr">
              <a:buFontTx/>
              <a:buAutoNum type="arabicPeriod"/>
              <a:defRPr/>
            </a:pPr>
            <a:r>
              <a:rPr lang="id-ID" dirty="0">
                <a:effectLst>
                  <a:outerShdw blurRad="38100" dist="38100" dir="2700000" algn="tl">
                    <a:srgbClr val="000000">
                      <a:alpha val="43137"/>
                    </a:srgbClr>
                  </a:outerShdw>
                </a:effectLst>
                <a:latin typeface="Berlin Sans FB Demi" pitchFamily="34" charset="0"/>
              </a:rPr>
              <a:t>Menciptakan keterbukaan dan komunikasi</a:t>
            </a:r>
          </a:p>
          <a:p>
            <a:pPr marL="342900" indent="-342900" algn="ctr">
              <a:buFontTx/>
              <a:buAutoNum type="arabicPeriod"/>
              <a:defRPr/>
            </a:pPr>
            <a:r>
              <a:rPr lang="id-ID" dirty="0">
                <a:effectLst>
                  <a:outerShdw blurRad="38100" dist="38100" dir="2700000" algn="tl">
                    <a:srgbClr val="000000">
                      <a:alpha val="43137"/>
                    </a:srgbClr>
                  </a:outerShdw>
                </a:effectLst>
                <a:latin typeface="Berlin Sans FB Demi" pitchFamily="34" charset="0"/>
              </a:rPr>
              <a:t>Merupakan semangat kerja para anggota organisasi &amp; kemampuan mengendalikan diri</a:t>
            </a:r>
            <a:endParaRPr lang="id-ID" dirty="0">
              <a:effectLst>
                <a:outerShdw blurRad="38100" dist="38100" dir="2700000" algn="tl">
                  <a:srgbClr val="000000">
                    <a:alpha val="43137"/>
                  </a:srgbClr>
                </a:outerShdw>
              </a:effectLst>
              <a:latin typeface="Berlin Sans FB Demi" pitchFamily="34" charset="0"/>
            </a:endParaRPr>
          </a:p>
        </p:txBody>
      </p:sp>
    </p:spTree>
    <p:extLst>
      <p:ext uri="{BB962C8B-B14F-4D97-AF65-F5344CB8AC3E}">
        <p14:creationId xmlns:p14="http://schemas.microsoft.com/office/powerpoint/2010/main" val="12150826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iterate type="lt">
                                    <p:tmPct val="0"/>
                                  </p:iterate>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9" presetClass="emph" presetSubtype="0" repeatCount="indefinite" fill="hold" grpId="1" nodeType="afterEffect">
                                  <p:stCondLst>
                                    <p:cond delay="0"/>
                                  </p:stCondLst>
                                  <p:iterate type="lt">
                                    <p:tmPct val="0"/>
                                  </p:iterate>
                                  <p:childTnLst>
                                    <p:animClr clrSpc="rgb" dir="cw">
                                      <p:cBhvr override="childStyle">
                                        <p:cTn id="12" dur="1000" fill="hold"/>
                                        <p:tgtEl>
                                          <p:spTgt spid="12"/>
                                        </p:tgtEl>
                                        <p:attrNameLst>
                                          <p:attrName>style.color</p:attrName>
                                        </p:attrNameLst>
                                      </p:cBhvr>
                                      <p:to>
                                        <a:schemeClr val="bg2"/>
                                      </p:to>
                                    </p:animClr>
                                    <p:animClr clrSpc="rgb" dir="cw">
                                      <p:cBhvr>
                                        <p:cTn id="13" dur="1000" fill="hold"/>
                                        <p:tgtEl>
                                          <p:spTgt spid="12"/>
                                        </p:tgtEl>
                                        <p:attrNameLst>
                                          <p:attrName>fillcolor</p:attrName>
                                        </p:attrNameLst>
                                      </p:cBhvr>
                                      <p:to>
                                        <a:schemeClr val="bg2"/>
                                      </p:to>
                                    </p:animClr>
                                    <p:set>
                                      <p:cBhvr>
                                        <p:cTn id="14" dur="1000" fill="hold"/>
                                        <p:tgtEl>
                                          <p:spTgt spid="12"/>
                                        </p:tgtEl>
                                        <p:attrNameLst>
                                          <p:attrName>fill.type</p:attrName>
                                        </p:attrNameLst>
                                      </p:cBhvr>
                                      <p:to>
                                        <p:strVal val="solid"/>
                                      </p:to>
                                    </p:set>
                                    <p:set>
                                      <p:cBhvr>
                                        <p:cTn id="15" dur="1000" fill="hold"/>
                                        <p:tgtEl>
                                          <p:spTgt spid="12"/>
                                        </p:tgtEl>
                                        <p:attrNameLst>
                                          <p:attrName>fill.on</p:attrName>
                                        </p:attrNameLst>
                                      </p:cBhvr>
                                      <p:to>
                                        <p:strVal val="true"/>
                                      </p:to>
                                    </p:set>
                                  </p:childTnLst>
                                </p:cTn>
                              </p:par>
                            </p:childTnLst>
                          </p:cTn>
                        </p:par>
                        <p:par>
                          <p:cTn id="16" fill="hold" nodeType="afterGroup">
                            <p:stCondLst>
                              <p:cond delay="2000"/>
                            </p:stCondLst>
                            <p:childTnLst>
                              <p:par>
                                <p:cTn id="17" presetID="21" presetClass="entr" presetSubtype="4"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heel(4)">
                                      <p:cBhvr>
                                        <p:cTn id="1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467600" cy="1143000"/>
          </a:xfrm>
        </p:spPr>
        <p:txBody>
          <a:bodyPr>
            <a:normAutofit fontScale="90000"/>
          </a:bodyPr>
          <a:lstStyle/>
          <a:p>
            <a:pPr lvl="0"/>
            <a:r>
              <a:rPr lang="id-ID" b="1" dirty="0" smtClean="0"/>
              <a:t>Teknik Pengembangan Organisasi</a:t>
            </a:r>
            <a:r>
              <a:rPr lang="id-ID" dirty="0" smtClean="0"/>
              <a:t/>
            </a:r>
            <a:br>
              <a:rPr lang="id-ID" dirty="0" smtClean="0"/>
            </a:br>
            <a:endParaRPr lang="id-ID" dirty="0"/>
          </a:p>
        </p:txBody>
      </p:sp>
      <p:sp>
        <p:nvSpPr>
          <p:cNvPr id="3" name="Content Placeholder 2"/>
          <p:cNvSpPr>
            <a:spLocks noGrp="1"/>
          </p:cNvSpPr>
          <p:nvPr>
            <p:ph idx="1"/>
          </p:nvPr>
        </p:nvSpPr>
        <p:spPr/>
        <p:txBody>
          <a:bodyPr/>
          <a:lstStyle/>
          <a:p>
            <a:pPr lvl="0"/>
            <a:r>
              <a:rPr lang="id-ID" dirty="0" smtClean="0"/>
              <a:t>Latihan Kepekaan (</a:t>
            </a:r>
            <a:r>
              <a:rPr lang="id-ID" i="1" dirty="0" smtClean="0"/>
              <a:t>Sensifity Training</a:t>
            </a:r>
            <a:r>
              <a:rPr lang="id-ID" dirty="0" smtClean="0"/>
              <a:t>)</a:t>
            </a:r>
          </a:p>
          <a:p>
            <a:pPr lvl="0"/>
            <a:r>
              <a:rPr lang="id-ID" dirty="0" smtClean="0"/>
              <a:t>Pembentukan Tim (</a:t>
            </a:r>
            <a:r>
              <a:rPr lang="id-ID" i="1" dirty="0" smtClean="0"/>
              <a:t>Tim Building</a:t>
            </a:r>
            <a:r>
              <a:rPr lang="id-ID" dirty="0" smtClean="0"/>
              <a:t>)</a:t>
            </a:r>
          </a:p>
          <a:p>
            <a:pPr lvl="0"/>
            <a:r>
              <a:rPr lang="id-ID" dirty="0" smtClean="0"/>
              <a:t>Survei Umpan Balik (</a:t>
            </a:r>
            <a:r>
              <a:rPr lang="id-ID" i="1" dirty="0" smtClean="0"/>
              <a:t>Survey Feedback</a:t>
            </a:r>
            <a:r>
              <a:rPr lang="id-ID" dirty="0" smtClean="0"/>
              <a:t>)</a:t>
            </a:r>
          </a:p>
          <a:p>
            <a:pPr lvl="0"/>
            <a:r>
              <a:rPr lang="id-ID" i="1" dirty="0" smtClean="0"/>
              <a:t>Transcational Analysis </a:t>
            </a:r>
            <a:r>
              <a:rPr lang="id-ID" dirty="0" smtClean="0"/>
              <a:t>(TA)</a:t>
            </a:r>
          </a:p>
          <a:p>
            <a:pPr lvl="0"/>
            <a:r>
              <a:rPr lang="id-ID" i="1" dirty="0" smtClean="0"/>
              <a:t>Intergroup Activities</a:t>
            </a:r>
            <a:r>
              <a:rPr lang="id-ID" dirty="0" smtClean="0"/>
              <a:t>; </a:t>
            </a:r>
          </a:p>
          <a:p>
            <a:pPr lvl="0"/>
            <a:r>
              <a:rPr lang="id-ID" dirty="0" smtClean="0"/>
              <a:t>Konsultasi Proses (</a:t>
            </a:r>
            <a:r>
              <a:rPr lang="id-ID" i="1" dirty="0" smtClean="0"/>
              <a:t>Process Consultation</a:t>
            </a:r>
            <a:r>
              <a:rPr lang="id-ID" dirty="0" smtClean="0"/>
              <a:t>)</a:t>
            </a:r>
          </a:p>
          <a:p>
            <a:pPr lvl="0"/>
            <a:r>
              <a:rPr lang="id-ID" i="1" dirty="0" smtClean="0"/>
              <a:t>Third-part Peacemaking</a:t>
            </a:r>
            <a:r>
              <a:rPr lang="id-ID" dirty="0" smtClean="0"/>
              <a:t>; </a:t>
            </a:r>
          </a:p>
          <a:p>
            <a:endParaRPr lang="id-ID" dirty="0"/>
          </a:p>
        </p:txBody>
      </p:sp>
    </p:spTree>
    <p:extLst>
      <p:ext uri="{BB962C8B-B14F-4D97-AF65-F5344CB8AC3E}">
        <p14:creationId xmlns:p14="http://schemas.microsoft.com/office/powerpoint/2010/main" val="16442320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rtlCol="0">
            <a:normAutofit/>
          </a:bodyPr>
          <a:lstStyle/>
          <a:p>
            <a:pPr algn="l" fontAlgn="auto">
              <a:spcAft>
                <a:spcPts val="0"/>
              </a:spcAft>
              <a:defRPr/>
            </a:pPr>
            <a:r>
              <a:rPr lang="fr-CA" sz="3200" dirty="0" err="1" smtClean="0">
                <a:solidFill>
                  <a:schemeClr val="tx1">
                    <a:lumMod val="85000"/>
                    <a:lumOff val="15000"/>
                  </a:schemeClr>
                </a:solidFill>
                <a:latin typeface="Minya Nouvelle" pitchFamily="2" charset="0"/>
              </a:rPr>
              <a:t>Pengembangan</a:t>
            </a:r>
            <a:r>
              <a:rPr lang="fr-CA" sz="3200" dirty="0" smtClean="0">
                <a:solidFill>
                  <a:schemeClr val="tx1">
                    <a:lumMod val="85000"/>
                    <a:lumOff val="15000"/>
                  </a:schemeClr>
                </a:solidFill>
                <a:latin typeface="Minya Nouvelle" pitchFamily="2" charset="0"/>
              </a:rPr>
              <a:t> </a:t>
            </a:r>
            <a:r>
              <a:rPr lang="fr-CA" sz="3200" dirty="0" err="1" smtClean="0">
                <a:solidFill>
                  <a:schemeClr val="tx1">
                    <a:lumMod val="85000"/>
                    <a:lumOff val="15000"/>
                  </a:schemeClr>
                </a:solidFill>
                <a:latin typeface="Minya Nouvelle" pitchFamily="2" charset="0"/>
              </a:rPr>
              <a:t>Organisasi</a:t>
            </a:r>
            <a:r>
              <a:rPr lang="fr-CA" sz="3200" dirty="0" smtClean="0">
                <a:solidFill>
                  <a:schemeClr val="tx1">
                    <a:lumMod val="85000"/>
                    <a:lumOff val="15000"/>
                  </a:schemeClr>
                </a:solidFill>
                <a:latin typeface="Minya Nouvelle" pitchFamily="2" charset="0"/>
              </a:rPr>
              <a:t> (PO)</a:t>
            </a:r>
            <a:endParaRPr lang="en-US" sz="3200" dirty="0" smtClean="0">
              <a:solidFill>
                <a:schemeClr val="tx1">
                  <a:lumMod val="85000"/>
                  <a:lumOff val="15000"/>
                </a:schemeClr>
              </a:solidFill>
              <a:latin typeface="Minya Nouvelle" pitchFamily="2" charset="0"/>
            </a:endParaRPr>
          </a:p>
        </p:txBody>
      </p:sp>
      <p:pic>
        <p:nvPicPr>
          <p:cNvPr id="8" name="Content Placeholder 3" descr="Clipart-Cartoon-Design-05.gif"/>
          <p:cNvPicPr>
            <a:picLocks noGrp="1" noChangeAspect="1"/>
          </p:cNvPicPr>
          <p:nvPr>
            <p:ph idx="1"/>
          </p:nvPr>
        </p:nvPicPr>
        <p:blipFill>
          <a:blip r:embed="rId2"/>
          <a:stretch>
            <a:fillRect/>
          </a:stretch>
        </p:blipFill>
        <p:spPr>
          <a:xfrm>
            <a:off x="0" y="3886200"/>
            <a:ext cx="2743200" cy="2743200"/>
          </a:xfrm>
          <a:effectLst>
            <a:softEdge rad="112500"/>
          </a:effectLst>
        </p:spPr>
      </p:pic>
      <p:sp>
        <p:nvSpPr>
          <p:cNvPr id="12" name="Cloud Callout 11"/>
          <p:cNvSpPr/>
          <p:nvPr/>
        </p:nvSpPr>
        <p:spPr>
          <a:xfrm>
            <a:off x="304800" y="1600200"/>
            <a:ext cx="4648200" cy="1752600"/>
          </a:xfrm>
          <a:prstGeom prst="cloudCallout">
            <a:avLst>
              <a:gd name="adj1" fmla="val -24597"/>
              <a:gd name="adj2" fmla="val 83599"/>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id-ID" sz="1600" b="1" dirty="0">
                <a:latin typeface="Comic Sans MS" pitchFamily="66" charset="0"/>
              </a:rPr>
              <a:t>Bagaimana Proses Pengembangan Organisasi ??</a:t>
            </a:r>
            <a:endParaRPr lang="id-ID" sz="1600" b="1" dirty="0">
              <a:latin typeface="Comic Sans MS" pitchFamily="66" charset="0"/>
            </a:endParaRPr>
          </a:p>
        </p:txBody>
      </p:sp>
      <p:sp>
        <p:nvSpPr>
          <p:cNvPr id="6" name="Oval 5"/>
          <p:cNvSpPr/>
          <p:nvPr/>
        </p:nvSpPr>
        <p:spPr>
          <a:xfrm>
            <a:off x="2286000" y="4419600"/>
            <a:ext cx="2362200" cy="2133600"/>
          </a:xfrm>
          <a:prstGeom prst="ellips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1600" b="1" dirty="0">
                <a:latin typeface="Tempus Sans ITC" pitchFamily="82" charset="0"/>
                <a:cs typeface="Calibri" pitchFamily="34" charset="0"/>
              </a:rPr>
              <a:t>3. </a:t>
            </a:r>
            <a:r>
              <a:rPr lang="id-ID" sz="1600" b="1" dirty="0">
                <a:latin typeface="Tempus Sans ITC" pitchFamily="82" charset="0"/>
                <a:cs typeface="Calibri" pitchFamily="34" charset="0"/>
              </a:rPr>
              <a:t>Pengembangan Strategi Perubahan</a:t>
            </a:r>
            <a:endParaRPr lang="id-ID" sz="1600" b="1" dirty="0">
              <a:latin typeface="Tempus Sans ITC" pitchFamily="82" charset="0"/>
              <a:cs typeface="Calibri" pitchFamily="34" charset="0"/>
            </a:endParaRPr>
          </a:p>
        </p:txBody>
      </p:sp>
      <p:sp>
        <p:nvSpPr>
          <p:cNvPr id="7" name="Oval 6"/>
          <p:cNvSpPr/>
          <p:nvPr/>
        </p:nvSpPr>
        <p:spPr>
          <a:xfrm>
            <a:off x="7010400" y="4724400"/>
            <a:ext cx="1905000" cy="182880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sz="1600" b="1" dirty="0">
                <a:latin typeface="Tempus Sans ITC" pitchFamily="82" charset="0"/>
                <a:cs typeface="Calibri" pitchFamily="34" charset="0"/>
              </a:rPr>
              <a:t>1. </a:t>
            </a:r>
          </a:p>
          <a:p>
            <a:pPr algn="ctr">
              <a:defRPr/>
            </a:pPr>
            <a:r>
              <a:rPr lang="id-ID" sz="1600" b="1" dirty="0">
                <a:latin typeface="Tempus Sans ITC" pitchFamily="82" charset="0"/>
                <a:cs typeface="Calibri" pitchFamily="34" charset="0"/>
              </a:rPr>
              <a:t>Pengenalan Masalah</a:t>
            </a:r>
            <a:endParaRPr lang="id-ID" sz="1600" b="1" dirty="0">
              <a:latin typeface="Tempus Sans ITC" pitchFamily="82" charset="0"/>
              <a:cs typeface="Calibri" pitchFamily="34" charset="0"/>
            </a:endParaRPr>
          </a:p>
        </p:txBody>
      </p:sp>
      <p:sp>
        <p:nvSpPr>
          <p:cNvPr id="10" name="Oval 9"/>
          <p:cNvSpPr/>
          <p:nvPr/>
        </p:nvSpPr>
        <p:spPr>
          <a:xfrm>
            <a:off x="4724400" y="4572000"/>
            <a:ext cx="2209800" cy="1981200"/>
          </a:xfrm>
          <a:prstGeom prst="ellipse">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en-US" sz="1600" b="1" dirty="0">
                <a:latin typeface="Tempus Sans ITC" pitchFamily="82" charset="0"/>
                <a:cs typeface="Calibri" pitchFamily="34" charset="0"/>
              </a:rPr>
              <a:t>2. </a:t>
            </a:r>
            <a:r>
              <a:rPr lang="id-ID" sz="1600" b="1" dirty="0">
                <a:latin typeface="Tempus Sans ITC" pitchFamily="82" charset="0"/>
                <a:cs typeface="Calibri" pitchFamily="34" charset="0"/>
              </a:rPr>
              <a:t>Diagnosis Organisasional</a:t>
            </a:r>
            <a:endParaRPr lang="id-ID" sz="1600" b="1" dirty="0">
              <a:latin typeface="Tempus Sans ITC" pitchFamily="82" charset="0"/>
              <a:cs typeface="Calibri" pitchFamily="34" charset="0"/>
            </a:endParaRPr>
          </a:p>
        </p:txBody>
      </p:sp>
      <p:sp>
        <p:nvSpPr>
          <p:cNvPr id="11" name="Oval 10"/>
          <p:cNvSpPr/>
          <p:nvPr/>
        </p:nvSpPr>
        <p:spPr>
          <a:xfrm>
            <a:off x="3886200" y="3581400"/>
            <a:ext cx="1981200" cy="1828800"/>
          </a:xfrm>
          <a:prstGeom prst="ellipse">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1600" b="1" dirty="0">
                <a:latin typeface="Tempus Sans ITC" pitchFamily="82" charset="0"/>
                <a:cs typeface="Calibri" pitchFamily="34" charset="0"/>
              </a:rPr>
              <a:t>5. </a:t>
            </a:r>
            <a:r>
              <a:rPr lang="id-ID" sz="1600" b="1" dirty="0">
                <a:latin typeface="Tempus Sans ITC" pitchFamily="82" charset="0"/>
                <a:cs typeface="Calibri" pitchFamily="34" charset="0"/>
              </a:rPr>
              <a:t>Pengukuran</a:t>
            </a:r>
          </a:p>
          <a:p>
            <a:pPr algn="ctr">
              <a:defRPr/>
            </a:pPr>
            <a:r>
              <a:rPr lang="id-ID" sz="1600" b="1" dirty="0">
                <a:latin typeface="Tempus Sans ITC" pitchFamily="82" charset="0"/>
                <a:cs typeface="Calibri" pitchFamily="34" charset="0"/>
              </a:rPr>
              <a:t>&amp;</a:t>
            </a:r>
          </a:p>
          <a:p>
            <a:pPr algn="ctr">
              <a:defRPr/>
            </a:pPr>
            <a:r>
              <a:rPr lang="id-ID" sz="1600" b="1" dirty="0">
                <a:latin typeface="Tempus Sans ITC" pitchFamily="82" charset="0"/>
                <a:cs typeface="Calibri" pitchFamily="34" charset="0"/>
              </a:rPr>
              <a:t>Evaluasi</a:t>
            </a:r>
            <a:endParaRPr lang="id-ID" sz="1600" b="1" dirty="0">
              <a:latin typeface="Tempus Sans ITC" pitchFamily="82" charset="0"/>
              <a:cs typeface="Calibri" pitchFamily="34" charset="0"/>
            </a:endParaRPr>
          </a:p>
        </p:txBody>
      </p:sp>
      <p:sp>
        <p:nvSpPr>
          <p:cNvPr id="13" name="Oval 12"/>
          <p:cNvSpPr/>
          <p:nvPr/>
        </p:nvSpPr>
        <p:spPr>
          <a:xfrm>
            <a:off x="6096000" y="3810000"/>
            <a:ext cx="1905000" cy="1752600"/>
          </a:xfrm>
          <a:prstGeom prst="ellips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1600" b="1" dirty="0">
                <a:latin typeface="Tempus Sans ITC" pitchFamily="82" charset="0"/>
                <a:cs typeface="Calibri" pitchFamily="34" charset="0"/>
              </a:rPr>
              <a:t>4. </a:t>
            </a:r>
            <a:r>
              <a:rPr lang="id-ID" sz="1600" b="1" dirty="0">
                <a:latin typeface="Tempus Sans ITC" pitchFamily="82" charset="0"/>
                <a:cs typeface="Calibri" pitchFamily="34" charset="0"/>
              </a:rPr>
              <a:t>Intervensi</a:t>
            </a:r>
            <a:endParaRPr lang="id-ID" sz="1600" b="1" dirty="0">
              <a:latin typeface="Tempus Sans ITC" pitchFamily="82" charset="0"/>
              <a:cs typeface="Calibri" pitchFamily="34" charset="0"/>
            </a:endParaRPr>
          </a:p>
        </p:txBody>
      </p:sp>
    </p:spTree>
    <p:extLst>
      <p:ext uri="{BB962C8B-B14F-4D97-AF65-F5344CB8AC3E}">
        <p14:creationId xmlns:p14="http://schemas.microsoft.com/office/powerpoint/2010/main" val="1116424119"/>
      </p:ext>
    </p:extLst>
  </p:cSld>
  <p:clrMapOvr>
    <a:masterClrMapping/>
  </p:clrMapOvr>
  <p:transition spd="slow">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iterate type="lt">
                                    <p:tmPct val="0"/>
                                  </p:iterate>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4" presetClass="emph" presetSubtype="0" repeatCount="indefinite" grpId="1" nodeType="afterEffect">
                                  <p:stCondLst>
                                    <p:cond delay="0"/>
                                  </p:stCondLst>
                                  <p:endCondLst>
                                    <p:cond evt="onNext" delay="0">
                                      <p:tgtEl>
                                        <p:sldTgt/>
                                      </p:tgtEl>
                                    </p:cond>
                                  </p:endCondLst>
                                  <p:iterate type="lt">
                                    <p:tmPct val="0"/>
                                  </p:iterate>
                                  <p:childTnLst>
                                    <p:animClr clrSpc="hsl" dir="cw">
                                      <p:cBhvr override="childStyle">
                                        <p:cTn id="12" dur="500" fill="hold"/>
                                        <p:tgtEl>
                                          <p:spTgt spid="12"/>
                                        </p:tgtEl>
                                        <p:attrNameLst>
                                          <p:attrName>style.color</p:attrName>
                                        </p:attrNameLst>
                                      </p:cBhvr>
                                      <p:by>
                                        <p:hsl h="0" s="-12549" l="-25098"/>
                                      </p:by>
                                    </p:animClr>
                                    <p:animClr clrSpc="hsl" dir="cw">
                                      <p:cBhvr>
                                        <p:cTn id="13" dur="500" fill="hold"/>
                                        <p:tgtEl>
                                          <p:spTgt spid="12"/>
                                        </p:tgtEl>
                                        <p:attrNameLst>
                                          <p:attrName>fillcolor</p:attrName>
                                        </p:attrNameLst>
                                      </p:cBhvr>
                                      <p:by>
                                        <p:hsl h="0" s="-12549" l="-25098"/>
                                      </p:by>
                                    </p:animClr>
                                    <p:animClr clrSpc="hsl" dir="cw">
                                      <p:cBhvr>
                                        <p:cTn id="14" dur="500" fill="hold"/>
                                        <p:tgtEl>
                                          <p:spTgt spid="12"/>
                                        </p:tgtEl>
                                        <p:attrNameLst>
                                          <p:attrName>stroke.color</p:attrName>
                                        </p:attrNameLst>
                                      </p:cBhvr>
                                      <p:by>
                                        <p:hsl h="0" s="-12549" l="-25098"/>
                                      </p:by>
                                    </p:animClr>
                                    <p:set>
                                      <p:cBhvr>
                                        <p:cTn id="15" dur="500" fill="hold"/>
                                        <p:tgtEl>
                                          <p:spTgt spid="12"/>
                                        </p:tgtEl>
                                        <p:attrNameLst>
                                          <p:attrName>fill.type</p:attrName>
                                        </p:attrNameLst>
                                      </p:cBhvr>
                                      <p:to>
                                        <p:strVal val="solid"/>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49" presetClass="entr" presetSubtype="0" decel="100000" fill="hold" nodeType="clickEffect">
                                  <p:stCondLst>
                                    <p:cond delay="0"/>
                                  </p:stCondLst>
                                  <p:iterate type="lt">
                                    <p:tmPct val="0"/>
                                  </p:iterate>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 calcmode="lin" valueType="num">
                                      <p:cBhvr>
                                        <p:cTn id="22" dur="500" fill="hold"/>
                                        <p:tgtEl>
                                          <p:spTgt spid="7"/>
                                        </p:tgtEl>
                                        <p:attrNameLst>
                                          <p:attrName>style.rotation</p:attrName>
                                        </p:attrNameLst>
                                      </p:cBhvr>
                                      <p:tavLst>
                                        <p:tav tm="0">
                                          <p:val>
                                            <p:fltVal val="360"/>
                                          </p:val>
                                        </p:tav>
                                        <p:tav tm="100000">
                                          <p:val>
                                            <p:fltVal val="0"/>
                                          </p:val>
                                        </p:tav>
                                      </p:tavLst>
                                    </p:anim>
                                    <p:animEffect transition="in" filter="fade">
                                      <p:cBhvr>
                                        <p:cTn id="23" dur="500"/>
                                        <p:tgtEl>
                                          <p:spTgt spid="7"/>
                                        </p:tgtEl>
                                      </p:cBhvr>
                                    </p:animEffect>
                                  </p:childTnLst>
                                </p:cTn>
                              </p:par>
                            </p:childTnLst>
                          </p:cTn>
                        </p:par>
                        <p:par>
                          <p:cTn id="24" fill="hold" nodeType="afterGroup">
                            <p:stCondLst>
                              <p:cond delay="500"/>
                            </p:stCondLst>
                            <p:childTnLst>
                              <p:par>
                                <p:cTn id="25" presetID="49" presetClass="entr" presetSubtype="0" decel="100000" fill="hold" nodeType="afterEffect">
                                  <p:stCondLst>
                                    <p:cond delay="0"/>
                                  </p:stCondLst>
                                  <p:iterate type="lt">
                                    <p:tmPct val="0"/>
                                  </p:iterate>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 calcmode="lin" valueType="num">
                                      <p:cBhvr>
                                        <p:cTn id="29" dur="500" fill="hold"/>
                                        <p:tgtEl>
                                          <p:spTgt spid="10"/>
                                        </p:tgtEl>
                                        <p:attrNameLst>
                                          <p:attrName>style.rotation</p:attrName>
                                        </p:attrNameLst>
                                      </p:cBhvr>
                                      <p:tavLst>
                                        <p:tav tm="0">
                                          <p:val>
                                            <p:fltVal val="360"/>
                                          </p:val>
                                        </p:tav>
                                        <p:tav tm="100000">
                                          <p:val>
                                            <p:fltVal val="0"/>
                                          </p:val>
                                        </p:tav>
                                      </p:tavLst>
                                    </p:anim>
                                    <p:animEffect transition="in" filter="fade">
                                      <p:cBhvr>
                                        <p:cTn id="30" dur="500"/>
                                        <p:tgtEl>
                                          <p:spTgt spid="10"/>
                                        </p:tgtEl>
                                      </p:cBhvr>
                                    </p:animEffect>
                                  </p:childTnLst>
                                </p:cTn>
                              </p:par>
                            </p:childTnLst>
                          </p:cTn>
                        </p:par>
                        <p:par>
                          <p:cTn id="31" fill="hold" nodeType="afterGroup">
                            <p:stCondLst>
                              <p:cond delay="1000"/>
                            </p:stCondLst>
                            <p:childTnLst>
                              <p:par>
                                <p:cTn id="32" presetID="49" presetClass="entr" presetSubtype="0" decel="100000" fill="hold" nodeType="afterEffect">
                                  <p:stCondLst>
                                    <p:cond delay="0"/>
                                  </p:stCondLst>
                                  <p:iterate type="lt">
                                    <p:tmPct val="0"/>
                                  </p:iterate>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 calcmode="lin" valueType="num">
                                      <p:cBhvr>
                                        <p:cTn id="36" dur="500" fill="hold"/>
                                        <p:tgtEl>
                                          <p:spTgt spid="6"/>
                                        </p:tgtEl>
                                        <p:attrNameLst>
                                          <p:attrName>style.rotation</p:attrName>
                                        </p:attrNameLst>
                                      </p:cBhvr>
                                      <p:tavLst>
                                        <p:tav tm="0">
                                          <p:val>
                                            <p:fltVal val="360"/>
                                          </p:val>
                                        </p:tav>
                                        <p:tav tm="100000">
                                          <p:val>
                                            <p:fltVal val="0"/>
                                          </p:val>
                                        </p:tav>
                                      </p:tavLst>
                                    </p:anim>
                                    <p:animEffect transition="in" filter="fade">
                                      <p:cBhvr>
                                        <p:cTn id="37" dur="500"/>
                                        <p:tgtEl>
                                          <p:spTgt spid="6"/>
                                        </p:tgtEl>
                                      </p:cBhvr>
                                    </p:animEffect>
                                  </p:childTnLst>
                                </p:cTn>
                              </p:par>
                            </p:childTnLst>
                          </p:cTn>
                        </p:par>
                        <p:par>
                          <p:cTn id="38" fill="hold" nodeType="afterGroup">
                            <p:stCondLst>
                              <p:cond delay="1500"/>
                            </p:stCondLst>
                            <p:childTnLst>
                              <p:par>
                                <p:cTn id="39" presetID="49" presetClass="entr" presetSubtype="0" decel="100000" fill="hold" nodeType="afterEffect">
                                  <p:stCondLst>
                                    <p:cond delay="0"/>
                                  </p:stCondLst>
                                  <p:iterate type="lt">
                                    <p:tmPct val="0"/>
                                  </p:iterate>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anim calcmode="lin" valueType="num">
                                      <p:cBhvr>
                                        <p:cTn id="43" dur="500" fill="hold"/>
                                        <p:tgtEl>
                                          <p:spTgt spid="13"/>
                                        </p:tgtEl>
                                        <p:attrNameLst>
                                          <p:attrName>style.rotation</p:attrName>
                                        </p:attrNameLst>
                                      </p:cBhvr>
                                      <p:tavLst>
                                        <p:tav tm="0">
                                          <p:val>
                                            <p:fltVal val="360"/>
                                          </p:val>
                                        </p:tav>
                                        <p:tav tm="100000">
                                          <p:val>
                                            <p:fltVal val="0"/>
                                          </p:val>
                                        </p:tav>
                                      </p:tavLst>
                                    </p:anim>
                                    <p:animEffect transition="in" filter="fade">
                                      <p:cBhvr>
                                        <p:cTn id="44" dur="500"/>
                                        <p:tgtEl>
                                          <p:spTgt spid="13"/>
                                        </p:tgtEl>
                                      </p:cBhvr>
                                    </p:animEffect>
                                  </p:childTnLst>
                                </p:cTn>
                              </p:par>
                            </p:childTnLst>
                          </p:cTn>
                        </p:par>
                        <p:par>
                          <p:cTn id="45" fill="hold" nodeType="afterGroup">
                            <p:stCondLst>
                              <p:cond delay="2000"/>
                            </p:stCondLst>
                            <p:childTnLst>
                              <p:par>
                                <p:cTn id="46" presetID="49" presetClass="entr" presetSubtype="0" decel="100000" fill="hold" nodeType="afterEffect">
                                  <p:stCondLst>
                                    <p:cond delay="0"/>
                                  </p:stCondLst>
                                  <p:iterate type="lt">
                                    <p:tmPct val="0"/>
                                  </p:iterate>
                                  <p:childTnLst>
                                    <p:set>
                                      <p:cBhvr>
                                        <p:cTn id="47" dur="1" fill="hold">
                                          <p:stCondLst>
                                            <p:cond delay="0"/>
                                          </p:stCondLst>
                                        </p:cTn>
                                        <p:tgtEl>
                                          <p:spTgt spid="11"/>
                                        </p:tgtEl>
                                        <p:attrNameLst>
                                          <p:attrName>style.visibility</p:attrName>
                                        </p:attrNameLst>
                                      </p:cBhvr>
                                      <p:to>
                                        <p:strVal val="visible"/>
                                      </p:to>
                                    </p:set>
                                    <p:anim calcmode="lin" valueType="num">
                                      <p:cBhvr>
                                        <p:cTn id="48" dur="500" fill="hold"/>
                                        <p:tgtEl>
                                          <p:spTgt spid="11"/>
                                        </p:tgtEl>
                                        <p:attrNameLst>
                                          <p:attrName>ppt_w</p:attrName>
                                        </p:attrNameLst>
                                      </p:cBhvr>
                                      <p:tavLst>
                                        <p:tav tm="0">
                                          <p:val>
                                            <p:fltVal val="0"/>
                                          </p:val>
                                        </p:tav>
                                        <p:tav tm="100000">
                                          <p:val>
                                            <p:strVal val="#ppt_w"/>
                                          </p:val>
                                        </p:tav>
                                      </p:tavLst>
                                    </p:anim>
                                    <p:anim calcmode="lin" valueType="num">
                                      <p:cBhvr>
                                        <p:cTn id="49" dur="500" fill="hold"/>
                                        <p:tgtEl>
                                          <p:spTgt spid="11"/>
                                        </p:tgtEl>
                                        <p:attrNameLst>
                                          <p:attrName>ppt_h</p:attrName>
                                        </p:attrNameLst>
                                      </p:cBhvr>
                                      <p:tavLst>
                                        <p:tav tm="0">
                                          <p:val>
                                            <p:fltVal val="0"/>
                                          </p:val>
                                        </p:tav>
                                        <p:tav tm="100000">
                                          <p:val>
                                            <p:strVal val="#ppt_h"/>
                                          </p:val>
                                        </p:tav>
                                      </p:tavLst>
                                    </p:anim>
                                    <p:anim calcmode="lin" valueType="num">
                                      <p:cBhvr>
                                        <p:cTn id="50" dur="500" fill="hold"/>
                                        <p:tgtEl>
                                          <p:spTgt spid="11"/>
                                        </p:tgtEl>
                                        <p:attrNameLst>
                                          <p:attrName>style.rotation</p:attrName>
                                        </p:attrNameLst>
                                      </p:cBhvr>
                                      <p:tavLst>
                                        <p:tav tm="0">
                                          <p:val>
                                            <p:fltVal val="360"/>
                                          </p:val>
                                        </p:tav>
                                        <p:tav tm="100000">
                                          <p:val>
                                            <p:fltVal val="0"/>
                                          </p:val>
                                        </p:tav>
                                      </p:tavLst>
                                    </p:anim>
                                    <p:animEffect transition="in" filter="fade">
                                      <p:cBhvr>
                                        <p:cTn id="5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TotalTime>
  <Words>846</Words>
  <Application>Microsoft Office PowerPoint</Application>
  <PresentationFormat>On-screen Show (4:3)</PresentationFormat>
  <Paragraphs>114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PENGEMBANGAN ORGANISASI</vt:lpstr>
      <vt:lpstr>Pengembangan Organisasi (PO)</vt:lpstr>
      <vt:lpstr>PowerPoint Presentation</vt:lpstr>
      <vt:lpstr> Pengembangan Organisasi</vt:lpstr>
      <vt:lpstr>PowerPoint Presentation</vt:lpstr>
      <vt:lpstr>Lanjutan</vt:lpstr>
      <vt:lpstr>Pengembangan Organisasi (PO)</vt:lpstr>
      <vt:lpstr>Teknik Pengembangan Organisasi </vt:lpstr>
      <vt:lpstr>Pengembangan Organisasi (PO)</vt:lpstr>
      <vt:lpstr>Model Pengembangan Organisasi</vt:lpstr>
      <vt:lpstr>Model Pengembangan Organisasi</vt:lpstr>
      <vt:lpstr>Agen Pengubah dalam Pengembangan Organisasi</vt:lpstr>
      <vt:lpstr>Karakteristik Agen Pengubah dala Pengembangan Organisasi</vt:lpstr>
      <vt:lpstr>Peran Utama Agen Pengubah dalam Pengembangan Organisasi</vt:lpstr>
      <vt:lpstr>Pengembangan Organisasi (PO)</vt:lpstr>
      <vt:lpstr>PowerPoint Presentation</vt:lpstr>
      <vt:lpstr>SEKIAN DAN 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toshiba</cp:lastModifiedBy>
  <cp:revision>51</cp:revision>
  <dcterms:created xsi:type="dcterms:W3CDTF">2017-09-09T11:34:57Z</dcterms:created>
  <dcterms:modified xsi:type="dcterms:W3CDTF">2018-04-14T10:41:20Z</dcterms:modified>
</cp:coreProperties>
</file>