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MANAJEMEN SDM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FEB 305 - Manajemen SDM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2400" b="1" dirty="0" smtClean="0"/>
              <a:t>APAYANG DAPAT DIUBAH DARI ORGANISASI?</a:t>
            </a: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RINA ANINDITA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id-I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|</a:t>
            </a:r>
            <a:endParaRPr lang="en-US" sz="2000" dirty="0" smtClean="0"/>
          </a:p>
          <a:p>
            <a:r>
              <a:rPr lang="id-ID" sz="2000" dirty="0" smtClean="0"/>
              <a:t>MANAJEMEN PERUBAHAN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23</a:t>
            </a:r>
            <a:endParaRPr lang="en-US" altLang="id-ID"/>
          </a:p>
        </p:txBody>
      </p:sp>
      <p:sp>
        <p:nvSpPr>
          <p:cNvPr id="39939" name="Rectangle 2"/>
          <p:cNvSpPr>
            <a:spLocks noGrp="1"/>
          </p:cNvSpPr>
          <p:nvPr>
            <p:ph idx="1"/>
          </p:nvPr>
        </p:nvSpPr>
        <p:spPr>
          <a:xfrm>
            <a:off x="685800" y="1751013"/>
            <a:ext cx="7924800" cy="495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Collectivism 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as its opposite pertains to societies in which people from birth onward are integrated into strong, cohesive in-groups, which throughout people’s lifetimes continue to protect them in exchange for unquestioning loyalty</a:t>
            </a: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A society is called </a:t>
            </a: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masculine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when emotional gender roles are clearly distinct: men are supposed to be assertive, tough, and focused on material success, whereas women are supposed to be more modest, tender and concerned with the quality of life</a:t>
            </a:r>
            <a:endParaRPr lang="en-US" altLang="id-ID" smtClean="0"/>
          </a:p>
        </p:txBody>
      </p:sp>
      <p:sp>
        <p:nvSpPr>
          <p:cNvPr id="26627" name="Rectangle 3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8516937" cy="669925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Dimensions of National Cultures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42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24</a:t>
            </a:r>
            <a:endParaRPr lang="en-US" altLang="id-ID"/>
          </a:p>
        </p:txBody>
      </p:sp>
      <p:sp>
        <p:nvSpPr>
          <p:cNvPr id="40963" name="Rectangle 2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114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A society is called </a:t>
            </a: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feminine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when emotional gender roles overlap: both men and women are supposed to be modest, tender, and concerned with the equality of life</a:t>
            </a:r>
          </a:p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Uncertainly avoidance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can therefore be defined as the extent to which the members of a culture feel threatened by ambiguous or unknown situations </a:t>
            </a:r>
            <a:endParaRPr lang="en-US" altLang="id-ID" smtClean="0"/>
          </a:p>
        </p:txBody>
      </p:sp>
      <p:sp>
        <p:nvSpPr>
          <p:cNvPr id="27651" name="Rectangle 3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8516937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Dimensions of National Cultures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500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dirty="0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16</a:t>
            </a:r>
            <a:endParaRPr lang="en-US" altLang="id-ID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8440737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Symbols, Heroes, Rituals, and Values</a:t>
            </a:r>
            <a:endParaRPr lang="en-US"/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838200" y="2133600"/>
            <a:ext cx="4191000" cy="4114800"/>
            <a:chOff x="0" y="0"/>
            <a:chExt cx="4191000" cy="4114800"/>
          </a:xfrm>
        </p:grpSpPr>
        <p:sp>
          <p:nvSpPr>
            <p:cNvPr id="32774" name="AutoShape 4"/>
            <p:cNvSpPr>
              <a:spLocks/>
            </p:cNvSpPr>
            <p:nvPr/>
          </p:nvSpPr>
          <p:spPr bwMode="auto">
            <a:xfrm>
              <a:off x="0" y="0"/>
              <a:ext cx="4191000" cy="4114800"/>
            </a:xfrm>
            <a:custGeom>
              <a:avLst/>
              <a:gdLst>
                <a:gd name="T0" fmla="*/ 2095393 w 19679"/>
                <a:gd name="T1" fmla="*/ 2258237 h 19679"/>
                <a:gd name="T2" fmla="*/ 2095393 w 19679"/>
                <a:gd name="T3" fmla="*/ 2258237 h 19679"/>
                <a:gd name="T4" fmla="*/ 2095393 w 19679"/>
                <a:gd name="T5" fmla="*/ 2258237 h 19679"/>
                <a:gd name="T6" fmla="*/ 2095393 w 19679"/>
                <a:gd name="T7" fmla="*/ 2258237 h 19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eaLnBrk="1"/>
              <a:endParaRPr lang="id-ID" altLang="id-ID" sz="1800"/>
            </a:p>
          </p:txBody>
        </p:sp>
        <p:sp>
          <p:nvSpPr>
            <p:cNvPr id="32775" name="AutoShape 5"/>
            <p:cNvSpPr>
              <a:spLocks/>
            </p:cNvSpPr>
            <p:nvPr/>
          </p:nvSpPr>
          <p:spPr bwMode="auto">
            <a:xfrm>
              <a:off x="533399" y="533400"/>
              <a:ext cx="3124202" cy="3048000"/>
            </a:xfrm>
            <a:custGeom>
              <a:avLst/>
              <a:gdLst>
                <a:gd name="T0" fmla="*/ 1562022 w 19679"/>
                <a:gd name="T1" fmla="*/ 1672768 h 19679"/>
                <a:gd name="T2" fmla="*/ 1562022 w 19679"/>
                <a:gd name="T3" fmla="*/ 1672768 h 19679"/>
                <a:gd name="T4" fmla="*/ 1562022 w 19679"/>
                <a:gd name="T5" fmla="*/ 1672768 h 19679"/>
                <a:gd name="T6" fmla="*/ 1562022 w 19679"/>
                <a:gd name="T7" fmla="*/ 1672768 h 19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eaLnBrk="1"/>
              <a:endParaRPr lang="id-ID" altLang="id-ID" sz="1800"/>
            </a:p>
          </p:txBody>
        </p:sp>
        <p:sp>
          <p:nvSpPr>
            <p:cNvPr id="32776" name="AutoShape 6"/>
            <p:cNvSpPr>
              <a:spLocks/>
            </p:cNvSpPr>
            <p:nvPr/>
          </p:nvSpPr>
          <p:spPr bwMode="auto">
            <a:xfrm>
              <a:off x="990600" y="990600"/>
              <a:ext cx="2209800" cy="2133600"/>
            </a:xfrm>
            <a:custGeom>
              <a:avLst/>
              <a:gdLst>
                <a:gd name="T0" fmla="*/ 1104844 w 19679"/>
                <a:gd name="T1" fmla="*/ 1170938 h 19679"/>
                <a:gd name="T2" fmla="*/ 1104844 w 19679"/>
                <a:gd name="T3" fmla="*/ 1170938 h 19679"/>
                <a:gd name="T4" fmla="*/ 1104844 w 19679"/>
                <a:gd name="T5" fmla="*/ 1170938 h 19679"/>
                <a:gd name="T6" fmla="*/ 1104844 w 19679"/>
                <a:gd name="T7" fmla="*/ 1170938 h 19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endParaRPr lang="id-ID" altLang="id-ID" sz="1800"/>
            </a:p>
          </p:txBody>
        </p:sp>
        <p:sp>
          <p:nvSpPr>
            <p:cNvPr id="32777" name="AutoShape 7"/>
            <p:cNvSpPr>
              <a:spLocks/>
            </p:cNvSpPr>
            <p:nvPr/>
          </p:nvSpPr>
          <p:spPr bwMode="auto">
            <a:xfrm>
              <a:off x="1524000" y="1447800"/>
              <a:ext cx="1219200" cy="1219200"/>
            </a:xfrm>
            <a:custGeom>
              <a:avLst/>
              <a:gdLst>
                <a:gd name="T0" fmla="*/ 609569 w 19679"/>
                <a:gd name="T1" fmla="*/ 669107 h 19679"/>
                <a:gd name="T2" fmla="*/ 609569 w 19679"/>
                <a:gd name="T3" fmla="*/ 669107 h 19679"/>
                <a:gd name="T4" fmla="*/ 609569 w 19679"/>
                <a:gd name="T5" fmla="*/ 669107 h 19679"/>
                <a:gd name="T6" fmla="*/ 609569 w 19679"/>
                <a:gd name="T7" fmla="*/ 669107 h 19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endParaRPr lang="id-ID" altLang="id-ID" sz="1800"/>
            </a:p>
          </p:txBody>
        </p:sp>
        <p:sp>
          <p:nvSpPr>
            <p:cNvPr id="32778" name="AutoShape 8"/>
            <p:cNvSpPr>
              <a:spLocks/>
            </p:cNvSpPr>
            <p:nvPr/>
          </p:nvSpPr>
          <p:spPr bwMode="auto">
            <a:xfrm>
              <a:off x="1447800" y="1071880"/>
              <a:ext cx="1277938" cy="370840"/>
            </a:xfrm>
            <a:custGeom>
              <a:avLst/>
              <a:gdLst>
                <a:gd name="T0" fmla="*/ 638969 w 21600"/>
                <a:gd name="T1" fmla="*/ 185420 h 21600"/>
                <a:gd name="T2" fmla="*/ 638969 w 21600"/>
                <a:gd name="T3" fmla="*/ 185420 h 21600"/>
                <a:gd name="T4" fmla="*/ 638969 w 21600"/>
                <a:gd name="T5" fmla="*/ 185420 h 21600"/>
                <a:gd name="T6" fmla="*/ 638969 w 21600"/>
                <a:gd name="T7" fmla="*/ 1854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r>
                <a:rPr lang="en-US" altLang="id-ID" sz="1800">
                  <a:solidFill>
                    <a:srgbClr val="CC6600"/>
                  </a:solidFill>
                  <a:latin typeface="Tahoma Negreta" charset="0"/>
                  <a:sym typeface="Tahoma Negreta" charset="0"/>
                </a:rPr>
                <a:t>Rituals</a:t>
              </a:r>
              <a:endParaRPr lang="en-US" altLang="id-ID"/>
            </a:p>
          </p:txBody>
        </p:sp>
        <p:sp>
          <p:nvSpPr>
            <p:cNvPr id="32779" name="AutoShape 9"/>
            <p:cNvSpPr>
              <a:spLocks/>
            </p:cNvSpPr>
            <p:nvPr/>
          </p:nvSpPr>
          <p:spPr bwMode="auto">
            <a:xfrm>
              <a:off x="1447800" y="614680"/>
              <a:ext cx="1277938" cy="370840"/>
            </a:xfrm>
            <a:custGeom>
              <a:avLst/>
              <a:gdLst>
                <a:gd name="T0" fmla="*/ 638969 w 21600"/>
                <a:gd name="T1" fmla="*/ 185420 h 21600"/>
                <a:gd name="T2" fmla="*/ 638969 w 21600"/>
                <a:gd name="T3" fmla="*/ 185420 h 21600"/>
                <a:gd name="T4" fmla="*/ 638969 w 21600"/>
                <a:gd name="T5" fmla="*/ 185420 h 21600"/>
                <a:gd name="T6" fmla="*/ 638969 w 21600"/>
                <a:gd name="T7" fmla="*/ 1854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r>
                <a:rPr lang="en-US" altLang="id-ID" sz="1800">
                  <a:solidFill>
                    <a:srgbClr val="CC6600"/>
                  </a:solidFill>
                  <a:latin typeface="Tahoma Negreta" charset="0"/>
                  <a:sym typeface="Tahoma Negreta" charset="0"/>
                </a:rPr>
                <a:t>Heroes</a:t>
              </a:r>
              <a:endParaRPr lang="en-US" altLang="id-ID"/>
            </a:p>
          </p:txBody>
        </p:sp>
        <p:sp>
          <p:nvSpPr>
            <p:cNvPr id="32780" name="AutoShape 10"/>
            <p:cNvSpPr>
              <a:spLocks/>
            </p:cNvSpPr>
            <p:nvPr/>
          </p:nvSpPr>
          <p:spPr bwMode="auto">
            <a:xfrm>
              <a:off x="1524000" y="1833879"/>
              <a:ext cx="1277938" cy="370841"/>
            </a:xfrm>
            <a:custGeom>
              <a:avLst/>
              <a:gdLst>
                <a:gd name="T0" fmla="*/ 638969 w 21600"/>
                <a:gd name="T1" fmla="*/ 185421 h 21600"/>
                <a:gd name="T2" fmla="*/ 638969 w 21600"/>
                <a:gd name="T3" fmla="*/ 185421 h 21600"/>
                <a:gd name="T4" fmla="*/ 638969 w 21600"/>
                <a:gd name="T5" fmla="*/ 185421 h 21600"/>
                <a:gd name="T6" fmla="*/ 638969 w 21600"/>
                <a:gd name="T7" fmla="*/ 1854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r>
                <a:rPr lang="en-US" altLang="id-ID" sz="1800">
                  <a:solidFill>
                    <a:srgbClr val="CC6600"/>
                  </a:solidFill>
                  <a:latin typeface="Tahoma Negreta" charset="0"/>
                  <a:sym typeface="Tahoma Negreta" charset="0"/>
                </a:rPr>
                <a:t>Values</a:t>
              </a:r>
              <a:endParaRPr lang="en-US" altLang="id-ID"/>
            </a:p>
          </p:txBody>
        </p:sp>
        <p:sp>
          <p:nvSpPr>
            <p:cNvPr id="32781" name="AutoShape 11"/>
            <p:cNvSpPr>
              <a:spLocks/>
            </p:cNvSpPr>
            <p:nvPr/>
          </p:nvSpPr>
          <p:spPr bwMode="auto">
            <a:xfrm>
              <a:off x="1465262" y="81279"/>
              <a:ext cx="1277938" cy="370841"/>
            </a:xfrm>
            <a:custGeom>
              <a:avLst/>
              <a:gdLst>
                <a:gd name="T0" fmla="*/ 638969 w 21600"/>
                <a:gd name="T1" fmla="*/ 185421 h 21600"/>
                <a:gd name="T2" fmla="*/ 638969 w 21600"/>
                <a:gd name="T3" fmla="*/ 185421 h 21600"/>
                <a:gd name="T4" fmla="*/ 638969 w 21600"/>
                <a:gd name="T5" fmla="*/ 185421 h 21600"/>
                <a:gd name="T6" fmla="*/ 638969 w 21600"/>
                <a:gd name="T7" fmla="*/ 1854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r>
                <a:rPr lang="en-US" altLang="id-ID" sz="1800">
                  <a:solidFill>
                    <a:srgbClr val="CC6600"/>
                  </a:solidFill>
                  <a:latin typeface="Tahoma Negreta" charset="0"/>
                  <a:sym typeface="Tahoma Negreta" charset="0"/>
                </a:rPr>
                <a:t>Symbols</a:t>
              </a:r>
              <a:endParaRPr lang="en-US" altLang="id-ID"/>
            </a:p>
          </p:txBody>
        </p:sp>
        <p:sp>
          <p:nvSpPr>
            <p:cNvPr id="32782" name="AutoShape 12"/>
            <p:cNvSpPr>
              <a:spLocks/>
            </p:cNvSpPr>
            <p:nvPr/>
          </p:nvSpPr>
          <p:spPr bwMode="auto">
            <a:xfrm rot="-1754458">
              <a:off x="2584450" y="1200150"/>
              <a:ext cx="1447800" cy="533401"/>
            </a:xfrm>
            <a:custGeom>
              <a:avLst/>
              <a:gdLst>
                <a:gd name="T0" fmla="*/ 723900 w 21600"/>
                <a:gd name="T1" fmla="*/ 266701 h 21600"/>
                <a:gd name="T2" fmla="*/ 723900 w 21600"/>
                <a:gd name="T3" fmla="*/ 266701 h 21600"/>
                <a:gd name="T4" fmla="*/ 723900 w 21600"/>
                <a:gd name="T5" fmla="*/ 266701 h 21600"/>
                <a:gd name="T6" fmla="*/ 723900 w 21600"/>
                <a:gd name="T7" fmla="*/ 26670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eaLnBrk="1"/>
              <a:endParaRPr lang="id-ID" altLang="id-ID" sz="1800"/>
            </a:p>
          </p:txBody>
        </p:sp>
        <p:sp>
          <p:nvSpPr>
            <p:cNvPr id="32783" name="AutoShape 13"/>
            <p:cNvSpPr>
              <a:spLocks/>
            </p:cNvSpPr>
            <p:nvPr/>
          </p:nvSpPr>
          <p:spPr bwMode="auto">
            <a:xfrm rot="-1732632">
              <a:off x="2586037" y="1238567"/>
              <a:ext cx="1455738" cy="370841"/>
            </a:xfrm>
            <a:custGeom>
              <a:avLst/>
              <a:gdLst>
                <a:gd name="T0" fmla="*/ 727869 w 21600"/>
                <a:gd name="T1" fmla="*/ 185421 h 21600"/>
                <a:gd name="T2" fmla="*/ 727869 w 21600"/>
                <a:gd name="T3" fmla="*/ 185421 h 21600"/>
                <a:gd name="T4" fmla="*/ 727869 w 21600"/>
                <a:gd name="T5" fmla="*/ 185421 h 21600"/>
                <a:gd name="T6" fmla="*/ 727869 w 21600"/>
                <a:gd name="T7" fmla="*/ 1854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defRPr>
              </a:lvl9pPr>
            </a:lstStyle>
            <a:p>
              <a:pPr algn="ctr" eaLnBrk="1"/>
              <a:r>
                <a:rPr lang="en-US" altLang="id-ID" sz="1800">
                  <a:solidFill>
                    <a:srgbClr val="CC6600"/>
                  </a:solidFill>
                  <a:latin typeface="Tahoma Negreta" charset="0"/>
                  <a:sym typeface="Tahoma Negreta" charset="0"/>
                </a:rPr>
                <a:t>Practices</a:t>
              </a:r>
              <a:endParaRPr lang="en-US" altLang="id-ID"/>
            </a:p>
          </p:txBody>
        </p:sp>
      </p:grpSp>
      <p:sp>
        <p:nvSpPr>
          <p:cNvPr id="32773" name="AutoShape 14"/>
          <p:cNvSpPr>
            <a:spLocks/>
          </p:cNvSpPr>
          <p:nvPr/>
        </p:nvSpPr>
        <p:spPr bwMode="auto">
          <a:xfrm>
            <a:off x="4648200" y="5478463"/>
            <a:ext cx="4114800" cy="928687"/>
          </a:xfrm>
          <a:custGeom>
            <a:avLst/>
            <a:gdLst>
              <a:gd name="T0" fmla="*/ 2057400 w 21600"/>
              <a:gd name="T1" fmla="*/ 464344 h 21600"/>
              <a:gd name="T2" fmla="*/ 2057400 w 21600"/>
              <a:gd name="T3" fmla="*/ 464344 h 21600"/>
              <a:gd name="T4" fmla="*/ 2057400 w 21600"/>
              <a:gd name="T5" fmla="*/ 464344 h 21600"/>
              <a:gd name="T6" fmla="*/ 2057400 w 21600"/>
              <a:gd name="T7" fmla="*/ 4643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eaLnBrk="1"/>
            <a:r>
              <a:rPr lang="en-US" altLang="id-ID" sz="1800">
                <a:solidFill>
                  <a:srgbClr val="CC6600"/>
                </a:solidFill>
                <a:latin typeface="Tahoma Negreta" charset="0"/>
                <a:sym typeface="Tahoma Negreta" charset="0"/>
              </a:rPr>
              <a:t>The ‘onion diagram’ : manifestations of culture at different levels of depth</a:t>
            </a:r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717877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17</a:t>
            </a:r>
            <a:endParaRPr lang="en-US" altLang="id-ID"/>
          </a:p>
        </p:txBody>
      </p:sp>
      <p:sp>
        <p:nvSpPr>
          <p:cNvPr id="33795" name="Rectangle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434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Symbols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: word, gestures, pictures or objects that carry a particular meaning which is only recognized by those who share the culture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Heroes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: persons, alive or dead, real or imaginary, who possess characteristics which are highly prized in a culture, and who thus serve as models for behavior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Rituals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: collective activities, technically superfluous in reaching desired ends, but which, within a culture, are considered as socially essential, they are therefore carried out for their own sake</a:t>
            </a:r>
            <a:endParaRPr lang="en-US" altLang="id-ID" smtClean="0"/>
          </a:p>
        </p:txBody>
      </p:sp>
      <p:sp>
        <p:nvSpPr>
          <p:cNvPr id="20483" name="Rectangle 3"/>
          <p:cNvSpPr>
            <a:spLocks noGrp="1"/>
          </p:cNvSpPr>
          <p:nvPr>
            <p:ph type="title"/>
          </p:nvPr>
        </p:nvSpPr>
        <p:spPr bwMode="auto">
          <a:xfrm>
            <a:off x="703263" y="228600"/>
            <a:ext cx="8440737" cy="5334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defTabSz="904875" fontAlgn="auto">
              <a:spcAft>
                <a:spcPts val="0"/>
              </a:spcAft>
              <a:defRPr/>
            </a:pPr>
            <a:r>
              <a:rPr lang="en-US" sz="31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Symbols, Heroes, Rituals, and Values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18</a:t>
            </a:r>
            <a:endParaRPr lang="en-US" altLang="id-ID"/>
          </a:p>
        </p:txBody>
      </p:sp>
      <p:sp>
        <p:nvSpPr>
          <p:cNvPr id="34819" name="Rectangle 2"/>
          <p:cNvSpPr>
            <a:spLocks noGrp="1"/>
          </p:cNvSpPr>
          <p:nvPr>
            <p:ph idx="1"/>
          </p:nvPr>
        </p:nvSpPr>
        <p:spPr>
          <a:xfrm>
            <a:off x="685800" y="1293813"/>
            <a:ext cx="7772400" cy="49688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Values 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: 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broad tendencies to prefer certain states of affairs over others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feelings with an arrow to it, they have a plus and a minus side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among the first things children learn-not consciously, but implicitly</a:t>
            </a:r>
            <a:endParaRPr lang="en-US" altLang="id-ID" smtClean="0"/>
          </a:p>
        </p:txBody>
      </p:sp>
      <p:sp>
        <p:nvSpPr>
          <p:cNvPr id="21507" name="Rectangle 3"/>
          <p:cNvSpPr>
            <a:spLocks noGrp="1"/>
          </p:cNvSpPr>
          <p:nvPr>
            <p:ph type="title"/>
          </p:nvPr>
        </p:nvSpPr>
        <p:spPr bwMode="auto">
          <a:xfrm>
            <a:off x="931863" y="228600"/>
            <a:ext cx="8059737" cy="6096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Symbols, Heroes, Rituala, and Values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87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19</a:t>
            </a:r>
            <a:endParaRPr lang="en-US" altLang="id-ID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114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93688" indent="-293688" defTabSz="895350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A national level according to one’s country (or countries for people who migrated during their lifetime)</a:t>
            </a:r>
          </a:p>
          <a:p>
            <a:pPr marL="293688" indent="-293688" defTabSz="895350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A regional and/or ethnic and/or religious and/or linguistic affiliation level, as most nations are composed of culturally different regions and/or ethnic and/or religious and/or language groups</a:t>
            </a:r>
          </a:p>
          <a:p>
            <a:pPr marL="293688" indent="-293688" defTabSz="895350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A gender level, according to whether a person was born as a girl or as a boy</a:t>
            </a:r>
            <a:endParaRPr lang="en-US" altLang="id-ID" smtClean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Layers of 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41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20</a:t>
            </a:r>
            <a:endParaRPr lang="en-US" altLang="id-ID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114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93688" indent="-293688" defTabSz="8953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A generation level, which separates grandparents from parents from children</a:t>
            </a:r>
          </a:p>
          <a:p>
            <a:pPr marL="293688" indent="-293688" defTabSz="8953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A social class level, associated with educational opportunities and with a person’s occupation or profession</a:t>
            </a:r>
          </a:p>
          <a:p>
            <a:pPr marL="293688" indent="-293688" defTabSz="8953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mtClean="0">
                <a:latin typeface="Tahoma" pitchFamily="34" charset="0"/>
                <a:cs typeface="Tahoma" pitchFamily="34" charset="0"/>
                <a:sym typeface="Tahoma" pitchFamily="34" charset="0"/>
              </a:rPr>
              <a:t>For those who employees, an organizational or corporate level according to the way employees have been socialized by their work organization</a:t>
            </a:r>
            <a:endParaRPr lang="en-US" altLang="id-ID" smtClean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Layers of Culture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241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21</a:t>
            </a:r>
            <a:endParaRPr lang="en-US" altLang="id-ID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114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A dimension is as aspect of a culture that can be measured relative to other cultures</a:t>
            </a:r>
          </a:p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The basic problem areas correspond to dimensions which named 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Power distance (from small to large)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Collectivism versus individualism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Feminine versus masculinity</a:t>
            </a:r>
          </a:p>
          <a:p>
            <a:pPr marL="701675" lvl="1" indent="-244475">
              <a:spcBef>
                <a:spcPts val="500"/>
              </a:spcBef>
              <a:buSzPct val="75000"/>
              <a:buFontTx/>
              <a:buBlip>
                <a:blip r:embed="rId3"/>
              </a:buBlip>
            </a:pPr>
            <a:r>
              <a:rPr lang="en-US" altLang="id-ID" sz="2400" smtClean="0">
                <a:latin typeface="Tahoma" pitchFamily="34" charset="0"/>
                <a:cs typeface="Tahoma" pitchFamily="34" charset="0"/>
                <a:sym typeface="Tahoma" pitchFamily="34" charset="0"/>
              </a:rPr>
              <a:t>Uncertainly avoidance (from weak to strong)</a:t>
            </a:r>
            <a:endParaRPr lang="en-US" altLang="id-ID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762000" y="914400"/>
            <a:ext cx="7772400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Dimensions of National Cultures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12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/>
          </p:cNvSpPr>
          <p:nvPr/>
        </p:nvSpPr>
        <p:spPr bwMode="auto">
          <a:xfrm>
            <a:off x="6553200" y="6473825"/>
            <a:ext cx="1905000" cy="306388"/>
          </a:xfrm>
          <a:custGeom>
            <a:avLst/>
            <a:gdLst>
              <a:gd name="T0" fmla="*/ 952500 w 21600"/>
              <a:gd name="T1" fmla="*/ 153194 h 21600"/>
              <a:gd name="T2" fmla="*/ 952500 w 21600"/>
              <a:gd name="T3" fmla="*/ 153194 h 21600"/>
              <a:gd name="T4" fmla="*/ 952500 w 21600"/>
              <a:gd name="T5" fmla="*/ 153194 h 21600"/>
              <a:gd name="T6" fmla="*/ 9525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9pPr>
          </a:lstStyle>
          <a:p>
            <a:pPr algn="r" eaLnBrk="1"/>
            <a:r>
              <a:rPr lang="en-US" altLang="id-ID" sz="1400"/>
              <a:t>22</a:t>
            </a:r>
            <a:endParaRPr lang="en-US" altLang="id-ID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114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Power distance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: the extent to which the less powerful members of institutions and organizations within a country expect and accept that power is distributed unequally</a:t>
            </a:r>
          </a:p>
          <a:p>
            <a:pPr marL="300038" indent="-3000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altLang="id-ID" sz="2800" smtClean="0">
                <a:solidFill>
                  <a:srgbClr val="CC6600"/>
                </a:solidFill>
                <a:latin typeface="Tahoma Negreta" charset="0"/>
                <a:ea typeface="Tahoma Negreta" charset="0"/>
                <a:cs typeface="Tahoma Negreta" charset="0"/>
                <a:sym typeface="Tahoma Negreta" charset="0"/>
              </a:rPr>
              <a:t>Individualism</a:t>
            </a:r>
            <a:r>
              <a:rPr lang="en-US" altLang="id-ID" sz="2800" smtClean="0">
                <a:latin typeface="Tahoma" pitchFamily="34" charset="0"/>
                <a:cs typeface="Tahoma" pitchFamily="34" charset="0"/>
                <a:sym typeface="Tahoma" pitchFamily="34" charset="0"/>
              </a:rPr>
              <a:t> pertains to societies in which the ties between individuals are loose: everyone is expected to look after himself or herself and his or her immediate family</a:t>
            </a:r>
            <a:endParaRPr lang="en-US" altLang="id-ID" smtClean="0"/>
          </a:p>
        </p:txBody>
      </p:sp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246063" y="930275"/>
            <a:ext cx="8516937" cy="1143000"/>
          </a:xfrm>
          <a:ln w="12700" cap="flat">
            <a:miter lim="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Dimensions of National Cultures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57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626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APAYANG DAPAT DIUBAH DARI ORGANISASI?</vt:lpstr>
      <vt:lpstr>VISI DAN MISI UNIVERSITAS ESA UNGGUL</vt:lpstr>
      <vt:lpstr>Symbols, Heroes, Rituals, and Values</vt:lpstr>
      <vt:lpstr>Symbols, Heroes, Rituals, and Values (Cont.)</vt:lpstr>
      <vt:lpstr>Symbols, Heroes, Rituala, and Values (Cont.)</vt:lpstr>
      <vt:lpstr>Layers of Culture</vt:lpstr>
      <vt:lpstr>Layers of Culture (Cont.)</vt:lpstr>
      <vt:lpstr>Dimensions of National Cultures</vt:lpstr>
      <vt:lpstr>Dimensions of National Cultures (Cont.)</vt:lpstr>
      <vt:lpstr>Dimensions of National Cultures (Cont.)</vt:lpstr>
      <vt:lpstr>Dimensions of National Cultures (Cont.)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toshiba</cp:lastModifiedBy>
  <cp:revision>37</cp:revision>
  <dcterms:created xsi:type="dcterms:W3CDTF">2017-09-09T11:34:57Z</dcterms:created>
  <dcterms:modified xsi:type="dcterms:W3CDTF">2018-03-18T02:51:27Z</dcterms:modified>
</cp:coreProperties>
</file>