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57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MANAJEMEN SDM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FEB 305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MANAJEMEN SDM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FEB 305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FEB 305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MANAJEMEN SDM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26199B17-89FB-47FD-A56B-27599A63841F}" type="slidenum">
              <a:rPr kumimoji="0" lang="en-US" altLang="id-ID" smtClean="0">
                <a:latin typeface="Times New Roman" pitchFamily="18" charset="0"/>
              </a:rPr>
              <a:pPr algn="r">
                <a:spcBef>
                  <a:spcPct val="0"/>
                </a:spcBef>
              </a:pPr>
              <a:t>5</a:t>
            </a:fld>
            <a:endParaRPr kumimoji="0" lang="en-US" alt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4D563404-96CA-4642-88EC-FFBC65EDEAD6}" type="slidenum">
              <a:rPr kumimoji="0" lang="en-US" altLang="id-ID" smtClean="0">
                <a:latin typeface="Times New Roman" pitchFamily="18" charset="0"/>
              </a:rPr>
              <a:pPr algn="r">
                <a:spcBef>
                  <a:spcPct val="0"/>
                </a:spcBef>
              </a:pPr>
              <a:t>16</a:t>
            </a:fld>
            <a:endParaRPr kumimoji="0" lang="en-US" alt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FEB 305 - Manajemen SDM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FEB 305 - Manajemen SDM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id-ID" sz="2400" b="1" dirty="0" smtClean="0"/>
              <a:t>MANAJEMEN PERUBAHAN </a:t>
            </a:r>
            <a:r>
              <a:rPr lang="id-ID" sz="2400" b="1" smtClean="0"/>
              <a:t>DAN </a:t>
            </a:r>
            <a:r>
              <a:rPr lang="id-ID" sz="2400" b="1" smtClean="0"/>
              <a:t>pengembangan </a:t>
            </a:r>
            <a:r>
              <a:rPr lang="id-ID" sz="2400" b="1" smtClean="0"/>
              <a:t>ORGANISASI</a:t>
            </a:r>
            <a:endParaRPr lang="id-ID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id-I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097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id-I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RINA ANINDITA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</a:t>
            </a:r>
            <a:r>
              <a:rPr lang="id-ID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ARS 105</a:t>
            </a:r>
            <a:endParaRPr lang="en-US" sz="2000" dirty="0" smtClean="0"/>
          </a:p>
          <a:p>
            <a:r>
              <a:rPr lang="en-US" sz="2000" dirty="0" smtClean="0"/>
              <a:t>|</a:t>
            </a:r>
          </a:p>
          <a:p>
            <a:r>
              <a:rPr lang="id-ID" sz="2000" dirty="0" smtClean="0"/>
              <a:t>MANAJEMEN PERUBAHAN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990000"/>
          </a:solidFill>
        </p:spPr>
        <p:txBody>
          <a:bodyPr/>
          <a:lstStyle/>
          <a:p>
            <a:r>
              <a:rPr lang="en-US" altLang="id-ID" smtClean="0"/>
              <a:t>Upaya Penciptaan Kultur Etis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800600"/>
          </a:xfrm>
          <a:solidFill>
            <a:srgbClr val="333300"/>
          </a:solidFill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Robbins 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Judge (2008:262),  “yang </a:t>
            </a:r>
            <a:r>
              <a:rPr lang="en-US" sz="2400" dirty="0" err="1" smtClean="0">
                <a:solidFill>
                  <a:schemeClr val="bg1"/>
                </a:solidFill>
              </a:rPr>
              <a:t>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dilakukan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pihak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manajemen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menciptakan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kultur</a:t>
            </a:r>
            <a:r>
              <a:rPr lang="en-US" sz="2400" dirty="0" smtClean="0">
                <a:solidFill>
                  <a:schemeClr val="bg1"/>
                </a:solidFill>
              </a:rPr>
              <a:t> yang  </a:t>
            </a:r>
            <a:r>
              <a:rPr lang="en-US" sz="2400" dirty="0" err="1" smtClean="0">
                <a:solidFill>
                  <a:schemeClr val="bg1"/>
                </a:solidFill>
              </a:rPr>
              <a:t>lebih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etis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Jadilah</a:t>
            </a:r>
            <a:r>
              <a:rPr lang="en-US" sz="2400" dirty="0" smtClean="0">
                <a:solidFill>
                  <a:schemeClr val="bg1"/>
                </a:solidFill>
              </a:rPr>
              <a:t> model </a:t>
            </a:r>
            <a:r>
              <a:rPr lang="en-US" sz="2400" dirty="0" err="1" smtClean="0">
                <a:solidFill>
                  <a:schemeClr val="bg1"/>
                </a:solidFill>
              </a:rPr>
              <a:t>peran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visibel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Perilaku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manajemen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puncak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dijadikan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acuan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standar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bagi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kayawan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Komunikasikan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harapan-harapan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etis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Kode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etik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harus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menyatakan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nilai-nilai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utama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organisasi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berbagai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aturan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etis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diharapkan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dipatuhi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semua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karyawan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Berikan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pelatihan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etis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melalui</a:t>
            </a:r>
            <a:r>
              <a:rPr lang="en-US" sz="2400" dirty="0" smtClean="0">
                <a:solidFill>
                  <a:schemeClr val="bg1"/>
                </a:solidFill>
              </a:rPr>
              <a:t> seminar, </a:t>
            </a:r>
            <a:r>
              <a:rPr lang="en-US" sz="2400" dirty="0" err="1" smtClean="0">
                <a:solidFill>
                  <a:schemeClr val="bg1"/>
                </a:solidFill>
              </a:rPr>
              <a:t>lokakarya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dsb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Secara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berkala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penghargaan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tindakan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etis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hukuman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tindakan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etis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Berikan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mekanisme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perlindungan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sehingga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karyawan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melaporkan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perilaku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etis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tanpa</a:t>
            </a:r>
            <a:r>
              <a:rPr lang="en-US" sz="2400" dirty="0" smtClean="0">
                <a:solidFill>
                  <a:schemeClr val="bg1"/>
                </a:solidFill>
              </a:rPr>
              <a:t> rasa </a:t>
            </a:r>
            <a:r>
              <a:rPr lang="en-US" sz="2400" dirty="0" err="1" smtClean="0">
                <a:solidFill>
                  <a:schemeClr val="bg1"/>
                </a:solidFill>
              </a:rPr>
              <a:t>taku</a:t>
            </a:r>
            <a:r>
              <a:rPr lang="en-US" sz="2400" dirty="0" err="1" smtClean="0"/>
              <a:t>t</a:t>
            </a: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DC140DA5-FBE2-4E5B-8218-FE033F8B028F}" type="datetime1">
              <a:rPr lang="en-US" altLang="id-ID" sz="1400" smtClean="0"/>
              <a:pPr eaLnBrk="1" hangingPunct="1">
                <a:spcBef>
                  <a:spcPct val="50000"/>
                </a:spcBef>
                <a:buFontTx/>
                <a:buNone/>
              </a:pPr>
              <a:t>3/26/2018</a:t>
            </a:fld>
            <a:endParaRPr lang="en-US" altLang="id-ID" sz="1400" smtClean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3510398F-8B68-49B3-A20A-2DCF1D42A789}" type="slidenum">
              <a:rPr lang="en-US" altLang="id-ID" sz="1400" smtClean="0"/>
              <a:pPr algn="r" eaLnBrk="1" hangingPunct="1">
                <a:spcBef>
                  <a:spcPct val="50000"/>
                </a:spcBef>
                <a:buFontTx/>
                <a:buNone/>
              </a:pPr>
              <a:t>10</a:t>
            </a:fld>
            <a:endParaRPr lang="en-US" altLang="id-ID" sz="1400" smtClean="0"/>
          </a:p>
        </p:txBody>
      </p:sp>
    </p:spTree>
    <p:extLst>
      <p:ext uri="{BB962C8B-B14F-4D97-AF65-F5344CB8AC3E}">
        <p14:creationId xmlns:p14="http://schemas.microsoft.com/office/powerpoint/2010/main" val="252520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  <a:solidFill>
            <a:srgbClr val="990000"/>
          </a:solidFill>
        </p:spPr>
        <p:txBody>
          <a:bodyPr/>
          <a:lstStyle/>
          <a:p>
            <a:r>
              <a:rPr lang="en-US" altLang="id-ID" sz="3600" smtClean="0"/>
              <a:t>Menciptakan Kultur Tanggap Pelanggan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800600"/>
          </a:xfrm>
          <a:solidFill>
            <a:srgbClr val="333300"/>
          </a:solidFill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Robbins 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Judge (2008:279), </a:t>
            </a:r>
            <a:r>
              <a:rPr lang="en-US" sz="2400" dirty="0" err="1" smtClean="0">
                <a:solidFill>
                  <a:schemeClr val="bg1"/>
                </a:solidFill>
              </a:rPr>
              <a:t>menemukan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beberapa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variabel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kultur-kultur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tanggap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pelanggan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173038" indent="-173038"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Pertama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jenis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karyawan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sendiri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Organisasi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berhasil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merekrut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karyawan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ramah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bersahabat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173038" indent="-173038"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Kedua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tingkat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formalisasi</a:t>
            </a:r>
            <a:r>
              <a:rPr lang="en-US" sz="2400" dirty="0" smtClean="0">
                <a:solidFill>
                  <a:schemeClr val="bg1"/>
                </a:solidFill>
              </a:rPr>
              <a:t>  yang </a:t>
            </a:r>
            <a:r>
              <a:rPr lang="en-US" sz="2400" dirty="0" err="1" smtClean="0">
                <a:solidFill>
                  <a:schemeClr val="bg1"/>
                </a:solidFill>
              </a:rPr>
              <a:t>rendah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Aturan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prosedur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ketentuan</a:t>
            </a:r>
            <a:r>
              <a:rPr lang="en-US" sz="2400" dirty="0" smtClean="0">
                <a:solidFill>
                  <a:schemeClr val="bg1"/>
                </a:solidFill>
              </a:rPr>
              <a:t>  yang </a:t>
            </a:r>
            <a:r>
              <a:rPr lang="en-US" sz="2400" dirty="0" err="1" smtClean="0">
                <a:solidFill>
                  <a:schemeClr val="bg1"/>
                </a:solidFill>
              </a:rPr>
              <a:t>berlaku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kaku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173038" indent="-173038"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Ketiga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penguatan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tingkat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formalisasi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rendah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melalui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pemberdayaan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karyawan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memutuskan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apa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perlu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dilakukan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memuaskan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pelanggan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173038" indent="-173038"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Keempat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keterampilan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mendengarkan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baik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pPr marL="173038" indent="-173038"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Kelima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kejelasan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6A4E06B1-0560-4E82-9B4C-2C9C2B4543DB}" type="datetime1">
              <a:rPr lang="en-US" altLang="id-ID" sz="1400" smtClean="0"/>
              <a:pPr eaLnBrk="1" hangingPunct="1">
                <a:spcBef>
                  <a:spcPct val="50000"/>
                </a:spcBef>
                <a:buFontTx/>
                <a:buNone/>
              </a:pPr>
              <a:t>3/26/2018</a:t>
            </a:fld>
            <a:endParaRPr lang="en-US" altLang="id-ID" sz="1400" smtClean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7828346E-8EA2-4377-BEE1-57B682357466}" type="slidenum">
              <a:rPr lang="en-US" altLang="id-ID" sz="1400" smtClean="0"/>
              <a:pPr algn="r" eaLnBrk="1" hangingPunct="1">
                <a:spcBef>
                  <a:spcPct val="50000"/>
                </a:spcBef>
                <a:buFontTx/>
                <a:buNone/>
              </a:pPr>
              <a:t>11</a:t>
            </a:fld>
            <a:endParaRPr lang="en-US" altLang="id-ID" sz="1400" smtClean="0"/>
          </a:p>
        </p:txBody>
      </p:sp>
    </p:spTree>
    <p:extLst>
      <p:ext uri="{BB962C8B-B14F-4D97-AF65-F5344CB8AC3E}">
        <p14:creationId xmlns:p14="http://schemas.microsoft.com/office/powerpoint/2010/main" val="61610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id-ID" smtClean="0"/>
              <a:t>TINDAKAN MANAJERIAL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2578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Robbins  </a:t>
            </a:r>
            <a:r>
              <a:rPr lang="en-US" sz="2400" dirty="0" err="1" smtClean="0"/>
              <a:t>dan</a:t>
            </a:r>
            <a:r>
              <a:rPr lang="en-US" sz="2400" dirty="0" smtClean="0"/>
              <a:t> Judge (2008:262),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manajer</a:t>
            </a:r>
            <a:r>
              <a:rPr lang="en-US" sz="2400" dirty="0" smtClean="0"/>
              <a:t> yang 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diambil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kulkturnya</a:t>
            </a:r>
            <a:r>
              <a:rPr lang="en-US" sz="2400" dirty="0" smtClean="0"/>
              <a:t> 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tanggap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.</a:t>
            </a:r>
          </a:p>
          <a:p>
            <a:pPr marL="361950" indent="-361950">
              <a:buFont typeface="+mj-lt"/>
              <a:buAutoNum type="arabicPeriod"/>
              <a:defRPr/>
            </a:pPr>
            <a:r>
              <a:rPr lang="en-US" sz="2400" dirty="0" err="1" smtClean="0"/>
              <a:t>Seleksi</a:t>
            </a:r>
            <a:r>
              <a:rPr lang="en-US" sz="2400" dirty="0" smtClean="0"/>
              <a:t>. </a:t>
            </a:r>
          </a:p>
          <a:p>
            <a:pPr marL="441325" lvl="1" indent="-41275">
              <a:buFontTx/>
              <a:buNone/>
              <a:defRPr/>
            </a:pPr>
            <a:r>
              <a:rPr lang="en-US" sz="2400" dirty="0" err="1" smtClean="0"/>
              <a:t>Merekrut</a:t>
            </a:r>
            <a:r>
              <a:rPr lang="en-US" sz="2400" dirty="0" smtClean="0"/>
              <a:t> </a:t>
            </a:r>
            <a:r>
              <a:rPr lang="en-US" sz="2400" dirty="0" err="1" smtClean="0"/>
              <a:t>orang-orang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menunjukan</a:t>
            </a:r>
            <a:r>
              <a:rPr lang="en-US" sz="2400" dirty="0" smtClean="0"/>
              <a:t> </a:t>
            </a:r>
            <a:r>
              <a:rPr lang="en-US" sz="2400" dirty="0" err="1" smtClean="0"/>
              <a:t>keramahan</a:t>
            </a:r>
            <a:r>
              <a:rPr lang="en-US" sz="2400" dirty="0" smtClean="0"/>
              <a:t>, </a:t>
            </a:r>
            <a:r>
              <a:rPr lang="en-US" sz="2400" dirty="0" err="1" smtClean="0"/>
              <a:t>antusiasme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sikap</a:t>
            </a:r>
            <a:r>
              <a:rPr lang="en-US" sz="2400" dirty="0" smtClean="0"/>
              <a:t> </a:t>
            </a:r>
            <a:r>
              <a:rPr lang="en-US" sz="2400" dirty="0" err="1" smtClean="0"/>
              <a:t>penuh</a:t>
            </a:r>
            <a:r>
              <a:rPr lang="en-US" sz="2400" dirty="0" smtClean="0"/>
              <a:t> </a:t>
            </a:r>
            <a:r>
              <a:rPr lang="en-US" sz="2400" dirty="0" err="1" smtClean="0"/>
              <a:t>perhatian</a:t>
            </a:r>
            <a:r>
              <a:rPr lang="en-US" sz="2400" dirty="0" smtClean="0"/>
              <a:t>.</a:t>
            </a:r>
          </a:p>
          <a:p>
            <a:pPr marL="361950" indent="-361950">
              <a:buFont typeface="+mj-lt"/>
              <a:buAutoNum type="arabicPeriod"/>
              <a:defRPr/>
            </a:pPr>
            <a:r>
              <a:rPr lang="en-US" sz="2400" dirty="0" err="1" smtClean="0"/>
              <a:t>Pelatihan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sosialisasi</a:t>
            </a:r>
            <a:r>
              <a:rPr lang="en-US" sz="2400" dirty="0" smtClean="0"/>
              <a:t>. </a:t>
            </a:r>
          </a:p>
          <a:p>
            <a:pPr marL="361950" lvl="1" indent="38100">
              <a:buFontTx/>
              <a:buNone/>
              <a:defRPr/>
            </a:pP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yang 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fokus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. </a:t>
            </a:r>
          </a:p>
          <a:p>
            <a:pPr marL="361950" indent="-361950">
              <a:buFont typeface="+mj-lt"/>
              <a:buAutoNum type="arabicPeriod"/>
              <a:defRPr/>
            </a:pPr>
            <a:r>
              <a:rPr lang="en-US" sz="2400" dirty="0" err="1" smtClean="0"/>
              <a:t>Desain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. </a:t>
            </a:r>
          </a:p>
          <a:p>
            <a:pPr marL="441325" lvl="1" indent="-41275">
              <a:buFontTx/>
              <a:buNone/>
              <a:defRPr/>
            </a:pP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membebaskan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 </a:t>
            </a:r>
            <a:r>
              <a:rPr lang="en-US" sz="2400" dirty="0" err="1" smtClean="0"/>
              <a:t>utk</a:t>
            </a:r>
            <a:r>
              <a:rPr lang="en-US" sz="2400" dirty="0" smtClean="0"/>
              <a:t> </a:t>
            </a:r>
            <a:r>
              <a:rPr lang="en-US" sz="2400" dirty="0" err="1" smtClean="0"/>
              <a:t>menyesuaikan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permintaan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senantiasa</a:t>
            </a:r>
            <a:r>
              <a:rPr lang="en-US" sz="2400" dirty="0" smtClean="0"/>
              <a:t>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.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379AEEAB-8CF4-450F-907C-EB7BD9BCB470}" type="datetime1">
              <a:rPr lang="en-US" altLang="id-ID" sz="1400" smtClean="0"/>
              <a:pPr eaLnBrk="1" hangingPunct="1">
                <a:spcBef>
                  <a:spcPct val="50000"/>
                </a:spcBef>
                <a:buFontTx/>
                <a:buNone/>
              </a:pPr>
              <a:t>3/26/2018</a:t>
            </a:fld>
            <a:endParaRPr lang="en-US" altLang="id-ID" sz="1400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489652D5-C375-4AF8-8E78-02C00DAB07B3}" type="slidenum">
              <a:rPr lang="en-US" altLang="id-ID" sz="1400" smtClean="0"/>
              <a:pPr algn="r" eaLnBrk="1" hangingPunct="1">
                <a:spcBef>
                  <a:spcPct val="50000"/>
                </a:spcBef>
                <a:buFontTx/>
                <a:buNone/>
              </a:pPr>
              <a:t>12</a:t>
            </a:fld>
            <a:endParaRPr lang="en-US" altLang="id-ID" sz="1400" smtClean="0"/>
          </a:p>
        </p:txBody>
      </p:sp>
    </p:spTree>
    <p:extLst>
      <p:ext uri="{BB962C8B-B14F-4D97-AF65-F5344CB8AC3E}">
        <p14:creationId xmlns:p14="http://schemas.microsoft.com/office/powerpoint/2010/main" val="274379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8077200" cy="6629400"/>
          </a:xfrm>
        </p:spPr>
        <p:txBody>
          <a:bodyPr>
            <a:normAutofit fontScale="92500"/>
          </a:bodyPr>
          <a:lstStyle/>
          <a:p>
            <a:pPr marL="361950" indent="-361950">
              <a:buFontTx/>
              <a:buNone/>
              <a:defRPr/>
            </a:pPr>
            <a:r>
              <a:rPr lang="en-US" sz="2400" dirty="0" smtClean="0"/>
              <a:t>4. </a:t>
            </a:r>
            <a:r>
              <a:rPr lang="en-US" sz="2400" dirty="0" err="1" smtClean="0"/>
              <a:t>Pemberdayaan</a:t>
            </a:r>
            <a:r>
              <a:rPr lang="en-US" sz="2400" dirty="0" smtClean="0"/>
              <a:t>. </a:t>
            </a:r>
          </a:p>
          <a:p>
            <a:pPr marL="361950" indent="-361950">
              <a:buFontTx/>
              <a:buNone/>
              <a:defRPr/>
            </a:pPr>
            <a:r>
              <a:rPr lang="en-US" sz="2400" dirty="0" smtClean="0"/>
              <a:t>     </a:t>
            </a:r>
            <a:r>
              <a:rPr lang="en-US" sz="2400" dirty="0" err="1" smtClean="0"/>
              <a:t>Memberi</a:t>
            </a:r>
            <a:r>
              <a:rPr lang="en-US" sz="2400" dirty="0" smtClean="0"/>
              <a:t> </a:t>
            </a:r>
            <a:r>
              <a:rPr lang="en-US" sz="2400" dirty="0" err="1" smtClean="0"/>
              <a:t>kebebasan</a:t>
            </a:r>
            <a:r>
              <a:rPr lang="en-US" sz="2400" dirty="0" smtClean="0"/>
              <a:t>  </a:t>
            </a:r>
            <a:r>
              <a:rPr lang="en-US" sz="2400" dirty="0" err="1" smtClean="0"/>
              <a:t>untuk</a:t>
            </a:r>
            <a:r>
              <a:rPr lang="en-US" sz="2400" dirty="0" smtClean="0"/>
              <a:t>  </a:t>
            </a:r>
            <a:r>
              <a:rPr lang="en-US" sz="2400" dirty="0" err="1" smtClean="0"/>
              <a:t>mengambil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 </a:t>
            </a:r>
            <a:r>
              <a:rPr lang="en-US" sz="2400" dirty="0" err="1" smtClean="0"/>
              <a:t>terkait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sehari-hari</a:t>
            </a:r>
            <a:r>
              <a:rPr lang="en-US" sz="2400" dirty="0" smtClean="0"/>
              <a:t>,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 </a:t>
            </a:r>
            <a:r>
              <a:rPr lang="en-US" sz="2400" dirty="0" err="1" smtClean="0"/>
              <a:t>seketika</a:t>
            </a:r>
            <a:r>
              <a:rPr lang="en-US" sz="2400" dirty="0" smtClean="0"/>
              <a:t> </a:t>
            </a:r>
            <a:r>
              <a:rPr lang="en-US" sz="2400" dirty="0" err="1" smtClean="0"/>
              <a:t>utk</a:t>
            </a:r>
            <a:r>
              <a:rPr lang="en-US" sz="2400" dirty="0" smtClean="0"/>
              <a:t> </a:t>
            </a:r>
            <a:r>
              <a:rPr lang="en-US" sz="2400" dirty="0" err="1" smtClean="0"/>
              <a:t>memuaskan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,</a:t>
            </a:r>
          </a:p>
          <a:p>
            <a:pPr marL="361950" indent="-361950">
              <a:buFontTx/>
              <a:buNone/>
              <a:defRPr/>
            </a:pPr>
            <a:r>
              <a:rPr lang="en-US" sz="2400" dirty="0" smtClean="0"/>
              <a:t> 5. </a:t>
            </a:r>
            <a:r>
              <a:rPr lang="en-US" sz="2400" dirty="0" err="1" smtClean="0"/>
              <a:t>Kepemimpinan</a:t>
            </a:r>
            <a:r>
              <a:rPr lang="en-US" sz="2400" dirty="0" smtClean="0"/>
              <a:t>. </a:t>
            </a:r>
          </a:p>
          <a:p>
            <a:pPr marL="361950" indent="-361950">
              <a:buFontTx/>
              <a:buNone/>
              <a:defRPr/>
            </a:pPr>
            <a:r>
              <a:rPr lang="en-US" sz="2400" dirty="0" smtClean="0"/>
              <a:t>     </a:t>
            </a:r>
            <a:r>
              <a:rPr lang="en-US" sz="2400" dirty="0" err="1" smtClean="0"/>
              <a:t>Pemimpin</a:t>
            </a:r>
            <a:r>
              <a:rPr lang="en-US" sz="2400" dirty="0" smtClean="0"/>
              <a:t> 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ucapan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tindakannya</a:t>
            </a:r>
            <a:r>
              <a:rPr lang="en-US" sz="2400" dirty="0" smtClean="0"/>
              <a:t>  </a:t>
            </a:r>
            <a:r>
              <a:rPr lang="en-US" sz="2400" dirty="0" err="1" smtClean="0"/>
              <a:t>memperlihat-kan</a:t>
            </a:r>
            <a:r>
              <a:rPr lang="en-US" sz="2400" dirty="0" smtClean="0"/>
              <a:t> </a:t>
            </a:r>
            <a:r>
              <a:rPr lang="en-US" sz="2400" dirty="0" err="1" smtClean="0"/>
              <a:t>komitmennya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kepuasan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. </a:t>
            </a:r>
          </a:p>
          <a:p>
            <a:pPr marL="457200" indent="-457200">
              <a:buFontTx/>
              <a:buAutoNum type="arabicPeriod" startAt="6"/>
              <a:defRPr/>
            </a:pPr>
            <a:r>
              <a:rPr lang="en-US" sz="2400" dirty="0" err="1" smtClean="0"/>
              <a:t>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kinerja</a:t>
            </a:r>
            <a:r>
              <a:rPr lang="en-US" sz="2400" dirty="0" smtClean="0"/>
              <a:t>. </a:t>
            </a:r>
          </a:p>
          <a:p>
            <a:pPr marL="361950" lvl="1" indent="38100">
              <a:buFontTx/>
              <a:buNone/>
              <a:defRPr/>
            </a:pPr>
            <a:r>
              <a:rPr lang="en-US" sz="2400" dirty="0" err="1" smtClean="0"/>
              <a:t>Kinerja</a:t>
            </a:r>
            <a:r>
              <a:rPr lang="en-US" sz="2400" dirty="0" smtClean="0"/>
              <a:t> </a:t>
            </a:r>
            <a:r>
              <a:rPr lang="en-US" sz="2400" dirty="0" err="1" smtClean="0"/>
              <a:t>berbasis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diukur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upaya</a:t>
            </a:r>
            <a:r>
              <a:rPr lang="en-US" sz="2400" dirty="0" smtClean="0"/>
              <a:t>, </a:t>
            </a:r>
            <a:r>
              <a:rPr lang="en-US" sz="2400" dirty="0" err="1" smtClean="0"/>
              <a:t>komitmen</a:t>
            </a:r>
            <a:r>
              <a:rPr lang="en-US" sz="2400" dirty="0" smtClean="0"/>
              <a:t>,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tim</a:t>
            </a:r>
            <a:r>
              <a:rPr lang="en-US" sz="2400" dirty="0" smtClean="0"/>
              <a:t>, </a:t>
            </a:r>
            <a:r>
              <a:rPr lang="en-US" sz="2400" dirty="0" err="1" smtClean="0"/>
              <a:t>keramahan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memecahkan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ketimbang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terukur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dicapai</a:t>
            </a:r>
            <a:r>
              <a:rPr lang="en-US" sz="2000" dirty="0" smtClean="0"/>
              <a:t>.</a:t>
            </a:r>
          </a:p>
          <a:p>
            <a:pPr marL="457200" indent="-457200">
              <a:buFontTx/>
              <a:buAutoNum type="arabicPeriod" startAt="7"/>
              <a:defRPr/>
            </a:pP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imbalan</a:t>
            </a:r>
            <a:r>
              <a:rPr lang="en-US" sz="2400" dirty="0" smtClean="0"/>
              <a:t>.  </a:t>
            </a:r>
          </a:p>
          <a:p>
            <a:pPr marL="441325" lvl="1" indent="-41275">
              <a:buFontTx/>
              <a:buNone/>
              <a:defRPr/>
            </a:pPr>
            <a:r>
              <a:rPr lang="en-US" sz="20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imbalan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layak</a:t>
            </a:r>
            <a:r>
              <a:rPr lang="en-US" sz="2400" dirty="0" smtClean="0"/>
              <a:t>.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penghargaan</a:t>
            </a:r>
            <a:r>
              <a:rPr lang="en-US" sz="2400" dirty="0" smtClean="0"/>
              <a:t>, </a:t>
            </a:r>
            <a:r>
              <a:rPr lang="en-US" sz="2400" dirty="0" err="1" smtClean="0"/>
              <a:t>kenaikan</a:t>
            </a:r>
            <a:r>
              <a:rPr lang="en-US" sz="2400" dirty="0" smtClean="0"/>
              <a:t> </a:t>
            </a:r>
            <a:r>
              <a:rPr lang="en-US" sz="2400" dirty="0" err="1" smtClean="0"/>
              <a:t>gaji</a:t>
            </a:r>
            <a:r>
              <a:rPr lang="en-US" sz="2400" dirty="0" smtClean="0"/>
              <a:t>, </a:t>
            </a:r>
            <a:r>
              <a:rPr lang="en-US" sz="2400" dirty="0" err="1" smtClean="0"/>
              <a:t>promosi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berdasar-kan</a:t>
            </a:r>
            <a:r>
              <a:rPr lang="en-US" sz="2400" dirty="0" smtClean="0"/>
              <a:t> </a:t>
            </a:r>
            <a:r>
              <a:rPr lang="en-US" sz="2400" dirty="0" err="1" smtClean="0"/>
              <a:t>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  <a:r>
              <a:rPr lang="en-US" sz="2400" dirty="0" err="1" smtClean="0"/>
              <a:t>biasa</a:t>
            </a:r>
            <a:r>
              <a:rPr lang="en-US" sz="2400" dirty="0" smtClean="0"/>
              <a:t>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ACA812A1-98A2-4317-BA3C-64113FC21A3E}" type="datetime1">
              <a:rPr lang="en-US" altLang="id-ID" sz="1400" smtClean="0"/>
              <a:pPr eaLnBrk="1" hangingPunct="1">
                <a:spcBef>
                  <a:spcPct val="50000"/>
                </a:spcBef>
                <a:buFontTx/>
                <a:buNone/>
              </a:pPr>
              <a:t>3/26/2018</a:t>
            </a:fld>
            <a:endParaRPr lang="en-US" altLang="id-ID" sz="1400" smtClean="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9DECF5A6-4C66-4E8C-9846-3F2E09260872}" type="slidenum">
              <a:rPr lang="en-US" altLang="id-ID" sz="1400" smtClean="0"/>
              <a:pPr algn="r" eaLnBrk="1" hangingPunct="1">
                <a:spcBef>
                  <a:spcPct val="50000"/>
                </a:spcBef>
                <a:buFontTx/>
                <a:buNone/>
              </a:pPr>
              <a:t>13</a:t>
            </a:fld>
            <a:endParaRPr lang="en-US" altLang="id-ID" sz="1400" smtClean="0"/>
          </a:p>
        </p:txBody>
      </p:sp>
    </p:spTree>
    <p:extLst>
      <p:ext uri="{BB962C8B-B14F-4D97-AF65-F5344CB8AC3E}">
        <p14:creationId xmlns:p14="http://schemas.microsoft.com/office/powerpoint/2010/main" val="382847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0"/>
          <p:cNvSpPr>
            <a:spLocks noChangeArrowheads="1"/>
          </p:cNvSpPr>
          <p:nvPr/>
        </p:nvSpPr>
        <p:spPr bwMode="auto">
          <a:xfrm>
            <a:off x="76200" y="2362200"/>
            <a:ext cx="8991600" cy="3124200"/>
          </a:xfrm>
          <a:prstGeom prst="rect">
            <a:avLst/>
          </a:prstGeom>
          <a:solidFill>
            <a:schemeClr val="accent1"/>
          </a:solidFill>
          <a:ln w="9525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d-ID" altLang="id-ID" sz="2400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458200" cy="1143000"/>
          </a:xfrm>
        </p:spPr>
        <p:txBody>
          <a:bodyPr/>
          <a:lstStyle/>
          <a:p>
            <a:pPr algn="l"/>
            <a:r>
              <a:rPr lang="en-US" altLang="id-ID" sz="2800" smtClean="0"/>
              <a:t>Gambar  12.1. Bagaimana  Kultur Organisasi Terbangun</a:t>
            </a:r>
            <a:endParaRPr lang="en-US" altLang="id-ID" sz="2800" b="1" smtClean="0"/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4267200" y="2667000"/>
            <a:ext cx="1676400" cy="914400"/>
          </a:xfrm>
          <a:solidFill>
            <a:srgbClr val="990000"/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id-ID" sz="2400" smtClean="0"/>
              <a:t>Manajemen Puncak</a:t>
            </a:r>
          </a:p>
        </p:txBody>
      </p:sp>
      <p:sp>
        <p:nvSpPr>
          <p:cNvPr id="163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A763AA65-7AD8-44F4-8E52-1676D64BDBA5}" type="datetime1">
              <a:rPr lang="en-US" altLang="id-ID" sz="1400" smtClean="0"/>
              <a:pPr eaLnBrk="1" hangingPunct="1">
                <a:spcBef>
                  <a:spcPct val="50000"/>
                </a:spcBef>
                <a:buFontTx/>
                <a:buNone/>
              </a:pPr>
              <a:t>3/26/2018</a:t>
            </a:fld>
            <a:endParaRPr lang="en-US" altLang="id-ID" sz="1400" smtClean="0"/>
          </a:p>
        </p:txBody>
      </p:sp>
      <p:sp>
        <p:nvSpPr>
          <p:cNvPr id="163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703394E4-A7AB-4CB3-88A8-BF60D1D0DFC5}" type="slidenum">
              <a:rPr lang="en-US" altLang="id-ID" sz="1400" smtClean="0"/>
              <a:pPr algn="r" eaLnBrk="1" hangingPunct="1">
                <a:spcBef>
                  <a:spcPct val="50000"/>
                </a:spcBef>
                <a:buFontTx/>
                <a:buNone/>
              </a:pPr>
              <a:t>14</a:t>
            </a:fld>
            <a:endParaRPr lang="en-US" altLang="id-ID" sz="140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3505200"/>
            <a:ext cx="2133600" cy="91440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kern="0" dirty="0" err="1">
                <a:latin typeface="+mn-lt"/>
              </a:rPr>
              <a:t>Filsafat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err="1">
                <a:latin typeface="+mn-lt"/>
              </a:rPr>
              <a:t>Pendiri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err="1">
                <a:latin typeface="+mn-lt"/>
              </a:rPr>
              <a:t>Organisasi</a:t>
            </a:r>
            <a:endParaRPr lang="en-US" kern="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4600" y="3505200"/>
            <a:ext cx="1447800" cy="9144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kern="0" dirty="0" err="1">
                <a:latin typeface="+mn-lt"/>
              </a:rPr>
              <a:t>Kriteria</a:t>
            </a:r>
            <a:r>
              <a:rPr lang="en-US" kern="0" dirty="0">
                <a:latin typeface="+mn-lt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kern="0" dirty="0" err="1">
                <a:latin typeface="+mn-lt"/>
              </a:rPr>
              <a:t>seleksi</a:t>
            </a:r>
            <a:endParaRPr lang="en-US" kern="0" dirty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7000" y="3429000"/>
            <a:ext cx="2438400" cy="12192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kern="0" dirty="0" err="1">
                <a:latin typeface="+mn-lt"/>
              </a:rPr>
              <a:t>Budaya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err="1">
                <a:latin typeface="+mn-lt"/>
              </a:rPr>
              <a:t>organisasi</a:t>
            </a:r>
            <a:endParaRPr lang="en-US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</a:rPr>
              <a:t>(</a:t>
            </a:r>
            <a:r>
              <a:rPr lang="en-US" sz="2000" kern="0" dirty="0" err="1">
                <a:latin typeface="+mn-lt"/>
              </a:rPr>
              <a:t>cerita</a:t>
            </a:r>
            <a:r>
              <a:rPr lang="en-US" sz="2000" kern="0" dirty="0">
                <a:latin typeface="+mn-lt"/>
              </a:rPr>
              <a:t>, ritual, </a:t>
            </a:r>
            <a:r>
              <a:rPr lang="en-US" sz="2000" kern="0" dirty="0" err="1">
                <a:latin typeface="+mn-lt"/>
              </a:rPr>
              <a:t>simbol</a:t>
            </a:r>
            <a:r>
              <a:rPr lang="en-US" sz="2000" kern="0" dirty="0">
                <a:latin typeface="+mn-lt"/>
              </a:rPr>
              <a:t> </a:t>
            </a:r>
            <a:r>
              <a:rPr lang="en-US" sz="2000" kern="0" dirty="0" err="1">
                <a:latin typeface="+mn-lt"/>
              </a:rPr>
              <a:t>material,bahasa</a:t>
            </a:r>
            <a:r>
              <a:rPr lang="en-US" sz="2000" kern="0" dirty="0">
                <a:latin typeface="+mn-lt"/>
              </a:rPr>
              <a:t>)</a:t>
            </a:r>
          </a:p>
        </p:txBody>
      </p:sp>
      <p:sp>
        <p:nvSpPr>
          <p:cNvPr id="16394" name="Line 17"/>
          <p:cNvSpPr>
            <a:spLocks noChangeShapeType="1"/>
          </p:cNvSpPr>
          <p:nvPr/>
        </p:nvSpPr>
        <p:spPr bwMode="auto">
          <a:xfrm>
            <a:off x="533400" y="1752600"/>
            <a:ext cx="8458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28600" y="5791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98525" indent="-898525" algn="l" eaLnBrk="0" hangingPunct="0">
              <a:defRPr/>
            </a:pPr>
            <a:r>
              <a:rPr lang="en-US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Sumber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 </a:t>
            </a:r>
            <a:r>
              <a:rPr lang="en-US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Diadaptasi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dari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Robbin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dan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Judge, </a:t>
            </a:r>
            <a:r>
              <a:rPr lang="en-US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Perlaku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Organisasi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buku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2, 2008. h. 274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267200" y="4343400"/>
            <a:ext cx="1676400" cy="9144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kern="0" dirty="0" err="1">
                <a:latin typeface="+mn-lt"/>
              </a:rPr>
              <a:t>Sosialisasi</a:t>
            </a:r>
            <a:endParaRPr lang="en-US" kern="0" dirty="0">
              <a:latin typeface="+mn-lt"/>
            </a:endParaRPr>
          </a:p>
        </p:txBody>
      </p:sp>
      <p:cxnSp>
        <p:nvCxnSpPr>
          <p:cNvPr id="16397" name="Straight Arrow Connector 29"/>
          <p:cNvCxnSpPr>
            <a:cxnSpLocks noChangeShapeType="1"/>
            <a:stCxn id="7" idx="3"/>
            <a:endCxn id="8" idx="1"/>
          </p:cNvCxnSpPr>
          <p:nvPr/>
        </p:nvCxnSpPr>
        <p:spPr bwMode="auto">
          <a:xfrm>
            <a:off x="2286000" y="3962400"/>
            <a:ext cx="228600" cy="1588"/>
          </a:xfrm>
          <a:prstGeom prst="straightConnector1">
            <a:avLst/>
          </a:prstGeom>
          <a:noFill/>
          <a:ln w="41275" cap="sq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Straight Arrow Connector 31"/>
          <p:cNvCxnSpPr>
            <a:cxnSpLocks noChangeShapeType="1"/>
            <a:stCxn id="8" idx="3"/>
            <a:endCxn id="16388" idx="1"/>
          </p:cNvCxnSpPr>
          <p:nvPr/>
        </p:nvCxnSpPr>
        <p:spPr bwMode="auto">
          <a:xfrm flipV="1">
            <a:off x="3962400" y="3124200"/>
            <a:ext cx="304800" cy="838200"/>
          </a:xfrm>
          <a:prstGeom prst="straightConnector1">
            <a:avLst/>
          </a:prstGeom>
          <a:noFill/>
          <a:ln w="41275" cap="sq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Straight Arrow Connector 33"/>
          <p:cNvCxnSpPr>
            <a:cxnSpLocks noChangeShapeType="1"/>
            <a:stCxn id="8" idx="3"/>
            <a:endCxn id="27" idx="1"/>
          </p:cNvCxnSpPr>
          <p:nvPr/>
        </p:nvCxnSpPr>
        <p:spPr bwMode="auto">
          <a:xfrm>
            <a:off x="3962400" y="3962400"/>
            <a:ext cx="304800" cy="838200"/>
          </a:xfrm>
          <a:prstGeom prst="straightConnector1">
            <a:avLst/>
          </a:prstGeom>
          <a:noFill/>
          <a:ln w="41275" cap="sq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Straight Arrow Connector 35"/>
          <p:cNvCxnSpPr>
            <a:cxnSpLocks noChangeShapeType="1"/>
            <a:stCxn id="16388" idx="3"/>
            <a:endCxn id="9" idx="1"/>
          </p:cNvCxnSpPr>
          <p:nvPr/>
        </p:nvCxnSpPr>
        <p:spPr bwMode="auto">
          <a:xfrm>
            <a:off x="5943600" y="3124200"/>
            <a:ext cx="533400" cy="914400"/>
          </a:xfrm>
          <a:prstGeom prst="straightConnector1">
            <a:avLst/>
          </a:prstGeom>
          <a:noFill/>
          <a:ln w="41275" cap="sq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Straight Arrow Connector 37"/>
          <p:cNvCxnSpPr>
            <a:cxnSpLocks noChangeShapeType="1"/>
            <a:stCxn id="27" idx="3"/>
            <a:endCxn id="9" idx="1"/>
          </p:cNvCxnSpPr>
          <p:nvPr/>
        </p:nvCxnSpPr>
        <p:spPr bwMode="auto">
          <a:xfrm flipV="1">
            <a:off x="5943600" y="4038600"/>
            <a:ext cx="533400" cy="762000"/>
          </a:xfrm>
          <a:prstGeom prst="straightConnector1">
            <a:avLst/>
          </a:prstGeom>
          <a:noFill/>
          <a:ln w="41275" cap="sq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2" name="Straight Arrow Connector 39"/>
          <p:cNvCxnSpPr>
            <a:cxnSpLocks noChangeShapeType="1"/>
            <a:stCxn id="16388" idx="2"/>
            <a:endCxn id="27" idx="0"/>
          </p:cNvCxnSpPr>
          <p:nvPr/>
        </p:nvCxnSpPr>
        <p:spPr bwMode="auto">
          <a:xfrm rot="5400000">
            <a:off x="4724401" y="3962400"/>
            <a:ext cx="762000" cy="3175"/>
          </a:xfrm>
          <a:prstGeom prst="straightConnector1">
            <a:avLst/>
          </a:prstGeom>
          <a:noFill/>
          <a:ln w="41275" cap="sq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148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id-ID" smtClean="0"/>
              <a:t>Keterangan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>
            <a:normAutofit fontScale="92500"/>
          </a:bodyPr>
          <a:lstStyle/>
          <a:p>
            <a:r>
              <a:rPr lang="en-US" altLang="id-ID" sz="2400" smtClean="0"/>
              <a:t>Kultur asli berasal dari filosofi pendirinya. Filosofi itu pada gilirannya berpengaruh kuat  terhadap kriteria yang digu-nakan dalam perekrutan. </a:t>
            </a:r>
          </a:p>
          <a:p>
            <a:r>
              <a:rPr lang="en-US" altLang="id-ID" sz="2400" smtClean="0"/>
              <a:t>Tindakan dan ucapan manajemen puncak  memantapkan norma-norma yang berlaku  yang terkait dengan perilaku yang diterima dan tidak diterima dalam organisasi. </a:t>
            </a:r>
          </a:p>
          <a:p>
            <a:r>
              <a:rPr lang="en-US" altLang="id-ID" sz="2400" smtClean="0"/>
              <a:t>Organisasi harus membantu karyawan (baru)  untuk beradap-tasi dengan kuklturnya.  Proses ini disebut sosialisasi .</a:t>
            </a:r>
          </a:p>
          <a:p>
            <a:r>
              <a:rPr lang="en-US" altLang="id-ID" sz="2400" smtClean="0"/>
              <a:t>Kultur ditransmisikan ke karyawan melalui penceritaan kisah, ritual, simbol-simbol material, dan bahasa. 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93FA6533-4281-4387-97B0-5E8F03CA73C3}" type="datetime1">
              <a:rPr lang="en-US" altLang="id-ID" sz="1400" smtClean="0"/>
              <a:pPr eaLnBrk="1" hangingPunct="1">
                <a:spcBef>
                  <a:spcPct val="50000"/>
                </a:spcBef>
                <a:buFontTx/>
                <a:buNone/>
              </a:pPr>
              <a:t>3/26/2018</a:t>
            </a:fld>
            <a:endParaRPr lang="en-US" altLang="id-ID" sz="1400" smtClean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9D25E70A-79FF-4EE3-B040-7286A16A6AF5}" type="slidenum">
              <a:rPr lang="en-US" altLang="id-ID" sz="1400" smtClean="0"/>
              <a:pPr algn="r" eaLnBrk="1" hangingPunct="1">
                <a:spcBef>
                  <a:spcPct val="50000"/>
                </a:spcBef>
                <a:buFontTx/>
                <a:buNone/>
              </a:pPr>
              <a:t>15</a:t>
            </a:fld>
            <a:endParaRPr lang="en-US" altLang="id-ID" sz="1400" smtClean="0"/>
          </a:p>
        </p:txBody>
      </p:sp>
    </p:spTree>
    <p:extLst>
      <p:ext uri="{BB962C8B-B14F-4D97-AF65-F5344CB8AC3E}">
        <p14:creationId xmlns:p14="http://schemas.microsoft.com/office/powerpoint/2010/main" val="3517083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8"/>
          <p:cNvSpPr>
            <a:spLocks noChangeArrowheads="1"/>
          </p:cNvSpPr>
          <p:nvPr/>
        </p:nvSpPr>
        <p:spPr bwMode="auto">
          <a:xfrm>
            <a:off x="0" y="1752600"/>
            <a:ext cx="9144000" cy="4343400"/>
          </a:xfrm>
          <a:prstGeom prst="rect">
            <a:avLst/>
          </a:prstGeom>
          <a:solidFill>
            <a:schemeClr val="accent1"/>
          </a:solidFill>
          <a:ln w="9525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d-ID" altLang="id-ID" sz="2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143000"/>
          </a:xfrm>
        </p:spPr>
        <p:txBody>
          <a:bodyPr/>
          <a:lstStyle/>
          <a:p>
            <a:pPr marL="1166813" indent="-1166813" algn="l"/>
            <a:r>
              <a:rPr lang="en-US" altLang="id-ID" sz="2400" smtClean="0"/>
              <a:t>Gambar 12.2: Dampak Budaya Organisasi Terhadap Kinerja Dan Kepuasan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1905000"/>
            <a:ext cx="2743200" cy="4154488"/>
          </a:xfrm>
          <a:prstGeom prst="rect">
            <a:avLst/>
          </a:prstGeom>
          <a:solidFill>
            <a:srgbClr val="33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 err="1"/>
              <a:t>Faktor</a:t>
            </a:r>
            <a:r>
              <a:rPr lang="en-US" dirty="0"/>
              <a:t> –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Obyektif</a:t>
            </a:r>
            <a:r>
              <a:rPr lang="en-US" dirty="0"/>
              <a:t>:</a:t>
            </a:r>
          </a:p>
          <a:p>
            <a:pPr marL="173038" indent="-173038" algn="l">
              <a:buFont typeface="Arial" pitchFamily="34" charset="0"/>
              <a:buChar char="•"/>
              <a:defRPr/>
            </a:pPr>
            <a:r>
              <a:rPr lang="en-US" dirty="0" err="1"/>
              <a:t>Inovasi</a:t>
            </a:r>
            <a:r>
              <a:rPr lang="en-US" dirty="0"/>
              <a:t>  &amp; </a:t>
            </a:r>
            <a:r>
              <a:rPr lang="en-US" dirty="0" err="1"/>
              <a:t>peng-ambilan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  <a:p>
            <a:pPr marL="173038" indent="-173038" algn="l">
              <a:buFont typeface="Arial" pitchFamily="34" charset="0"/>
              <a:buChar char="•"/>
              <a:defRPr/>
            </a:pPr>
            <a:r>
              <a:rPr lang="en-US" dirty="0" err="1"/>
              <a:t>Perhatian</a:t>
            </a:r>
            <a:r>
              <a:rPr lang="en-US" dirty="0"/>
              <a:t>  pd detail</a:t>
            </a:r>
          </a:p>
          <a:p>
            <a:pPr marL="173038" indent="-173038" algn="l">
              <a:buFont typeface="Arial" pitchFamily="34" charset="0"/>
              <a:buChar char="•"/>
              <a:defRPr/>
            </a:pPr>
            <a:r>
              <a:rPr lang="en-US" dirty="0" err="1"/>
              <a:t>Orientasi</a:t>
            </a:r>
            <a:r>
              <a:rPr lang="en-US" dirty="0"/>
              <a:t> pd </a:t>
            </a:r>
            <a:r>
              <a:rPr lang="en-US" dirty="0" err="1"/>
              <a:t>hasil</a:t>
            </a:r>
            <a:endParaRPr lang="en-US" dirty="0"/>
          </a:p>
          <a:p>
            <a:pPr marL="173038" indent="-173038" algn="l">
              <a:buFont typeface="Arial" pitchFamily="34" charset="0"/>
              <a:buChar char="•"/>
              <a:defRPr/>
            </a:pPr>
            <a:r>
              <a:rPr lang="en-US" dirty="0" err="1"/>
              <a:t>Orientasi</a:t>
            </a:r>
            <a:r>
              <a:rPr lang="en-US" dirty="0"/>
              <a:t> pd </a:t>
            </a:r>
            <a:r>
              <a:rPr lang="en-US" dirty="0" err="1"/>
              <a:t>orang</a:t>
            </a:r>
            <a:endParaRPr lang="en-US" dirty="0"/>
          </a:p>
          <a:p>
            <a:pPr marL="173038" indent="-173038" algn="l">
              <a:buFont typeface="Arial" pitchFamily="34" charset="0"/>
              <a:buChar char="•"/>
              <a:defRPr/>
            </a:pPr>
            <a:r>
              <a:rPr lang="en-US" dirty="0" err="1"/>
              <a:t>Orientasi</a:t>
            </a:r>
            <a:r>
              <a:rPr lang="en-US" dirty="0"/>
              <a:t>  pd </a:t>
            </a:r>
            <a:r>
              <a:rPr lang="en-US" dirty="0" err="1"/>
              <a:t>tim</a:t>
            </a:r>
            <a:endParaRPr lang="en-US" dirty="0"/>
          </a:p>
          <a:p>
            <a:pPr marL="173038" indent="-173038" algn="l">
              <a:buFont typeface="Arial" pitchFamily="34" charset="0"/>
              <a:buChar char="•"/>
              <a:defRPr/>
            </a:pPr>
            <a:r>
              <a:rPr lang="en-US" dirty="0" err="1"/>
              <a:t>Keagresifan</a:t>
            </a:r>
            <a:endParaRPr lang="en-US" dirty="0"/>
          </a:p>
          <a:p>
            <a:pPr marL="173038" indent="-173038" algn="l">
              <a:buFont typeface="Arial" pitchFamily="34" charset="0"/>
              <a:buChar char="•"/>
              <a:defRPr/>
            </a:pPr>
            <a:r>
              <a:rPr lang="en-US" dirty="0" err="1"/>
              <a:t>Kemantapan</a:t>
            </a:r>
            <a:endParaRPr lang="en-US" dirty="0"/>
          </a:p>
          <a:p>
            <a:pPr>
              <a:buFontTx/>
              <a:buChar char="-"/>
              <a:defRPr/>
            </a:pPr>
            <a:endParaRPr lang="en-US" dirty="0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4267200" y="3657600"/>
            <a:ext cx="1371600" cy="8382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2400"/>
              <a:t>Budaya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2400"/>
              <a:t>Organisasi</a:t>
            </a:r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2895600" y="3621088"/>
            <a:ext cx="137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/>
              <a:t>Dipersepsi-kan  sbg</a:t>
            </a:r>
          </a:p>
        </p:txBody>
      </p:sp>
      <p:cxnSp>
        <p:nvCxnSpPr>
          <p:cNvPr id="18439" name="Straight Arrow Connector 17"/>
          <p:cNvCxnSpPr>
            <a:cxnSpLocks noChangeShapeType="1"/>
            <a:stCxn id="75781" idx="3"/>
          </p:cNvCxnSpPr>
          <p:nvPr/>
        </p:nvCxnSpPr>
        <p:spPr bwMode="auto">
          <a:xfrm>
            <a:off x="2895600" y="3983038"/>
            <a:ext cx="1371600" cy="19050"/>
          </a:xfrm>
          <a:prstGeom prst="straightConnector1">
            <a:avLst/>
          </a:prstGeom>
          <a:noFill/>
          <a:ln w="50800" cap="sq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6096000" y="2743200"/>
            <a:ext cx="1066800" cy="2667000"/>
          </a:xfrm>
          <a:prstGeom prst="rect">
            <a:avLst/>
          </a:prstGeom>
          <a:solidFill>
            <a:srgbClr val="C00000"/>
          </a:solidFill>
          <a:ln w="9525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d-ID" altLang="id-ID" sz="2400"/>
          </a:p>
        </p:txBody>
      </p:sp>
      <p:sp>
        <p:nvSpPr>
          <p:cNvPr id="18441" name="Rectangle 19"/>
          <p:cNvSpPr>
            <a:spLocks noChangeArrowheads="1"/>
          </p:cNvSpPr>
          <p:nvPr/>
        </p:nvSpPr>
        <p:spPr bwMode="auto">
          <a:xfrm>
            <a:off x="6096000" y="2743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2400"/>
              <a:t>Tinggi </a:t>
            </a:r>
          </a:p>
        </p:txBody>
      </p:sp>
      <p:sp>
        <p:nvSpPr>
          <p:cNvPr id="18442" name="Rectangle 20"/>
          <p:cNvSpPr>
            <a:spLocks noChangeArrowheads="1"/>
          </p:cNvSpPr>
          <p:nvPr/>
        </p:nvSpPr>
        <p:spPr bwMode="auto">
          <a:xfrm>
            <a:off x="6096000" y="4953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2400"/>
              <a:t>Rendah </a:t>
            </a:r>
          </a:p>
        </p:txBody>
      </p:sp>
      <p:cxnSp>
        <p:nvCxnSpPr>
          <p:cNvPr id="18443" name="Straight Arrow Connector 24"/>
          <p:cNvCxnSpPr>
            <a:cxnSpLocks noChangeShapeType="1"/>
          </p:cNvCxnSpPr>
          <p:nvPr/>
        </p:nvCxnSpPr>
        <p:spPr bwMode="auto">
          <a:xfrm rot="5400000">
            <a:off x="5714207" y="4191794"/>
            <a:ext cx="1828800" cy="1587"/>
          </a:xfrm>
          <a:prstGeom prst="straightConnector1">
            <a:avLst/>
          </a:prstGeom>
          <a:noFill/>
          <a:ln w="9525" cap="sq" algn="ctr">
            <a:solidFill>
              <a:schemeClr val="tx1"/>
            </a:solidFill>
            <a:miter lim="800000"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Straight Arrow Connector 28"/>
          <p:cNvCxnSpPr>
            <a:cxnSpLocks noChangeShapeType="1"/>
            <a:stCxn id="18437" idx="3"/>
            <a:endCxn id="18440" idx="1"/>
          </p:cNvCxnSpPr>
          <p:nvPr/>
        </p:nvCxnSpPr>
        <p:spPr bwMode="auto">
          <a:xfrm>
            <a:off x="5638800" y="4076700"/>
            <a:ext cx="457200" cy="1588"/>
          </a:xfrm>
          <a:prstGeom prst="straightConnector1">
            <a:avLst/>
          </a:prstGeom>
          <a:noFill/>
          <a:ln w="50800" cap="sq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ounded Rectangle 30"/>
          <p:cNvSpPr/>
          <p:nvPr/>
        </p:nvSpPr>
        <p:spPr bwMode="auto">
          <a:xfrm>
            <a:off x="7620000" y="3276600"/>
            <a:ext cx="1371600" cy="685800"/>
          </a:xfrm>
          <a:prstGeom prst="roundRect">
            <a:avLst/>
          </a:prstGeom>
          <a:solidFill>
            <a:schemeClr val="accent6">
              <a:lumMod val="90000"/>
              <a:lumOff val="10000"/>
            </a:schemeClr>
          </a:solidFill>
          <a:ln w="9525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en-US" dirty="0" err="1"/>
              <a:t>Kinerja</a:t>
            </a:r>
            <a:r>
              <a:rPr lang="en-US" dirty="0"/>
              <a:t> 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0000" y="4419600"/>
            <a:ext cx="1371600" cy="685800"/>
          </a:xfrm>
          <a:prstGeom prst="roundRect">
            <a:avLst/>
          </a:prstGeom>
          <a:solidFill>
            <a:schemeClr val="accent6">
              <a:lumMod val="90000"/>
              <a:lumOff val="10000"/>
            </a:schemeClr>
          </a:solidFill>
          <a:ln w="9525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en-US" dirty="0" err="1"/>
              <a:t>Kepuasan</a:t>
            </a:r>
            <a:r>
              <a:rPr lang="en-US" dirty="0"/>
              <a:t> </a:t>
            </a:r>
          </a:p>
        </p:txBody>
      </p:sp>
      <p:cxnSp>
        <p:nvCxnSpPr>
          <p:cNvPr id="18447" name="Straight Arrow Connector 35"/>
          <p:cNvCxnSpPr>
            <a:cxnSpLocks noChangeShapeType="1"/>
            <a:stCxn id="18440" idx="3"/>
            <a:endCxn id="31" idx="1"/>
          </p:cNvCxnSpPr>
          <p:nvPr/>
        </p:nvCxnSpPr>
        <p:spPr bwMode="auto">
          <a:xfrm flipV="1">
            <a:off x="7162800" y="3619500"/>
            <a:ext cx="457200" cy="457200"/>
          </a:xfrm>
          <a:prstGeom prst="straightConnector1">
            <a:avLst/>
          </a:prstGeom>
          <a:noFill/>
          <a:ln w="50800" cap="sq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8" name="Straight Arrow Connector 37"/>
          <p:cNvCxnSpPr>
            <a:cxnSpLocks noChangeShapeType="1"/>
            <a:stCxn id="18440" idx="3"/>
            <a:endCxn id="32" idx="1"/>
          </p:cNvCxnSpPr>
          <p:nvPr/>
        </p:nvCxnSpPr>
        <p:spPr bwMode="auto">
          <a:xfrm>
            <a:off x="7162800" y="4076700"/>
            <a:ext cx="457200" cy="685800"/>
          </a:xfrm>
          <a:prstGeom prst="straightConnector1">
            <a:avLst/>
          </a:prstGeom>
          <a:noFill/>
          <a:ln w="50800" cap="sq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itle 1"/>
          <p:cNvSpPr txBox="1">
            <a:spLocks/>
          </p:cNvSpPr>
          <p:nvPr/>
        </p:nvSpPr>
        <p:spPr bwMode="auto">
          <a:xfrm>
            <a:off x="228600" y="62484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98525" indent="-898525" algn="l" eaLnBrk="0" hangingPunct="0">
              <a:defRPr/>
            </a:pPr>
            <a:r>
              <a:rPr lang="en-US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Sumber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Robbin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dan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Judge, </a:t>
            </a:r>
            <a:r>
              <a:rPr lang="en-US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Perlaku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Organisasi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buku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2, </a:t>
            </a:r>
            <a:r>
              <a:rPr lang="en-US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Salemba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Empat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Jakarta 2008. h. 286</a:t>
            </a:r>
          </a:p>
        </p:txBody>
      </p:sp>
      <p:sp>
        <p:nvSpPr>
          <p:cNvPr id="18450" name="Rectangle 10"/>
          <p:cNvSpPr>
            <a:spLocks noChangeArrowheads="1"/>
          </p:cNvSpPr>
          <p:nvPr/>
        </p:nvSpPr>
        <p:spPr bwMode="auto">
          <a:xfrm>
            <a:off x="5867400" y="1981200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/>
              <a:t>Kekuatan kultur</a:t>
            </a:r>
          </a:p>
        </p:txBody>
      </p:sp>
    </p:spTree>
    <p:extLst>
      <p:ext uri="{BB962C8B-B14F-4D97-AF65-F5344CB8AC3E}">
        <p14:creationId xmlns:p14="http://schemas.microsoft.com/office/powerpoint/2010/main" val="712829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/>
              <a:t>Keterangan gambar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400" dirty="0" err="1" smtClean="0"/>
              <a:t>Karyawan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persepsi</a:t>
            </a:r>
            <a:r>
              <a:rPr lang="en-US" sz="2400" dirty="0" smtClean="0"/>
              <a:t> </a:t>
            </a:r>
            <a:r>
              <a:rPr lang="en-US" sz="2400" dirty="0" err="1" smtClean="0"/>
              <a:t>subyektif</a:t>
            </a:r>
            <a:r>
              <a:rPr lang="en-US" sz="2400" dirty="0" smtClean="0"/>
              <a:t>  yang </a:t>
            </a:r>
            <a:r>
              <a:rPr lang="en-US" sz="2400" dirty="0" err="1" smtClean="0"/>
              <a:t>utuh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faktor-faktor</a:t>
            </a:r>
            <a:r>
              <a:rPr lang="en-US" sz="2400" dirty="0" smtClean="0"/>
              <a:t> </a:t>
            </a:r>
            <a:r>
              <a:rPr lang="en-US" sz="2400" dirty="0" err="1" smtClean="0"/>
              <a:t>obyektif</a:t>
            </a:r>
            <a:r>
              <a:rPr lang="en-US" sz="2400" dirty="0" smtClean="0"/>
              <a:t> 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;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toleransi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resiko</a:t>
            </a:r>
            <a:r>
              <a:rPr lang="en-US" sz="2400" dirty="0" smtClean="0"/>
              <a:t>, </a:t>
            </a:r>
            <a:r>
              <a:rPr lang="en-US" sz="2400" dirty="0" err="1" smtClean="0"/>
              <a:t>penekanan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tim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dukungan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dirty="0" err="1" smtClean="0"/>
              <a:t>Persepsi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dasarnya</a:t>
            </a:r>
            <a:r>
              <a:rPr lang="en-US" sz="2400" dirty="0" smtClean="0"/>
              <a:t>  yang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budaya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organi-sasi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dirty="0" err="1" smtClean="0"/>
              <a:t>Persepsi-persepsi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baik</a:t>
            </a:r>
            <a:r>
              <a:rPr lang="en-US" sz="2400" dirty="0" smtClean="0"/>
              <a:t>  </a:t>
            </a:r>
            <a:r>
              <a:rPr lang="en-US" sz="2400" dirty="0" err="1" smtClean="0"/>
              <a:t>ataupun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selanjutnya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 </a:t>
            </a:r>
            <a:r>
              <a:rPr lang="en-US" sz="2400" dirty="0" err="1" smtClean="0"/>
              <a:t>kinerja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kpuasan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dampak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 smtClean="0"/>
              <a:t>kuat</a:t>
            </a:r>
            <a:r>
              <a:rPr lang="en-US" sz="2400" dirty="0" smtClean="0"/>
              <a:t> </a:t>
            </a:r>
            <a:r>
              <a:rPr lang="en-US" sz="2400" dirty="0" err="1" smtClean="0"/>
              <a:t>nya</a:t>
            </a:r>
            <a:r>
              <a:rPr lang="en-US" sz="2400" dirty="0" smtClean="0"/>
              <a:t> </a:t>
            </a:r>
            <a:r>
              <a:rPr lang="en-US" sz="2400" dirty="0" err="1" smtClean="0"/>
              <a:t>kultur</a:t>
            </a:r>
            <a:r>
              <a:rPr lang="en-US" sz="2400" dirty="0" smtClean="0"/>
              <a:t>.  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E157CA5-D209-483D-A101-4EEB631D28F9}" type="datetime1">
              <a:rPr lang="en-US" altLang="id-ID" sz="1400" smtClean="0"/>
              <a:pPr eaLnBrk="1" hangingPunct="1">
                <a:spcBef>
                  <a:spcPct val="50000"/>
                </a:spcBef>
                <a:buFontTx/>
                <a:buNone/>
              </a:pPr>
              <a:t>3/26/2018</a:t>
            </a:fld>
            <a:endParaRPr lang="en-US" altLang="id-ID" sz="1400" smtClean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72EB756E-C117-4116-AFF1-19B8AD33D2DD}" type="slidenum">
              <a:rPr lang="en-US" altLang="id-ID" sz="1400" smtClean="0"/>
              <a:pPr algn="r" eaLnBrk="1" hangingPunct="1">
                <a:spcBef>
                  <a:spcPct val="50000"/>
                </a:spcBef>
                <a:buFontTx/>
                <a:buNone/>
              </a:pPr>
              <a:t>17</a:t>
            </a:fld>
            <a:endParaRPr lang="en-US" altLang="id-ID" sz="1400" smtClean="0"/>
          </a:p>
        </p:txBody>
      </p:sp>
    </p:spTree>
    <p:extLst>
      <p:ext uri="{BB962C8B-B14F-4D97-AF65-F5344CB8AC3E}">
        <p14:creationId xmlns:p14="http://schemas.microsoft.com/office/powerpoint/2010/main" val="152762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dirty="0" smtClean="0"/>
              <a:t>FEB 305 - Manajemen SDM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 DAN MISI UNIVERSITAS ESA UNGGUL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1" y="1600200"/>
            <a:ext cx="8229600" cy="466344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id-ID" sz="3200" b="1" smtClean="0"/>
              <a:t>PENGERETIAN BUDAYA  ORGANISASI</a:t>
            </a:r>
            <a:endParaRPr lang="en-US" altLang="id-ID" sz="32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42375" cy="1752600"/>
          </a:xfrm>
          <a:solidFill>
            <a:srgbClr val="003300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id-ID" sz="2400" dirty="0" smtClean="0">
                <a:solidFill>
                  <a:schemeClr val="bg1"/>
                </a:solidFill>
              </a:rPr>
              <a:t>Robbins 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dan</a:t>
            </a:r>
            <a:r>
              <a:rPr lang="en-US" altLang="id-ID" sz="2400" dirty="0" smtClean="0">
                <a:solidFill>
                  <a:schemeClr val="bg1"/>
                </a:solidFill>
              </a:rPr>
              <a:t> Judge (2008:256)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kultur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organisasi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mengacu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ada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sebuah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sistem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makna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bersama</a:t>
            </a:r>
            <a:r>
              <a:rPr lang="en-US" altLang="id-ID" sz="2400" dirty="0" smtClean="0">
                <a:solidFill>
                  <a:schemeClr val="bg1"/>
                </a:solidFill>
              </a:rPr>
              <a:t> yang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dianut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oleh</a:t>
            </a:r>
            <a:r>
              <a:rPr lang="en-US" altLang="id-ID" sz="2400" dirty="0" smtClean="0">
                <a:solidFill>
                  <a:schemeClr val="bg1"/>
                </a:solidFill>
              </a:rPr>
              <a:t> para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anggota</a:t>
            </a:r>
            <a:r>
              <a:rPr lang="en-US" altLang="id-ID" sz="2400" dirty="0" smtClean="0">
                <a:solidFill>
                  <a:schemeClr val="bg1"/>
                </a:solidFill>
              </a:rPr>
              <a:t> yang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membedakan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organisasi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tersebut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dengan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organisasi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lainnya</a:t>
            </a:r>
            <a:r>
              <a:rPr lang="en-US" altLang="id-ID" sz="2400" dirty="0" smtClean="0">
                <a:solidFill>
                  <a:schemeClr val="bg1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d-ID" sz="2400" dirty="0" err="1" smtClean="0">
                <a:solidFill>
                  <a:schemeClr val="bg1"/>
                </a:solidFill>
              </a:rPr>
              <a:t>Sistem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makna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bersama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adalah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sekumpulan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karakteristik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kunci</a:t>
            </a:r>
            <a:r>
              <a:rPr lang="en-US" altLang="id-ID" sz="2400" dirty="0" smtClean="0">
                <a:solidFill>
                  <a:schemeClr val="bg1"/>
                </a:solidFill>
              </a:rPr>
              <a:t> yang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dijunjung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tinggi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oleh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organisasi</a:t>
            </a:r>
            <a:r>
              <a:rPr lang="en-US" altLang="id-ID" sz="2400" dirty="0" smtClean="0">
                <a:solidFill>
                  <a:schemeClr val="bg1"/>
                </a:solidFill>
              </a:rPr>
              <a:t>.   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8B59D958-E2CC-44B8-AA64-AF3BEADD3620}" type="datetime1">
              <a:rPr lang="en-US" altLang="id-ID" sz="1400" smtClean="0"/>
              <a:pPr eaLnBrk="1" hangingPunct="1">
                <a:spcBef>
                  <a:spcPct val="50000"/>
                </a:spcBef>
                <a:buFontTx/>
                <a:buNone/>
              </a:pPr>
              <a:t>3/26/2018</a:t>
            </a:fld>
            <a:endParaRPr lang="en-US" altLang="id-ID" sz="1400" smtClean="0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06E43083-4EB3-417B-84E9-D3E55E366CAB}" type="slidenum">
              <a:rPr lang="en-US" altLang="id-ID" sz="1400" smtClean="0"/>
              <a:pPr algn="r" eaLnBrk="1" hangingPunct="1">
                <a:spcBef>
                  <a:spcPct val="50000"/>
                </a:spcBef>
                <a:buFontTx/>
                <a:buNone/>
              </a:pPr>
              <a:t>3</a:t>
            </a:fld>
            <a:endParaRPr lang="en-US" altLang="id-ID" sz="1400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04800" y="3503613"/>
            <a:ext cx="8610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d-ID" sz="2400"/>
              <a:t>(Luthans, 2006:47) budaya dapat didefinisikan sebagai pengetahuan yang diperoleh untuk menginterpretasikan pengalaman dan mengha-silkan perilaku sosial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4800600"/>
            <a:ext cx="8229600" cy="1676400"/>
          </a:xfrm>
          <a:prstGeom prst="rect">
            <a:avLst/>
          </a:prstGeom>
          <a:solidFill>
            <a:srgbClr val="22040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id-ID" kern="0" dirty="0">
                <a:solidFill>
                  <a:schemeClr val="bg1"/>
                </a:solidFill>
              </a:rPr>
              <a:t>Siagian,</a:t>
            </a:r>
            <a:r>
              <a:rPr lang="en-US" kern="0" dirty="0">
                <a:solidFill>
                  <a:schemeClr val="bg1"/>
                </a:solidFill>
              </a:rPr>
              <a:t> (</a:t>
            </a:r>
            <a:r>
              <a:rPr lang="id-ID" kern="0" dirty="0">
                <a:solidFill>
                  <a:schemeClr val="bg1"/>
                </a:solidFill>
              </a:rPr>
              <a:t>1995:126).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Budaya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organisasi</a:t>
            </a:r>
            <a:r>
              <a:rPr lang="en-US" kern="0" dirty="0">
                <a:solidFill>
                  <a:schemeClr val="bg1"/>
                </a:solidFill>
              </a:rPr>
              <a:t> m</a:t>
            </a:r>
            <a:r>
              <a:rPr lang="id-ID" kern="0" dirty="0">
                <a:solidFill>
                  <a:schemeClr val="bg1"/>
                </a:solidFill>
                <a:latin typeface="+mn-lt"/>
              </a:rPr>
              <a:t>erupakan kesepa</a:t>
            </a:r>
            <a:r>
              <a:rPr lang="en-US" kern="0" dirty="0">
                <a:solidFill>
                  <a:schemeClr val="bg1"/>
                </a:solidFill>
                <a:latin typeface="+mn-lt"/>
              </a:rPr>
              <a:t>-</a:t>
            </a:r>
            <a:r>
              <a:rPr lang="id-ID" kern="0" dirty="0">
                <a:solidFill>
                  <a:schemeClr val="bg1"/>
                </a:solidFill>
                <a:latin typeface="+mn-lt"/>
              </a:rPr>
              <a:t>katan</a:t>
            </a:r>
            <a:r>
              <a:rPr lang="en-US" kern="0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kern="0" dirty="0" err="1">
                <a:solidFill>
                  <a:schemeClr val="bg1"/>
                </a:solidFill>
                <a:latin typeface="+mn-lt"/>
              </a:rPr>
              <a:t>komitmen</a:t>
            </a:r>
            <a:r>
              <a:rPr lang="en-US" kern="0" dirty="0">
                <a:solidFill>
                  <a:schemeClr val="bg1"/>
                </a:solidFill>
                <a:latin typeface="+mn-lt"/>
              </a:rPr>
              <a:t>)</a:t>
            </a:r>
            <a:r>
              <a:rPr lang="id-ID" kern="0" dirty="0">
                <a:solidFill>
                  <a:schemeClr val="bg1"/>
                </a:solidFill>
                <a:latin typeface="+mn-lt"/>
              </a:rPr>
              <a:t> bersama tentang nilai-nilai bersama dalam kehidupan organisasi dan mengikat semua orang dalam organisasi yang bersangkutan</a:t>
            </a:r>
            <a:endParaRPr lang="en-US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01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/>
              <a:t>Pentingnya budaya organisasi</a:t>
            </a:r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089025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id-ID" sz="2400" smtClean="0"/>
              <a:t>Budaya dipelajari dan  membantu manusia dalam usaha mereka berinteraksi dan berkomunikasi dengan orang lain dalam masyarakat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87622731-01D4-46D2-9839-DC8AF826F7CC}" type="datetime1">
              <a:rPr lang="en-US" altLang="id-ID" sz="1400" smtClean="0"/>
              <a:pPr eaLnBrk="1" hangingPunct="1">
                <a:spcBef>
                  <a:spcPct val="50000"/>
                </a:spcBef>
                <a:buFontTx/>
                <a:buNone/>
              </a:pPr>
              <a:t>3/26/2018</a:t>
            </a:fld>
            <a:endParaRPr lang="en-US" altLang="id-ID" sz="1400" smtClean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4ED59895-F8E5-4F8B-A9AD-9F507FA645DA}" type="slidenum">
              <a:rPr lang="en-US" altLang="id-ID" sz="1400" smtClean="0"/>
              <a:pPr algn="r" eaLnBrk="1" hangingPunct="1">
                <a:spcBef>
                  <a:spcPct val="50000"/>
                </a:spcBef>
                <a:buFontTx/>
                <a:buNone/>
              </a:pPr>
              <a:t>4</a:t>
            </a:fld>
            <a:endParaRPr lang="en-US" altLang="id-ID" sz="1400" smtClean="0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066800" y="38100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d-ID" sz="2400"/>
              <a:t>Ketika nilai dan kepercayaan dalam budaya berbeda, beberapa orang memiliki masalah penyesuaian. Jika hal ini tidak diantisipasi, maka akan menjadi penyebab kegagalan usaha dalam organisasi yang disebut “</a:t>
            </a:r>
            <a:r>
              <a:rPr lang="en-US" altLang="id-ID" sz="2400" i="1"/>
              <a:t>culture shock</a:t>
            </a:r>
            <a:r>
              <a:rPr lang="en-US" altLang="id-ID" sz="24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632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486400"/>
          </a:xfrm>
          <a:solidFill>
            <a:srgbClr val="333300"/>
          </a:solidFill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Robbins 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Judge (2008:256) </a:t>
            </a:r>
            <a:r>
              <a:rPr lang="en-US" sz="2000" dirty="0" err="1" smtClean="0">
                <a:solidFill>
                  <a:schemeClr val="bg1"/>
                </a:solidFill>
              </a:rPr>
              <a:t>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tujuh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karakteristik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utama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secara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keseluruhan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merupakan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hakekat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kultur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sebuah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organisasi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yaitu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 typeface="Times New Roman" pitchFamily="18" charset="0"/>
              <a:buAutoNum type="arabicPeriod"/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Inovasi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keberanian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mengambil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resiko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Sejauhmana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karyawan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didorong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bersikap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inovatip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berani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mengambil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resikio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Times New Roman" pitchFamily="18" charset="0"/>
              <a:buAutoNum type="arabicPeriod"/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Perhatian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hal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hal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rinci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Sejauh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karyawan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diharapkan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menjalankan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presisi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Analisis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perhatian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hal-hal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kecil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Times New Roman" pitchFamily="18" charset="0"/>
              <a:buAutoNum type="arabicPeriod"/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Orientasi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hasil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Sejauh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manajemen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berfokus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lebih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hasil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ketim</a:t>
            </a:r>
            <a:r>
              <a:rPr lang="en-US" sz="2000" dirty="0" smtClean="0">
                <a:solidFill>
                  <a:schemeClr val="bg1"/>
                </a:solidFill>
              </a:rPr>
              <a:t>-bang </a:t>
            </a:r>
            <a:r>
              <a:rPr lang="en-US" sz="2000" dirty="0" err="1" smtClean="0">
                <a:solidFill>
                  <a:schemeClr val="bg1"/>
                </a:solidFill>
              </a:rPr>
              <a:t>pada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teknik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proses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yg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digunakan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utk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mencapai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hasil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tersebut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Times New Roman" pitchFamily="18" charset="0"/>
              <a:buAutoNum type="arabicPeriod"/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Orientasi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orang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Sejauh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manakeputusan-keputusan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manajemen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memper-timbangkan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efek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hasil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tersebut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atas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orang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dalam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organisasi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Times New Roman" pitchFamily="18" charset="0"/>
              <a:buAutoNum type="arabicPeriod"/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Orientasi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tim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Sejauh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kegiatan-kegiatan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kerja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diorganisasi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ketimbang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individu-individu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Times New Roman" pitchFamily="18" charset="0"/>
              <a:buAutoNum type="arabicPeriod"/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Keagresifan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Sejauh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orang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bersikap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agresif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kompetitif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ketimbang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santai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Times New Roman" pitchFamily="18" charset="0"/>
              <a:buAutoNum type="arabicPeriod"/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Stabilitas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Sejauh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kegiatan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organisasi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menekankan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dipertahan-kannya</a:t>
            </a:r>
            <a:r>
              <a:rPr lang="en-US" sz="2000" dirty="0" smtClean="0">
                <a:solidFill>
                  <a:schemeClr val="bg1"/>
                </a:solidFill>
              </a:rPr>
              <a:t> status quo </a:t>
            </a:r>
            <a:r>
              <a:rPr lang="en-US" sz="2000" dirty="0" err="1" smtClean="0">
                <a:solidFill>
                  <a:schemeClr val="bg1"/>
                </a:solidFill>
              </a:rPr>
              <a:t>dalam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perbandingannya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pertumbuhan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DBB43F70-7C86-468A-915E-D6DC713330FD}" type="datetime1">
              <a:rPr lang="en-US" altLang="id-ID" sz="1400" smtClean="0"/>
              <a:pPr eaLnBrk="1" hangingPunct="1">
                <a:spcBef>
                  <a:spcPct val="50000"/>
                </a:spcBef>
                <a:buFontTx/>
                <a:buNone/>
              </a:pPr>
              <a:t>3/26/2018</a:t>
            </a:fld>
            <a:endParaRPr lang="en-US" altLang="id-ID" sz="1400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28B98437-F17E-420F-8097-1C17695C68A5}" type="slidenum">
              <a:rPr lang="en-US" altLang="id-ID" sz="1400" smtClean="0"/>
              <a:pPr algn="r" eaLnBrk="1" hangingPunct="1">
                <a:spcBef>
                  <a:spcPct val="50000"/>
                </a:spcBef>
                <a:buFontTx/>
                <a:buNone/>
              </a:pPr>
              <a:t>5</a:t>
            </a:fld>
            <a:endParaRPr lang="en-US" altLang="id-ID" sz="1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417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C63E485-A24D-40FE-9EEF-803367C25257}" type="datetime1">
              <a:rPr lang="en-US" altLang="id-ID" sz="1400" smtClean="0"/>
              <a:pPr eaLnBrk="1" hangingPunct="1">
                <a:spcBef>
                  <a:spcPct val="50000"/>
                </a:spcBef>
                <a:buFontTx/>
                <a:buNone/>
              </a:pPr>
              <a:t>3/26/2018</a:t>
            </a:fld>
            <a:endParaRPr lang="en-US" altLang="id-ID" sz="1400" smtClean="0"/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A9024AA6-3876-42AB-8111-04DF5B7E24A4}" type="slidenum">
              <a:rPr lang="en-US" altLang="id-ID" sz="1400" smtClean="0"/>
              <a:pPr algn="r" eaLnBrk="1" hangingPunct="1">
                <a:spcBef>
                  <a:spcPct val="50000"/>
                </a:spcBef>
                <a:buFontTx/>
                <a:buNone/>
              </a:pPr>
              <a:t>6</a:t>
            </a:fld>
            <a:endParaRPr lang="en-US" altLang="id-ID" sz="1400" smtClean="0"/>
          </a:p>
        </p:txBody>
      </p:sp>
      <p:sp>
        <p:nvSpPr>
          <p:cNvPr id="6" name="Rectangle 5"/>
          <p:cNvSpPr/>
          <p:nvPr/>
        </p:nvSpPr>
        <p:spPr>
          <a:xfrm>
            <a:off x="1219200" y="3048000"/>
            <a:ext cx="70326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Apa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Pengaruh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Kultur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504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838200"/>
          </a:xfrm>
          <a:solidFill>
            <a:srgbClr val="C00000"/>
          </a:solidFill>
        </p:spPr>
        <p:txBody>
          <a:bodyPr/>
          <a:lstStyle/>
          <a:p>
            <a:r>
              <a:rPr lang="en-US" altLang="id-ID" sz="3200" smtClean="0"/>
              <a:t>FUNGSI KULTUR ORGANISASI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715000"/>
          </a:xfrm>
          <a:solidFill>
            <a:srgbClr val="003300"/>
          </a:solidFill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Robbins 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Judge (2008:262)  </a:t>
            </a:r>
            <a:r>
              <a:rPr lang="en-US" sz="2400" dirty="0" err="1" smtClean="0">
                <a:solidFill>
                  <a:schemeClr val="bg1"/>
                </a:solidFill>
              </a:rPr>
              <a:t>mengatakan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bahwa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kultur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memilki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sejumlah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fungsi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organisasi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yaitu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pPr>
              <a:buFontTx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Kultur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sbg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penentu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batas-batas</a:t>
            </a:r>
            <a:r>
              <a:rPr lang="en-US" sz="2400" dirty="0" smtClean="0">
                <a:solidFill>
                  <a:schemeClr val="bg1"/>
                </a:solidFill>
              </a:rPr>
              <a:t>; </a:t>
            </a:r>
            <a:r>
              <a:rPr lang="en-US" sz="2400" dirty="0" err="1" smtClean="0">
                <a:solidFill>
                  <a:schemeClr val="bg1"/>
                </a:solidFill>
              </a:rPr>
              <a:t>artinya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kultur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menciptakan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perbedaan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antara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organisasi</a:t>
            </a:r>
            <a:r>
              <a:rPr lang="en-US" sz="2400" dirty="0" smtClean="0">
                <a:solidFill>
                  <a:schemeClr val="bg1"/>
                </a:solidFill>
              </a:rPr>
              <a:t> dg </a:t>
            </a:r>
            <a:r>
              <a:rPr lang="en-US" sz="2400" dirty="0" err="1" smtClean="0">
                <a:solidFill>
                  <a:schemeClr val="bg1"/>
                </a:solidFill>
              </a:rPr>
              <a:t>organisasi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lainnya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AutoNum type="arabicPeriod"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Kultur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memuat</a:t>
            </a:r>
            <a:r>
              <a:rPr lang="en-US" sz="2400" dirty="0" smtClean="0">
                <a:solidFill>
                  <a:schemeClr val="bg1"/>
                </a:solidFill>
              </a:rPr>
              <a:t> rasa </a:t>
            </a:r>
            <a:r>
              <a:rPr lang="en-US" sz="2400" dirty="0" err="1" smtClean="0">
                <a:solidFill>
                  <a:schemeClr val="bg1"/>
                </a:solidFill>
              </a:rPr>
              <a:t>identitas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anggota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organisasi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AutoNum type="arabicPeriod"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Kultur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memfasilitasi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lahirnya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komitmen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terhadap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sesuatu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lebih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besar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daripada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kepentingan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individu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AutoNum type="arabicPeriod"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Kultur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meningkatkan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stabilitas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sistem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sosial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Kultur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perekat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sosial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membantu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menyatukan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organisasi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menyediakan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standar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mengenai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apa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sebaiknya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dikatakan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dilakukan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karyawan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AutoNum type="arabicPeriod"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Kultur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mekanisme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pembuat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makna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kendali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sbg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mekanisme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sense-making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serta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kendali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menuntun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membentuk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sikap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perilaku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karyawan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7C984CA1-927E-4D68-ACA0-8A3EB44D3ABE}" type="datetime1">
              <a:rPr lang="en-US" altLang="id-ID" sz="1400" smtClean="0"/>
              <a:pPr eaLnBrk="1" hangingPunct="1">
                <a:spcBef>
                  <a:spcPct val="50000"/>
                </a:spcBef>
                <a:buFontTx/>
                <a:buNone/>
              </a:pPr>
              <a:t>3/26/2018</a:t>
            </a:fld>
            <a:endParaRPr lang="en-US" altLang="id-ID" sz="1400" smtClean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58088032-4EED-41C0-B61C-DEF60C9F9DD6}" type="slidenum">
              <a:rPr lang="en-US" altLang="id-ID" sz="1400" smtClean="0"/>
              <a:pPr algn="r" eaLnBrk="1" hangingPunct="1">
                <a:spcBef>
                  <a:spcPct val="50000"/>
                </a:spcBef>
                <a:buFontTx/>
                <a:buNone/>
              </a:pPr>
              <a:t>7</a:t>
            </a:fld>
            <a:endParaRPr lang="en-US" altLang="id-ID" sz="1400" smtClean="0"/>
          </a:p>
        </p:txBody>
      </p:sp>
    </p:spTree>
    <p:extLst>
      <p:ext uri="{BB962C8B-B14F-4D97-AF65-F5344CB8AC3E}">
        <p14:creationId xmlns:p14="http://schemas.microsoft.com/office/powerpoint/2010/main" val="263918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dirty="0" smtClean="0"/>
              <a:t>BUDAYA ORGANISASI SEBAGAI BEBAN?</a:t>
            </a:r>
            <a:endParaRPr lang="en-US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09800"/>
            <a:ext cx="8458200" cy="4343400"/>
          </a:xfrm>
          <a:solidFill>
            <a:srgbClr val="003300"/>
          </a:solidFill>
        </p:spPr>
        <p:txBody>
          <a:bodyPr>
            <a:normAutofit fontScale="92500" lnSpcReduction="10000"/>
          </a:bodyPr>
          <a:lstStyle/>
          <a:p>
            <a:r>
              <a:rPr lang="en-US" altLang="id-ID" sz="2400" dirty="0" smtClean="0">
                <a:solidFill>
                  <a:schemeClr val="bg1"/>
                </a:solidFill>
              </a:rPr>
              <a:t>Robbins 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dan</a:t>
            </a:r>
            <a:r>
              <a:rPr lang="en-US" altLang="id-ID" sz="2400" dirty="0" smtClean="0">
                <a:solidFill>
                  <a:schemeClr val="bg1"/>
                </a:solidFill>
              </a:rPr>
              <a:t> Judge (2008:264) “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kultur</a:t>
            </a:r>
            <a:r>
              <a:rPr lang="en-US" altLang="id-ID" sz="2400" dirty="0" smtClean="0">
                <a:solidFill>
                  <a:schemeClr val="bg1"/>
                </a:solidFill>
              </a:rPr>
              <a:t> 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berpotensi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disfungsi-onal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terhadap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keefektifan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suatu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organisasi</a:t>
            </a:r>
            <a:endParaRPr lang="en-US" altLang="id-ID" sz="2400" dirty="0" smtClean="0">
              <a:solidFill>
                <a:schemeClr val="bg1"/>
              </a:solidFill>
            </a:endParaRPr>
          </a:p>
          <a:p>
            <a:pPr marL="630238" lvl="1" indent="-268288">
              <a:buFont typeface="Times New Roman" pitchFamily="18" charset="0"/>
              <a:buAutoNum type="arabicPeriod"/>
            </a:pPr>
            <a:r>
              <a:rPr lang="en-US" altLang="id-ID" sz="2400" dirty="0" err="1" smtClean="0">
                <a:solidFill>
                  <a:schemeClr val="bg1"/>
                </a:solidFill>
              </a:rPr>
              <a:t>Hambatan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untuk</a:t>
            </a:r>
            <a:r>
              <a:rPr lang="en-US" altLang="id-ID" sz="2400" dirty="0" smtClean="0">
                <a:solidFill>
                  <a:schemeClr val="bg1"/>
                </a:solidFill>
              </a:rPr>
              <a:t> 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perubahan</a:t>
            </a:r>
            <a:r>
              <a:rPr lang="en-US" altLang="id-ID" sz="2400" dirty="0" smtClean="0">
                <a:solidFill>
                  <a:schemeClr val="bg1"/>
                </a:solidFill>
              </a:rPr>
              <a:t>. 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Kultur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menjadi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kendala</a:t>
            </a:r>
            <a:r>
              <a:rPr lang="en-US" altLang="id-ID" sz="2400" dirty="0" smtClean="0">
                <a:solidFill>
                  <a:schemeClr val="bg1"/>
                </a:solidFill>
              </a:rPr>
              <a:t> mana-kala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nilai-nilai</a:t>
            </a:r>
            <a:r>
              <a:rPr lang="en-US" altLang="id-ID" sz="2400" dirty="0" smtClean="0">
                <a:solidFill>
                  <a:schemeClr val="bg1"/>
                </a:solidFill>
              </a:rPr>
              <a:t> yang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dimiliki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bersama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tidak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sejalan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dengan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nilai-nilai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yg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dapat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meningkatkan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efektivitas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organisasi</a:t>
            </a:r>
            <a:endParaRPr lang="en-US" altLang="id-ID" sz="2400" dirty="0" smtClean="0">
              <a:solidFill>
                <a:schemeClr val="bg1"/>
              </a:solidFill>
            </a:endParaRPr>
          </a:p>
          <a:p>
            <a:pPr marL="630238" lvl="1" indent="-268288">
              <a:buFont typeface="Times New Roman" pitchFamily="18" charset="0"/>
              <a:buAutoNum type="arabicPeriod"/>
            </a:pPr>
            <a:r>
              <a:rPr lang="en-US" altLang="id-ID" sz="2400" dirty="0" err="1" smtClean="0">
                <a:solidFill>
                  <a:schemeClr val="bg1"/>
                </a:solidFill>
              </a:rPr>
              <a:t>Hambatan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bagi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keberagaman</a:t>
            </a:r>
            <a:r>
              <a:rPr lang="en-US" altLang="id-ID" sz="2400" dirty="0" smtClean="0">
                <a:solidFill>
                  <a:schemeClr val="bg1"/>
                </a:solidFill>
              </a:rPr>
              <a:t>.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Kultur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membatasi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rentang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nilai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gaya</a:t>
            </a:r>
            <a:r>
              <a:rPr lang="en-US" altLang="id-ID" sz="2400" dirty="0" smtClean="0">
                <a:solidFill>
                  <a:schemeClr val="bg1"/>
                </a:solidFill>
              </a:rPr>
              <a:t> yang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dapat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diterima</a:t>
            </a:r>
            <a:r>
              <a:rPr lang="en-US" altLang="id-ID" sz="2400" dirty="0" smtClean="0">
                <a:solidFill>
                  <a:schemeClr val="bg1"/>
                </a:solidFill>
              </a:rPr>
              <a:t>,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dimana</a:t>
            </a:r>
            <a:r>
              <a:rPr lang="en-US" altLang="id-ID" sz="2400" dirty="0" smtClean="0">
                <a:solidFill>
                  <a:schemeClr val="bg1"/>
                </a:solidFill>
              </a:rPr>
              <a:t> 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perbedaan-perbedaan</a:t>
            </a:r>
            <a:r>
              <a:rPr lang="en-US" altLang="id-ID" sz="2400" dirty="0" smtClean="0">
                <a:solidFill>
                  <a:schemeClr val="bg1"/>
                </a:solidFill>
              </a:rPr>
              <a:t> 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dengan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mayoritas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anggota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akan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menciptakan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paradoks</a:t>
            </a:r>
            <a:r>
              <a:rPr lang="en-US" altLang="id-ID" sz="2400" dirty="0" smtClean="0">
                <a:solidFill>
                  <a:schemeClr val="bg1"/>
                </a:solidFill>
              </a:rPr>
              <a:t>.</a:t>
            </a:r>
          </a:p>
          <a:p>
            <a:pPr marL="630238" lvl="1" indent="-268288">
              <a:buFont typeface="Times New Roman" pitchFamily="18" charset="0"/>
              <a:buAutoNum type="arabicPeriod"/>
            </a:pPr>
            <a:r>
              <a:rPr lang="en-US" altLang="id-ID" sz="2400" dirty="0" err="1" smtClean="0">
                <a:solidFill>
                  <a:schemeClr val="bg1"/>
                </a:solidFill>
              </a:rPr>
              <a:t>Hambatan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bagi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akuisisi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dan</a:t>
            </a:r>
            <a:r>
              <a:rPr lang="en-US" altLang="id-ID" sz="2400" dirty="0" smtClean="0">
                <a:solidFill>
                  <a:schemeClr val="bg1"/>
                </a:solidFill>
              </a:rPr>
              <a:t> merger.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Keputusan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akuisisi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dan</a:t>
            </a:r>
            <a:r>
              <a:rPr lang="en-US" altLang="id-ID" sz="2400" dirty="0" smtClean="0">
                <a:solidFill>
                  <a:schemeClr val="bg1"/>
                </a:solidFill>
              </a:rPr>
              <a:t>  merger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tidak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hanya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mempertimbangkan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keuntungan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finansial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saja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tetapi</a:t>
            </a:r>
            <a:r>
              <a:rPr lang="en-US" altLang="id-ID" sz="2400" dirty="0" smtClean="0">
                <a:solidFill>
                  <a:schemeClr val="bg1"/>
                </a:solidFill>
              </a:rPr>
              <a:t> juga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kesesuaian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kultur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menjadi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fokus</a:t>
            </a:r>
            <a:r>
              <a:rPr lang="en-US" altLang="id-ID" sz="2400" dirty="0" smtClean="0">
                <a:solidFill>
                  <a:schemeClr val="bg1"/>
                </a:solidFill>
              </a:rPr>
              <a:t> </a:t>
            </a:r>
            <a:r>
              <a:rPr lang="en-US" altLang="id-ID" sz="2400" dirty="0" err="1" smtClean="0">
                <a:solidFill>
                  <a:schemeClr val="bg1"/>
                </a:solidFill>
              </a:rPr>
              <a:t>utama</a:t>
            </a:r>
            <a:r>
              <a:rPr lang="en-US" altLang="id-ID" sz="20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5446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  <a:solidFill>
            <a:srgbClr val="333300"/>
          </a:solidFill>
        </p:spPr>
        <p:txBody>
          <a:bodyPr>
            <a:normAutofit fontScale="90000"/>
          </a:bodyPr>
          <a:lstStyle/>
          <a:p>
            <a:r>
              <a:rPr lang="en-US" altLang="id-ID" sz="4000" smtClean="0"/>
              <a:t>Proses Penciptaan Kultur Organisasi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  <a:solidFill>
            <a:srgbClr val="003300"/>
          </a:solidFill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Robbins 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Judge (2008:262), </a:t>
            </a:r>
            <a:r>
              <a:rPr lang="en-US" sz="2800" dirty="0" err="1" smtClean="0">
                <a:solidFill>
                  <a:schemeClr val="bg1"/>
                </a:solidFill>
              </a:rPr>
              <a:t>proses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pencptaan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kultur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terjadi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dalam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tiga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cara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yaitu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Pertama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pendiri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merekrut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mempertahankan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karyawan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sepikiran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seperasaan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mereka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Kedua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mereka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melakukan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indoktrinasi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sosialisasi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pikir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perilaku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mereka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karyawan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Ketiga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perilaku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pendiri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sendiri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bertindak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</a:rPr>
              <a:t> model </a:t>
            </a:r>
            <a:r>
              <a:rPr lang="en-US" sz="2400" dirty="0" err="1" smtClean="0">
                <a:solidFill>
                  <a:schemeClr val="bg1"/>
                </a:solidFill>
              </a:rPr>
              <a:t>peran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mendorong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karyawan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mengidentifikasi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dg </a:t>
            </a:r>
            <a:r>
              <a:rPr lang="en-US" sz="2400" dirty="0" err="1" smtClean="0">
                <a:solidFill>
                  <a:schemeClr val="bg1"/>
                </a:solidFill>
              </a:rPr>
              <a:t>demikian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menginter-nalsisai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keyakinan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nilai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asumsi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pendiri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tsb</a:t>
            </a:r>
            <a:r>
              <a:rPr lang="en-US" sz="2400" dirty="0" smtClean="0"/>
              <a:t>. 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804A6A9F-8A29-4553-B887-C0FB44AEE53A}" type="datetime1">
              <a:rPr lang="en-US" altLang="id-ID" sz="1400" smtClean="0"/>
              <a:pPr eaLnBrk="1" hangingPunct="1">
                <a:spcBef>
                  <a:spcPct val="50000"/>
                </a:spcBef>
                <a:buFontTx/>
                <a:buNone/>
              </a:pPr>
              <a:t>3/26/2018</a:t>
            </a:fld>
            <a:endParaRPr lang="en-US" altLang="id-ID" sz="1400" smtClean="0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3147F839-17CC-4DDB-B9BD-4C8F6A7C43B5}" type="slidenum">
              <a:rPr lang="en-US" altLang="id-ID" sz="1400" smtClean="0"/>
              <a:pPr algn="r" eaLnBrk="1" hangingPunct="1">
                <a:spcBef>
                  <a:spcPct val="50000"/>
                </a:spcBef>
                <a:buFontTx/>
                <a:buNone/>
              </a:pPr>
              <a:t>9</a:t>
            </a:fld>
            <a:endParaRPr lang="en-US" altLang="id-ID" sz="1400" smtClean="0"/>
          </a:p>
        </p:txBody>
      </p:sp>
    </p:spTree>
    <p:extLst>
      <p:ext uri="{BB962C8B-B14F-4D97-AF65-F5344CB8AC3E}">
        <p14:creationId xmlns:p14="http://schemas.microsoft.com/office/powerpoint/2010/main" val="1328701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1246</Words>
  <Application>Microsoft Office PowerPoint</Application>
  <PresentationFormat>On-screen Show (4:3)</PresentationFormat>
  <Paragraphs>149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MANAJEMEN PERUBAHAN DAN pengembangan ORGANISASI</vt:lpstr>
      <vt:lpstr>VISI DAN MISI UNIVERSITAS ESA UNGGUL</vt:lpstr>
      <vt:lpstr>PENGERETIAN BUDAYA  ORGANISASI</vt:lpstr>
      <vt:lpstr>Pentingnya budaya organisasi</vt:lpstr>
      <vt:lpstr>PowerPoint Presentation</vt:lpstr>
      <vt:lpstr>PowerPoint Presentation</vt:lpstr>
      <vt:lpstr>FUNGSI KULTUR ORGANISASI</vt:lpstr>
      <vt:lpstr>BUDAYA ORGANISASI SEBAGAI BEBAN?</vt:lpstr>
      <vt:lpstr>Proses Penciptaan Kultur Organisasi</vt:lpstr>
      <vt:lpstr>Upaya Penciptaan Kultur Etis </vt:lpstr>
      <vt:lpstr>Menciptakan Kultur Tanggap Pelanggan </vt:lpstr>
      <vt:lpstr>TINDAKAN MANAJERIAL</vt:lpstr>
      <vt:lpstr>PowerPoint Presentation</vt:lpstr>
      <vt:lpstr>Gambar  12.1. Bagaimana  Kultur Organisasi Terbangun</vt:lpstr>
      <vt:lpstr>Keterangan</vt:lpstr>
      <vt:lpstr>Gambar 12.2: Dampak Budaya Organisasi Terhadap Kinerja Dan Kepuasan</vt:lpstr>
      <vt:lpstr>Keterangan gambar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toshiba</cp:lastModifiedBy>
  <cp:revision>36</cp:revision>
  <dcterms:created xsi:type="dcterms:W3CDTF">2017-09-09T11:34:57Z</dcterms:created>
  <dcterms:modified xsi:type="dcterms:W3CDTF">2018-03-26T03:03:04Z</dcterms:modified>
</cp:coreProperties>
</file>