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93B700-7833-495D-A957-37075404EE0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93CFE4-B450-4D65-8629-6165F5914CDF}">
      <dgm:prSet phldrT="[Text]"/>
      <dgm:spPr/>
      <dgm:t>
        <a:bodyPr/>
        <a:lstStyle/>
        <a:p>
          <a:r>
            <a:rPr lang="en-US" dirty="0" smtClean="0"/>
            <a:t>Focus on Company Result</a:t>
          </a:r>
          <a:endParaRPr lang="en-US" dirty="0"/>
        </a:p>
      </dgm:t>
    </dgm:pt>
    <dgm:pt modelId="{1C57BDFE-429C-4FC4-B5EB-897C876192B1}" type="parTrans" cxnId="{106761E8-7684-4B3F-92B0-0199825EB0B3}">
      <dgm:prSet/>
      <dgm:spPr/>
      <dgm:t>
        <a:bodyPr/>
        <a:lstStyle/>
        <a:p>
          <a:endParaRPr lang="en-US"/>
        </a:p>
      </dgm:t>
    </dgm:pt>
    <dgm:pt modelId="{73844D2A-B2D7-4835-B8E1-9FEEE849EC75}" type="sibTrans" cxnId="{106761E8-7684-4B3F-92B0-0199825EB0B3}">
      <dgm:prSet/>
      <dgm:spPr/>
      <dgm:t>
        <a:bodyPr/>
        <a:lstStyle/>
        <a:p>
          <a:endParaRPr lang="en-US"/>
        </a:p>
      </dgm:t>
    </dgm:pt>
    <dgm:pt modelId="{4E210C3D-4F7F-4B17-A538-07EC84E166E1}">
      <dgm:prSet phldrT="[Text]"/>
      <dgm:spPr/>
      <dgm:t>
        <a:bodyPr/>
        <a:lstStyle/>
        <a:p>
          <a:r>
            <a:rPr lang="en-US" smtClean="0"/>
            <a:t>Focus on Sales People </a:t>
          </a:r>
          <a:endParaRPr lang="en-US" dirty="0"/>
        </a:p>
      </dgm:t>
    </dgm:pt>
    <dgm:pt modelId="{4D7333F8-C652-452A-9D6C-E08DBA885556}" type="parTrans" cxnId="{0FA8B615-09BB-4F39-9F69-82420D7A45C0}">
      <dgm:prSet/>
      <dgm:spPr/>
      <dgm:t>
        <a:bodyPr/>
        <a:lstStyle/>
        <a:p>
          <a:endParaRPr lang="en-US"/>
        </a:p>
      </dgm:t>
    </dgm:pt>
    <dgm:pt modelId="{27D5D909-D573-41A1-9885-3C0C2DE8D3B1}" type="sibTrans" cxnId="{0FA8B615-09BB-4F39-9F69-82420D7A45C0}">
      <dgm:prSet/>
      <dgm:spPr/>
      <dgm:t>
        <a:bodyPr/>
        <a:lstStyle/>
        <a:p>
          <a:endParaRPr lang="en-US"/>
        </a:p>
      </dgm:t>
    </dgm:pt>
    <dgm:pt modelId="{1C6FAE01-ADD3-4A27-8E70-456CF983B866}">
      <dgm:prSet phldrT="[Text]"/>
      <dgm:spPr/>
      <dgm:t>
        <a:bodyPr/>
        <a:lstStyle/>
        <a:p>
          <a:r>
            <a:rPr lang="en-US" dirty="0" smtClean="0"/>
            <a:t>Focus on Customer Result (loyalty and trust)</a:t>
          </a:r>
          <a:endParaRPr lang="en-US" dirty="0"/>
        </a:p>
      </dgm:t>
    </dgm:pt>
    <dgm:pt modelId="{C0EC7938-5A1E-4B23-8A74-A273B63DA63A}" type="parTrans" cxnId="{E9F5BA5D-0E32-450D-8DE1-B6B00F6704FC}">
      <dgm:prSet/>
      <dgm:spPr/>
      <dgm:t>
        <a:bodyPr/>
        <a:lstStyle/>
        <a:p>
          <a:endParaRPr lang="en-US"/>
        </a:p>
      </dgm:t>
    </dgm:pt>
    <dgm:pt modelId="{90F00C00-407C-4338-8859-8A5B1C4F40E5}" type="sibTrans" cxnId="{E9F5BA5D-0E32-450D-8DE1-B6B00F6704FC}">
      <dgm:prSet/>
      <dgm:spPr/>
      <dgm:t>
        <a:bodyPr/>
        <a:lstStyle/>
        <a:p>
          <a:endParaRPr lang="en-US"/>
        </a:p>
      </dgm:t>
    </dgm:pt>
    <dgm:pt modelId="{33D82078-1D60-4590-B33C-12874DEE248F}">
      <dgm:prSet phldrT="[Text]"/>
      <dgm:spPr/>
      <dgm:t>
        <a:bodyPr/>
        <a:lstStyle/>
        <a:p>
          <a:r>
            <a:rPr lang="en-US" dirty="0" smtClean="0"/>
            <a:t>Focus on Sales effective Drivers </a:t>
          </a:r>
          <a:endParaRPr lang="en-US" dirty="0"/>
        </a:p>
      </dgm:t>
    </dgm:pt>
    <dgm:pt modelId="{6AA6DC8E-452E-46CE-92F9-6442D9ABD476}" type="parTrans" cxnId="{8D149AEB-C09E-4AEB-A4E1-C4824BFC3220}">
      <dgm:prSet/>
      <dgm:spPr/>
      <dgm:t>
        <a:bodyPr/>
        <a:lstStyle/>
        <a:p>
          <a:endParaRPr lang="en-US"/>
        </a:p>
      </dgm:t>
    </dgm:pt>
    <dgm:pt modelId="{6CA47F94-C713-4EED-B5D8-8A6EEF67E0FC}" type="sibTrans" cxnId="{8D149AEB-C09E-4AEB-A4E1-C4824BFC3220}">
      <dgm:prSet/>
      <dgm:spPr/>
      <dgm:t>
        <a:bodyPr/>
        <a:lstStyle/>
        <a:p>
          <a:endParaRPr lang="en-US"/>
        </a:p>
      </dgm:t>
    </dgm:pt>
    <dgm:pt modelId="{99376E99-D1F8-4BFD-90A4-6E4D068C0702}">
      <dgm:prSet phldrT="[Text]"/>
      <dgm:spPr/>
      <dgm:t>
        <a:bodyPr/>
        <a:lstStyle/>
        <a:p>
          <a:r>
            <a:rPr lang="en-US" dirty="0" smtClean="0"/>
            <a:t>Focus on High Quality and Value driven activities</a:t>
          </a:r>
          <a:endParaRPr lang="en-US" dirty="0"/>
        </a:p>
      </dgm:t>
    </dgm:pt>
    <dgm:pt modelId="{3E029672-9E54-4FA2-9407-3806F0463FAA}" type="sibTrans" cxnId="{1A851265-21D5-45E5-9BEE-32C85350A352}">
      <dgm:prSet/>
      <dgm:spPr/>
      <dgm:t>
        <a:bodyPr/>
        <a:lstStyle/>
        <a:p>
          <a:endParaRPr lang="en-US"/>
        </a:p>
      </dgm:t>
    </dgm:pt>
    <dgm:pt modelId="{B3CB75C4-0C23-4368-97D8-9BF750E3351F}" type="parTrans" cxnId="{1A851265-21D5-45E5-9BEE-32C85350A352}">
      <dgm:prSet/>
      <dgm:spPr/>
      <dgm:t>
        <a:bodyPr/>
        <a:lstStyle/>
        <a:p>
          <a:endParaRPr lang="en-US"/>
        </a:p>
      </dgm:t>
    </dgm:pt>
    <dgm:pt modelId="{60C8ADAA-1DA4-429E-BD14-D057D027DAC9}" type="pres">
      <dgm:prSet presAssocID="{F793B700-7833-495D-A957-37075404EE0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909A54-5147-4043-905B-0C7145702C4A}" type="pres">
      <dgm:prSet presAssocID="{4E93CFE4-B450-4D65-8629-6165F5914CD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976927-B28D-4906-96F3-885F796CA964}" type="pres">
      <dgm:prSet presAssocID="{73844D2A-B2D7-4835-B8E1-9FEEE849EC75}" presName="sibTrans" presStyleCnt="0"/>
      <dgm:spPr/>
    </dgm:pt>
    <dgm:pt modelId="{891202D3-192E-41DD-8B05-892D3F658001}" type="pres">
      <dgm:prSet presAssocID="{99376E99-D1F8-4BFD-90A4-6E4D068C0702}" presName="node" presStyleLbl="node1" presStyleIdx="1" presStyleCnt="5" custLinFactY="15229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BDC216-416E-4886-B0AB-37532C951A2B}" type="pres">
      <dgm:prSet presAssocID="{3E029672-9E54-4FA2-9407-3806F0463FAA}" presName="sibTrans" presStyleCnt="0"/>
      <dgm:spPr/>
    </dgm:pt>
    <dgm:pt modelId="{96A08FDC-6B36-4763-B944-D0ACCE6DABCB}" type="pres">
      <dgm:prSet presAssocID="{4E210C3D-4F7F-4B17-A538-07EC84E166E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FA875E-5423-4113-BA4C-07B5ED6FCE89}" type="pres">
      <dgm:prSet presAssocID="{27D5D909-D573-41A1-9885-3C0C2DE8D3B1}" presName="sibTrans" presStyleCnt="0"/>
      <dgm:spPr/>
    </dgm:pt>
    <dgm:pt modelId="{9118E546-B457-4AFC-A786-1D87D9139832}" type="pres">
      <dgm:prSet presAssocID="{1C6FAE01-ADD3-4A27-8E70-456CF983B866}" presName="node" presStyleLbl="node1" presStyleIdx="3" presStyleCnt="5" custLinFactY="-22067" custLinFactNeighborX="2721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EA8940-4B67-4589-90B6-45D6E595B63B}" type="pres">
      <dgm:prSet presAssocID="{90F00C00-407C-4338-8859-8A5B1C4F40E5}" presName="sibTrans" presStyleCnt="0"/>
      <dgm:spPr/>
    </dgm:pt>
    <dgm:pt modelId="{1A801F3C-13A7-4318-AE94-C9B5502DCF78}" type="pres">
      <dgm:prSet presAssocID="{33D82078-1D60-4590-B33C-12874DEE248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530C26-1E87-44E8-AC17-0DB88C48554A}" type="presOf" srcId="{4E210C3D-4F7F-4B17-A538-07EC84E166E1}" destId="{96A08FDC-6B36-4763-B944-D0ACCE6DABCB}" srcOrd="0" destOrd="0" presId="urn:microsoft.com/office/officeart/2005/8/layout/default"/>
    <dgm:cxn modelId="{E9F5BA5D-0E32-450D-8DE1-B6B00F6704FC}" srcId="{F793B700-7833-495D-A957-37075404EE05}" destId="{1C6FAE01-ADD3-4A27-8E70-456CF983B866}" srcOrd="3" destOrd="0" parTransId="{C0EC7938-5A1E-4B23-8A74-A273B63DA63A}" sibTransId="{90F00C00-407C-4338-8859-8A5B1C4F40E5}"/>
    <dgm:cxn modelId="{8D149AEB-C09E-4AEB-A4E1-C4824BFC3220}" srcId="{F793B700-7833-495D-A957-37075404EE05}" destId="{33D82078-1D60-4590-B33C-12874DEE248F}" srcOrd="4" destOrd="0" parTransId="{6AA6DC8E-452E-46CE-92F9-6442D9ABD476}" sibTransId="{6CA47F94-C713-4EED-B5D8-8A6EEF67E0FC}"/>
    <dgm:cxn modelId="{106761E8-7684-4B3F-92B0-0199825EB0B3}" srcId="{F793B700-7833-495D-A957-37075404EE05}" destId="{4E93CFE4-B450-4D65-8629-6165F5914CDF}" srcOrd="0" destOrd="0" parTransId="{1C57BDFE-429C-4FC4-B5EB-897C876192B1}" sibTransId="{73844D2A-B2D7-4835-B8E1-9FEEE849EC75}"/>
    <dgm:cxn modelId="{9F852060-A945-4DCD-9BA7-EE353430150D}" type="presOf" srcId="{1C6FAE01-ADD3-4A27-8E70-456CF983B866}" destId="{9118E546-B457-4AFC-A786-1D87D9139832}" srcOrd="0" destOrd="0" presId="urn:microsoft.com/office/officeart/2005/8/layout/default"/>
    <dgm:cxn modelId="{7E3CCE7A-7847-4C7D-9DA0-36FBCB7D3F16}" type="presOf" srcId="{F793B700-7833-495D-A957-37075404EE05}" destId="{60C8ADAA-1DA4-429E-BD14-D057D027DAC9}" srcOrd="0" destOrd="0" presId="urn:microsoft.com/office/officeart/2005/8/layout/default"/>
    <dgm:cxn modelId="{0FA8B615-09BB-4F39-9F69-82420D7A45C0}" srcId="{F793B700-7833-495D-A957-37075404EE05}" destId="{4E210C3D-4F7F-4B17-A538-07EC84E166E1}" srcOrd="2" destOrd="0" parTransId="{4D7333F8-C652-452A-9D6C-E08DBA885556}" sibTransId="{27D5D909-D573-41A1-9885-3C0C2DE8D3B1}"/>
    <dgm:cxn modelId="{5DFA7CB6-B6ED-4FE5-982B-2A4B4D4BD702}" type="presOf" srcId="{99376E99-D1F8-4BFD-90A4-6E4D068C0702}" destId="{891202D3-192E-41DD-8B05-892D3F658001}" srcOrd="0" destOrd="0" presId="urn:microsoft.com/office/officeart/2005/8/layout/default"/>
    <dgm:cxn modelId="{F0260026-6F27-4795-901A-4DDBC52911A3}" type="presOf" srcId="{4E93CFE4-B450-4D65-8629-6165F5914CDF}" destId="{E1909A54-5147-4043-905B-0C7145702C4A}" srcOrd="0" destOrd="0" presId="urn:microsoft.com/office/officeart/2005/8/layout/default"/>
    <dgm:cxn modelId="{27D4C661-F261-4921-B36F-703A51721339}" type="presOf" srcId="{33D82078-1D60-4590-B33C-12874DEE248F}" destId="{1A801F3C-13A7-4318-AE94-C9B5502DCF78}" srcOrd="0" destOrd="0" presId="urn:microsoft.com/office/officeart/2005/8/layout/default"/>
    <dgm:cxn modelId="{1A851265-21D5-45E5-9BEE-32C85350A352}" srcId="{F793B700-7833-495D-A957-37075404EE05}" destId="{99376E99-D1F8-4BFD-90A4-6E4D068C0702}" srcOrd="1" destOrd="0" parTransId="{B3CB75C4-0C23-4368-97D8-9BF750E3351F}" sibTransId="{3E029672-9E54-4FA2-9407-3806F0463FAA}"/>
    <dgm:cxn modelId="{5307B189-3A16-431F-87CB-6DBF56AA10DD}" type="presParOf" srcId="{60C8ADAA-1DA4-429E-BD14-D057D027DAC9}" destId="{E1909A54-5147-4043-905B-0C7145702C4A}" srcOrd="0" destOrd="0" presId="urn:microsoft.com/office/officeart/2005/8/layout/default"/>
    <dgm:cxn modelId="{6F467EA1-B5CD-4FC6-A37C-985A2044C8B9}" type="presParOf" srcId="{60C8ADAA-1DA4-429E-BD14-D057D027DAC9}" destId="{19976927-B28D-4906-96F3-885F796CA964}" srcOrd="1" destOrd="0" presId="urn:microsoft.com/office/officeart/2005/8/layout/default"/>
    <dgm:cxn modelId="{D5844C50-C12A-45BC-9F6B-452AC660D542}" type="presParOf" srcId="{60C8ADAA-1DA4-429E-BD14-D057D027DAC9}" destId="{891202D3-192E-41DD-8B05-892D3F658001}" srcOrd="2" destOrd="0" presId="urn:microsoft.com/office/officeart/2005/8/layout/default"/>
    <dgm:cxn modelId="{7D63EB3C-1873-45E4-BA27-F06EDE6CE701}" type="presParOf" srcId="{60C8ADAA-1DA4-429E-BD14-D057D027DAC9}" destId="{F3BDC216-416E-4886-B0AB-37532C951A2B}" srcOrd="3" destOrd="0" presId="urn:microsoft.com/office/officeart/2005/8/layout/default"/>
    <dgm:cxn modelId="{32FA2DF7-9AA6-489A-A02E-D7510342D4E2}" type="presParOf" srcId="{60C8ADAA-1DA4-429E-BD14-D057D027DAC9}" destId="{96A08FDC-6B36-4763-B944-D0ACCE6DABCB}" srcOrd="4" destOrd="0" presId="urn:microsoft.com/office/officeart/2005/8/layout/default"/>
    <dgm:cxn modelId="{D77EA30C-3771-4B72-B69A-F3E6FCAAC438}" type="presParOf" srcId="{60C8ADAA-1DA4-429E-BD14-D057D027DAC9}" destId="{E6FA875E-5423-4113-BA4C-07B5ED6FCE89}" srcOrd="5" destOrd="0" presId="urn:microsoft.com/office/officeart/2005/8/layout/default"/>
    <dgm:cxn modelId="{74FC1690-CE42-4496-B5B8-7C225B371331}" type="presParOf" srcId="{60C8ADAA-1DA4-429E-BD14-D057D027DAC9}" destId="{9118E546-B457-4AFC-A786-1D87D9139832}" srcOrd="6" destOrd="0" presId="urn:microsoft.com/office/officeart/2005/8/layout/default"/>
    <dgm:cxn modelId="{49B1F0D3-EF58-430E-9394-7653197CF480}" type="presParOf" srcId="{60C8ADAA-1DA4-429E-BD14-D057D027DAC9}" destId="{5BEA8940-4B67-4589-90B6-45D6E595B63B}" srcOrd="7" destOrd="0" presId="urn:microsoft.com/office/officeart/2005/8/layout/default"/>
    <dgm:cxn modelId="{C90BCA7F-FEC5-46A1-89E0-A4BEAD57A5F3}" type="presParOf" srcId="{60C8ADAA-1DA4-429E-BD14-D057D027DAC9}" destId="{1A801F3C-13A7-4318-AE94-C9B5502DCF7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09A54-5147-4043-905B-0C7145702C4A}">
      <dsp:nvSpPr>
        <dsp:cNvPr id="0" name=""/>
        <dsp:cNvSpPr/>
      </dsp:nvSpPr>
      <dsp:spPr>
        <a:xfrm>
          <a:off x="1221978" y="2645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Focus on Company Result</a:t>
          </a:r>
          <a:endParaRPr lang="en-US" sz="2700" kern="1200" dirty="0"/>
        </a:p>
      </dsp:txBody>
      <dsp:txXfrm>
        <a:off x="1221978" y="2645"/>
        <a:ext cx="2706687" cy="1624012"/>
      </dsp:txXfrm>
    </dsp:sp>
    <dsp:sp modelId="{891202D3-192E-41DD-8B05-892D3F658001}">
      <dsp:nvSpPr>
        <dsp:cNvPr id="0" name=""/>
        <dsp:cNvSpPr/>
      </dsp:nvSpPr>
      <dsp:spPr>
        <a:xfrm>
          <a:off x="4199334" y="1873979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Focus on High Quality and Value driven activities</a:t>
          </a:r>
          <a:endParaRPr lang="en-US" sz="2700" kern="1200" dirty="0"/>
        </a:p>
      </dsp:txBody>
      <dsp:txXfrm>
        <a:off x="4199334" y="1873979"/>
        <a:ext cx="2706687" cy="1624012"/>
      </dsp:txXfrm>
    </dsp:sp>
    <dsp:sp modelId="{96A08FDC-6B36-4763-B944-D0ACCE6DABCB}">
      <dsp:nvSpPr>
        <dsp:cNvPr id="0" name=""/>
        <dsp:cNvSpPr/>
      </dsp:nvSpPr>
      <dsp:spPr>
        <a:xfrm>
          <a:off x="1221978" y="1897327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Focus on Sales People </a:t>
          </a:r>
          <a:endParaRPr lang="en-US" sz="2700" kern="1200" dirty="0"/>
        </a:p>
      </dsp:txBody>
      <dsp:txXfrm>
        <a:off x="1221978" y="1897327"/>
        <a:ext cx="2706687" cy="1624012"/>
      </dsp:txXfrm>
    </dsp:sp>
    <dsp:sp modelId="{9118E546-B457-4AFC-A786-1D87D9139832}">
      <dsp:nvSpPr>
        <dsp:cNvPr id="0" name=""/>
        <dsp:cNvSpPr/>
      </dsp:nvSpPr>
      <dsp:spPr>
        <a:xfrm>
          <a:off x="4272983" y="0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Focus on Customer Result (loyalty and trust)</a:t>
          </a:r>
          <a:endParaRPr lang="en-US" sz="2700" kern="1200" dirty="0"/>
        </a:p>
      </dsp:txBody>
      <dsp:txXfrm>
        <a:off x="4272983" y="0"/>
        <a:ext cx="2706687" cy="1624012"/>
      </dsp:txXfrm>
    </dsp:sp>
    <dsp:sp modelId="{1A801F3C-13A7-4318-AE94-C9B5502DCF78}">
      <dsp:nvSpPr>
        <dsp:cNvPr id="0" name=""/>
        <dsp:cNvSpPr/>
      </dsp:nvSpPr>
      <dsp:spPr>
        <a:xfrm>
          <a:off x="2710656" y="3792008"/>
          <a:ext cx="2706687" cy="1624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Focus on Sales effective Drivers </a:t>
          </a:r>
          <a:endParaRPr lang="en-US" sz="2700" kern="1200" dirty="0"/>
        </a:p>
      </dsp:txBody>
      <dsp:txXfrm>
        <a:off x="2710656" y="3792008"/>
        <a:ext cx="2706687" cy="1624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7A4E-49A5-474E-A121-4C5C962BF546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4A14-052A-4364-804C-581DC5265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245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7A4E-49A5-474E-A121-4C5C962BF546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4A14-052A-4364-804C-581DC5265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05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7A4E-49A5-474E-A121-4C5C962BF546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4A14-052A-4364-804C-581DC5265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07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7A4E-49A5-474E-A121-4C5C962BF546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4A14-052A-4364-804C-581DC5265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54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7A4E-49A5-474E-A121-4C5C962BF546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4A14-052A-4364-804C-581DC5265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14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7A4E-49A5-474E-A121-4C5C962BF546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4A14-052A-4364-804C-581DC5265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06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7A4E-49A5-474E-A121-4C5C962BF546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4A14-052A-4364-804C-581DC5265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92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7A4E-49A5-474E-A121-4C5C962BF546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4A14-052A-4364-804C-581DC5265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50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7A4E-49A5-474E-A121-4C5C962BF546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4A14-052A-4364-804C-581DC5265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66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7A4E-49A5-474E-A121-4C5C962BF546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4A14-052A-4364-804C-581DC5265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8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7A4E-49A5-474E-A121-4C5C962BF546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C4A14-052A-4364-804C-581DC5265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688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07A4E-49A5-474E-A121-4C5C962BF546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C4A14-052A-4364-804C-581DC5265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82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Sales Strategy and Key Account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11895571"/>
              </p:ext>
            </p:extLst>
          </p:nvPr>
        </p:nvGraphicFramePr>
        <p:xfrm>
          <a:off x="2032000" y="123002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-95534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Key to winning Sales force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5422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2180" y="2678689"/>
            <a:ext cx="3038475" cy="166687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Sales effective Drivers?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Sales Strategy</a:t>
            </a:r>
          </a:p>
          <a:p>
            <a:pPr marL="514350" indent="-514350">
              <a:buAutoNum type="arabicPeriod"/>
            </a:pPr>
            <a:r>
              <a:rPr lang="en-US" dirty="0" smtClean="0"/>
              <a:t>Sales force Size</a:t>
            </a:r>
          </a:p>
          <a:p>
            <a:pPr marL="514350" indent="-514350">
              <a:buAutoNum type="arabicPeriod"/>
            </a:pPr>
            <a:r>
              <a:rPr lang="en-US" dirty="0" smtClean="0"/>
              <a:t>Sales force structure and roles</a:t>
            </a:r>
          </a:p>
          <a:p>
            <a:pPr marL="514350" indent="-514350">
              <a:buAutoNum type="arabicPeriod"/>
            </a:pPr>
            <a:r>
              <a:rPr lang="en-US" dirty="0" smtClean="0"/>
              <a:t>Sales Territory design</a:t>
            </a:r>
          </a:p>
          <a:p>
            <a:pPr marL="514350" indent="-514350">
              <a:buAutoNum type="arabicPeriod"/>
            </a:pPr>
            <a:r>
              <a:rPr lang="en-US" dirty="0" smtClean="0"/>
              <a:t>Recruiting</a:t>
            </a:r>
          </a:p>
          <a:p>
            <a:pPr marL="514350" indent="-514350">
              <a:buAutoNum type="arabicPeriod"/>
            </a:pPr>
            <a:r>
              <a:rPr lang="en-US" dirty="0" smtClean="0"/>
              <a:t>Learning and Development</a:t>
            </a:r>
          </a:p>
          <a:p>
            <a:pPr marL="514350" indent="-514350">
              <a:buAutoNum type="arabicPeriod"/>
            </a:pPr>
            <a:r>
              <a:rPr lang="en-US" dirty="0" smtClean="0"/>
              <a:t>Culture</a:t>
            </a:r>
          </a:p>
          <a:p>
            <a:pPr marL="514350" indent="-514350">
              <a:buAutoNum type="arabicPeriod"/>
            </a:pPr>
            <a:r>
              <a:rPr lang="en-US" dirty="0" smtClean="0"/>
              <a:t>Sales management team</a:t>
            </a:r>
          </a:p>
          <a:p>
            <a:pPr marL="514350" indent="-514350">
              <a:buAutoNum type="arabicPeriod"/>
            </a:pPr>
            <a:r>
              <a:rPr lang="en-US" dirty="0" smtClean="0"/>
              <a:t>Leveraging information (CRM, data tools, research)</a:t>
            </a:r>
          </a:p>
          <a:p>
            <a:pPr marL="514350" indent="-514350">
              <a:buAutoNum type="arabicPeriod"/>
            </a:pPr>
            <a:r>
              <a:rPr lang="en-US" dirty="0" smtClean="0"/>
              <a:t>Compensation and incentives</a:t>
            </a:r>
          </a:p>
          <a:p>
            <a:pPr marL="514350" indent="-514350">
              <a:buAutoNum type="arabicPeriod"/>
            </a:pPr>
            <a:r>
              <a:rPr lang="en-US" dirty="0" smtClean="0"/>
              <a:t>Goal Setting and Forecasting</a:t>
            </a:r>
          </a:p>
          <a:p>
            <a:pPr marL="514350" indent="-514350">
              <a:buAutoNum type="arabicPeriod"/>
            </a:pPr>
            <a:r>
              <a:rPr lang="en-US" dirty="0" smtClean="0"/>
              <a:t>Performance Management</a:t>
            </a:r>
          </a:p>
        </p:txBody>
      </p:sp>
    </p:spTree>
    <p:extLst>
      <p:ext uri="{BB962C8B-B14F-4D97-AF65-F5344CB8AC3E}">
        <p14:creationId xmlns:p14="http://schemas.microsoft.com/office/powerpoint/2010/main" val="273272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Dimension of Winning Sales Force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88557"/>
            <a:ext cx="11663798" cy="30621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967" y="4550734"/>
            <a:ext cx="4212708" cy="206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15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526" y="0"/>
            <a:ext cx="10515600" cy="1325563"/>
          </a:xfrm>
        </p:spPr>
        <p:txBody>
          <a:bodyPr/>
          <a:lstStyle/>
          <a:p>
            <a:r>
              <a:rPr lang="en-US" dirty="0" smtClean="0"/>
              <a:t>Further on sales effective drivers..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6034" y="1169581"/>
            <a:ext cx="10613586" cy="540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76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790" y="1"/>
            <a:ext cx="10155866" cy="1148316"/>
          </a:xfrm>
        </p:spPr>
        <p:txBody>
          <a:bodyPr/>
          <a:lstStyle/>
          <a:p>
            <a:r>
              <a:rPr lang="en-US" b="1" dirty="0" smtClean="0"/>
              <a:t>In summary of All… 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92" y="1148316"/>
            <a:ext cx="9264409" cy="549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51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12067</TotalTime>
  <Words>103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Sales Strategy and Key Account</vt:lpstr>
      <vt:lpstr>Key to winning Sales force</vt:lpstr>
      <vt:lpstr>What is Sales effective Drivers? </vt:lpstr>
      <vt:lpstr>5 Dimension of Winning Sales Force</vt:lpstr>
      <vt:lpstr>Further on sales effective drivers..</vt:lpstr>
      <vt:lpstr>In summary of All…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Sales Strategy and Key Account</dc:title>
  <dc:creator>samudro seto</dc:creator>
  <cp:lastModifiedBy>samudro seto</cp:lastModifiedBy>
  <cp:revision>8</cp:revision>
  <dcterms:created xsi:type="dcterms:W3CDTF">2019-05-25T03:58:24Z</dcterms:created>
  <dcterms:modified xsi:type="dcterms:W3CDTF">2019-07-07T16:37:12Z</dcterms:modified>
</cp:coreProperties>
</file>