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1356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B07E-A6D1-443E-BF01-F5574D94D076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25D5-E997-4C28-98DF-77B4F2E8CB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44265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B07E-A6D1-443E-BF01-F5574D94D076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25D5-E997-4C28-98DF-77B4F2E8CB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2148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B07E-A6D1-443E-BF01-F5574D94D076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25D5-E997-4C28-98DF-77B4F2E8CB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22242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B07E-A6D1-443E-BF01-F5574D94D076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25D5-E997-4C28-98DF-77B4F2E8CB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85072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B07E-A6D1-443E-BF01-F5574D94D076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25D5-E997-4C28-98DF-77B4F2E8CB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08423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B07E-A6D1-443E-BF01-F5574D94D076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25D5-E997-4C28-98DF-77B4F2E8CB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8501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B07E-A6D1-443E-BF01-F5574D94D076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25D5-E997-4C28-98DF-77B4F2E8CB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61739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B07E-A6D1-443E-BF01-F5574D94D076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25D5-E997-4C28-98DF-77B4F2E8CB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43685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B07E-A6D1-443E-BF01-F5574D94D076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25D5-E997-4C28-98DF-77B4F2E8CB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77518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B07E-A6D1-443E-BF01-F5574D94D076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25D5-E997-4C28-98DF-77B4F2E8CB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4035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BB07E-A6D1-443E-BF01-F5574D94D076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FC25D5-E997-4C28-98DF-77B4F2E8CB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19069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BB07E-A6D1-443E-BF01-F5574D94D076}" type="datetimeFigureOut">
              <a:rPr lang="id-ID" smtClean="0"/>
              <a:t>27/04/2019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C25D5-E997-4C28-98DF-77B4F2E8CBA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02488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Marketing strategic</a:t>
            </a:r>
            <a:br>
              <a:rPr lang="en-US" dirty="0"/>
            </a:b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meeting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Basic information to create marketing plan</a:t>
            </a:r>
            <a:endParaRPr lang="en-US" dirty="0"/>
          </a:p>
          <a:p>
            <a:r>
              <a:rPr lang="en-US" dirty="0"/>
              <a:t>By</a:t>
            </a:r>
          </a:p>
          <a:p>
            <a:r>
              <a:rPr lang="en-US" dirty="0" err="1"/>
              <a:t>Primasatria</a:t>
            </a:r>
            <a:r>
              <a:rPr lang="en-US" dirty="0"/>
              <a:t> </a:t>
            </a:r>
            <a:r>
              <a:rPr lang="en-US" dirty="0" err="1"/>
              <a:t>Edastama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97005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Corperate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id-ID" dirty="0"/>
              <a:t>SWOT analysis</a:t>
            </a:r>
          </a:p>
          <a:p>
            <a:pPr marL="0" indent="0">
              <a:buNone/>
            </a:pPr>
            <a:r>
              <a:rPr lang="en-US" dirty="0"/>
              <a:t>• type and quality of the products,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modernity and capacity of the production areas,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number, qualification and motivation of the distribution agents,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cost situation of products, sales and administration,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productivity of the various business units,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logistics and distribution system,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financial potential,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performance capability of the R&amp;D unit,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proximity to the market and infrastructure of the production site,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patents, 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id-ID" dirty="0"/>
              <a:t> </a:t>
            </a:r>
            <a:r>
              <a:rPr lang="en-US" dirty="0"/>
              <a:t>image of the brands and the overall company.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99190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Corperation analysis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Value Chain Analysis </a:t>
            </a:r>
          </a:p>
          <a:p>
            <a:r>
              <a:rPr lang="id-ID" dirty="0"/>
              <a:t>primary activities </a:t>
            </a:r>
          </a:p>
          <a:p>
            <a:r>
              <a:rPr lang="id-ID" dirty="0"/>
              <a:t>Supporting activities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6116760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 Research and Buyer </a:t>
            </a:r>
            <a:r>
              <a:rPr lang="en-US" dirty="0" err="1"/>
              <a:t>Behaviour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Market research</a:t>
            </a:r>
          </a:p>
          <a:p>
            <a:r>
              <a:rPr lang="en-US" dirty="0"/>
              <a:t>Identification and definition of marketing opportunities and problems</a:t>
            </a:r>
            <a:endParaRPr lang="id-ID" dirty="0"/>
          </a:p>
          <a:p>
            <a:r>
              <a:rPr lang="en-US" dirty="0"/>
              <a:t>Design and evaluation of marketing activities</a:t>
            </a:r>
            <a:endParaRPr lang="id-ID" dirty="0"/>
          </a:p>
          <a:p>
            <a:r>
              <a:rPr lang="id-ID" dirty="0"/>
              <a:t>Monitoring marketing performance</a:t>
            </a:r>
          </a:p>
        </p:txBody>
      </p:sp>
    </p:spTree>
    <p:extLst>
      <p:ext uri="{BB962C8B-B14F-4D97-AF65-F5344CB8AC3E}">
        <p14:creationId xmlns:p14="http://schemas.microsoft.com/office/powerpoint/2010/main" val="4168456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Market Research and Buyer </a:t>
            </a:r>
            <a:r>
              <a:rPr lang="en-US" dirty="0" err="1"/>
              <a:t>Behaviour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Buyer behavior</a:t>
            </a:r>
          </a:p>
          <a:p>
            <a:pPr marL="514350" indent="-514350">
              <a:buAutoNum type="arabicPeriod"/>
            </a:pPr>
            <a:r>
              <a:rPr lang="id-ID" dirty="0"/>
              <a:t>Roll of customer</a:t>
            </a:r>
          </a:p>
          <a:p>
            <a:pPr marL="514350" indent="-514350">
              <a:buAutoNum type="arabicPeriod"/>
            </a:pPr>
            <a:r>
              <a:rPr lang="id-ID" dirty="0"/>
              <a:t>Purchase behavior</a:t>
            </a:r>
          </a:p>
          <a:p>
            <a:pPr marL="514350" indent="-514350">
              <a:buAutoNum type="arabicPeriod"/>
            </a:pPr>
            <a:r>
              <a:rPr lang="id-ID" dirty="0"/>
              <a:t>Satisfaction and disatisfaction</a:t>
            </a:r>
          </a:p>
          <a:p>
            <a:pPr marL="514350" indent="-514350">
              <a:buAutoNum type="arabicPeriod"/>
            </a:pPr>
            <a:r>
              <a:rPr lang="id-ID" dirty="0"/>
              <a:t>loyalty</a:t>
            </a:r>
          </a:p>
        </p:txBody>
      </p:sp>
    </p:spTree>
    <p:extLst>
      <p:ext uri="{BB962C8B-B14F-4D97-AF65-F5344CB8AC3E}">
        <p14:creationId xmlns:p14="http://schemas.microsoft.com/office/powerpoint/2010/main" val="805469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General infromation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Product life cycle</a:t>
            </a:r>
          </a:p>
          <a:p>
            <a:r>
              <a:rPr lang="en-US" dirty="0" err="1"/>
              <a:t>analysi</a:t>
            </a:r>
            <a:r>
              <a:rPr lang="id-ID" dirty="0"/>
              <a:t>s</a:t>
            </a:r>
            <a:r>
              <a:rPr lang="en-US" dirty="0"/>
              <a:t> the situation of a product at a certain time</a:t>
            </a:r>
            <a:endParaRPr lang="id-ID" dirty="0"/>
          </a:p>
          <a:p>
            <a:r>
              <a:rPr lang="en-US" dirty="0"/>
              <a:t>analysis of changes over the course of time 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136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General Infromation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• </a:t>
            </a:r>
          </a:p>
          <a:p>
            <a:r>
              <a:rPr lang="en-US" dirty="0"/>
              <a:t>Launch phase: “establishing a product on the market”; </a:t>
            </a:r>
          </a:p>
          <a:p>
            <a:r>
              <a:rPr lang="en-US" dirty="0"/>
              <a:t>• </a:t>
            </a:r>
          </a:p>
          <a:p>
            <a:r>
              <a:rPr lang="en-US" dirty="0"/>
              <a:t>Growth phase: “market penetration”; </a:t>
            </a:r>
          </a:p>
          <a:p>
            <a:r>
              <a:rPr lang="en-US" dirty="0"/>
              <a:t>• </a:t>
            </a:r>
          </a:p>
          <a:p>
            <a:r>
              <a:rPr lang="en-US" dirty="0"/>
              <a:t>Maturity phase: “assertion of the market position”; </a:t>
            </a:r>
          </a:p>
          <a:p>
            <a:r>
              <a:rPr lang="en-US" dirty="0"/>
              <a:t>• </a:t>
            </a:r>
          </a:p>
          <a:p>
            <a:r>
              <a:rPr lang="en-US" dirty="0"/>
              <a:t>Decline phase: “exploiting the market position”.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708216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experience curve </a:t>
            </a:r>
          </a:p>
          <a:p>
            <a:pPr marL="514350" indent="-514350">
              <a:buAutoNum type="arabicPeriod"/>
            </a:pPr>
            <a:r>
              <a:rPr lang="id-ID" dirty="0"/>
              <a:t>Learning effects </a:t>
            </a:r>
          </a:p>
          <a:p>
            <a:pPr marL="514350" indent="-514350">
              <a:buAutoNum type="arabicPeriod"/>
            </a:pPr>
            <a:r>
              <a:rPr lang="id-ID" dirty="0"/>
              <a:t>New production technologies </a:t>
            </a:r>
          </a:p>
          <a:p>
            <a:pPr marL="514350" indent="-514350">
              <a:buAutoNum type="arabicPeriod"/>
            </a:pPr>
            <a:r>
              <a:rPr lang="en-US" dirty="0"/>
              <a:t>Cost Reductions Through Product Changes 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1336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Economies of scale</a:t>
            </a:r>
          </a:p>
          <a:p>
            <a:r>
              <a:rPr lang="id-ID" dirty="0"/>
              <a:t>Economies of scope</a:t>
            </a:r>
          </a:p>
        </p:txBody>
      </p:sp>
    </p:spTree>
    <p:extLst>
      <p:ext uri="{BB962C8B-B14F-4D97-AF65-F5344CB8AC3E}">
        <p14:creationId xmlns:p14="http://schemas.microsoft.com/office/powerpoint/2010/main" val="3042706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Environmental and Industry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d-ID" dirty="0"/>
              <a:t>Environmental Analysis </a:t>
            </a:r>
          </a:p>
          <a:p>
            <a:pPr marL="0" indent="0">
              <a:buNone/>
            </a:pPr>
            <a:r>
              <a:rPr lang="id-ID" dirty="0"/>
              <a:t>• technological, </a:t>
            </a:r>
          </a:p>
          <a:p>
            <a:pPr marL="0" indent="0">
              <a:buNone/>
            </a:pPr>
            <a:r>
              <a:rPr lang="id-ID" dirty="0"/>
              <a:t>•  political-legal, </a:t>
            </a:r>
          </a:p>
          <a:p>
            <a:pPr marL="0" indent="0">
              <a:buNone/>
            </a:pPr>
            <a:r>
              <a:rPr lang="id-ID" dirty="0"/>
              <a:t>•  macroeconomic, </a:t>
            </a:r>
          </a:p>
          <a:p>
            <a:pPr marL="0" indent="0">
              <a:buNone/>
            </a:pPr>
            <a:r>
              <a:rPr lang="id-ID" dirty="0"/>
              <a:t>• 	demographic. </a:t>
            </a:r>
          </a:p>
        </p:txBody>
      </p:sp>
    </p:spTree>
    <p:extLst>
      <p:ext uri="{BB962C8B-B14F-4D97-AF65-F5344CB8AC3E}">
        <p14:creationId xmlns:p14="http://schemas.microsoft.com/office/powerpoint/2010/main" val="4286042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Environmental and Industry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d-ID" dirty="0"/>
              <a:t>Industry Analysis </a:t>
            </a:r>
          </a:p>
          <a:p>
            <a:pPr marL="0" indent="0">
              <a:buNone/>
            </a:pPr>
            <a:r>
              <a:rPr lang="en-US" dirty="0"/>
              <a:t>• the strength/power position of the customers (end customers and intermediaries), </a:t>
            </a:r>
          </a:p>
          <a:p>
            <a:pPr marL="0" indent="0">
              <a:buNone/>
            </a:pPr>
            <a:r>
              <a:rPr lang="en-US" dirty="0"/>
              <a:t>• the strength/power position of the suppliers, </a:t>
            </a:r>
          </a:p>
          <a:p>
            <a:pPr marL="0" indent="0">
              <a:buNone/>
            </a:pPr>
            <a:r>
              <a:rPr lang="en-US" dirty="0"/>
              <a:t>• the rivalry between the companies active in the industry, </a:t>
            </a:r>
          </a:p>
          <a:p>
            <a:pPr marL="0" indent="0">
              <a:buNone/>
            </a:pPr>
            <a:r>
              <a:rPr lang="en-US" dirty="0"/>
              <a:t>• the threats arising from the market entry of new competitors, </a:t>
            </a:r>
          </a:p>
          <a:p>
            <a:pPr marL="0" indent="0">
              <a:buNone/>
            </a:pPr>
            <a:r>
              <a:rPr lang="en-US" dirty="0"/>
              <a:t>• the threat of new products making the existing range of products in the industry superfluous or unattractive.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38829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Environmental and Industry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d-ID" dirty="0"/>
              <a:t>Competitive Analysis </a:t>
            </a:r>
          </a:p>
          <a:p>
            <a:pPr marL="0" indent="0">
              <a:buNone/>
            </a:pPr>
            <a:r>
              <a:rPr lang="id-ID" dirty="0"/>
              <a:t>identification of relevant competitors. </a:t>
            </a:r>
          </a:p>
          <a:p>
            <a:pPr marL="514350" indent="-514350">
              <a:buAutoNum type="arabicPeriod"/>
            </a:pPr>
            <a:r>
              <a:rPr lang="id-ID" dirty="0"/>
              <a:t>Customer purchase decition</a:t>
            </a:r>
          </a:p>
          <a:p>
            <a:pPr marL="514350" indent="-514350">
              <a:buAutoNum type="arabicPeriod"/>
            </a:pPr>
            <a:r>
              <a:rPr lang="id-ID" dirty="0"/>
              <a:t>Strategy group</a:t>
            </a:r>
          </a:p>
          <a:p>
            <a:pPr marL="514350" indent="-514350">
              <a:buAutoNum type="arabicPeriod"/>
            </a:pPr>
            <a:r>
              <a:rPr lang="id-ID" dirty="0"/>
              <a:t>positioning</a:t>
            </a:r>
          </a:p>
        </p:txBody>
      </p:sp>
    </p:spTree>
    <p:extLst>
      <p:ext uri="{BB962C8B-B14F-4D97-AF65-F5344CB8AC3E}">
        <p14:creationId xmlns:p14="http://schemas.microsoft.com/office/powerpoint/2010/main" val="33339655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Environmental and Industry Analysis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d-ID" dirty="0"/>
              <a:t>objects of competition analysis,</a:t>
            </a:r>
          </a:p>
          <a:p>
            <a:pPr marL="514350" indent="-514350">
              <a:buAutoNum type="alphaLcPeriod"/>
            </a:pPr>
            <a:r>
              <a:rPr lang="en-US" dirty="0"/>
              <a:t>assessment of the objectives pursued by the competitors</a:t>
            </a:r>
            <a:endParaRPr lang="id-ID" dirty="0"/>
          </a:p>
          <a:p>
            <a:pPr marL="514350" indent="-514350">
              <a:buAutoNum type="alphaLcPeriod"/>
            </a:pPr>
            <a:r>
              <a:rPr lang="en-US" dirty="0"/>
              <a:t>identification of the basic principles of the competitors’ strategies </a:t>
            </a:r>
            <a:endParaRPr lang="id-ID" dirty="0"/>
          </a:p>
          <a:p>
            <a:pPr marL="514350" indent="-514350">
              <a:buAutoNum type="alphaLcPeriod"/>
            </a:pPr>
            <a:r>
              <a:rPr lang="en-US" dirty="0"/>
              <a:t>analysis of the strategies pursued by competitors in the past and present </a:t>
            </a:r>
            <a:endParaRPr lang="id-ID" dirty="0"/>
          </a:p>
          <a:p>
            <a:pPr marL="514350" indent="-514350">
              <a:buAutoNum type="alphaLcPeriod"/>
            </a:pPr>
            <a:r>
              <a:rPr lang="en-US" dirty="0"/>
              <a:t>assessment of the competitors’ skills </a:t>
            </a:r>
            <a:endParaRPr lang="id-ID" dirty="0"/>
          </a:p>
          <a:p>
            <a:pPr marL="514350" indent="-514350">
              <a:buAutoNum type="alphaLcPeriod"/>
            </a:pPr>
            <a:endParaRPr lang="id-ID" dirty="0"/>
          </a:p>
          <a:p>
            <a:pPr marL="0" indent="0">
              <a:buNone/>
            </a:pPr>
            <a:endParaRPr lang="id-ID" dirty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id-ID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06304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396</Words>
  <Application>Microsoft Office PowerPoint</Application>
  <PresentationFormat>On-screen Show (4:3)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Marketing strategic 2nd meeting</vt:lpstr>
      <vt:lpstr>General infromation</vt:lpstr>
      <vt:lpstr>General Infromation</vt:lpstr>
      <vt:lpstr>General Information</vt:lpstr>
      <vt:lpstr>General information</vt:lpstr>
      <vt:lpstr>Environmental and Industry Analysis </vt:lpstr>
      <vt:lpstr>Environmental and Industry Analysis </vt:lpstr>
      <vt:lpstr>Environmental and Industry Analysis </vt:lpstr>
      <vt:lpstr>Environmental and Industry Analysis </vt:lpstr>
      <vt:lpstr>Corperate Analysis</vt:lpstr>
      <vt:lpstr>Corperation analysis</vt:lpstr>
      <vt:lpstr>Market Research and Buyer Behaviour </vt:lpstr>
      <vt:lpstr>Market Research and Buyer Behaviour 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Pertemuan ke-2 Basic information to create marketing plan</dc:title>
  <dc:creator>ismail - [2010]</dc:creator>
  <cp:lastModifiedBy>Mayangsari Edastami</cp:lastModifiedBy>
  <cp:revision>21</cp:revision>
  <dcterms:created xsi:type="dcterms:W3CDTF">2019-03-22T14:01:26Z</dcterms:created>
  <dcterms:modified xsi:type="dcterms:W3CDTF">2019-04-27T00:01:54Z</dcterms:modified>
</cp:coreProperties>
</file>