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19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23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888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179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744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380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1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66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037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806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144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236AA-6A5B-46F3-9C06-FE94393A4FF5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99CC0-CD7F-4CFD-809B-94A6F38A8E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243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Marketing strategic</a:t>
            </a:r>
            <a:br>
              <a:rPr lang="en-US" dirty="0"/>
            </a:b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id-ID" dirty="0"/>
              <a:t>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Competition and competitive advantag</a:t>
            </a:r>
            <a:r>
              <a:rPr lang="en-US" dirty="0"/>
              <a:t>e</a:t>
            </a:r>
          </a:p>
          <a:p>
            <a:r>
              <a:rPr lang="en-US" dirty="0"/>
              <a:t>By</a:t>
            </a:r>
          </a:p>
          <a:p>
            <a:r>
              <a:rPr lang="en-US" dirty="0" err="1"/>
              <a:t>Primasatria</a:t>
            </a:r>
            <a:r>
              <a:rPr lang="en-US" dirty="0"/>
              <a:t> </a:t>
            </a:r>
            <a:r>
              <a:rPr lang="en-US" dirty="0" err="1"/>
              <a:t>edastama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653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Selection and Target Portfolio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US" dirty="0"/>
              <a:t>market opportunities (attractiveness, growth etc.) </a:t>
            </a:r>
            <a:endParaRPr lang="id-ID" dirty="0"/>
          </a:p>
          <a:p>
            <a:r>
              <a:rPr lang="id-ID" dirty="0"/>
              <a:t>the </a:t>
            </a:r>
            <a:r>
              <a:rPr lang="en-US" dirty="0"/>
              <a:t>capability of one’s own company to </a:t>
            </a:r>
            <a:r>
              <a:rPr lang="en-US" dirty="0" err="1"/>
              <a:t>utilise</a:t>
            </a:r>
            <a:r>
              <a:rPr lang="en-US" dirty="0"/>
              <a:t> these opportunities (company resources, present market position etc.).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2798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8216-C1A6-458C-A0E1-A3AFBF37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to create competitive advantage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FDFB7-70DE-4CE3-B158-81D2EC9FD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/>
              <a:t>Profile your market </a:t>
            </a:r>
          </a:p>
          <a:p>
            <a:r>
              <a:rPr lang="en-ID" dirty="0"/>
              <a:t>Segment your market </a:t>
            </a:r>
          </a:p>
          <a:p>
            <a:r>
              <a:rPr lang="en-US" dirty="0"/>
              <a:t>› Group your prospects into “segments” or “personas” that have similar problems and can use your offering in similar </a:t>
            </a:r>
          </a:p>
          <a:p>
            <a:r>
              <a:rPr lang="en-US" dirty="0"/>
              <a:t>Define how you deliver value </a:t>
            </a:r>
          </a:p>
          <a:p>
            <a:r>
              <a:rPr lang="en-ID" dirty="0"/>
              <a:t>Evaluate your competition </a:t>
            </a:r>
          </a:p>
          <a:p>
            <a:r>
              <a:rPr lang="en-US" dirty="0"/>
              <a:t>Select the mindshare you want to own, and create your strategy to achieve it </a:t>
            </a:r>
          </a:p>
          <a:p>
            <a:r>
              <a:rPr lang="en-US"/>
              <a:t>Develop a brand strategy to help you communicate your positioning and solidify your value every time you touch your market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7484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8216-C1A6-458C-A0E1-A3AFBF37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FDFB7-70DE-4CE3-B158-81D2EC9FD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193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id-ID" dirty="0"/>
              <a:t>diversification: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Vertical diversification: </a:t>
            </a:r>
          </a:p>
          <a:p>
            <a:r>
              <a:rPr lang="id-ID" dirty="0"/>
              <a:t>Horizontal diversification: </a:t>
            </a:r>
          </a:p>
          <a:p>
            <a:r>
              <a:rPr lang="id-ID" dirty="0"/>
              <a:t>Lateral diversification: </a:t>
            </a:r>
          </a:p>
        </p:txBody>
      </p:sp>
    </p:spTree>
    <p:extLst>
      <p:ext uri="{BB962C8B-B14F-4D97-AF65-F5344CB8AC3E}">
        <p14:creationId xmlns:p14="http://schemas.microsoft.com/office/powerpoint/2010/main" val="2974555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Differentiation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Service Life and Reliability </a:t>
            </a:r>
          </a:p>
          <a:p>
            <a:r>
              <a:rPr lang="id-ID" dirty="0"/>
              <a:t>Design </a:t>
            </a:r>
          </a:p>
          <a:p>
            <a:r>
              <a:rPr lang="id-ID" dirty="0"/>
              <a:t>Customer Service </a:t>
            </a:r>
          </a:p>
          <a:p>
            <a:r>
              <a:rPr lang="id-ID" dirty="0"/>
              <a:t>Technology Product innovation </a:t>
            </a:r>
          </a:p>
          <a:p>
            <a:r>
              <a:rPr lang="id-ID" dirty="0"/>
              <a:t>Distribution System </a:t>
            </a:r>
          </a:p>
          <a:p>
            <a:r>
              <a:rPr lang="id-ID" dirty="0"/>
              <a:t>Brands </a:t>
            </a:r>
          </a:p>
          <a:p>
            <a:r>
              <a:rPr lang="id-ID" dirty="0"/>
              <a:t>Customer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1191953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Comprehensive Cost Leadership 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id-ID" dirty="0"/>
              <a:t>Quantity-Related Cost Degression</a:t>
            </a:r>
          </a:p>
          <a:p>
            <a:r>
              <a:rPr lang="id-ID" dirty="0"/>
              <a:t>Technological Lead, </a:t>
            </a:r>
          </a:p>
          <a:p>
            <a:r>
              <a:rPr lang="en-US" dirty="0"/>
              <a:t>Access to Cost-Effective Production Factors </a:t>
            </a:r>
            <a:endParaRPr lang="id-ID" dirty="0"/>
          </a:p>
          <a:p>
            <a:r>
              <a:rPr lang="id-ID" dirty="0"/>
              <a:t>Cost-Effective Product Design</a:t>
            </a:r>
          </a:p>
        </p:txBody>
      </p:sp>
    </p:spTree>
    <p:extLst>
      <p:ext uri="{BB962C8B-B14F-4D97-AF65-F5344CB8AC3E}">
        <p14:creationId xmlns:p14="http://schemas.microsoft.com/office/powerpoint/2010/main" val="420404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Concentration on Special Segments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“Concentration on special segments” refers to the selection of a limited field of competition in an industry with the aim of achieving advantages through a specific orientation.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4192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Timing Aspects of Marketing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or Late Market Entry </a:t>
            </a:r>
            <a:endParaRPr lang="id-ID" dirty="0"/>
          </a:p>
          <a:p>
            <a:r>
              <a:rPr lang="id-ID" dirty="0"/>
              <a:t>Strategic Windows </a:t>
            </a:r>
          </a:p>
        </p:txBody>
      </p:sp>
    </p:spTree>
    <p:extLst>
      <p:ext uri="{BB962C8B-B14F-4D97-AF65-F5344CB8AC3E}">
        <p14:creationId xmlns:p14="http://schemas.microsoft.com/office/powerpoint/2010/main" val="4193040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Corporate Brand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brand portfolio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improved use of synergies,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exploitation of existing brand value,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creation and preservation of brand significance on the market,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establishment and maintenance of strong brands,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clear profiling of the product range.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7254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Corporate Brand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Brand Architecture </a:t>
            </a:r>
          </a:p>
          <a:p>
            <a:pPr marL="514350" indent="-514350">
              <a:buAutoNum type="arabicPeriod"/>
            </a:pPr>
            <a:r>
              <a:rPr lang="id-ID" dirty="0"/>
              <a:t>Product Brand Strategy </a:t>
            </a:r>
          </a:p>
          <a:p>
            <a:pPr marL="514350" indent="-514350">
              <a:buAutoNum type="arabicPeriod"/>
            </a:pPr>
            <a:r>
              <a:rPr lang="id-ID" dirty="0"/>
              <a:t>Family Brand Strategy 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809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Marketing is the art and science of creating change (</a:t>
            </a:r>
            <a:r>
              <a:rPr lang="en-US" dirty="0" err="1"/>
              <a:t>disequilibrum</a:t>
            </a:r>
            <a:r>
              <a:rPr lang="en-US" dirty="0"/>
              <a:t>) in markets in such a way that the change benefits the firm (or an alliance of firms) and, conse­quently, comparatively ‘disadvantages’ rivals.” (Dickson 1996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1277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Corporate Brand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/>
              <a:t>Brand Extension </a:t>
            </a:r>
          </a:p>
          <a:p>
            <a:pPr marL="514350" indent="-514350">
              <a:buAutoNum type="arabicPeriod"/>
            </a:pPr>
            <a:r>
              <a:rPr lang="id-ID" dirty="0"/>
              <a:t>brand transfer, </a:t>
            </a:r>
          </a:p>
          <a:p>
            <a:pPr marL="514350" indent="-514350">
              <a:buAutoNum type="arabicPeriod"/>
            </a:pPr>
            <a:r>
              <a:rPr lang="id-ID" dirty="0"/>
              <a:t>line extension. 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277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firms tend to be successful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If in the customer POV</a:t>
            </a:r>
          </a:p>
          <a:p>
            <a:pPr marL="514350" indent="-514350">
              <a:buAutoNum type="alphaLcPeriod"/>
            </a:pPr>
            <a:r>
              <a:rPr lang="id-ID" dirty="0"/>
              <a:t>offer the best deal. </a:t>
            </a:r>
          </a:p>
          <a:p>
            <a:pPr marL="514350" indent="-514350">
              <a:buAutoNum type="alphaLcPeriod"/>
            </a:pPr>
            <a:r>
              <a:rPr lang="id-ID" dirty="0"/>
              <a:t>More profitable sales </a:t>
            </a:r>
          </a:p>
          <a:p>
            <a:pPr marL="514350" indent="-514350">
              <a:buAutoNum type="alphaLcPeriod"/>
            </a:pPr>
            <a:r>
              <a:rPr lang="id-ID" dirty="0"/>
              <a:t>Superior products</a:t>
            </a:r>
          </a:p>
          <a:p>
            <a:pPr marL="514350" indent="-514350">
              <a:buAutoNum type="alphaLcPeriod"/>
            </a:pPr>
            <a:r>
              <a:rPr lang="en-US" dirty="0"/>
              <a:t>price is more </a:t>
            </a:r>
            <a:r>
              <a:rPr lang="en-US" dirty="0" err="1"/>
              <a:t>favourable</a:t>
            </a:r>
            <a:r>
              <a:rPr lang="en-US" dirty="0"/>
              <a:t>, </a:t>
            </a:r>
            <a:endParaRPr lang="id-ID" dirty="0"/>
          </a:p>
          <a:p>
            <a:pPr marL="514350" indent="-514350">
              <a:buAutoNum type="alphaLcPeriod"/>
            </a:pPr>
            <a:r>
              <a:rPr lang="en-US" dirty="0"/>
              <a:t>better product or one that better meets the customer’s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45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resources • </a:t>
            </a:r>
          </a:p>
          <a:p>
            <a:r>
              <a:rPr lang="en-US" dirty="0"/>
              <a:t>physical resources • </a:t>
            </a:r>
          </a:p>
          <a:p>
            <a:r>
              <a:rPr lang="en-US" dirty="0"/>
              <a:t>legal resources</a:t>
            </a:r>
            <a:r>
              <a:rPr lang="id-ID" dirty="0"/>
              <a:t> </a:t>
            </a:r>
            <a:r>
              <a:rPr lang="en-US" dirty="0"/>
              <a:t>• </a:t>
            </a:r>
          </a:p>
          <a:p>
            <a:r>
              <a:rPr lang="en-US" dirty="0"/>
              <a:t>human resources • </a:t>
            </a:r>
            <a:endParaRPr lang="id-ID" dirty="0"/>
          </a:p>
          <a:p>
            <a:r>
              <a:rPr lang="en-US" dirty="0" err="1"/>
              <a:t>organisational</a:t>
            </a:r>
            <a:r>
              <a:rPr lang="en-US" dirty="0"/>
              <a:t> resources • </a:t>
            </a:r>
          </a:p>
          <a:p>
            <a:r>
              <a:rPr lang="en-US" dirty="0"/>
              <a:t>information resources • </a:t>
            </a:r>
          </a:p>
          <a:p>
            <a:r>
              <a:rPr lang="en-US" dirty="0"/>
              <a:t>relationship resources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583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attractiveness of the market </a:t>
            </a:r>
            <a:endParaRPr lang="id-ID" dirty="0"/>
          </a:p>
          <a:p>
            <a:r>
              <a:rPr lang="en-US" dirty="0"/>
              <a:t>the specificity of the resources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905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Corperate Goals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5wh</a:t>
            </a:r>
          </a:p>
          <a:p>
            <a:r>
              <a:rPr lang="id-ID" dirty="0"/>
              <a:t>Ethical case</a:t>
            </a:r>
          </a:p>
          <a:p>
            <a:r>
              <a:rPr lang="id-ID" dirty="0"/>
              <a:t>Goals measurement</a:t>
            </a:r>
          </a:p>
        </p:txBody>
      </p:sp>
    </p:spTree>
    <p:extLst>
      <p:ext uri="{BB962C8B-B14F-4D97-AF65-F5344CB8AC3E}">
        <p14:creationId xmlns:p14="http://schemas.microsoft.com/office/powerpoint/2010/main" val="308777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Market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Market relevant</a:t>
            </a:r>
          </a:p>
          <a:p>
            <a:r>
              <a:rPr lang="id-ID" dirty="0"/>
              <a:t>Market area</a:t>
            </a:r>
          </a:p>
          <a:p>
            <a:r>
              <a:rPr lang="id-ID" dirty="0"/>
              <a:t>Market segment</a:t>
            </a:r>
          </a:p>
        </p:txBody>
      </p:sp>
    </p:spTree>
    <p:extLst>
      <p:ext uri="{BB962C8B-B14F-4D97-AF65-F5344CB8AC3E}">
        <p14:creationId xmlns:p14="http://schemas.microsoft.com/office/powerpoint/2010/main" val="169348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Strategic business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strategic business unit (…) is an </a:t>
            </a:r>
            <a:r>
              <a:rPr lang="en-US" dirty="0" err="1"/>
              <a:t>organisational</a:t>
            </a:r>
            <a:r>
              <a:rPr lang="en-US" dirty="0"/>
              <a:t> unit in the company with its own market task and a certain scope for strategic decision-making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/>
              <a:t>High aggregation </a:t>
            </a:r>
          </a:p>
          <a:p>
            <a:pPr marL="514350" indent="-514350">
              <a:buAutoNum type="arabicPeriod"/>
            </a:pPr>
            <a:r>
              <a:rPr lang="id-ID" dirty="0"/>
              <a:t>Low </a:t>
            </a:r>
            <a:r>
              <a:rPr lang="en-US" dirty="0"/>
              <a:t>aggregation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110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Delivering value to customer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Operational Excellence </a:t>
            </a:r>
          </a:p>
          <a:p>
            <a:pPr marL="514350" indent="-514350">
              <a:buAutoNum type="arabicPeriod"/>
            </a:pPr>
            <a:r>
              <a:rPr lang="id-ID" dirty="0"/>
              <a:t>Product Leadership </a:t>
            </a:r>
            <a:endParaRPr lang="en-US" dirty="0"/>
          </a:p>
          <a:p>
            <a:pPr marL="514350" indent="-514350">
              <a:buAutoNum type="arabicPeriod"/>
            </a:pPr>
            <a:r>
              <a:rPr lang="id-ID" dirty="0"/>
              <a:t>Customer Intimacy </a:t>
            </a:r>
          </a:p>
        </p:txBody>
      </p:sp>
    </p:spTree>
    <p:extLst>
      <p:ext uri="{BB962C8B-B14F-4D97-AF65-F5344CB8AC3E}">
        <p14:creationId xmlns:p14="http://schemas.microsoft.com/office/powerpoint/2010/main" val="297982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450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Marketing strategic 3rd meeting</vt:lpstr>
      <vt:lpstr>Competition</vt:lpstr>
      <vt:lpstr>Competition</vt:lpstr>
      <vt:lpstr>Resources</vt:lpstr>
      <vt:lpstr>Competitive advantage</vt:lpstr>
      <vt:lpstr>Corperate Goals consideration</vt:lpstr>
      <vt:lpstr>Market consideration</vt:lpstr>
      <vt:lpstr>Strategic business units</vt:lpstr>
      <vt:lpstr>Delivering value to customer</vt:lpstr>
      <vt:lpstr>Market Selection and Target Portfolio </vt:lpstr>
      <vt:lpstr>Step to create competitive advantage</vt:lpstr>
      <vt:lpstr>PowerPoint Presentation</vt:lpstr>
      <vt:lpstr>diversification: </vt:lpstr>
      <vt:lpstr>Differentiation strategy</vt:lpstr>
      <vt:lpstr>Comprehensive Cost Leadership  strategy</vt:lpstr>
      <vt:lpstr>Concentration on Special Segments strategy</vt:lpstr>
      <vt:lpstr>Timing Aspects of Marketing </vt:lpstr>
      <vt:lpstr>Corporate Brand Management </vt:lpstr>
      <vt:lpstr>Corporate Brand Management </vt:lpstr>
      <vt:lpstr>Corporate Brand Management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3th meeting</dc:title>
  <dc:creator>ismail - [2010]</dc:creator>
  <cp:lastModifiedBy>Mayangsari Edastami</cp:lastModifiedBy>
  <cp:revision>35</cp:revision>
  <dcterms:created xsi:type="dcterms:W3CDTF">2019-03-29T08:07:39Z</dcterms:created>
  <dcterms:modified xsi:type="dcterms:W3CDTF">2019-04-27T00:32:54Z</dcterms:modified>
</cp:coreProperties>
</file>