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65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F32F-E946-4B08-BF7A-E9BEA35D8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9E0B7-1FE6-4A08-B935-B2E732D83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402C3-351C-4745-B80D-B47FC35B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808D0-5CAA-4DF0-B91F-7D4AF51C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FB471-B61E-4113-B0B7-A687C56B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055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850D1-42B6-46C8-8909-028995DD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AF6AE-5811-43E6-BF3C-470F0CD4B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C378-1ABF-4315-9517-A9B449A0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6CBDD-8D1E-4781-8241-92F2B5DC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D262-AB5C-424D-8C5F-3BE845AD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800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2B562-9528-46B5-BC35-7E25CA8F8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B6ECB-F23A-4252-BC17-D6EF60456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AAB7B-848A-4F3F-B6C3-86F2D2E0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F6A2C-AB90-4091-BF1B-D3AEB215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DC0F-5CDB-44EA-82FB-B66ADE10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836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EA64-4D91-4324-9824-82FDD1C1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E2EC-83D6-4A2B-9DFC-866B558D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1BD56-5C10-4572-8D54-A5A28062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83AC-05BC-4C90-A5D5-88293818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7310-920F-449F-9A9D-28778DA9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863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805AC-7088-4F6B-9075-61D8DF12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30216-46A0-4E0F-A5FC-2DB15743D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C075-2634-4C4D-AAE8-483F7A50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0BA36-A986-43A3-9505-EAA78F09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5365-0D18-4A2F-9A76-73516048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70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1FC3-F0AB-4E9C-82C9-98BEF866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7E538-C360-49E5-A8E3-A8A34E235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B3E94-7829-425A-9C8D-77BFC0AD9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B908E-05E8-4801-BB00-561E4F02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8E6DF-5D0C-413B-84AE-F412568F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FDDD6-D124-405C-B4B2-2955A10F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19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EC565-BCD8-405D-B525-04AC896B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C65E8-8006-456B-B055-63183206C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3FB5E-60AF-463F-9302-742DFFA84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0692A-74D1-4ECF-A4CA-E51FC8F3C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5F717-3280-42C7-8A8D-AC1D82F0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6F7F1-2757-46D7-A032-D57B7FDB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5A3E2-F266-45EE-A054-DA32C85C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5080A0-A653-42B0-8A72-31617764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565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0C37-4542-498D-A13C-8FD07310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E2722-0DC8-4B7E-A8E1-3075509D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788CA-2F45-457D-BD6F-5E6E1922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5BFC1-A637-40BB-8E48-00E4A86B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5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DBDAD-F94E-416A-AEA3-32F2B85F6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CA919A-9203-494E-8293-5DDAD782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78204-93F4-4C72-9A57-A2DCDA50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311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6965-B69A-4541-941A-9D17742E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D724B-BBD8-448A-97A3-D90C5F7F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CBB4D-9733-470F-A857-A707E4892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374DD-5BA8-497B-BFAD-7032BA04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6FCAF-EB93-4153-A5A8-8AE1B77E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55E0D-6610-40B3-A652-4F217638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43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39FE-1E4D-4CEE-A996-F198914B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0B625-AD68-453D-8FF5-3D4F49968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4F1A6-6525-4A71-BA78-6097943D2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AFF70-7EA7-417A-9041-5BABB8E72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95E5D-E216-4D72-A106-714FE6ED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04381-76C5-4C99-9C09-5AC55DF2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883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6C6816-08DE-4B3B-A444-B9A49B39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18CE0-753C-4F12-8DAC-5B79D16C3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EC794-0500-4ADF-B724-BBD829F3C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B3A0E-5D56-4FAF-8F2F-718C1C480443}" type="datetimeFigureOut">
              <a:rPr lang="en-ID" smtClean="0"/>
              <a:t>27/04/2019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9890F-6383-4BAC-B33F-0E5AD38FC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1E422-D014-41C5-8CD9-18D227AB4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AC22-3DDE-4190-AABB-9B94953B81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768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8941-5596-4A8E-BFC9-2F3803972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 strategic</a:t>
            </a:r>
            <a:br>
              <a:rPr lang="en-US" dirty="0"/>
            </a:b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meeting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2AED02-BC82-4FF3-B000-8C7F12627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Segmenting, targeting and positioning</a:t>
            </a:r>
          </a:p>
          <a:p>
            <a:r>
              <a:rPr lang="en-US" dirty="0"/>
              <a:t>By </a:t>
            </a:r>
          </a:p>
          <a:p>
            <a:r>
              <a:rPr lang="en-US" dirty="0" err="1"/>
              <a:t>Primasatria</a:t>
            </a:r>
            <a:r>
              <a:rPr lang="en-US" dirty="0"/>
              <a:t> </a:t>
            </a:r>
            <a:r>
              <a:rPr lang="en-US" dirty="0" err="1"/>
              <a:t>Edastama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4157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D822-13A9-4891-875C-3C7CC0F7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market segmentation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6F399-E5DD-42A5-BF7D-2D404D7E6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differences between the various products are relevant for the customers and can be clearly perceived by them</a:t>
            </a:r>
          </a:p>
          <a:p>
            <a:r>
              <a:rPr lang="en-US" dirty="0"/>
              <a:t>there have to be pronounced similarities in needs among certain groups of customers</a:t>
            </a:r>
          </a:p>
          <a:p>
            <a:r>
              <a:rPr lang="en-US" dirty="0"/>
              <a:t>the identifiability and accessibility of customers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6601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62B8-FA9B-4B8B-A440-5A7190B6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of consumer segmentation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216C-9AC5-4F45-BC93-021FAFC7F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demographic and geographic criteria </a:t>
            </a:r>
          </a:p>
          <a:p>
            <a:r>
              <a:rPr lang="en-ID" dirty="0"/>
              <a:t>purchasing behaviour </a:t>
            </a:r>
          </a:p>
          <a:p>
            <a:r>
              <a:rPr lang="en-ID" dirty="0"/>
              <a:t>economic and social status </a:t>
            </a:r>
          </a:p>
          <a:p>
            <a:r>
              <a:rPr lang="en-ID" dirty="0"/>
              <a:t>product use </a:t>
            </a:r>
          </a:p>
          <a:p>
            <a:r>
              <a:rPr lang="en-ID" dirty="0"/>
              <a:t>personality and lifestyle </a:t>
            </a:r>
          </a:p>
        </p:txBody>
      </p:sp>
    </p:spTree>
    <p:extLst>
      <p:ext uri="{BB962C8B-B14F-4D97-AF65-F5344CB8AC3E}">
        <p14:creationId xmlns:p14="http://schemas.microsoft.com/office/powerpoint/2010/main" val="188026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8866-B100-4FF9-B54F-73E6DD5F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business segmentation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09708-0BBE-4C03-B583-B3A40CE1C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external features </a:t>
            </a:r>
          </a:p>
          <a:p>
            <a:r>
              <a:rPr lang="en-US" dirty="0"/>
              <a:t>creation of goods and services by the customer </a:t>
            </a:r>
          </a:p>
          <a:p>
            <a:r>
              <a:rPr lang="en-US" dirty="0"/>
              <a:t>purchase decision-making process on the customer’s side </a:t>
            </a:r>
          </a:p>
          <a:p>
            <a:r>
              <a:rPr lang="en-ID" dirty="0" err="1"/>
              <a:t>Situative</a:t>
            </a:r>
            <a:r>
              <a:rPr lang="en-ID" dirty="0"/>
              <a:t> factors </a:t>
            </a:r>
          </a:p>
          <a:p>
            <a:r>
              <a:rPr lang="en-US" dirty="0"/>
              <a:t>Personal features of those involved in the purchase decision-making process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1543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4D30-859F-4F5F-ABE4-5FCCB661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</a:t>
            </a:r>
            <a:r>
              <a:rPr lang="en-US"/>
              <a:t>for targeting</a:t>
            </a:r>
            <a:br>
              <a:rPr lang="en-US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B8FE-EB9A-4F0B-91B7-4C104E671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Measurable</a:t>
            </a:r>
          </a:p>
          <a:p>
            <a:r>
              <a:rPr lang="en-ID" dirty="0"/>
              <a:t>Similarity of needs</a:t>
            </a:r>
          </a:p>
          <a:p>
            <a:r>
              <a:rPr lang="en-ID" dirty="0"/>
              <a:t>Profit potential</a:t>
            </a:r>
          </a:p>
          <a:p>
            <a:r>
              <a:rPr lang="en-ID" dirty="0"/>
              <a:t>Accessible</a:t>
            </a:r>
          </a:p>
          <a:p>
            <a:r>
              <a:rPr lang="en-ID" dirty="0"/>
              <a:t>Capability</a:t>
            </a:r>
          </a:p>
        </p:txBody>
      </p:sp>
    </p:spTree>
    <p:extLst>
      <p:ext uri="{BB962C8B-B14F-4D97-AF65-F5344CB8AC3E}">
        <p14:creationId xmlns:p14="http://schemas.microsoft.com/office/powerpoint/2010/main" val="55975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D1EB-D114-44A1-8925-16F50738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468D-589E-45E3-B2BA-520ABC524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dirty="0"/>
              <a:t>Creating unique sales proposition</a:t>
            </a:r>
          </a:p>
          <a:p>
            <a:pPr lvl="2"/>
            <a:r>
              <a:rPr lang="en-ID" dirty="0"/>
              <a:t>A real customer need</a:t>
            </a:r>
          </a:p>
          <a:p>
            <a:pPr lvl="2"/>
            <a:r>
              <a:rPr lang="en-US" dirty="0"/>
              <a:t>The benefit has to positively and permanently differentiate one’s own product offer from those of the competitors. </a:t>
            </a:r>
          </a:p>
          <a:p>
            <a:pPr lvl="2"/>
            <a:r>
              <a:rPr lang="en-US" dirty="0"/>
              <a:t>The benefit should coincide with core competencies of the company. </a:t>
            </a:r>
          </a:p>
          <a:p>
            <a:pPr lvl="2"/>
            <a:r>
              <a:rPr lang="en-US" dirty="0"/>
              <a:t>The customers have to be able to clearly perceive the benefit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8151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90E9-60F5-4FD7-93D0-1217BEB7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r>
              <a:rPr lang="en-US" dirty="0"/>
              <a:t>Positioning related to brand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272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A0A3-D279-44F7-A40D-26188468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Classical Positioning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B469-2781-4AA6-A6A0-0534E0D5B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Properties: The customers’ relevant product-specific expectations have to be determined. </a:t>
            </a:r>
          </a:p>
          <a:p>
            <a:r>
              <a:rPr lang="en-US" dirty="0"/>
              <a:t>Positions of products and services: Each product and each service is </a:t>
            </a:r>
            <a:r>
              <a:rPr lang="en-US" dirty="0" err="1"/>
              <a:t>characterised</a:t>
            </a:r>
            <a:r>
              <a:rPr lang="en-US" dirty="0"/>
              <a:t> by its relevant properties according to the customers’ perception. </a:t>
            </a:r>
          </a:p>
          <a:p>
            <a:r>
              <a:rPr lang="en-US" dirty="0"/>
              <a:t>Customer positions: Each customer has their own requirement or preference profile for an ideal product or service. </a:t>
            </a:r>
          </a:p>
          <a:p>
            <a:r>
              <a:rPr lang="en-US" dirty="0"/>
              <a:t>Distances between product and customer positions: Distances exist between the position of a customer and the particular performance components offered.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8624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D90A-E3A9-45AE-B66F-FCC013FC7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377"/>
            <a:ext cx="10515600" cy="1325563"/>
          </a:xfrm>
        </p:spPr>
        <p:txBody>
          <a:bodyPr/>
          <a:lstStyle/>
          <a:p>
            <a:r>
              <a:rPr lang="en-ID" dirty="0"/>
              <a:t>Active Positioning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681F5-9F6E-449F-826B-667DE266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Active positioning is about occupying a decision dimension hitherto unidentified by the customers, yet of (crucial) importance for their purchasing decision. </a:t>
            </a:r>
          </a:p>
          <a:p>
            <a:r>
              <a:rPr lang="en-ID" dirty="0"/>
              <a:t>Outside–in orientation</a:t>
            </a:r>
          </a:p>
          <a:p>
            <a:r>
              <a:rPr lang="en-ID" dirty="0"/>
              <a:t>Inside–out orientation</a:t>
            </a:r>
          </a:p>
        </p:txBody>
      </p:sp>
    </p:spTree>
    <p:extLst>
      <p:ext uri="{BB962C8B-B14F-4D97-AF65-F5344CB8AC3E}">
        <p14:creationId xmlns:p14="http://schemas.microsoft.com/office/powerpoint/2010/main" val="1588751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9329A-65EB-4428-A4D7-7CFC7F45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positioning model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EB15F-474C-497A-B565-E19BE83FF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877"/>
            <a:ext cx="10515600" cy="4351338"/>
          </a:xfrm>
        </p:spPr>
        <p:txBody>
          <a:bodyPr/>
          <a:lstStyle/>
          <a:p>
            <a:r>
              <a:rPr lang="en-US" dirty="0"/>
              <a:t>Acquisition of information through customer participation</a:t>
            </a:r>
          </a:p>
          <a:p>
            <a:r>
              <a:rPr lang="en-US" dirty="0"/>
              <a:t>Acquisition of information through situation analysis</a:t>
            </a:r>
          </a:p>
          <a:p>
            <a:r>
              <a:rPr lang="en-US" dirty="0"/>
              <a:t>Information acquisition through creativity or forecasting techniques</a:t>
            </a:r>
          </a:p>
          <a:p>
            <a:r>
              <a:rPr lang="en-US" dirty="0"/>
              <a:t>Information acquisition through explorative expert interviews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00707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3736-D130-4235-B082-C627A16D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FEE9B-7399-4781-9343-BB0AED3C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there is differences between positioning for end user and for intermediaries.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27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7BA6B-1B75-4DB4-8B6C-623680F6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Task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F1A0D-BF89-4858-BD07-AB4DBE68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acquisition</a:t>
            </a:r>
          </a:p>
          <a:p>
            <a:r>
              <a:rPr lang="en-US" dirty="0"/>
              <a:t>Customer retention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8222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5E31-3772-4169-9B6B-1CAB7918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variation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FF2B-693A-4CBE-99CD-B15C7AA76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Preservation of the Market Position </a:t>
            </a:r>
          </a:p>
          <a:p>
            <a:r>
              <a:rPr lang="en-ID" dirty="0"/>
              <a:t>Repositioning </a:t>
            </a:r>
          </a:p>
          <a:p>
            <a:endParaRPr lang="en-ID" dirty="0"/>
          </a:p>
          <a:p>
            <a:r>
              <a:rPr lang="en-ID" dirty="0"/>
              <a:t>New Positioning</a:t>
            </a:r>
          </a:p>
          <a:p>
            <a:r>
              <a:rPr lang="en-ID" dirty="0"/>
              <a:t>Dynamic Positioning 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20027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D822-77B1-4801-B863-AEBC0DDF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945BB-C40D-4A1B-B4D8-0C265764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market leader, </a:t>
            </a:r>
          </a:p>
          <a:p>
            <a:r>
              <a:rPr lang="en-ID" dirty="0"/>
              <a:t>market challenger, </a:t>
            </a:r>
          </a:p>
          <a:p>
            <a:r>
              <a:rPr lang="en-ID" dirty="0"/>
              <a:t>market follower </a:t>
            </a:r>
          </a:p>
          <a:p>
            <a:r>
              <a:rPr lang="en-ID" dirty="0"/>
              <a:t>market niche provider</a:t>
            </a:r>
          </a:p>
        </p:txBody>
      </p:sp>
    </p:spTree>
    <p:extLst>
      <p:ext uri="{BB962C8B-B14F-4D97-AF65-F5344CB8AC3E}">
        <p14:creationId xmlns:p14="http://schemas.microsoft.com/office/powerpoint/2010/main" val="1061230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82844-9EF5-482D-9E7A-CDF0C493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strategy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5511-2EE3-4861-8A70-F1F423460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Aggressive and Conventional Competitive </a:t>
            </a:r>
            <a:r>
              <a:rPr lang="en-US" dirty="0" err="1"/>
              <a:t>Behaviour</a:t>
            </a:r>
            <a:r>
              <a:rPr lang="en-US" dirty="0"/>
              <a:t> The existing rules </a:t>
            </a:r>
          </a:p>
          <a:p>
            <a:r>
              <a:rPr lang="en-US" dirty="0"/>
              <a:t>Defensive and Conventional Competitive </a:t>
            </a:r>
            <a:r>
              <a:rPr lang="en-US" dirty="0" err="1"/>
              <a:t>Behaviour</a:t>
            </a:r>
            <a:r>
              <a:rPr lang="en-US" dirty="0"/>
              <a:t> </a:t>
            </a:r>
          </a:p>
          <a:p>
            <a:r>
              <a:rPr lang="en-US" dirty="0"/>
              <a:t>Aggressive and Innovative Competitive </a:t>
            </a:r>
            <a:r>
              <a:rPr lang="en-US" dirty="0" err="1"/>
              <a:t>Behaviour</a:t>
            </a:r>
            <a:r>
              <a:rPr lang="en-US" dirty="0"/>
              <a:t> </a:t>
            </a:r>
          </a:p>
          <a:p>
            <a:r>
              <a:rPr lang="en-US" dirty="0"/>
              <a:t>Defensive and Innovative Competitive </a:t>
            </a:r>
            <a:r>
              <a:rPr lang="en-US" dirty="0" err="1"/>
              <a:t>Behaviour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7974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1EB0-5785-46DE-B983-47F7B0E0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 positioning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6C888-7601-4AEB-BB1B-0A757D17A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for More</a:t>
            </a:r>
          </a:p>
          <a:p>
            <a:r>
              <a:rPr lang="en-ID" dirty="0"/>
              <a:t>More for the Same </a:t>
            </a:r>
          </a:p>
          <a:p>
            <a:r>
              <a:rPr lang="en-ID" dirty="0"/>
              <a:t>The Same for Less</a:t>
            </a:r>
          </a:p>
          <a:p>
            <a:r>
              <a:rPr lang="en-ID" dirty="0"/>
              <a:t>Less for Much </a:t>
            </a:r>
          </a:p>
          <a:p>
            <a:r>
              <a:rPr lang="en-ID" dirty="0"/>
              <a:t>More for Less  </a:t>
            </a:r>
          </a:p>
        </p:txBody>
      </p:sp>
    </p:spTree>
    <p:extLst>
      <p:ext uri="{BB962C8B-B14F-4D97-AF65-F5344CB8AC3E}">
        <p14:creationId xmlns:p14="http://schemas.microsoft.com/office/powerpoint/2010/main" val="23614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14E7F-F5A1-4AD9-AC14-57C25855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monetary parameter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CE7AA-EFDD-4FC8-9643-9A2F910EC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sales</a:t>
            </a:r>
          </a:p>
          <a:p>
            <a:r>
              <a:rPr lang="en-ID" dirty="0"/>
              <a:t>Customer life time value</a:t>
            </a:r>
          </a:p>
          <a:p>
            <a:r>
              <a:rPr lang="en-ID" dirty="0"/>
              <a:t>customer contribution margins </a:t>
            </a:r>
          </a:p>
        </p:txBody>
      </p:sp>
    </p:spTree>
    <p:extLst>
      <p:ext uri="{BB962C8B-B14F-4D97-AF65-F5344CB8AC3E}">
        <p14:creationId xmlns:p14="http://schemas.microsoft.com/office/powerpoint/2010/main" val="241208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F13C-08C6-4938-A741-6BF75D4C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non-monetary parameter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28364-3642-4935-895D-8D5B1E55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customer’s reference potential </a:t>
            </a:r>
          </a:p>
          <a:p>
            <a:r>
              <a:rPr lang="en-US" dirty="0"/>
              <a:t>cross-selling potential </a:t>
            </a:r>
          </a:p>
          <a:p>
            <a:r>
              <a:rPr lang="en-US" dirty="0"/>
              <a:t>information potential </a:t>
            </a:r>
          </a:p>
          <a:p>
            <a:r>
              <a:rPr lang="en-US" dirty="0"/>
              <a:t>innovation potential </a:t>
            </a:r>
          </a:p>
          <a:p>
            <a:r>
              <a:rPr lang="en-US" dirty="0"/>
              <a:t>loyalty potential </a:t>
            </a:r>
          </a:p>
          <a:p>
            <a:r>
              <a:rPr lang="en-US" dirty="0"/>
              <a:t>cooperation potential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1392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A239-A990-43CB-91B5-0F06BF08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successful core task profiles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EAB16-787D-47F4-8195-C5B390C9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relationship, </a:t>
            </a:r>
          </a:p>
          <a:p>
            <a:r>
              <a:rPr lang="en-US" dirty="0"/>
              <a:t>product leadership </a:t>
            </a:r>
          </a:p>
          <a:p>
            <a:r>
              <a:rPr lang="en-US" dirty="0"/>
              <a:t>focused market leadership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9591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8B70-7552-4DA3-A55E-2CBA30F5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cooperation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35991-D5BA-42C1-A0AE-850A188C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To maximize the utility of market opportunity</a:t>
            </a:r>
          </a:p>
          <a:p>
            <a:r>
              <a:rPr lang="en-US" dirty="0"/>
              <a:t>Purchasing </a:t>
            </a:r>
          </a:p>
          <a:p>
            <a:r>
              <a:rPr lang="en-US" dirty="0"/>
              <a:t>contract </a:t>
            </a:r>
          </a:p>
          <a:p>
            <a:r>
              <a:rPr lang="en-US" dirty="0"/>
              <a:t>Fusion </a:t>
            </a:r>
          </a:p>
          <a:p>
            <a:r>
              <a:rPr lang="en-US" dirty="0"/>
              <a:t>Co-marketing </a:t>
            </a:r>
          </a:p>
          <a:p>
            <a:r>
              <a:rPr lang="en-US" dirty="0"/>
              <a:t>Virtual </a:t>
            </a:r>
          </a:p>
          <a:p>
            <a:r>
              <a:rPr lang="en-US" dirty="0"/>
              <a:t>enterprise </a:t>
            </a:r>
          </a:p>
          <a:p>
            <a:r>
              <a:rPr lang="en-US" dirty="0"/>
              <a:t>Franchising </a:t>
            </a:r>
          </a:p>
          <a:p>
            <a:r>
              <a:rPr lang="en-US" dirty="0"/>
              <a:t>Joint venture </a:t>
            </a:r>
          </a:p>
          <a:p>
            <a:r>
              <a:rPr lang="en-US" dirty="0"/>
              <a:t>Working group </a:t>
            </a:r>
          </a:p>
          <a:p>
            <a:r>
              <a:rPr lang="en-US" dirty="0"/>
              <a:t>Consortium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299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E4A1-41C7-4CAB-BF3B-7B52DDED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</a:t>
            </a:r>
            <a:r>
              <a:rPr lang="en-US" dirty="0" err="1"/>
              <a:t>coorperation</a:t>
            </a:r>
            <a:r>
              <a:rPr lang="en-US" dirty="0"/>
              <a:t> partnership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5602-2CF4-4983-95A6-A7B7A8EC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time advantages, </a:t>
            </a:r>
          </a:p>
          <a:p>
            <a:r>
              <a:rPr lang="en-US" dirty="0"/>
              <a:t>• achievement of cost advantages, </a:t>
            </a:r>
          </a:p>
          <a:p>
            <a:r>
              <a:rPr lang="en-US" dirty="0"/>
              <a:t>• access to, or the protection of, relevant resources, </a:t>
            </a:r>
          </a:p>
          <a:p>
            <a:r>
              <a:rPr lang="en-US" dirty="0"/>
              <a:t>• access to, or the protection of, relevant markets, </a:t>
            </a:r>
          </a:p>
          <a:p>
            <a:r>
              <a:rPr lang="en-US" dirty="0"/>
              <a:t>• knowledge acquisition and expansion of </a:t>
            </a:r>
            <a:r>
              <a:rPr lang="en-US" dirty="0" err="1"/>
              <a:t>organisational</a:t>
            </a:r>
            <a:r>
              <a:rPr lang="en-US" dirty="0"/>
              <a:t> learning, </a:t>
            </a:r>
          </a:p>
          <a:p>
            <a:r>
              <a:rPr lang="en-US" dirty="0"/>
              <a:t>• risk reduction, </a:t>
            </a:r>
          </a:p>
          <a:p>
            <a:r>
              <a:rPr lang="en-US" dirty="0"/>
              <a:t>• power gains.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592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4A93-7CF1-4D71-BA79-FC02BEA3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</a:t>
            </a:r>
            <a:r>
              <a:rPr lang="en-US" dirty="0" err="1"/>
              <a:t>coorperation</a:t>
            </a:r>
            <a:r>
              <a:rPr lang="en-US" dirty="0"/>
              <a:t> partnership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2467A-88FE-4046-8BFC-09FF76111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Cooperations</a:t>
            </a:r>
            <a:r>
              <a:rPr lang="en-US" dirty="0"/>
              <a:t> cause costs</a:t>
            </a:r>
          </a:p>
          <a:p>
            <a:r>
              <a:rPr lang="en-US" dirty="0"/>
              <a:t>• </a:t>
            </a:r>
            <a:r>
              <a:rPr lang="en-US" dirty="0" err="1"/>
              <a:t>Cooperations</a:t>
            </a:r>
            <a:r>
              <a:rPr lang="en-US" dirty="0"/>
              <a:t> can lead the partner companies into dependencies. </a:t>
            </a:r>
          </a:p>
          <a:p>
            <a:r>
              <a:rPr lang="en-US" dirty="0"/>
              <a:t>• Cooperation can result in a less </a:t>
            </a:r>
            <a:r>
              <a:rPr lang="en-US" dirty="0" err="1"/>
              <a:t>favourable</a:t>
            </a:r>
            <a:r>
              <a:rPr lang="en-US" dirty="0"/>
              <a:t> negotiating position. </a:t>
            </a:r>
          </a:p>
          <a:p>
            <a:r>
              <a:rPr lang="en-US" dirty="0"/>
              <a:t>• The joint use of core competencies causes the participating partners to obtain insights into operational secrets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874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12DA-47B0-4C75-871E-10C291F4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Market segmentation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0CACF-6574-4332-A819-999F851C5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higher customer satisfaction due to specific products, </a:t>
            </a:r>
          </a:p>
          <a:p>
            <a:r>
              <a:rPr lang="en-US" dirty="0"/>
              <a:t>• more efficient (because more precisely targeted) use of advertising, sales promotion and distribution measures, </a:t>
            </a:r>
          </a:p>
          <a:p>
            <a:r>
              <a:rPr lang="en-US" dirty="0"/>
              <a:t>• reduction of competitive pressure by reducing the number of competitors compared to the overall market, </a:t>
            </a:r>
          </a:p>
          <a:p>
            <a:r>
              <a:rPr lang="en-US" dirty="0"/>
              <a:t>• more precise target setting for marketing planning.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4398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618</Words>
  <Application>Microsoft Office PowerPoint</Application>
  <PresentationFormat>Widescreen</PresentationFormat>
  <Paragraphs>119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Marketing strategic 4th meeting</vt:lpstr>
      <vt:lpstr>Marketing Task</vt:lpstr>
      <vt:lpstr>Customer monetary parameter</vt:lpstr>
      <vt:lpstr>Customer non-monetary parameter</vt:lpstr>
      <vt:lpstr>three successful core task profiles</vt:lpstr>
      <vt:lpstr>cooperation partners</vt:lpstr>
      <vt:lpstr>Advantages of coorperation partnership</vt:lpstr>
      <vt:lpstr>Disadvantage of coorperation partnership</vt:lpstr>
      <vt:lpstr>Market segmentation </vt:lpstr>
      <vt:lpstr>Determine market segmentation</vt:lpstr>
      <vt:lpstr>Criteria of consumer segmentation</vt:lpstr>
      <vt:lpstr>Criteria for business segmentation</vt:lpstr>
      <vt:lpstr>Requirement for targeting </vt:lpstr>
      <vt:lpstr>Positioning </vt:lpstr>
      <vt:lpstr>Positioning related to brand</vt:lpstr>
      <vt:lpstr>Classical Positioning Model </vt:lpstr>
      <vt:lpstr>Active Positioning model</vt:lpstr>
      <vt:lpstr>Active positioning model</vt:lpstr>
      <vt:lpstr>positioning</vt:lpstr>
      <vt:lpstr>Positioning variation</vt:lpstr>
      <vt:lpstr>Positioning style</vt:lpstr>
      <vt:lpstr>Competitive strategy</vt:lpstr>
      <vt:lpstr>Value  positioning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KE-4  </dc:title>
  <dc:creator>Mayangsari Edastami</dc:creator>
  <cp:lastModifiedBy>Mayangsari Edastami</cp:lastModifiedBy>
  <cp:revision>34</cp:revision>
  <dcterms:created xsi:type="dcterms:W3CDTF">2019-04-05T13:21:21Z</dcterms:created>
  <dcterms:modified xsi:type="dcterms:W3CDTF">2019-04-27T00:36:35Z</dcterms:modified>
</cp:coreProperties>
</file>