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60" r:id="rId7"/>
    <p:sldId id="261" r:id="rId8"/>
    <p:sldId id="262" r:id="rId9"/>
    <p:sldId id="263" r:id="rId10"/>
    <p:sldId id="264" r:id="rId11"/>
    <p:sldId id="265" r:id="rId12"/>
    <p:sldId id="268" r:id="rId13"/>
    <p:sldId id="269" r:id="rId14"/>
    <p:sldId id="270" r:id="rId15"/>
    <p:sldId id="271" r:id="rId16"/>
    <p:sldId id="272" r:id="rId17"/>
    <p:sldId id="266" r:id="rId18"/>
    <p:sldId id="286" r:id="rId19"/>
    <p:sldId id="273" r:id="rId20"/>
    <p:sldId id="274" r:id="rId21"/>
    <p:sldId id="275" r:id="rId22"/>
    <p:sldId id="276" r:id="rId23"/>
    <p:sldId id="277" r:id="rId24"/>
    <p:sldId id="279" r:id="rId25"/>
    <p:sldId id="280" r:id="rId26"/>
    <p:sldId id="281" r:id="rId27"/>
    <p:sldId id="282" r:id="rId28"/>
    <p:sldId id="283" r:id="rId29"/>
    <p:sldId id="284" r:id="rId30"/>
    <p:sldId id="285" r:id="rId31"/>
    <p:sldId id="278"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5" d="100"/>
          <a:sy n="45" d="100"/>
        </p:scale>
        <p:origin x="82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E70E4-DEBD-4EA0-A11D-14DA6C248D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9142869E-4A8A-4752-BF1A-D093734538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55253CE3-97D0-4E66-B456-95720F8CC14A}"/>
              </a:ext>
            </a:extLst>
          </p:cNvPr>
          <p:cNvSpPr>
            <a:spLocks noGrp="1"/>
          </p:cNvSpPr>
          <p:nvPr>
            <p:ph type="dt" sz="half" idx="10"/>
          </p:nvPr>
        </p:nvSpPr>
        <p:spPr/>
        <p:txBody>
          <a:bodyPr/>
          <a:lstStyle/>
          <a:p>
            <a:fld id="{64A56BF6-4A8A-4A61-9C17-55B5507B92C3}" type="datetimeFigureOut">
              <a:rPr lang="en-ID" smtClean="0"/>
              <a:t>27/04/2019</a:t>
            </a:fld>
            <a:endParaRPr lang="en-ID"/>
          </a:p>
        </p:txBody>
      </p:sp>
      <p:sp>
        <p:nvSpPr>
          <p:cNvPr id="5" name="Footer Placeholder 4">
            <a:extLst>
              <a:ext uri="{FF2B5EF4-FFF2-40B4-BE49-F238E27FC236}">
                <a16:creationId xmlns:a16="http://schemas.microsoft.com/office/drawing/2014/main" id="{D280F013-C3E4-4889-BCE4-04834FE321D7}"/>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84D7ABBD-0245-4EAF-8BB9-87E60DAC0A99}"/>
              </a:ext>
            </a:extLst>
          </p:cNvPr>
          <p:cNvSpPr>
            <a:spLocks noGrp="1"/>
          </p:cNvSpPr>
          <p:nvPr>
            <p:ph type="sldNum" sz="quarter" idx="12"/>
          </p:nvPr>
        </p:nvSpPr>
        <p:spPr/>
        <p:txBody>
          <a:bodyPr/>
          <a:lstStyle/>
          <a:p>
            <a:fld id="{7A2ADED4-6FF6-46CA-BF49-5CF246EA7690}" type="slidenum">
              <a:rPr lang="en-ID" smtClean="0"/>
              <a:t>‹#›</a:t>
            </a:fld>
            <a:endParaRPr lang="en-ID"/>
          </a:p>
        </p:txBody>
      </p:sp>
    </p:spTree>
    <p:extLst>
      <p:ext uri="{BB962C8B-B14F-4D97-AF65-F5344CB8AC3E}">
        <p14:creationId xmlns:p14="http://schemas.microsoft.com/office/powerpoint/2010/main" val="1539313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3B346-5CC0-4755-981B-571EEC40E106}"/>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4D1499A6-3431-40CB-B711-373268ACDA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309E4911-3C71-4921-806D-598BB57927D8}"/>
              </a:ext>
            </a:extLst>
          </p:cNvPr>
          <p:cNvSpPr>
            <a:spLocks noGrp="1"/>
          </p:cNvSpPr>
          <p:nvPr>
            <p:ph type="dt" sz="half" idx="10"/>
          </p:nvPr>
        </p:nvSpPr>
        <p:spPr/>
        <p:txBody>
          <a:bodyPr/>
          <a:lstStyle/>
          <a:p>
            <a:fld id="{64A56BF6-4A8A-4A61-9C17-55B5507B92C3}" type="datetimeFigureOut">
              <a:rPr lang="en-ID" smtClean="0"/>
              <a:t>27/04/2019</a:t>
            </a:fld>
            <a:endParaRPr lang="en-ID"/>
          </a:p>
        </p:txBody>
      </p:sp>
      <p:sp>
        <p:nvSpPr>
          <p:cNvPr id="5" name="Footer Placeholder 4">
            <a:extLst>
              <a:ext uri="{FF2B5EF4-FFF2-40B4-BE49-F238E27FC236}">
                <a16:creationId xmlns:a16="http://schemas.microsoft.com/office/drawing/2014/main" id="{C98E09A2-A0DA-411B-A487-B06951BDC187}"/>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1E12A6D6-75FD-48B9-9C6B-E01397A1A9D0}"/>
              </a:ext>
            </a:extLst>
          </p:cNvPr>
          <p:cNvSpPr>
            <a:spLocks noGrp="1"/>
          </p:cNvSpPr>
          <p:nvPr>
            <p:ph type="sldNum" sz="quarter" idx="12"/>
          </p:nvPr>
        </p:nvSpPr>
        <p:spPr/>
        <p:txBody>
          <a:bodyPr/>
          <a:lstStyle/>
          <a:p>
            <a:fld id="{7A2ADED4-6FF6-46CA-BF49-5CF246EA7690}" type="slidenum">
              <a:rPr lang="en-ID" smtClean="0"/>
              <a:t>‹#›</a:t>
            </a:fld>
            <a:endParaRPr lang="en-ID"/>
          </a:p>
        </p:txBody>
      </p:sp>
    </p:spTree>
    <p:extLst>
      <p:ext uri="{BB962C8B-B14F-4D97-AF65-F5344CB8AC3E}">
        <p14:creationId xmlns:p14="http://schemas.microsoft.com/office/powerpoint/2010/main" val="712114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0B4AF7-B1E5-4168-ABA8-6806E4E70DB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94D73234-2124-4CE5-AE2C-6E368A235D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7BC06EE0-3AE7-420C-A9CA-3859A755550B}"/>
              </a:ext>
            </a:extLst>
          </p:cNvPr>
          <p:cNvSpPr>
            <a:spLocks noGrp="1"/>
          </p:cNvSpPr>
          <p:nvPr>
            <p:ph type="dt" sz="half" idx="10"/>
          </p:nvPr>
        </p:nvSpPr>
        <p:spPr/>
        <p:txBody>
          <a:bodyPr/>
          <a:lstStyle/>
          <a:p>
            <a:fld id="{64A56BF6-4A8A-4A61-9C17-55B5507B92C3}" type="datetimeFigureOut">
              <a:rPr lang="en-ID" smtClean="0"/>
              <a:t>27/04/2019</a:t>
            </a:fld>
            <a:endParaRPr lang="en-ID"/>
          </a:p>
        </p:txBody>
      </p:sp>
      <p:sp>
        <p:nvSpPr>
          <p:cNvPr id="5" name="Footer Placeholder 4">
            <a:extLst>
              <a:ext uri="{FF2B5EF4-FFF2-40B4-BE49-F238E27FC236}">
                <a16:creationId xmlns:a16="http://schemas.microsoft.com/office/drawing/2014/main" id="{270F9F5E-CC87-4E58-9002-DA7DF947E2C4}"/>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FB6A6BA1-9C5B-4700-9CA4-9F929F4CEF91}"/>
              </a:ext>
            </a:extLst>
          </p:cNvPr>
          <p:cNvSpPr>
            <a:spLocks noGrp="1"/>
          </p:cNvSpPr>
          <p:nvPr>
            <p:ph type="sldNum" sz="quarter" idx="12"/>
          </p:nvPr>
        </p:nvSpPr>
        <p:spPr/>
        <p:txBody>
          <a:bodyPr/>
          <a:lstStyle/>
          <a:p>
            <a:fld id="{7A2ADED4-6FF6-46CA-BF49-5CF246EA7690}" type="slidenum">
              <a:rPr lang="en-ID" smtClean="0"/>
              <a:t>‹#›</a:t>
            </a:fld>
            <a:endParaRPr lang="en-ID"/>
          </a:p>
        </p:txBody>
      </p:sp>
    </p:spTree>
    <p:extLst>
      <p:ext uri="{BB962C8B-B14F-4D97-AF65-F5344CB8AC3E}">
        <p14:creationId xmlns:p14="http://schemas.microsoft.com/office/powerpoint/2010/main" val="285837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EB701-F4CE-4E4A-B41B-87DC68DF1EB6}"/>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4C1BAB8B-B2C3-42C5-BD96-A806032062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C15D85BB-FC36-4321-A87D-98CA78F9E836}"/>
              </a:ext>
            </a:extLst>
          </p:cNvPr>
          <p:cNvSpPr>
            <a:spLocks noGrp="1"/>
          </p:cNvSpPr>
          <p:nvPr>
            <p:ph type="dt" sz="half" idx="10"/>
          </p:nvPr>
        </p:nvSpPr>
        <p:spPr/>
        <p:txBody>
          <a:bodyPr/>
          <a:lstStyle/>
          <a:p>
            <a:fld id="{64A56BF6-4A8A-4A61-9C17-55B5507B92C3}" type="datetimeFigureOut">
              <a:rPr lang="en-ID" smtClean="0"/>
              <a:t>27/04/2019</a:t>
            </a:fld>
            <a:endParaRPr lang="en-ID"/>
          </a:p>
        </p:txBody>
      </p:sp>
      <p:sp>
        <p:nvSpPr>
          <p:cNvPr id="5" name="Footer Placeholder 4">
            <a:extLst>
              <a:ext uri="{FF2B5EF4-FFF2-40B4-BE49-F238E27FC236}">
                <a16:creationId xmlns:a16="http://schemas.microsoft.com/office/drawing/2014/main" id="{E93CFFC7-0BBA-44E3-98FA-2392D73D9AE0}"/>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4D790564-4568-4827-969F-CB8D9CED1065}"/>
              </a:ext>
            </a:extLst>
          </p:cNvPr>
          <p:cNvSpPr>
            <a:spLocks noGrp="1"/>
          </p:cNvSpPr>
          <p:nvPr>
            <p:ph type="sldNum" sz="quarter" idx="12"/>
          </p:nvPr>
        </p:nvSpPr>
        <p:spPr/>
        <p:txBody>
          <a:bodyPr/>
          <a:lstStyle/>
          <a:p>
            <a:fld id="{7A2ADED4-6FF6-46CA-BF49-5CF246EA7690}" type="slidenum">
              <a:rPr lang="en-ID" smtClean="0"/>
              <a:t>‹#›</a:t>
            </a:fld>
            <a:endParaRPr lang="en-ID"/>
          </a:p>
        </p:txBody>
      </p:sp>
    </p:spTree>
    <p:extLst>
      <p:ext uri="{BB962C8B-B14F-4D97-AF65-F5344CB8AC3E}">
        <p14:creationId xmlns:p14="http://schemas.microsoft.com/office/powerpoint/2010/main" val="390121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B06B0-9968-4659-953B-E233017A988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E4EE875E-B675-402A-B2A2-8A437EB9E2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C1804D-EB89-4B7F-84E9-D59A9D5D8270}"/>
              </a:ext>
            </a:extLst>
          </p:cNvPr>
          <p:cNvSpPr>
            <a:spLocks noGrp="1"/>
          </p:cNvSpPr>
          <p:nvPr>
            <p:ph type="dt" sz="half" idx="10"/>
          </p:nvPr>
        </p:nvSpPr>
        <p:spPr/>
        <p:txBody>
          <a:bodyPr/>
          <a:lstStyle/>
          <a:p>
            <a:fld id="{64A56BF6-4A8A-4A61-9C17-55B5507B92C3}" type="datetimeFigureOut">
              <a:rPr lang="en-ID" smtClean="0"/>
              <a:t>27/04/2019</a:t>
            </a:fld>
            <a:endParaRPr lang="en-ID"/>
          </a:p>
        </p:txBody>
      </p:sp>
      <p:sp>
        <p:nvSpPr>
          <p:cNvPr id="5" name="Footer Placeholder 4">
            <a:extLst>
              <a:ext uri="{FF2B5EF4-FFF2-40B4-BE49-F238E27FC236}">
                <a16:creationId xmlns:a16="http://schemas.microsoft.com/office/drawing/2014/main" id="{077B5645-1F3F-4505-9F99-623DF68F402B}"/>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6E099E20-6D94-4784-A2B8-61A17A151942}"/>
              </a:ext>
            </a:extLst>
          </p:cNvPr>
          <p:cNvSpPr>
            <a:spLocks noGrp="1"/>
          </p:cNvSpPr>
          <p:nvPr>
            <p:ph type="sldNum" sz="quarter" idx="12"/>
          </p:nvPr>
        </p:nvSpPr>
        <p:spPr/>
        <p:txBody>
          <a:bodyPr/>
          <a:lstStyle/>
          <a:p>
            <a:fld id="{7A2ADED4-6FF6-46CA-BF49-5CF246EA7690}" type="slidenum">
              <a:rPr lang="en-ID" smtClean="0"/>
              <a:t>‹#›</a:t>
            </a:fld>
            <a:endParaRPr lang="en-ID"/>
          </a:p>
        </p:txBody>
      </p:sp>
    </p:spTree>
    <p:extLst>
      <p:ext uri="{BB962C8B-B14F-4D97-AF65-F5344CB8AC3E}">
        <p14:creationId xmlns:p14="http://schemas.microsoft.com/office/powerpoint/2010/main" val="3008113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E0813-F855-480A-8D3D-752DA57E82DB}"/>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59649DA7-9F24-43CB-B8AE-282FB4187B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240884C9-D457-4F2E-A3EB-0D77B27A6B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1F345DC8-20FD-42B5-873E-F5C0AE9B95BD}"/>
              </a:ext>
            </a:extLst>
          </p:cNvPr>
          <p:cNvSpPr>
            <a:spLocks noGrp="1"/>
          </p:cNvSpPr>
          <p:nvPr>
            <p:ph type="dt" sz="half" idx="10"/>
          </p:nvPr>
        </p:nvSpPr>
        <p:spPr/>
        <p:txBody>
          <a:bodyPr/>
          <a:lstStyle/>
          <a:p>
            <a:fld id="{64A56BF6-4A8A-4A61-9C17-55B5507B92C3}" type="datetimeFigureOut">
              <a:rPr lang="en-ID" smtClean="0"/>
              <a:t>27/04/2019</a:t>
            </a:fld>
            <a:endParaRPr lang="en-ID"/>
          </a:p>
        </p:txBody>
      </p:sp>
      <p:sp>
        <p:nvSpPr>
          <p:cNvPr id="6" name="Footer Placeholder 5">
            <a:extLst>
              <a:ext uri="{FF2B5EF4-FFF2-40B4-BE49-F238E27FC236}">
                <a16:creationId xmlns:a16="http://schemas.microsoft.com/office/drawing/2014/main" id="{146D15A9-DC7D-44BD-BD34-0435BEF1325E}"/>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1E030BE0-8B7F-43E9-99A9-EF8D336F0EE7}"/>
              </a:ext>
            </a:extLst>
          </p:cNvPr>
          <p:cNvSpPr>
            <a:spLocks noGrp="1"/>
          </p:cNvSpPr>
          <p:nvPr>
            <p:ph type="sldNum" sz="quarter" idx="12"/>
          </p:nvPr>
        </p:nvSpPr>
        <p:spPr/>
        <p:txBody>
          <a:bodyPr/>
          <a:lstStyle/>
          <a:p>
            <a:fld id="{7A2ADED4-6FF6-46CA-BF49-5CF246EA7690}" type="slidenum">
              <a:rPr lang="en-ID" smtClean="0"/>
              <a:t>‹#›</a:t>
            </a:fld>
            <a:endParaRPr lang="en-ID"/>
          </a:p>
        </p:txBody>
      </p:sp>
    </p:spTree>
    <p:extLst>
      <p:ext uri="{BB962C8B-B14F-4D97-AF65-F5344CB8AC3E}">
        <p14:creationId xmlns:p14="http://schemas.microsoft.com/office/powerpoint/2010/main" val="3046301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7AC04-0F2B-48B1-B591-D396327283EB}"/>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A6B9D552-142E-45AB-AA34-107BCCCB45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F0F201-8E8B-4DEE-9CD3-E844AFE32A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C31B0B49-0D5C-44A6-977D-225FABD5F3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3AC0DB-6BB8-4596-94CA-3FAE33CB7B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43AD0CDB-B46B-48E3-8231-C9E597B2BF0A}"/>
              </a:ext>
            </a:extLst>
          </p:cNvPr>
          <p:cNvSpPr>
            <a:spLocks noGrp="1"/>
          </p:cNvSpPr>
          <p:nvPr>
            <p:ph type="dt" sz="half" idx="10"/>
          </p:nvPr>
        </p:nvSpPr>
        <p:spPr/>
        <p:txBody>
          <a:bodyPr/>
          <a:lstStyle/>
          <a:p>
            <a:fld id="{64A56BF6-4A8A-4A61-9C17-55B5507B92C3}" type="datetimeFigureOut">
              <a:rPr lang="en-ID" smtClean="0"/>
              <a:t>27/04/2019</a:t>
            </a:fld>
            <a:endParaRPr lang="en-ID"/>
          </a:p>
        </p:txBody>
      </p:sp>
      <p:sp>
        <p:nvSpPr>
          <p:cNvPr id="8" name="Footer Placeholder 7">
            <a:extLst>
              <a:ext uri="{FF2B5EF4-FFF2-40B4-BE49-F238E27FC236}">
                <a16:creationId xmlns:a16="http://schemas.microsoft.com/office/drawing/2014/main" id="{C68C1392-90D6-4A58-8352-65FA128CAD53}"/>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845D2ECA-BA62-47CF-9C16-462F01FF7384}"/>
              </a:ext>
            </a:extLst>
          </p:cNvPr>
          <p:cNvSpPr>
            <a:spLocks noGrp="1"/>
          </p:cNvSpPr>
          <p:nvPr>
            <p:ph type="sldNum" sz="quarter" idx="12"/>
          </p:nvPr>
        </p:nvSpPr>
        <p:spPr/>
        <p:txBody>
          <a:bodyPr/>
          <a:lstStyle/>
          <a:p>
            <a:fld id="{7A2ADED4-6FF6-46CA-BF49-5CF246EA7690}" type="slidenum">
              <a:rPr lang="en-ID" smtClean="0"/>
              <a:t>‹#›</a:t>
            </a:fld>
            <a:endParaRPr lang="en-ID"/>
          </a:p>
        </p:txBody>
      </p:sp>
    </p:spTree>
    <p:extLst>
      <p:ext uri="{BB962C8B-B14F-4D97-AF65-F5344CB8AC3E}">
        <p14:creationId xmlns:p14="http://schemas.microsoft.com/office/powerpoint/2010/main" val="1068759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58E60-7AA1-47C6-8FB7-87C01132AAFE}"/>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0D0A0D69-56CD-4961-9AA6-CF96825DCDC6}"/>
              </a:ext>
            </a:extLst>
          </p:cNvPr>
          <p:cNvSpPr>
            <a:spLocks noGrp="1"/>
          </p:cNvSpPr>
          <p:nvPr>
            <p:ph type="dt" sz="half" idx="10"/>
          </p:nvPr>
        </p:nvSpPr>
        <p:spPr/>
        <p:txBody>
          <a:bodyPr/>
          <a:lstStyle/>
          <a:p>
            <a:fld id="{64A56BF6-4A8A-4A61-9C17-55B5507B92C3}" type="datetimeFigureOut">
              <a:rPr lang="en-ID" smtClean="0"/>
              <a:t>27/04/2019</a:t>
            </a:fld>
            <a:endParaRPr lang="en-ID"/>
          </a:p>
        </p:txBody>
      </p:sp>
      <p:sp>
        <p:nvSpPr>
          <p:cNvPr id="4" name="Footer Placeholder 3">
            <a:extLst>
              <a:ext uri="{FF2B5EF4-FFF2-40B4-BE49-F238E27FC236}">
                <a16:creationId xmlns:a16="http://schemas.microsoft.com/office/drawing/2014/main" id="{992DCBFB-3FFA-472E-86D0-6C3284F6BEDE}"/>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44CC536D-F295-462A-93E1-FF938511121F}"/>
              </a:ext>
            </a:extLst>
          </p:cNvPr>
          <p:cNvSpPr>
            <a:spLocks noGrp="1"/>
          </p:cNvSpPr>
          <p:nvPr>
            <p:ph type="sldNum" sz="quarter" idx="12"/>
          </p:nvPr>
        </p:nvSpPr>
        <p:spPr/>
        <p:txBody>
          <a:bodyPr/>
          <a:lstStyle/>
          <a:p>
            <a:fld id="{7A2ADED4-6FF6-46CA-BF49-5CF246EA7690}" type="slidenum">
              <a:rPr lang="en-ID" smtClean="0"/>
              <a:t>‹#›</a:t>
            </a:fld>
            <a:endParaRPr lang="en-ID"/>
          </a:p>
        </p:txBody>
      </p:sp>
    </p:spTree>
    <p:extLst>
      <p:ext uri="{BB962C8B-B14F-4D97-AF65-F5344CB8AC3E}">
        <p14:creationId xmlns:p14="http://schemas.microsoft.com/office/powerpoint/2010/main" val="3824277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ACF7A3-0791-4D66-8B17-C54D2EA1C760}"/>
              </a:ext>
            </a:extLst>
          </p:cNvPr>
          <p:cNvSpPr>
            <a:spLocks noGrp="1"/>
          </p:cNvSpPr>
          <p:nvPr>
            <p:ph type="dt" sz="half" idx="10"/>
          </p:nvPr>
        </p:nvSpPr>
        <p:spPr/>
        <p:txBody>
          <a:bodyPr/>
          <a:lstStyle/>
          <a:p>
            <a:fld id="{64A56BF6-4A8A-4A61-9C17-55B5507B92C3}" type="datetimeFigureOut">
              <a:rPr lang="en-ID" smtClean="0"/>
              <a:t>27/04/2019</a:t>
            </a:fld>
            <a:endParaRPr lang="en-ID"/>
          </a:p>
        </p:txBody>
      </p:sp>
      <p:sp>
        <p:nvSpPr>
          <p:cNvPr id="3" name="Footer Placeholder 2">
            <a:extLst>
              <a:ext uri="{FF2B5EF4-FFF2-40B4-BE49-F238E27FC236}">
                <a16:creationId xmlns:a16="http://schemas.microsoft.com/office/drawing/2014/main" id="{AA8FC926-9F6A-42AA-84E7-8182069D8181}"/>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BF1F6428-16E8-4687-A07B-AFD22323502E}"/>
              </a:ext>
            </a:extLst>
          </p:cNvPr>
          <p:cNvSpPr>
            <a:spLocks noGrp="1"/>
          </p:cNvSpPr>
          <p:nvPr>
            <p:ph type="sldNum" sz="quarter" idx="12"/>
          </p:nvPr>
        </p:nvSpPr>
        <p:spPr/>
        <p:txBody>
          <a:bodyPr/>
          <a:lstStyle/>
          <a:p>
            <a:fld id="{7A2ADED4-6FF6-46CA-BF49-5CF246EA7690}" type="slidenum">
              <a:rPr lang="en-ID" smtClean="0"/>
              <a:t>‹#›</a:t>
            </a:fld>
            <a:endParaRPr lang="en-ID"/>
          </a:p>
        </p:txBody>
      </p:sp>
    </p:spTree>
    <p:extLst>
      <p:ext uri="{BB962C8B-B14F-4D97-AF65-F5344CB8AC3E}">
        <p14:creationId xmlns:p14="http://schemas.microsoft.com/office/powerpoint/2010/main" val="4078493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DDCA4-3BFD-4BC2-9FCC-0ED2B47AF6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7703B0C4-BB73-4201-965A-578994067D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9699C770-1CAD-4CDF-8115-8E601A24D4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2D9083-800C-43E7-AF06-CD0293C75135}"/>
              </a:ext>
            </a:extLst>
          </p:cNvPr>
          <p:cNvSpPr>
            <a:spLocks noGrp="1"/>
          </p:cNvSpPr>
          <p:nvPr>
            <p:ph type="dt" sz="half" idx="10"/>
          </p:nvPr>
        </p:nvSpPr>
        <p:spPr/>
        <p:txBody>
          <a:bodyPr/>
          <a:lstStyle/>
          <a:p>
            <a:fld id="{64A56BF6-4A8A-4A61-9C17-55B5507B92C3}" type="datetimeFigureOut">
              <a:rPr lang="en-ID" smtClean="0"/>
              <a:t>27/04/2019</a:t>
            </a:fld>
            <a:endParaRPr lang="en-ID"/>
          </a:p>
        </p:txBody>
      </p:sp>
      <p:sp>
        <p:nvSpPr>
          <p:cNvPr id="6" name="Footer Placeholder 5">
            <a:extLst>
              <a:ext uri="{FF2B5EF4-FFF2-40B4-BE49-F238E27FC236}">
                <a16:creationId xmlns:a16="http://schemas.microsoft.com/office/drawing/2014/main" id="{78CD7846-1349-4967-9327-B4FEE0116858}"/>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52581BA3-8BB6-46F1-984A-41C3E13D479B}"/>
              </a:ext>
            </a:extLst>
          </p:cNvPr>
          <p:cNvSpPr>
            <a:spLocks noGrp="1"/>
          </p:cNvSpPr>
          <p:nvPr>
            <p:ph type="sldNum" sz="quarter" idx="12"/>
          </p:nvPr>
        </p:nvSpPr>
        <p:spPr/>
        <p:txBody>
          <a:bodyPr/>
          <a:lstStyle/>
          <a:p>
            <a:fld id="{7A2ADED4-6FF6-46CA-BF49-5CF246EA7690}" type="slidenum">
              <a:rPr lang="en-ID" smtClean="0"/>
              <a:t>‹#›</a:t>
            </a:fld>
            <a:endParaRPr lang="en-ID"/>
          </a:p>
        </p:txBody>
      </p:sp>
    </p:spTree>
    <p:extLst>
      <p:ext uri="{BB962C8B-B14F-4D97-AF65-F5344CB8AC3E}">
        <p14:creationId xmlns:p14="http://schemas.microsoft.com/office/powerpoint/2010/main" val="237899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982C9-0E53-453A-89C1-4BA4C9BB26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7E2F7C90-861D-4DEB-95CD-6B717BDAFC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AB2B6EBD-4F1B-46F4-836C-56CF5F0FCB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B36CF8-BF75-4E9A-82AC-5B2DBFFD1FAA}"/>
              </a:ext>
            </a:extLst>
          </p:cNvPr>
          <p:cNvSpPr>
            <a:spLocks noGrp="1"/>
          </p:cNvSpPr>
          <p:nvPr>
            <p:ph type="dt" sz="half" idx="10"/>
          </p:nvPr>
        </p:nvSpPr>
        <p:spPr/>
        <p:txBody>
          <a:bodyPr/>
          <a:lstStyle/>
          <a:p>
            <a:fld id="{64A56BF6-4A8A-4A61-9C17-55B5507B92C3}" type="datetimeFigureOut">
              <a:rPr lang="en-ID" smtClean="0"/>
              <a:t>27/04/2019</a:t>
            </a:fld>
            <a:endParaRPr lang="en-ID"/>
          </a:p>
        </p:txBody>
      </p:sp>
      <p:sp>
        <p:nvSpPr>
          <p:cNvPr id="6" name="Footer Placeholder 5">
            <a:extLst>
              <a:ext uri="{FF2B5EF4-FFF2-40B4-BE49-F238E27FC236}">
                <a16:creationId xmlns:a16="http://schemas.microsoft.com/office/drawing/2014/main" id="{CE61E10B-A879-49DF-9C83-9D7F6FA4DFC3}"/>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A11A5BB0-93E1-42B5-9F07-9B5FC2637423}"/>
              </a:ext>
            </a:extLst>
          </p:cNvPr>
          <p:cNvSpPr>
            <a:spLocks noGrp="1"/>
          </p:cNvSpPr>
          <p:nvPr>
            <p:ph type="sldNum" sz="quarter" idx="12"/>
          </p:nvPr>
        </p:nvSpPr>
        <p:spPr/>
        <p:txBody>
          <a:bodyPr/>
          <a:lstStyle/>
          <a:p>
            <a:fld id="{7A2ADED4-6FF6-46CA-BF49-5CF246EA7690}" type="slidenum">
              <a:rPr lang="en-ID" smtClean="0"/>
              <a:t>‹#›</a:t>
            </a:fld>
            <a:endParaRPr lang="en-ID"/>
          </a:p>
        </p:txBody>
      </p:sp>
    </p:spTree>
    <p:extLst>
      <p:ext uri="{BB962C8B-B14F-4D97-AF65-F5344CB8AC3E}">
        <p14:creationId xmlns:p14="http://schemas.microsoft.com/office/powerpoint/2010/main" val="182548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C7269A-E36F-40A7-85D5-6D993BCE0E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4A1F3C09-F0F3-410C-895D-4C3B25531C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5C445C9A-15AA-4911-BDF0-FD1B20F01F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A56BF6-4A8A-4A61-9C17-55B5507B92C3}" type="datetimeFigureOut">
              <a:rPr lang="en-ID" smtClean="0"/>
              <a:t>27/04/2019</a:t>
            </a:fld>
            <a:endParaRPr lang="en-ID"/>
          </a:p>
        </p:txBody>
      </p:sp>
      <p:sp>
        <p:nvSpPr>
          <p:cNvPr id="5" name="Footer Placeholder 4">
            <a:extLst>
              <a:ext uri="{FF2B5EF4-FFF2-40B4-BE49-F238E27FC236}">
                <a16:creationId xmlns:a16="http://schemas.microsoft.com/office/drawing/2014/main" id="{D9E1DFE4-96EE-4A52-9758-D53BB75B33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0E8293C1-6186-42B3-B96F-66D71BAD51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2ADED4-6FF6-46CA-BF49-5CF246EA7690}" type="slidenum">
              <a:rPr lang="en-ID" smtClean="0"/>
              <a:t>‹#›</a:t>
            </a:fld>
            <a:endParaRPr lang="en-ID"/>
          </a:p>
        </p:txBody>
      </p:sp>
    </p:spTree>
    <p:extLst>
      <p:ext uri="{BB962C8B-B14F-4D97-AF65-F5344CB8AC3E}">
        <p14:creationId xmlns:p14="http://schemas.microsoft.com/office/powerpoint/2010/main" val="4049370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A15D5-E919-4F1B-B0E3-62038FBC28AC}"/>
              </a:ext>
            </a:extLst>
          </p:cNvPr>
          <p:cNvSpPr>
            <a:spLocks noGrp="1"/>
          </p:cNvSpPr>
          <p:nvPr>
            <p:ph type="ctrTitle"/>
          </p:nvPr>
        </p:nvSpPr>
        <p:spPr/>
        <p:txBody>
          <a:bodyPr/>
          <a:lstStyle/>
          <a:p>
            <a:r>
              <a:rPr lang="en-US" dirty="0"/>
              <a:t>Marketing Strategic</a:t>
            </a:r>
            <a:br>
              <a:rPr lang="en-US" dirty="0"/>
            </a:br>
            <a:r>
              <a:rPr lang="en-US" dirty="0"/>
              <a:t>5</a:t>
            </a:r>
            <a:r>
              <a:rPr lang="en-US" baseline="30000" dirty="0"/>
              <a:t>th</a:t>
            </a:r>
            <a:r>
              <a:rPr lang="en-US" dirty="0"/>
              <a:t> meeting</a:t>
            </a:r>
            <a:endParaRPr lang="en-ID" dirty="0"/>
          </a:p>
        </p:txBody>
      </p:sp>
      <p:sp>
        <p:nvSpPr>
          <p:cNvPr id="3" name="Subtitle 2">
            <a:extLst>
              <a:ext uri="{FF2B5EF4-FFF2-40B4-BE49-F238E27FC236}">
                <a16:creationId xmlns:a16="http://schemas.microsoft.com/office/drawing/2014/main" id="{87C3794C-87C9-4FD8-8D05-B05D47769F0B}"/>
              </a:ext>
            </a:extLst>
          </p:cNvPr>
          <p:cNvSpPr>
            <a:spLocks noGrp="1"/>
          </p:cNvSpPr>
          <p:nvPr>
            <p:ph type="subTitle" idx="1"/>
          </p:nvPr>
        </p:nvSpPr>
        <p:spPr/>
        <p:txBody>
          <a:bodyPr/>
          <a:lstStyle/>
          <a:p>
            <a:r>
              <a:rPr lang="en-US" dirty="0"/>
              <a:t>Developing marketing mix</a:t>
            </a:r>
          </a:p>
          <a:p>
            <a:r>
              <a:rPr lang="en-US" dirty="0"/>
              <a:t>By </a:t>
            </a:r>
            <a:r>
              <a:rPr lang="en-US" dirty="0" err="1"/>
              <a:t>Primasatria</a:t>
            </a:r>
            <a:r>
              <a:rPr lang="en-US" dirty="0"/>
              <a:t> </a:t>
            </a:r>
            <a:r>
              <a:rPr lang="en-US" dirty="0" err="1"/>
              <a:t>Edastama</a:t>
            </a:r>
            <a:endParaRPr lang="en-ID" dirty="0"/>
          </a:p>
        </p:txBody>
      </p:sp>
    </p:spTree>
    <p:extLst>
      <p:ext uri="{BB962C8B-B14F-4D97-AF65-F5344CB8AC3E}">
        <p14:creationId xmlns:p14="http://schemas.microsoft.com/office/powerpoint/2010/main" val="988404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305F0-BEC3-4793-9D83-E8F4E7DC8F66}"/>
              </a:ext>
            </a:extLst>
          </p:cNvPr>
          <p:cNvSpPr>
            <a:spLocks noGrp="1"/>
          </p:cNvSpPr>
          <p:nvPr>
            <p:ph type="title"/>
          </p:nvPr>
        </p:nvSpPr>
        <p:spPr/>
        <p:txBody>
          <a:bodyPr/>
          <a:lstStyle/>
          <a:p>
            <a:r>
              <a:rPr lang="en-US" dirty="0"/>
              <a:t>Price setting</a:t>
            </a:r>
            <a:endParaRPr lang="en-ID" dirty="0"/>
          </a:p>
        </p:txBody>
      </p:sp>
      <p:sp>
        <p:nvSpPr>
          <p:cNvPr id="3" name="Content Placeholder 2">
            <a:extLst>
              <a:ext uri="{FF2B5EF4-FFF2-40B4-BE49-F238E27FC236}">
                <a16:creationId xmlns:a16="http://schemas.microsoft.com/office/drawing/2014/main" id="{350A1BAC-D397-4B6F-8567-1E2EAD356E51}"/>
              </a:ext>
            </a:extLst>
          </p:cNvPr>
          <p:cNvSpPr>
            <a:spLocks noGrp="1"/>
          </p:cNvSpPr>
          <p:nvPr>
            <p:ph idx="1"/>
          </p:nvPr>
        </p:nvSpPr>
        <p:spPr/>
        <p:txBody>
          <a:bodyPr/>
          <a:lstStyle/>
          <a:p>
            <a:r>
              <a:rPr lang="en-US" dirty="0"/>
              <a:t>Static price</a:t>
            </a:r>
          </a:p>
          <a:p>
            <a:r>
              <a:rPr lang="en-ID" dirty="0"/>
              <a:t>Dynamic price</a:t>
            </a:r>
          </a:p>
        </p:txBody>
      </p:sp>
    </p:spTree>
    <p:extLst>
      <p:ext uri="{BB962C8B-B14F-4D97-AF65-F5344CB8AC3E}">
        <p14:creationId xmlns:p14="http://schemas.microsoft.com/office/powerpoint/2010/main" val="2633816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5966D-D224-4E60-A5B3-BA9DFBACE960}"/>
              </a:ext>
            </a:extLst>
          </p:cNvPr>
          <p:cNvSpPr>
            <a:spLocks noGrp="1"/>
          </p:cNvSpPr>
          <p:nvPr>
            <p:ph type="title"/>
          </p:nvPr>
        </p:nvSpPr>
        <p:spPr/>
        <p:txBody>
          <a:bodyPr/>
          <a:lstStyle/>
          <a:p>
            <a:r>
              <a:rPr lang="en-US" dirty="0"/>
              <a:t>Price differentiation</a:t>
            </a:r>
            <a:endParaRPr lang="en-ID" dirty="0"/>
          </a:p>
        </p:txBody>
      </p:sp>
      <p:sp>
        <p:nvSpPr>
          <p:cNvPr id="3" name="Content Placeholder 2">
            <a:extLst>
              <a:ext uri="{FF2B5EF4-FFF2-40B4-BE49-F238E27FC236}">
                <a16:creationId xmlns:a16="http://schemas.microsoft.com/office/drawing/2014/main" id="{107E0A7D-1DEA-4031-8128-6FBD331699EE}"/>
              </a:ext>
            </a:extLst>
          </p:cNvPr>
          <p:cNvSpPr>
            <a:spLocks noGrp="1"/>
          </p:cNvSpPr>
          <p:nvPr>
            <p:ph idx="1"/>
          </p:nvPr>
        </p:nvSpPr>
        <p:spPr/>
        <p:txBody>
          <a:bodyPr/>
          <a:lstStyle/>
          <a:p>
            <a:r>
              <a:rPr lang="en-US" dirty="0"/>
              <a:t>Regional price</a:t>
            </a:r>
          </a:p>
          <a:p>
            <a:r>
              <a:rPr lang="en-US" dirty="0"/>
              <a:t>Non linear price</a:t>
            </a:r>
          </a:p>
          <a:p>
            <a:r>
              <a:rPr lang="en-ID" dirty="0"/>
              <a:t>Bundle price</a:t>
            </a:r>
          </a:p>
          <a:p>
            <a:r>
              <a:rPr lang="en-ID" dirty="0"/>
              <a:t>Dual component </a:t>
            </a:r>
            <a:r>
              <a:rPr lang="en-ID"/>
              <a:t>tariffs </a:t>
            </a:r>
            <a:endParaRPr lang="en-ID" dirty="0"/>
          </a:p>
        </p:txBody>
      </p:sp>
    </p:spTree>
    <p:extLst>
      <p:ext uri="{BB962C8B-B14F-4D97-AF65-F5344CB8AC3E}">
        <p14:creationId xmlns:p14="http://schemas.microsoft.com/office/powerpoint/2010/main" val="3365710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EC900-9327-4690-8E62-C846D65D5D31}"/>
              </a:ext>
            </a:extLst>
          </p:cNvPr>
          <p:cNvSpPr>
            <a:spLocks noGrp="1"/>
          </p:cNvSpPr>
          <p:nvPr>
            <p:ph type="title"/>
          </p:nvPr>
        </p:nvSpPr>
        <p:spPr/>
        <p:txBody>
          <a:bodyPr/>
          <a:lstStyle/>
          <a:p>
            <a:r>
              <a:rPr lang="en-US" dirty="0"/>
              <a:t>Price variance</a:t>
            </a:r>
            <a:endParaRPr lang="en-ID" dirty="0"/>
          </a:p>
        </p:txBody>
      </p:sp>
      <p:sp>
        <p:nvSpPr>
          <p:cNvPr id="3" name="Content Placeholder 2">
            <a:extLst>
              <a:ext uri="{FF2B5EF4-FFF2-40B4-BE49-F238E27FC236}">
                <a16:creationId xmlns:a16="http://schemas.microsoft.com/office/drawing/2014/main" id="{DD42DB58-755F-4A64-A821-E404C9A94D00}"/>
              </a:ext>
            </a:extLst>
          </p:cNvPr>
          <p:cNvSpPr>
            <a:spLocks noGrp="1"/>
          </p:cNvSpPr>
          <p:nvPr>
            <p:ph idx="1"/>
          </p:nvPr>
        </p:nvSpPr>
        <p:spPr/>
        <p:txBody>
          <a:bodyPr/>
          <a:lstStyle/>
          <a:p>
            <a:endParaRPr lang="en-US" dirty="0"/>
          </a:p>
          <a:p>
            <a:r>
              <a:rPr lang="en-ID" dirty="0"/>
              <a:t>Time-dependent price </a:t>
            </a:r>
          </a:p>
          <a:p>
            <a:r>
              <a:rPr lang="en-ID" dirty="0"/>
              <a:t>seasonal discounts </a:t>
            </a:r>
          </a:p>
          <a:p>
            <a:r>
              <a:rPr lang="en-ID" dirty="0"/>
              <a:t>special offer campaigns</a:t>
            </a:r>
          </a:p>
        </p:txBody>
      </p:sp>
    </p:spTree>
    <p:extLst>
      <p:ext uri="{BB962C8B-B14F-4D97-AF65-F5344CB8AC3E}">
        <p14:creationId xmlns:p14="http://schemas.microsoft.com/office/powerpoint/2010/main" val="3538784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EB11B-3A7F-4E1B-9EC3-7E2C49270452}"/>
              </a:ext>
            </a:extLst>
          </p:cNvPr>
          <p:cNvSpPr>
            <a:spLocks noGrp="1"/>
          </p:cNvSpPr>
          <p:nvPr>
            <p:ph type="title"/>
          </p:nvPr>
        </p:nvSpPr>
        <p:spPr/>
        <p:txBody>
          <a:bodyPr/>
          <a:lstStyle/>
          <a:p>
            <a:r>
              <a:rPr lang="en-US" dirty="0"/>
              <a:t>Promotion (communication)</a:t>
            </a:r>
            <a:endParaRPr lang="en-ID" dirty="0"/>
          </a:p>
        </p:txBody>
      </p:sp>
      <p:sp>
        <p:nvSpPr>
          <p:cNvPr id="3" name="Content Placeholder 2">
            <a:extLst>
              <a:ext uri="{FF2B5EF4-FFF2-40B4-BE49-F238E27FC236}">
                <a16:creationId xmlns:a16="http://schemas.microsoft.com/office/drawing/2014/main" id="{D77F1EC6-B17A-4919-85E4-6ED8B54BA7E2}"/>
              </a:ext>
            </a:extLst>
          </p:cNvPr>
          <p:cNvSpPr>
            <a:spLocks noGrp="1"/>
          </p:cNvSpPr>
          <p:nvPr>
            <p:ph idx="1"/>
          </p:nvPr>
        </p:nvSpPr>
        <p:spPr/>
        <p:txBody>
          <a:bodyPr>
            <a:normAutofit lnSpcReduction="10000"/>
          </a:bodyPr>
          <a:lstStyle/>
          <a:p>
            <a:pPr marL="0" indent="0">
              <a:buNone/>
            </a:pPr>
            <a:r>
              <a:rPr lang="en-US" dirty="0"/>
              <a:t>Instrument of </a:t>
            </a:r>
            <a:r>
              <a:rPr lang="en-US" dirty="0" err="1"/>
              <a:t>cummunication</a:t>
            </a:r>
            <a:endParaRPr lang="en-US" dirty="0"/>
          </a:p>
          <a:p>
            <a:r>
              <a:rPr lang="en-ID" dirty="0"/>
              <a:t>Source of information or sender of message</a:t>
            </a:r>
          </a:p>
          <a:p>
            <a:r>
              <a:rPr lang="en-ID" dirty="0"/>
              <a:t>Message</a:t>
            </a:r>
          </a:p>
          <a:p>
            <a:r>
              <a:rPr lang="en-ID" dirty="0" err="1"/>
              <a:t>situative</a:t>
            </a:r>
            <a:r>
              <a:rPr lang="en-ID" dirty="0"/>
              <a:t> circumstances</a:t>
            </a:r>
          </a:p>
          <a:p>
            <a:r>
              <a:rPr lang="en-ID" dirty="0"/>
              <a:t>channels media</a:t>
            </a:r>
          </a:p>
          <a:p>
            <a:r>
              <a:rPr lang="en-ID" dirty="0"/>
              <a:t>target person or recipients of communication</a:t>
            </a:r>
          </a:p>
          <a:p>
            <a:r>
              <a:rPr lang="en-ID" dirty="0"/>
              <a:t>area or territory</a:t>
            </a:r>
          </a:p>
          <a:p>
            <a:r>
              <a:rPr lang="en-ID" dirty="0"/>
              <a:t>communication expenditure</a:t>
            </a:r>
          </a:p>
          <a:p>
            <a:r>
              <a:rPr lang="en-ID" dirty="0"/>
              <a:t>consequences </a:t>
            </a:r>
          </a:p>
        </p:txBody>
      </p:sp>
    </p:spTree>
    <p:extLst>
      <p:ext uri="{BB962C8B-B14F-4D97-AF65-F5344CB8AC3E}">
        <p14:creationId xmlns:p14="http://schemas.microsoft.com/office/powerpoint/2010/main" val="1256649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BA514-CAED-43B7-9B05-807FDA90672F}"/>
              </a:ext>
            </a:extLst>
          </p:cNvPr>
          <p:cNvSpPr>
            <a:spLocks noGrp="1"/>
          </p:cNvSpPr>
          <p:nvPr>
            <p:ph type="title"/>
          </p:nvPr>
        </p:nvSpPr>
        <p:spPr/>
        <p:txBody>
          <a:bodyPr/>
          <a:lstStyle/>
          <a:p>
            <a:r>
              <a:rPr lang="en-US" dirty="0"/>
              <a:t>Promotions goals</a:t>
            </a:r>
            <a:endParaRPr lang="en-ID" dirty="0"/>
          </a:p>
        </p:txBody>
      </p:sp>
      <p:sp>
        <p:nvSpPr>
          <p:cNvPr id="3" name="Content Placeholder 2">
            <a:extLst>
              <a:ext uri="{FF2B5EF4-FFF2-40B4-BE49-F238E27FC236}">
                <a16:creationId xmlns:a16="http://schemas.microsoft.com/office/drawing/2014/main" id="{B8C56EA4-CA79-4FAF-9E88-797CAEA6F51D}"/>
              </a:ext>
            </a:extLst>
          </p:cNvPr>
          <p:cNvSpPr>
            <a:spLocks noGrp="1"/>
          </p:cNvSpPr>
          <p:nvPr>
            <p:ph idx="1"/>
          </p:nvPr>
        </p:nvSpPr>
        <p:spPr/>
        <p:txBody>
          <a:bodyPr/>
          <a:lstStyle/>
          <a:p>
            <a:r>
              <a:rPr lang="en-ID" dirty="0"/>
              <a:t>Cognitive-oriented target parameters </a:t>
            </a:r>
          </a:p>
          <a:p>
            <a:r>
              <a:rPr lang="en-ID" dirty="0"/>
              <a:t>Affective-oriented target parameters </a:t>
            </a:r>
          </a:p>
          <a:p>
            <a:r>
              <a:rPr lang="en-ID" dirty="0"/>
              <a:t>Conative-oriented target parameters </a:t>
            </a:r>
          </a:p>
        </p:txBody>
      </p:sp>
    </p:spTree>
    <p:extLst>
      <p:ext uri="{BB962C8B-B14F-4D97-AF65-F5344CB8AC3E}">
        <p14:creationId xmlns:p14="http://schemas.microsoft.com/office/powerpoint/2010/main" val="2471065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E387F-455B-4BED-9918-C7F3C9195C51}"/>
              </a:ext>
            </a:extLst>
          </p:cNvPr>
          <p:cNvSpPr>
            <a:spLocks noGrp="1"/>
          </p:cNvSpPr>
          <p:nvPr>
            <p:ph type="title"/>
          </p:nvPr>
        </p:nvSpPr>
        <p:spPr/>
        <p:txBody>
          <a:bodyPr/>
          <a:lstStyle/>
          <a:p>
            <a:r>
              <a:rPr lang="en-US" dirty="0"/>
              <a:t>Basic Types of Communication Strategies </a:t>
            </a:r>
            <a:endParaRPr lang="en-ID" dirty="0"/>
          </a:p>
        </p:txBody>
      </p:sp>
      <p:sp>
        <p:nvSpPr>
          <p:cNvPr id="3" name="Content Placeholder 2">
            <a:extLst>
              <a:ext uri="{FF2B5EF4-FFF2-40B4-BE49-F238E27FC236}">
                <a16:creationId xmlns:a16="http://schemas.microsoft.com/office/drawing/2014/main" id="{A08C5804-0A4F-4264-93F0-CC3C754C02C5}"/>
              </a:ext>
            </a:extLst>
          </p:cNvPr>
          <p:cNvSpPr>
            <a:spLocks noGrp="1"/>
          </p:cNvSpPr>
          <p:nvPr>
            <p:ph idx="1"/>
          </p:nvPr>
        </p:nvSpPr>
        <p:spPr/>
        <p:txBody>
          <a:bodyPr/>
          <a:lstStyle/>
          <a:p>
            <a:r>
              <a:rPr lang="en-ID" dirty="0"/>
              <a:t>Informative positioning </a:t>
            </a:r>
          </a:p>
          <a:p>
            <a:r>
              <a:rPr lang="en-ID" dirty="0"/>
              <a:t>Emotional positioning </a:t>
            </a:r>
          </a:p>
          <a:p>
            <a:r>
              <a:rPr lang="en-ID" dirty="0"/>
              <a:t>Emotional and informative positioning </a:t>
            </a:r>
          </a:p>
          <a:p>
            <a:r>
              <a:rPr lang="en-US" dirty="0"/>
              <a:t>Positioning by topicality appears promising if the target group has little or no emotional and cognitive involvement</a:t>
            </a:r>
            <a:endParaRPr lang="en-ID" dirty="0"/>
          </a:p>
        </p:txBody>
      </p:sp>
    </p:spTree>
    <p:extLst>
      <p:ext uri="{BB962C8B-B14F-4D97-AF65-F5344CB8AC3E}">
        <p14:creationId xmlns:p14="http://schemas.microsoft.com/office/powerpoint/2010/main" val="630562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D17D2-62AB-480A-AD6D-F34FB7ED76D8}"/>
              </a:ext>
            </a:extLst>
          </p:cNvPr>
          <p:cNvSpPr>
            <a:spLocks noGrp="1"/>
          </p:cNvSpPr>
          <p:nvPr>
            <p:ph type="title"/>
          </p:nvPr>
        </p:nvSpPr>
        <p:spPr/>
        <p:txBody>
          <a:bodyPr/>
          <a:lstStyle/>
          <a:p>
            <a:r>
              <a:rPr lang="en-US" dirty="0"/>
              <a:t>Media</a:t>
            </a:r>
            <a:endParaRPr lang="en-ID" dirty="0"/>
          </a:p>
        </p:txBody>
      </p:sp>
      <p:sp>
        <p:nvSpPr>
          <p:cNvPr id="3" name="Content Placeholder 2">
            <a:extLst>
              <a:ext uri="{FF2B5EF4-FFF2-40B4-BE49-F238E27FC236}">
                <a16:creationId xmlns:a16="http://schemas.microsoft.com/office/drawing/2014/main" id="{B6B78806-EC48-442F-A305-2AF906670FAC}"/>
              </a:ext>
            </a:extLst>
          </p:cNvPr>
          <p:cNvSpPr>
            <a:spLocks noGrp="1"/>
          </p:cNvSpPr>
          <p:nvPr>
            <p:ph idx="1"/>
          </p:nvPr>
        </p:nvSpPr>
        <p:spPr/>
        <p:txBody>
          <a:bodyPr/>
          <a:lstStyle/>
          <a:p>
            <a:r>
              <a:rPr lang="en-ID" dirty="0"/>
              <a:t>quantitative range</a:t>
            </a:r>
          </a:p>
          <a:p>
            <a:r>
              <a:rPr lang="en-ID" dirty="0"/>
              <a:t>qualitative range</a:t>
            </a:r>
          </a:p>
          <a:p>
            <a:r>
              <a:rPr lang="en-US" dirty="0"/>
              <a:t>external design of a medium </a:t>
            </a:r>
            <a:endParaRPr lang="en-ID" dirty="0"/>
          </a:p>
        </p:txBody>
      </p:sp>
    </p:spTree>
    <p:extLst>
      <p:ext uri="{BB962C8B-B14F-4D97-AF65-F5344CB8AC3E}">
        <p14:creationId xmlns:p14="http://schemas.microsoft.com/office/powerpoint/2010/main" val="2939851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D9302-AAB7-4839-B222-13DE4F55D4AD}"/>
              </a:ext>
            </a:extLst>
          </p:cNvPr>
          <p:cNvSpPr>
            <a:spLocks noGrp="1"/>
          </p:cNvSpPr>
          <p:nvPr>
            <p:ph type="title"/>
          </p:nvPr>
        </p:nvSpPr>
        <p:spPr/>
        <p:txBody>
          <a:bodyPr/>
          <a:lstStyle/>
          <a:p>
            <a:r>
              <a:rPr lang="en-US" dirty="0"/>
              <a:t>Message</a:t>
            </a:r>
            <a:endParaRPr lang="en-ID" dirty="0"/>
          </a:p>
        </p:txBody>
      </p:sp>
      <p:sp>
        <p:nvSpPr>
          <p:cNvPr id="3" name="Content Placeholder 2">
            <a:extLst>
              <a:ext uri="{FF2B5EF4-FFF2-40B4-BE49-F238E27FC236}">
                <a16:creationId xmlns:a16="http://schemas.microsoft.com/office/drawing/2014/main" id="{7B51534F-0FEA-4130-B329-138CEC2BDC2E}"/>
              </a:ext>
            </a:extLst>
          </p:cNvPr>
          <p:cNvSpPr>
            <a:spLocks noGrp="1"/>
          </p:cNvSpPr>
          <p:nvPr>
            <p:ph idx="1"/>
          </p:nvPr>
        </p:nvSpPr>
        <p:spPr/>
        <p:txBody>
          <a:bodyPr>
            <a:normAutofit fontScale="85000" lnSpcReduction="20000"/>
          </a:bodyPr>
          <a:lstStyle/>
          <a:p>
            <a:pPr marL="0" indent="0">
              <a:buNone/>
            </a:pPr>
            <a:r>
              <a:rPr lang="en-US" dirty="0"/>
              <a:t>Basic instinct that common used in advertising,</a:t>
            </a:r>
          </a:p>
          <a:p>
            <a:r>
              <a:rPr lang="en-US" dirty="0"/>
              <a:t>• Self-preservation</a:t>
            </a:r>
          </a:p>
          <a:p>
            <a:r>
              <a:rPr lang="en-US" dirty="0"/>
              <a:t>• Sex</a:t>
            </a:r>
          </a:p>
          <a:p>
            <a:r>
              <a:rPr lang="en-US" dirty="0"/>
              <a:t>• Greed</a:t>
            </a:r>
          </a:p>
          <a:p>
            <a:r>
              <a:rPr lang="en-US" dirty="0"/>
              <a:t>• Self-esteem</a:t>
            </a:r>
          </a:p>
          <a:p>
            <a:r>
              <a:rPr lang="en-US" dirty="0"/>
              <a:t>• Personal enjoyment</a:t>
            </a:r>
          </a:p>
          <a:p>
            <a:r>
              <a:rPr lang="en-US" dirty="0"/>
              <a:t>• Constructiveness</a:t>
            </a:r>
          </a:p>
          <a:p>
            <a:r>
              <a:rPr lang="en-US" dirty="0"/>
              <a:t>• Destructiveness</a:t>
            </a:r>
          </a:p>
          <a:p>
            <a:r>
              <a:rPr lang="en-US" dirty="0"/>
              <a:t>• Curiosity</a:t>
            </a:r>
          </a:p>
          <a:p>
            <a:r>
              <a:rPr lang="en-US" dirty="0"/>
              <a:t>• Imitation</a:t>
            </a:r>
          </a:p>
          <a:p>
            <a:r>
              <a:rPr lang="en-US" dirty="0"/>
              <a:t>• Altruism</a:t>
            </a:r>
            <a:endParaRPr lang="en-ID" dirty="0"/>
          </a:p>
        </p:txBody>
      </p:sp>
    </p:spTree>
    <p:extLst>
      <p:ext uri="{BB962C8B-B14F-4D97-AF65-F5344CB8AC3E}">
        <p14:creationId xmlns:p14="http://schemas.microsoft.com/office/powerpoint/2010/main" val="580982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43C2E-6451-44E0-85F7-89282491CC67}"/>
              </a:ext>
            </a:extLst>
          </p:cNvPr>
          <p:cNvSpPr>
            <a:spLocks noGrp="1"/>
          </p:cNvSpPr>
          <p:nvPr>
            <p:ph type="title"/>
          </p:nvPr>
        </p:nvSpPr>
        <p:spPr/>
        <p:txBody>
          <a:bodyPr/>
          <a:lstStyle/>
          <a:p>
            <a:r>
              <a:rPr lang="en-US" dirty="0"/>
              <a:t>Message tricks</a:t>
            </a:r>
            <a:endParaRPr lang="en-ID" dirty="0"/>
          </a:p>
        </p:txBody>
      </p:sp>
      <p:sp>
        <p:nvSpPr>
          <p:cNvPr id="3" name="Content Placeholder 2">
            <a:extLst>
              <a:ext uri="{FF2B5EF4-FFF2-40B4-BE49-F238E27FC236}">
                <a16:creationId xmlns:a16="http://schemas.microsoft.com/office/drawing/2014/main" id="{59C9E9AF-4CF4-40C8-A65F-0C66116EA8D7}"/>
              </a:ext>
            </a:extLst>
          </p:cNvPr>
          <p:cNvSpPr>
            <a:spLocks noGrp="1"/>
          </p:cNvSpPr>
          <p:nvPr>
            <p:ph idx="1"/>
          </p:nvPr>
        </p:nvSpPr>
        <p:spPr/>
        <p:txBody>
          <a:bodyPr/>
          <a:lstStyle/>
          <a:p>
            <a:r>
              <a:rPr lang="en-ID" dirty="0"/>
              <a:t>Buzz Words </a:t>
            </a:r>
          </a:p>
          <a:p>
            <a:r>
              <a:rPr lang="en-ID" dirty="0"/>
              <a:t>Weasel Words </a:t>
            </a:r>
          </a:p>
          <a:p>
            <a:r>
              <a:rPr lang="en-ID" dirty="0"/>
              <a:t>Begging the Question </a:t>
            </a:r>
          </a:p>
          <a:p>
            <a:r>
              <a:rPr lang="en-ID" dirty="0"/>
              <a:t>Dangling Comparative </a:t>
            </a:r>
          </a:p>
        </p:txBody>
      </p:sp>
    </p:spTree>
    <p:extLst>
      <p:ext uri="{BB962C8B-B14F-4D97-AF65-F5344CB8AC3E}">
        <p14:creationId xmlns:p14="http://schemas.microsoft.com/office/powerpoint/2010/main" val="1555064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9DDE2-EB15-42BA-911F-CE817B813910}"/>
              </a:ext>
            </a:extLst>
          </p:cNvPr>
          <p:cNvSpPr>
            <a:spLocks noGrp="1"/>
          </p:cNvSpPr>
          <p:nvPr>
            <p:ph type="title"/>
          </p:nvPr>
        </p:nvSpPr>
        <p:spPr/>
        <p:txBody>
          <a:bodyPr/>
          <a:lstStyle/>
          <a:p>
            <a:r>
              <a:rPr lang="en-US" dirty="0"/>
              <a:t>Instrument of communication (promotion mix)</a:t>
            </a:r>
            <a:endParaRPr lang="en-ID" dirty="0"/>
          </a:p>
        </p:txBody>
      </p:sp>
      <p:sp>
        <p:nvSpPr>
          <p:cNvPr id="3" name="Content Placeholder 2">
            <a:extLst>
              <a:ext uri="{FF2B5EF4-FFF2-40B4-BE49-F238E27FC236}">
                <a16:creationId xmlns:a16="http://schemas.microsoft.com/office/drawing/2014/main" id="{DF5E29CF-A334-447F-A588-78389E108B57}"/>
              </a:ext>
            </a:extLst>
          </p:cNvPr>
          <p:cNvSpPr>
            <a:spLocks noGrp="1"/>
          </p:cNvSpPr>
          <p:nvPr>
            <p:ph idx="1"/>
          </p:nvPr>
        </p:nvSpPr>
        <p:spPr/>
        <p:txBody>
          <a:bodyPr>
            <a:normAutofit fontScale="77500" lnSpcReduction="20000"/>
          </a:bodyPr>
          <a:lstStyle/>
          <a:p>
            <a:r>
              <a:rPr lang="en-US" dirty="0"/>
              <a:t>Advertising</a:t>
            </a:r>
          </a:p>
          <a:p>
            <a:r>
              <a:rPr lang="en-US" dirty="0"/>
              <a:t>Personal selling</a:t>
            </a:r>
          </a:p>
          <a:p>
            <a:r>
              <a:rPr lang="en-ID" dirty="0"/>
              <a:t>Sales Promotion </a:t>
            </a:r>
          </a:p>
          <a:p>
            <a:endParaRPr lang="en-ID" dirty="0"/>
          </a:p>
          <a:p>
            <a:r>
              <a:rPr lang="en-ID" dirty="0"/>
              <a:t>marketing event </a:t>
            </a:r>
          </a:p>
          <a:p>
            <a:r>
              <a:rPr lang="en-ID" dirty="0"/>
              <a:t>sponsoring </a:t>
            </a:r>
          </a:p>
          <a:p>
            <a:r>
              <a:rPr lang="en-ID" dirty="0"/>
              <a:t>Internet communication</a:t>
            </a:r>
          </a:p>
          <a:p>
            <a:endParaRPr lang="en-ID" dirty="0"/>
          </a:p>
          <a:p>
            <a:r>
              <a:rPr lang="en-ID" dirty="0"/>
              <a:t>Public relations </a:t>
            </a:r>
          </a:p>
          <a:p>
            <a:r>
              <a:rPr lang="en-ID" dirty="0"/>
              <a:t>Exhibitions and trade fairs</a:t>
            </a:r>
          </a:p>
          <a:p>
            <a:r>
              <a:rPr lang="en-ID" dirty="0"/>
              <a:t>Direct selling</a:t>
            </a:r>
          </a:p>
          <a:p>
            <a:r>
              <a:rPr lang="en-ID" dirty="0"/>
              <a:t>WOM</a:t>
            </a:r>
          </a:p>
        </p:txBody>
      </p:sp>
    </p:spTree>
    <p:extLst>
      <p:ext uri="{BB962C8B-B14F-4D97-AF65-F5344CB8AC3E}">
        <p14:creationId xmlns:p14="http://schemas.microsoft.com/office/powerpoint/2010/main" val="1150077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E48BC-F288-47EA-AEFA-2BF95597D664}"/>
              </a:ext>
            </a:extLst>
          </p:cNvPr>
          <p:cNvSpPr>
            <a:spLocks noGrp="1"/>
          </p:cNvSpPr>
          <p:nvPr>
            <p:ph type="title"/>
          </p:nvPr>
        </p:nvSpPr>
        <p:spPr/>
        <p:txBody>
          <a:bodyPr/>
          <a:lstStyle/>
          <a:p>
            <a:r>
              <a:rPr lang="en-US" dirty="0"/>
              <a:t>Marketing mix</a:t>
            </a:r>
            <a:endParaRPr lang="en-ID" dirty="0"/>
          </a:p>
        </p:txBody>
      </p:sp>
      <p:sp>
        <p:nvSpPr>
          <p:cNvPr id="3" name="Content Placeholder 2">
            <a:extLst>
              <a:ext uri="{FF2B5EF4-FFF2-40B4-BE49-F238E27FC236}">
                <a16:creationId xmlns:a16="http://schemas.microsoft.com/office/drawing/2014/main" id="{947EB157-B3AF-4247-BD1C-31E699FDB421}"/>
              </a:ext>
            </a:extLst>
          </p:cNvPr>
          <p:cNvSpPr>
            <a:spLocks noGrp="1"/>
          </p:cNvSpPr>
          <p:nvPr>
            <p:ph idx="1"/>
          </p:nvPr>
        </p:nvSpPr>
        <p:spPr/>
        <p:txBody>
          <a:bodyPr/>
          <a:lstStyle/>
          <a:p>
            <a:r>
              <a:rPr lang="en-US" dirty="0"/>
              <a:t>Product</a:t>
            </a:r>
          </a:p>
          <a:p>
            <a:r>
              <a:rPr lang="en-US" dirty="0"/>
              <a:t>Price</a:t>
            </a:r>
          </a:p>
          <a:p>
            <a:r>
              <a:rPr lang="en-US" dirty="0"/>
              <a:t>Promotion (communication)</a:t>
            </a:r>
          </a:p>
          <a:p>
            <a:r>
              <a:rPr lang="en-US" dirty="0"/>
              <a:t>Place (distribution channel)</a:t>
            </a:r>
            <a:endParaRPr lang="en-ID" dirty="0"/>
          </a:p>
        </p:txBody>
      </p:sp>
    </p:spTree>
    <p:extLst>
      <p:ext uri="{BB962C8B-B14F-4D97-AF65-F5344CB8AC3E}">
        <p14:creationId xmlns:p14="http://schemas.microsoft.com/office/powerpoint/2010/main" val="852366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DB08D-1E08-4A52-A015-DFC01730F8BD}"/>
              </a:ext>
            </a:extLst>
          </p:cNvPr>
          <p:cNvSpPr>
            <a:spLocks noGrp="1"/>
          </p:cNvSpPr>
          <p:nvPr>
            <p:ph type="title"/>
          </p:nvPr>
        </p:nvSpPr>
        <p:spPr/>
        <p:txBody>
          <a:bodyPr/>
          <a:lstStyle/>
          <a:p>
            <a:r>
              <a:rPr lang="en-ID" dirty="0"/>
              <a:t>Integrated marketing communication</a:t>
            </a:r>
          </a:p>
        </p:txBody>
      </p:sp>
      <p:sp>
        <p:nvSpPr>
          <p:cNvPr id="3" name="Content Placeholder 2">
            <a:extLst>
              <a:ext uri="{FF2B5EF4-FFF2-40B4-BE49-F238E27FC236}">
                <a16:creationId xmlns:a16="http://schemas.microsoft.com/office/drawing/2014/main" id="{3D4363A6-23C0-4B94-A394-7841C399FBDD}"/>
              </a:ext>
            </a:extLst>
          </p:cNvPr>
          <p:cNvSpPr>
            <a:spLocks noGrp="1"/>
          </p:cNvSpPr>
          <p:nvPr>
            <p:ph idx="1"/>
          </p:nvPr>
        </p:nvSpPr>
        <p:spPr/>
        <p:txBody>
          <a:bodyPr/>
          <a:lstStyle/>
          <a:p>
            <a:pPr marL="0" indent="0">
              <a:buNone/>
            </a:pPr>
            <a:r>
              <a:rPr lang="en-US" dirty="0"/>
              <a:t>the coordination of all measures of market communication regarding content, timing and design in order to </a:t>
            </a:r>
            <a:r>
              <a:rPr lang="en-US" dirty="0" err="1"/>
              <a:t>harmonise</a:t>
            </a:r>
            <a:r>
              <a:rPr lang="en-US" dirty="0"/>
              <a:t> and strengthen the impression created by communication</a:t>
            </a:r>
          </a:p>
          <a:p>
            <a:pPr marL="0" indent="0">
              <a:buNone/>
            </a:pPr>
            <a:r>
              <a:rPr lang="en-US" dirty="0"/>
              <a:t>a concept of integrated overall communication, whereby the overall internal and external communication of an </a:t>
            </a:r>
            <a:r>
              <a:rPr lang="en-US" dirty="0" err="1"/>
              <a:t>organisation</a:t>
            </a:r>
            <a:r>
              <a:rPr lang="en-US" dirty="0"/>
              <a:t> is the object of integration</a:t>
            </a:r>
            <a:endParaRPr lang="en-ID" dirty="0"/>
          </a:p>
        </p:txBody>
      </p:sp>
    </p:spTree>
    <p:extLst>
      <p:ext uri="{BB962C8B-B14F-4D97-AF65-F5344CB8AC3E}">
        <p14:creationId xmlns:p14="http://schemas.microsoft.com/office/powerpoint/2010/main" val="3130523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7B74D-D59F-4ED0-96D5-E31C9D024D5A}"/>
              </a:ext>
            </a:extLst>
          </p:cNvPr>
          <p:cNvSpPr>
            <a:spLocks noGrp="1"/>
          </p:cNvSpPr>
          <p:nvPr>
            <p:ph type="title"/>
          </p:nvPr>
        </p:nvSpPr>
        <p:spPr/>
        <p:txBody>
          <a:bodyPr/>
          <a:lstStyle/>
          <a:p>
            <a:r>
              <a:rPr lang="en-US" dirty="0"/>
              <a:t>Place (distribution channel)</a:t>
            </a:r>
            <a:endParaRPr lang="en-ID" dirty="0"/>
          </a:p>
        </p:txBody>
      </p:sp>
      <p:sp>
        <p:nvSpPr>
          <p:cNvPr id="3" name="Content Placeholder 2">
            <a:extLst>
              <a:ext uri="{FF2B5EF4-FFF2-40B4-BE49-F238E27FC236}">
                <a16:creationId xmlns:a16="http://schemas.microsoft.com/office/drawing/2014/main" id="{7135790B-38C6-4DF7-872E-0C8ECA494E8B}"/>
              </a:ext>
            </a:extLst>
          </p:cNvPr>
          <p:cNvSpPr>
            <a:spLocks noGrp="1"/>
          </p:cNvSpPr>
          <p:nvPr>
            <p:ph idx="1"/>
          </p:nvPr>
        </p:nvSpPr>
        <p:spPr/>
        <p:txBody>
          <a:bodyPr/>
          <a:lstStyle/>
          <a:p>
            <a:r>
              <a:rPr lang="en-ID" dirty="0"/>
              <a:t>Acquisitive distribution</a:t>
            </a:r>
          </a:p>
          <a:p>
            <a:r>
              <a:rPr lang="en-ID" dirty="0"/>
              <a:t>Logistic (physical) distribution</a:t>
            </a:r>
          </a:p>
        </p:txBody>
      </p:sp>
    </p:spTree>
    <p:extLst>
      <p:ext uri="{BB962C8B-B14F-4D97-AF65-F5344CB8AC3E}">
        <p14:creationId xmlns:p14="http://schemas.microsoft.com/office/powerpoint/2010/main" val="42450598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4601B-727D-4B0F-85C6-B85E644C69EE}"/>
              </a:ext>
            </a:extLst>
          </p:cNvPr>
          <p:cNvSpPr>
            <a:spLocks noGrp="1"/>
          </p:cNvSpPr>
          <p:nvPr>
            <p:ph type="title"/>
          </p:nvPr>
        </p:nvSpPr>
        <p:spPr/>
        <p:txBody>
          <a:bodyPr/>
          <a:lstStyle/>
          <a:p>
            <a:r>
              <a:rPr lang="en-US" dirty="0"/>
              <a:t>Distribution channel</a:t>
            </a:r>
            <a:endParaRPr lang="en-ID" dirty="0"/>
          </a:p>
        </p:txBody>
      </p:sp>
      <p:sp>
        <p:nvSpPr>
          <p:cNvPr id="3" name="Content Placeholder 2">
            <a:extLst>
              <a:ext uri="{FF2B5EF4-FFF2-40B4-BE49-F238E27FC236}">
                <a16:creationId xmlns:a16="http://schemas.microsoft.com/office/drawing/2014/main" id="{DF3CB3A6-4808-4373-A9F9-56176902A2B2}"/>
              </a:ext>
            </a:extLst>
          </p:cNvPr>
          <p:cNvSpPr>
            <a:spLocks noGrp="1"/>
          </p:cNvSpPr>
          <p:nvPr>
            <p:ph idx="1"/>
          </p:nvPr>
        </p:nvSpPr>
        <p:spPr/>
        <p:txBody>
          <a:bodyPr/>
          <a:lstStyle/>
          <a:p>
            <a:pPr marL="0" indent="0">
              <a:buNone/>
            </a:pPr>
            <a:r>
              <a:rPr lang="en-US" dirty="0"/>
              <a:t>Distribution management specifically has to decide on the following areas</a:t>
            </a:r>
          </a:p>
          <a:p>
            <a:r>
              <a:rPr lang="en-ID" dirty="0"/>
              <a:t>Selection</a:t>
            </a:r>
          </a:p>
          <a:p>
            <a:r>
              <a:rPr lang="en-ID" dirty="0"/>
              <a:t>Acquisition</a:t>
            </a:r>
          </a:p>
          <a:p>
            <a:r>
              <a:rPr lang="en-ID" dirty="0"/>
              <a:t>coordination</a:t>
            </a:r>
          </a:p>
        </p:txBody>
      </p:sp>
    </p:spTree>
    <p:extLst>
      <p:ext uri="{BB962C8B-B14F-4D97-AF65-F5344CB8AC3E}">
        <p14:creationId xmlns:p14="http://schemas.microsoft.com/office/powerpoint/2010/main" val="1637265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36AF9-06E4-4C1F-A896-4CC8C1872387}"/>
              </a:ext>
            </a:extLst>
          </p:cNvPr>
          <p:cNvSpPr>
            <a:spLocks noGrp="1"/>
          </p:cNvSpPr>
          <p:nvPr>
            <p:ph type="title"/>
          </p:nvPr>
        </p:nvSpPr>
        <p:spPr/>
        <p:txBody>
          <a:bodyPr/>
          <a:lstStyle/>
          <a:p>
            <a:r>
              <a:rPr lang="en-US" dirty="0"/>
              <a:t>Distribution institution </a:t>
            </a:r>
            <a:endParaRPr lang="en-ID" dirty="0"/>
          </a:p>
        </p:txBody>
      </p:sp>
      <p:sp>
        <p:nvSpPr>
          <p:cNvPr id="3" name="Content Placeholder 2">
            <a:extLst>
              <a:ext uri="{FF2B5EF4-FFF2-40B4-BE49-F238E27FC236}">
                <a16:creationId xmlns:a16="http://schemas.microsoft.com/office/drawing/2014/main" id="{A662C540-56DA-49B6-9975-FC69AE02060D}"/>
              </a:ext>
            </a:extLst>
          </p:cNvPr>
          <p:cNvSpPr>
            <a:spLocks noGrp="1"/>
          </p:cNvSpPr>
          <p:nvPr>
            <p:ph idx="1"/>
          </p:nvPr>
        </p:nvSpPr>
        <p:spPr/>
        <p:txBody>
          <a:bodyPr/>
          <a:lstStyle/>
          <a:p>
            <a:r>
              <a:rPr lang="en-US" dirty="0"/>
              <a:t>• the manufacturer’s own institutions, </a:t>
            </a:r>
          </a:p>
          <a:p>
            <a:r>
              <a:rPr lang="en-US" dirty="0"/>
              <a:t>• intermediaries or sales agents, </a:t>
            </a:r>
          </a:p>
          <a:p>
            <a:r>
              <a:rPr lang="en-US" dirty="0"/>
              <a:t>• the manufacturer’s cooperation partners, </a:t>
            </a:r>
          </a:p>
          <a:p>
            <a:r>
              <a:rPr lang="en-US" dirty="0"/>
              <a:t>• the customers’ procurement institutions, e.g. factory outlets.</a:t>
            </a:r>
            <a:endParaRPr lang="en-ID" dirty="0"/>
          </a:p>
        </p:txBody>
      </p:sp>
    </p:spTree>
    <p:extLst>
      <p:ext uri="{BB962C8B-B14F-4D97-AF65-F5344CB8AC3E}">
        <p14:creationId xmlns:p14="http://schemas.microsoft.com/office/powerpoint/2010/main" val="26477034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C7497-E118-4B42-91DD-14B5A7D9A821}"/>
              </a:ext>
            </a:extLst>
          </p:cNvPr>
          <p:cNvSpPr>
            <a:spLocks noGrp="1"/>
          </p:cNvSpPr>
          <p:nvPr>
            <p:ph type="title"/>
          </p:nvPr>
        </p:nvSpPr>
        <p:spPr/>
        <p:txBody>
          <a:bodyPr/>
          <a:lstStyle/>
          <a:p>
            <a:r>
              <a:rPr lang="en-US" dirty="0"/>
              <a:t>Retail function</a:t>
            </a:r>
            <a:endParaRPr lang="en-ID" dirty="0"/>
          </a:p>
        </p:txBody>
      </p:sp>
      <p:sp>
        <p:nvSpPr>
          <p:cNvPr id="3" name="Content Placeholder 2">
            <a:extLst>
              <a:ext uri="{FF2B5EF4-FFF2-40B4-BE49-F238E27FC236}">
                <a16:creationId xmlns:a16="http://schemas.microsoft.com/office/drawing/2014/main" id="{7C7F49F2-209A-49FE-A3FD-7754BEB47831}"/>
              </a:ext>
            </a:extLst>
          </p:cNvPr>
          <p:cNvSpPr>
            <a:spLocks noGrp="1"/>
          </p:cNvSpPr>
          <p:nvPr>
            <p:ph idx="1"/>
          </p:nvPr>
        </p:nvSpPr>
        <p:spPr/>
        <p:txBody>
          <a:bodyPr>
            <a:normAutofit lnSpcReduction="10000"/>
          </a:bodyPr>
          <a:lstStyle/>
          <a:p>
            <a:r>
              <a:rPr lang="en-US" dirty="0"/>
              <a:t>• temporal coordination between production and demand (</a:t>
            </a:r>
            <a:r>
              <a:rPr lang="en-US" dirty="0" err="1"/>
              <a:t>stockkeeping</a:t>
            </a:r>
            <a:r>
              <a:rPr lang="en-US" dirty="0"/>
              <a:t>), </a:t>
            </a:r>
          </a:p>
          <a:p>
            <a:r>
              <a:rPr lang="en-US" dirty="0"/>
              <a:t>• spatial coordination (transport), </a:t>
            </a:r>
          </a:p>
          <a:p>
            <a:r>
              <a:rPr lang="en-US" dirty="0"/>
              <a:t>• price coordination (price knowledge, arbitrage function, negotiation competence), </a:t>
            </a:r>
          </a:p>
          <a:p>
            <a:r>
              <a:rPr lang="en-US" dirty="0"/>
              <a:t>• quantitative and qualitative coordination (provision of the correct quantities to meet demand in the required depth and breadth of the product range), </a:t>
            </a:r>
          </a:p>
          <a:p>
            <a:r>
              <a:rPr lang="en-US" dirty="0"/>
              <a:t>• informative coordination (customer information and advice on the offering, but also information on market needs to the manufacturers).</a:t>
            </a:r>
            <a:endParaRPr lang="en-ID" dirty="0"/>
          </a:p>
        </p:txBody>
      </p:sp>
    </p:spTree>
    <p:extLst>
      <p:ext uri="{BB962C8B-B14F-4D97-AF65-F5344CB8AC3E}">
        <p14:creationId xmlns:p14="http://schemas.microsoft.com/office/powerpoint/2010/main" val="15768627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D075A-511E-41A4-9D7D-25DE500140BE}"/>
              </a:ext>
            </a:extLst>
          </p:cNvPr>
          <p:cNvSpPr>
            <a:spLocks noGrp="1"/>
          </p:cNvSpPr>
          <p:nvPr>
            <p:ph type="title"/>
          </p:nvPr>
        </p:nvSpPr>
        <p:spPr/>
        <p:txBody>
          <a:bodyPr/>
          <a:lstStyle/>
          <a:p>
            <a:r>
              <a:rPr lang="en-US" dirty="0"/>
              <a:t>Distribution management</a:t>
            </a:r>
            <a:endParaRPr lang="en-ID" dirty="0"/>
          </a:p>
        </p:txBody>
      </p:sp>
      <p:sp>
        <p:nvSpPr>
          <p:cNvPr id="3" name="Content Placeholder 2">
            <a:extLst>
              <a:ext uri="{FF2B5EF4-FFF2-40B4-BE49-F238E27FC236}">
                <a16:creationId xmlns:a16="http://schemas.microsoft.com/office/drawing/2014/main" id="{7C580C16-E9F8-4C37-BFCE-479044B02195}"/>
              </a:ext>
            </a:extLst>
          </p:cNvPr>
          <p:cNvSpPr>
            <a:spLocks noGrp="1"/>
          </p:cNvSpPr>
          <p:nvPr>
            <p:ph idx="1"/>
          </p:nvPr>
        </p:nvSpPr>
        <p:spPr/>
        <p:txBody>
          <a:bodyPr/>
          <a:lstStyle/>
          <a:p>
            <a:r>
              <a:rPr lang="en-US" dirty="0"/>
              <a:t>Direct distribution</a:t>
            </a:r>
          </a:p>
          <a:p>
            <a:r>
              <a:rPr lang="en-US" dirty="0"/>
              <a:t>Indirect distribution</a:t>
            </a:r>
            <a:endParaRPr lang="en-ID" dirty="0"/>
          </a:p>
        </p:txBody>
      </p:sp>
    </p:spTree>
    <p:extLst>
      <p:ext uri="{BB962C8B-B14F-4D97-AF65-F5344CB8AC3E}">
        <p14:creationId xmlns:p14="http://schemas.microsoft.com/office/powerpoint/2010/main" val="12902005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22ACA-48CC-4F45-B628-A551FEA9EF01}"/>
              </a:ext>
            </a:extLst>
          </p:cNvPr>
          <p:cNvSpPr>
            <a:spLocks noGrp="1"/>
          </p:cNvSpPr>
          <p:nvPr>
            <p:ph type="title"/>
          </p:nvPr>
        </p:nvSpPr>
        <p:spPr/>
        <p:txBody>
          <a:bodyPr/>
          <a:lstStyle/>
          <a:p>
            <a:r>
              <a:rPr lang="en-US" dirty="0"/>
              <a:t>Distribution management</a:t>
            </a:r>
            <a:endParaRPr lang="en-ID" dirty="0"/>
          </a:p>
        </p:txBody>
      </p:sp>
      <p:sp>
        <p:nvSpPr>
          <p:cNvPr id="3" name="Content Placeholder 2">
            <a:extLst>
              <a:ext uri="{FF2B5EF4-FFF2-40B4-BE49-F238E27FC236}">
                <a16:creationId xmlns:a16="http://schemas.microsoft.com/office/drawing/2014/main" id="{1F15E6E4-B43B-4662-AC49-07F34B4B36F9}"/>
              </a:ext>
            </a:extLst>
          </p:cNvPr>
          <p:cNvSpPr>
            <a:spLocks noGrp="1"/>
          </p:cNvSpPr>
          <p:nvPr>
            <p:ph idx="1"/>
          </p:nvPr>
        </p:nvSpPr>
        <p:spPr/>
        <p:txBody>
          <a:bodyPr/>
          <a:lstStyle/>
          <a:p>
            <a:r>
              <a:rPr lang="en-ID" dirty="0"/>
              <a:t>intensive distribution</a:t>
            </a:r>
          </a:p>
          <a:p>
            <a:r>
              <a:rPr lang="en-ID" dirty="0"/>
              <a:t>exclusive distribution</a:t>
            </a:r>
          </a:p>
          <a:p>
            <a:r>
              <a:rPr lang="en-ID" dirty="0"/>
              <a:t>selective distribution</a:t>
            </a:r>
          </a:p>
          <a:p>
            <a:pPr marL="0" indent="0">
              <a:buNone/>
            </a:pPr>
            <a:endParaRPr lang="en-ID" dirty="0"/>
          </a:p>
        </p:txBody>
      </p:sp>
    </p:spTree>
    <p:extLst>
      <p:ext uri="{BB962C8B-B14F-4D97-AF65-F5344CB8AC3E}">
        <p14:creationId xmlns:p14="http://schemas.microsoft.com/office/powerpoint/2010/main" val="12080338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FE1F2-BCD5-4C70-A255-97822AAFF51D}"/>
              </a:ext>
            </a:extLst>
          </p:cNvPr>
          <p:cNvSpPr>
            <a:spLocks noGrp="1"/>
          </p:cNvSpPr>
          <p:nvPr>
            <p:ph type="title"/>
          </p:nvPr>
        </p:nvSpPr>
        <p:spPr/>
        <p:txBody>
          <a:bodyPr/>
          <a:lstStyle/>
          <a:p>
            <a:r>
              <a:rPr lang="en-US" dirty="0"/>
              <a:t>Distribution management</a:t>
            </a:r>
            <a:endParaRPr lang="en-ID" dirty="0"/>
          </a:p>
        </p:txBody>
      </p:sp>
      <p:sp>
        <p:nvSpPr>
          <p:cNvPr id="3" name="Content Placeholder 2">
            <a:extLst>
              <a:ext uri="{FF2B5EF4-FFF2-40B4-BE49-F238E27FC236}">
                <a16:creationId xmlns:a16="http://schemas.microsoft.com/office/drawing/2014/main" id="{CC848836-1954-4D3C-A18D-862CDE96E17D}"/>
              </a:ext>
            </a:extLst>
          </p:cNvPr>
          <p:cNvSpPr>
            <a:spLocks noGrp="1"/>
          </p:cNvSpPr>
          <p:nvPr>
            <p:ph idx="1"/>
          </p:nvPr>
        </p:nvSpPr>
        <p:spPr/>
        <p:txBody>
          <a:bodyPr/>
          <a:lstStyle/>
          <a:p>
            <a:pPr marL="0" indent="0">
              <a:buNone/>
            </a:pPr>
            <a:r>
              <a:rPr lang="en-US" dirty="0"/>
              <a:t>Factor that need to be considered  </a:t>
            </a:r>
          </a:p>
          <a:p>
            <a:r>
              <a:rPr lang="en-US" dirty="0"/>
              <a:t>Capital, Cost and Revenue Effects</a:t>
            </a:r>
          </a:p>
          <a:p>
            <a:r>
              <a:rPr lang="en-ID" dirty="0"/>
              <a:t>Characteristics of Demand</a:t>
            </a:r>
          </a:p>
          <a:p>
            <a:r>
              <a:rPr lang="en-ID" dirty="0"/>
              <a:t>Product Properties</a:t>
            </a:r>
          </a:p>
          <a:p>
            <a:r>
              <a:rPr lang="en-US" dirty="0"/>
              <a:t>Characteristics of Intermediaries and Sales Agents</a:t>
            </a:r>
          </a:p>
          <a:p>
            <a:endParaRPr lang="en-ID" dirty="0"/>
          </a:p>
        </p:txBody>
      </p:sp>
    </p:spTree>
    <p:extLst>
      <p:ext uri="{BB962C8B-B14F-4D97-AF65-F5344CB8AC3E}">
        <p14:creationId xmlns:p14="http://schemas.microsoft.com/office/powerpoint/2010/main" val="29969678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F8D9C-7E1B-4C24-BB82-3F79B6A894BD}"/>
              </a:ext>
            </a:extLst>
          </p:cNvPr>
          <p:cNvSpPr>
            <a:spLocks noGrp="1"/>
          </p:cNvSpPr>
          <p:nvPr>
            <p:ph type="title"/>
          </p:nvPr>
        </p:nvSpPr>
        <p:spPr/>
        <p:txBody>
          <a:bodyPr/>
          <a:lstStyle/>
          <a:p>
            <a:r>
              <a:rPr lang="en-US" dirty="0"/>
              <a:t> criteria of selection intermediaries </a:t>
            </a:r>
            <a:endParaRPr lang="en-ID" dirty="0"/>
          </a:p>
        </p:txBody>
      </p:sp>
      <p:sp>
        <p:nvSpPr>
          <p:cNvPr id="3" name="Content Placeholder 2">
            <a:extLst>
              <a:ext uri="{FF2B5EF4-FFF2-40B4-BE49-F238E27FC236}">
                <a16:creationId xmlns:a16="http://schemas.microsoft.com/office/drawing/2014/main" id="{4FB772C5-FAB1-4020-8BCF-E9D629974778}"/>
              </a:ext>
            </a:extLst>
          </p:cNvPr>
          <p:cNvSpPr>
            <a:spLocks noGrp="1"/>
          </p:cNvSpPr>
          <p:nvPr>
            <p:ph idx="1"/>
          </p:nvPr>
        </p:nvSpPr>
        <p:spPr/>
        <p:txBody>
          <a:bodyPr/>
          <a:lstStyle/>
          <a:p>
            <a:r>
              <a:rPr lang="en-ID" dirty="0"/>
              <a:t>Degree of function fulfilment</a:t>
            </a:r>
          </a:p>
          <a:p>
            <a:r>
              <a:rPr lang="en-US" dirty="0"/>
              <a:t>Costs accrued by engaging and switching intermediaries and sales agents.</a:t>
            </a:r>
          </a:p>
          <a:p>
            <a:r>
              <a:rPr lang="en-US" dirty="0"/>
              <a:t>Image of the intermediaries and sales agents among the target groups.</a:t>
            </a:r>
          </a:p>
          <a:p>
            <a:r>
              <a:rPr lang="en-US" dirty="0"/>
              <a:t>Flexibility of the intermediaries and sales agents</a:t>
            </a:r>
          </a:p>
          <a:p>
            <a:r>
              <a:rPr lang="en-US" dirty="0" err="1"/>
              <a:t>Manoeuvrability</a:t>
            </a:r>
            <a:r>
              <a:rPr lang="en-US" dirty="0"/>
              <a:t> and controllability of the intermediaries and sales agents</a:t>
            </a:r>
          </a:p>
          <a:p>
            <a:endParaRPr lang="en-ID" dirty="0"/>
          </a:p>
        </p:txBody>
      </p:sp>
    </p:spTree>
    <p:extLst>
      <p:ext uri="{BB962C8B-B14F-4D97-AF65-F5344CB8AC3E}">
        <p14:creationId xmlns:p14="http://schemas.microsoft.com/office/powerpoint/2010/main" val="10511372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AC56D-E4AC-4D95-A973-1F2185DEA837}"/>
              </a:ext>
            </a:extLst>
          </p:cNvPr>
          <p:cNvSpPr>
            <a:spLocks noGrp="1"/>
          </p:cNvSpPr>
          <p:nvPr>
            <p:ph type="title"/>
          </p:nvPr>
        </p:nvSpPr>
        <p:spPr/>
        <p:txBody>
          <a:bodyPr/>
          <a:lstStyle/>
          <a:p>
            <a:r>
              <a:rPr lang="en-US" dirty="0"/>
              <a:t>Criteria of Optimal marketing mix</a:t>
            </a:r>
            <a:endParaRPr lang="en-ID" dirty="0"/>
          </a:p>
        </p:txBody>
      </p:sp>
      <p:sp>
        <p:nvSpPr>
          <p:cNvPr id="3" name="Content Placeholder 2">
            <a:extLst>
              <a:ext uri="{FF2B5EF4-FFF2-40B4-BE49-F238E27FC236}">
                <a16:creationId xmlns:a16="http://schemas.microsoft.com/office/drawing/2014/main" id="{058FCA00-2C4F-4021-B94B-24FBD6D960CD}"/>
              </a:ext>
            </a:extLst>
          </p:cNvPr>
          <p:cNvSpPr>
            <a:spLocks noGrp="1"/>
          </p:cNvSpPr>
          <p:nvPr>
            <p:ph idx="1"/>
          </p:nvPr>
        </p:nvSpPr>
        <p:spPr/>
        <p:txBody>
          <a:bodyPr/>
          <a:lstStyle/>
          <a:p>
            <a:r>
              <a:rPr lang="en-US" dirty="0"/>
              <a:t>all marketing goals are known;</a:t>
            </a:r>
          </a:p>
          <a:p>
            <a:r>
              <a:rPr lang="en-US" dirty="0"/>
              <a:t>all conceivable combinations and interdependencies of possible marketing instruments and activities are considered;</a:t>
            </a:r>
          </a:p>
          <a:p>
            <a:r>
              <a:rPr lang="en-US" dirty="0"/>
              <a:t>a long-term planning perspective forms the basis, so that effects arising in later periods can also be considered;</a:t>
            </a:r>
          </a:p>
          <a:p>
            <a:r>
              <a:rPr lang="en-US" dirty="0"/>
              <a:t>reliable information about the future is available;</a:t>
            </a:r>
          </a:p>
          <a:p>
            <a:r>
              <a:rPr lang="en-US" dirty="0"/>
              <a:t>the costs of each marketing measure and</a:t>
            </a:r>
          </a:p>
          <a:p>
            <a:r>
              <a:rPr lang="en-US" dirty="0"/>
              <a:t>of the market reaction functions (e.g. </a:t>
            </a:r>
            <a:r>
              <a:rPr lang="en-US" dirty="0" err="1"/>
              <a:t>behaviour</a:t>
            </a:r>
            <a:r>
              <a:rPr lang="en-US" dirty="0"/>
              <a:t> of customers, intermediaries and competitors) are known.</a:t>
            </a:r>
          </a:p>
          <a:p>
            <a:endParaRPr lang="en-ID" dirty="0"/>
          </a:p>
        </p:txBody>
      </p:sp>
    </p:spTree>
    <p:extLst>
      <p:ext uri="{BB962C8B-B14F-4D97-AF65-F5344CB8AC3E}">
        <p14:creationId xmlns:p14="http://schemas.microsoft.com/office/powerpoint/2010/main" val="880431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EA9E4-060D-4E04-9A6D-5740E80BCF31}"/>
              </a:ext>
            </a:extLst>
          </p:cNvPr>
          <p:cNvSpPr>
            <a:spLocks noGrp="1"/>
          </p:cNvSpPr>
          <p:nvPr>
            <p:ph type="title"/>
          </p:nvPr>
        </p:nvSpPr>
        <p:spPr/>
        <p:txBody>
          <a:bodyPr/>
          <a:lstStyle/>
          <a:p>
            <a:r>
              <a:rPr lang="en-US" dirty="0"/>
              <a:t>Product</a:t>
            </a:r>
            <a:endParaRPr lang="en-ID" dirty="0"/>
          </a:p>
        </p:txBody>
      </p:sp>
      <p:sp>
        <p:nvSpPr>
          <p:cNvPr id="3" name="Content Placeholder 2">
            <a:extLst>
              <a:ext uri="{FF2B5EF4-FFF2-40B4-BE49-F238E27FC236}">
                <a16:creationId xmlns:a16="http://schemas.microsoft.com/office/drawing/2014/main" id="{2A843BA3-E05C-41B2-B205-B44A9034F648}"/>
              </a:ext>
            </a:extLst>
          </p:cNvPr>
          <p:cNvSpPr>
            <a:spLocks noGrp="1"/>
          </p:cNvSpPr>
          <p:nvPr>
            <p:ph idx="1"/>
          </p:nvPr>
        </p:nvSpPr>
        <p:spPr/>
        <p:txBody>
          <a:bodyPr>
            <a:normAutofit fontScale="92500" lnSpcReduction="10000"/>
          </a:bodyPr>
          <a:lstStyle/>
          <a:p>
            <a:endParaRPr lang="en-US" dirty="0"/>
          </a:p>
          <a:p>
            <a:r>
              <a:rPr lang="en-US" dirty="0"/>
              <a:t>The products offered have to satisfy the customers’ needs better than competing products. </a:t>
            </a:r>
          </a:p>
          <a:p>
            <a:r>
              <a:rPr lang="en-US" dirty="0"/>
              <a:t>Not the physical, chemical or technical features of material goods or the way in which a service is rendered determine the purchasing decision, but rather the benefit potential attributed to the offering by the customer, which is determined by the consumers’ uptake and processing of information As a result, “objective” factors and the customers’ subjective assessments may not coincide.</a:t>
            </a:r>
          </a:p>
          <a:p>
            <a:r>
              <a:rPr lang="en-US" dirty="0"/>
              <a:t> Not all properties of a product create benefit for every customer, as not every customer is informed of all the properties of a product and also because customers have different needs.</a:t>
            </a:r>
          </a:p>
          <a:p>
            <a:pPr marL="0" indent="0">
              <a:buNone/>
            </a:pPr>
            <a:endParaRPr lang="en-ID" dirty="0"/>
          </a:p>
        </p:txBody>
      </p:sp>
    </p:spTree>
    <p:extLst>
      <p:ext uri="{BB962C8B-B14F-4D97-AF65-F5344CB8AC3E}">
        <p14:creationId xmlns:p14="http://schemas.microsoft.com/office/powerpoint/2010/main" val="39961840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EAA02-4A36-49CE-9D6C-D7CB434E2B92}"/>
              </a:ext>
            </a:extLst>
          </p:cNvPr>
          <p:cNvSpPr>
            <a:spLocks noGrp="1"/>
          </p:cNvSpPr>
          <p:nvPr>
            <p:ph type="title"/>
          </p:nvPr>
        </p:nvSpPr>
        <p:spPr/>
        <p:txBody>
          <a:bodyPr/>
          <a:lstStyle/>
          <a:p>
            <a:r>
              <a:rPr lang="en-US" dirty="0" err="1"/>
              <a:t>Prosedur</a:t>
            </a:r>
            <a:r>
              <a:rPr lang="en-US" dirty="0"/>
              <a:t> to planning marketing mix</a:t>
            </a:r>
            <a:endParaRPr lang="en-ID" dirty="0"/>
          </a:p>
        </p:txBody>
      </p:sp>
      <p:sp>
        <p:nvSpPr>
          <p:cNvPr id="3" name="Content Placeholder 2">
            <a:extLst>
              <a:ext uri="{FF2B5EF4-FFF2-40B4-BE49-F238E27FC236}">
                <a16:creationId xmlns:a16="http://schemas.microsoft.com/office/drawing/2014/main" id="{87CD2298-62AB-4003-874B-EA1B5DDB12E8}"/>
              </a:ext>
            </a:extLst>
          </p:cNvPr>
          <p:cNvSpPr>
            <a:spLocks noGrp="1"/>
          </p:cNvSpPr>
          <p:nvPr>
            <p:ph idx="1"/>
          </p:nvPr>
        </p:nvSpPr>
        <p:spPr/>
        <p:txBody>
          <a:bodyPr/>
          <a:lstStyle/>
          <a:p>
            <a:r>
              <a:rPr lang="en-US" dirty="0"/>
              <a:t>1st step: planning the growth strategy and the marketing strategy and determining a rough budgeting, </a:t>
            </a:r>
          </a:p>
          <a:p>
            <a:r>
              <a:rPr lang="en-US" dirty="0"/>
              <a:t>2nd step: planning the guidelines for the marketing mix, </a:t>
            </a:r>
          </a:p>
          <a:p>
            <a:r>
              <a:rPr lang="en-US" dirty="0"/>
              <a:t>3rd step: detailed planning of the marketing mix and detailed budgeting.</a:t>
            </a:r>
          </a:p>
          <a:p>
            <a:endParaRPr lang="en-ID" dirty="0"/>
          </a:p>
        </p:txBody>
      </p:sp>
    </p:spTree>
    <p:extLst>
      <p:ext uri="{BB962C8B-B14F-4D97-AF65-F5344CB8AC3E}">
        <p14:creationId xmlns:p14="http://schemas.microsoft.com/office/powerpoint/2010/main" val="482288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EEAC4-795E-4620-811C-09C63C811B13}"/>
              </a:ext>
            </a:extLst>
          </p:cNvPr>
          <p:cNvSpPr>
            <a:spLocks noGrp="1"/>
          </p:cNvSpPr>
          <p:nvPr>
            <p:ph type="title"/>
          </p:nvPr>
        </p:nvSpPr>
        <p:spPr/>
        <p:txBody>
          <a:bodyPr/>
          <a:lstStyle/>
          <a:p>
            <a:r>
              <a:rPr lang="en-US" dirty="0"/>
              <a:t>Proses to marketing mix</a:t>
            </a:r>
            <a:endParaRPr lang="en-ID" dirty="0"/>
          </a:p>
        </p:txBody>
      </p:sp>
      <p:sp>
        <p:nvSpPr>
          <p:cNvPr id="3" name="Content Placeholder 2">
            <a:extLst>
              <a:ext uri="{FF2B5EF4-FFF2-40B4-BE49-F238E27FC236}">
                <a16:creationId xmlns:a16="http://schemas.microsoft.com/office/drawing/2014/main" id="{D278FBD2-C471-41AC-8C29-9EE037AC5511}"/>
              </a:ext>
            </a:extLst>
          </p:cNvPr>
          <p:cNvSpPr>
            <a:spLocks noGrp="1"/>
          </p:cNvSpPr>
          <p:nvPr>
            <p:ph idx="1"/>
          </p:nvPr>
        </p:nvSpPr>
        <p:spPr>
          <a:xfrm>
            <a:off x="838200" y="1838877"/>
            <a:ext cx="10515600" cy="4351338"/>
          </a:xfrm>
        </p:spPr>
        <p:txBody>
          <a:bodyPr>
            <a:normAutofit/>
          </a:bodyPr>
          <a:lstStyle/>
          <a:p>
            <a:r>
              <a:rPr lang="en-US" dirty="0"/>
              <a:t>• specifications derived from the overall marketing concept (growth strategy, marketing strategy, guideline planning of the marketing mix, rough budgeting), </a:t>
            </a:r>
          </a:p>
          <a:p>
            <a:r>
              <a:rPr lang="en-US" dirty="0"/>
              <a:t>• internal and external analysis, </a:t>
            </a:r>
          </a:p>
          <a:p>
            <a:r>
              <a:rPr lang="en-US" dirty="0"/>
              <a:t>• definition of detailed goals regarding the marketing instruments, </a:t>
            </a:r>
          </a:p>
          <a:p>
            <a:r>
              <a:rPr lang="en-US" dirty="0"/>
              <a:t>• definition of the strategies regarding the marketing instruments, </a:t>
            </a:r>
          </a:p>
          <a:p>
            <a:r>
              <a:rPr lang="en-US" dirty="0"/>
              <a:t>• definition of the measures and actions, </a:t>
            </a:r>
          </a:p>
          <a:p>
            <a:r>
              <a:rPr lang="en-US" dirty="0"/>
              <a:t>• </a:t>
            </a:r>
            <a:r>
              <a:rPr lang="en-US" dirty="0" err="1"/>
              <a:t>realisation</a:t>
            </a:r>
            <a:r>
              <a:rPr lang="en-US" dirty="0"/>
              <a:t> and implementation, </a:t>
            </a:r>
          </a:p>
          <a:p>
            <a:r>
              <a:rPr lang="en-US" dirty="0"/>
              <a:t>• monitoring.</a:t>
            </a:r>
            <a:endParaRPr lang="en-ID" dirty="0"/>
          </a:p>
        </p:txBody>
      </p:sp>
    </p:spTree>
    <p:extLst>
      <p:ext uri="{BB962C8B-B14F-4D97-AF65-F5344CB8AC3E}">
        <p14:creationId xmlns:p14="http://schemas.microsoft.com/office/powerpoint/2010/main" val="2677958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6E371-BCBE-4A92-A85B-3D4A8D1DD6BC}"/>
              </a:ext>
            </a:extLst>
          </p:cNvPr>
          <p:cNvSpPr>
            <a:spLocks noGrp="1"/>
          </p:cNvSpPr>
          <p:nvPr>
            <p:ph type="title"/>
          </p:nvPr>
        </p:nvSpPr>
        <p:spPr/>
        <p:txBody>
          <a:bodyPr/>
          <a:lstStyle/>
          <a:p>
            <a:r>
              <a:rPr lang="en-US" dirty="0"/>
              <a:t>Product line</a:t>
            </a:r>
            <a:endParaRPr lang="en-ID" dirty="0"/>
          </a:p>
        </p:txBody>
      </p:sp>
      <p:sp>
        <p:nvSpPr>
          <p:cNvPr id="3" name="Content Placeholder 2">
            <a:extLst>
              <a:ext uri="{FF2B5EF4-FFF2-40B4-BE49-F238E27FC236}">
                <a16:creationId xmlns:a16="http://schemas.microsoft.com/office/drawing/2014/main" id="{2CA3C29B-121A-4753-8C64-137CE6B95188}"/>
              </a:ext>
            </a:extLst>
          </p:cNvPr>
          <p:cNvSpPr>
            <a:spLocks noGrp="1"/>
          </p:cNvSpPr>
          <p:nvPr>
            <p:ph idx="1"/>
          </p:nvPr>
        </p:nvSpPr>
        <p:spPr/>
        <p:txBody>
          <a:bodyPr>
            <a:normAutofit fontScale="92500" lnSpcReduction="10000"/>
          </a:bodyPr>
          <a:lstStyle/>
          <a:p>
            <a:pPr marL="0" indent="0">
              <a:buNone/>
            </a:pPr>
            <a:r>
              <a:rPr lang="en-US" dirty="0"/>
              <a:t>Advantages:</a:t>
            </a:r>
          </a:p>
          <a:p>
            <a:pPr marL="0" indent="0">
              <a:buNone/>
            </a:pPr>
            <a:r>
              <a:rPr lang="en-US" dirty="0"/>
              <a:t>• turnover and possibly profit can generally be increased, </a:t>
            </a:r>
          </a:p>
          <a:p>
            <a:pPr marL="0" indent="0">
              <a:buNone/>
            </a:pPr>
            <a:r>
              <a:rPr lang="en-US" dirty="0"/>
              <a:t>• the market position can be better defended against the competition with the aid of products geared to individual customer needs, </a:t>
            </a:r>
          </a:p>
          <a:p>
            <a:pPr marL="0" indent="0">
              <a:buNone/>
            </a:pPr>
            <a:r>
              <a:rPr lang="en-US" dirty="0"/>
              <a:t>• resources in research and development, production and procurement can be used more economically </a:t>
            </a:r>
          </a:p>
          <a:p>
            <a:pPr marL="0" indent="0">
              <a:buNone/>
            </a:pPr>
            <a:r>
              <a:rPr lang="en-US" dirty="0"/>
              <a:t>• the bargaining power towards intermediaries and suppliers is strengthened, </a:t>
            </a:r>
          </a:p>
          <a:p>
            <a:pPr marL="0" indent="0">
              <a:buNone/>
            </a:pPr>
            <a:r>
              <a:rPr lang="en-US" dirty="0"/>
              <a:t>• brand values can be </a:t>
            </a:r>
            <a:r>
              <a:rPr lang="en-US" dirty="0" err="1"/>
              <a:t>utilised</a:t>
            </a:r>
            <a:r>
              <a:rPr lang="en-US" dirty="0"/>
              <a:t> via image transfer,</a:t>
            </a:r>
          </a:p>
          <a:p>
            <a:pPr marL="0" indent="0">
              <a:buNone/>
            </a:pPr>
            <a:r>
              <a:rPr lang="en-US" dirty="0"/>
              <a:t>• the dynamics in the technical, social and economic environment and changes in customer </a:t>
            </a:r>
            <a:r>
              <a:rPr lang="en-US" dirty="0" err="1"/>
              <a:t>behaviour</a:t>
            </a:r>
            <a:r>
              <a:rPr lang="en-US" dirty="0"/>
              <a:t> can be dealt with more easily </a:t>
            </a:r>
            <a:endParaRPr lang="en-ID" dirty="0"/>
          </a:p>
        </p:txBody>
      </p:sp>
    </p:spTree>
    <p:extLst>
      <p:ext uri="{BB962C8B-B14F-4D97-AF65-F5344CB8AC3E}">
        <p14:creationId xmlns:p14="http://schemas.microsoft.com/office/powerpoint/2010/main" val="161038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B6375-0BFE-49E1-9660-B8A71CCEC7AA}"/>
              </a:ext>
            </a:extLst>
          </p:cNvPr>
          <p:cNvSpPr>
            <a:spLocks noGrp="1"/>
          </p:cNvSpPr>
          <p:nvPr>
            <p:ph type="title"/>
          </p:nvPr>
        </p:nvSpPr>
        <p:spPr/>
        <p:txBody>
          <a:bodyPr/>
          <a:lstStyle/>
          <a:p>
            <a:r>
              <a:rPr lang="en-US" dirty="0"/>
              <a:t>Product instrument</a:t>
            </a:r>
            <a:endParaRPr lang="en-ID" dirty="0"/>
          </a:p>
        </p:txBody>
      </p:sp>
      <p:sp>
        <p:nvSpPr>
          <p:cNvPr id="3" name="Content Placeholder 2">
            <a:extLst>
              <a:ext uri="{FF2B5EF4-FFF2-40B4-BE49-F238E27FC236}">
                <a16:creationId xmlns:a16="http://schemas.microsoft.com/office/drawing/2014/main" id="{21BB8834-67C7-4A52-AF60-63CCE973D97C}"/>
              </a:ext>
            </a:extLst>
          </p:cNvPr>
          <p:cNvSpPr>
            <a:spLocks noGrp="1"/>
          </p:cNvSpPr>
          <p:nvPr>
            <p:ph idx="1"/>
          </p:nvPr>
        </p:nvSpPr>
        <p:spPr/>
        <p:txBody>
          <a:bodyPr/>
          <a:lstStyle/>
          <a:p>
            <a:pPr marL="0" indent="0">
              <a:buNone/>
            </a:pPr>
            <a:r>
              <a:rPr lang="en-US" dirty="0"/>
              <a:t>Instrument of the product that must be considered,</a:t>
            </a:r>
          </a:p>
          <a:p>
            <a:pPr>
              <a:buFontTx/>
              <a:buChar char="-"/>
            </a:pPr>
            <a:r>
              <a:rPr lang="en-US" dirty="0"/>
              <a:t>Core product and core performance</a:t>
            </a:r>
          </a:p>
          <a:p>
            <a:pPr>
              <a:buFontTx/>
              <a:buChar char="-"/>
            </a:pPr>
            <a:r>
              <a:rPr lang="en-ID" dirty="0"/>
              <a:t>Branding</a:t>
            </a:r>
          </a:p>
          <a:p>
            <a:pPr>
              <a:buFontTx/>
              <a:buChar char="-"/>
            </a:pPr>
            <a:r>
              <a:rPr lang="en-ID" dirty="0"/>
              <a:t>Packaging</a:t>
            </a:r>
          </a:p>
          <a:p>
            <a:pPr>
              <a:buFontTx/>
              <a:buChar char="-"/>
            </a:pPr>
            <a:r>
              <a:rPr lang="en-US" dirty="0"/>
              <a:t>Purchase- and use-related (add-on) services</a:t>
            </a:r>
            <a:endParaRPr lang="en-ID" dirty="0"/>
          </a:p>
        </p:txBody>
      </p:sp>
    </p:spTree>
    <p:extLst>
      <p:ext uri="{BB962C8B-B14F-4D97-AF65-F5344CB8AC3E}">
        <p14:creationId xmlns:p14="http://schemas.microsoft.com/office/powerpoint/2010/main" val="2213412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F633-15D2-4983-866B-04C23C380732}"/>
              </a:ext>
            </a:extLst>
          </p:cNvPr>
          <p:cNvSpPr>
            <a:spLocks noGrp="1"/>
          </p:cNvSpPr>
          <p:nvPr>
            <p:ph type="title"/>
          </p:nvPr>
        </p:nvSpPr>
        <p:spPr/>
        <p:txBody>
          <a:bodyPr/>
          <a:lstStyle/>
          <a:p>
            <a:r>
              <a:rPr lang="en-US" dirty="0"/>
              <a:t>Price</a:t>
            </a:r>
            <a:endParaRPr lang="en-ID" dirty="0"/>
          </a:p>
        </p:txBody>
      </p:sp>
      <p:sp>
        <p:nvSpPr>
          <p:cNvPr id="3" name="Content Placeholder 2">
            <a:extLst>
              <a:ext uri="{FF2B5EF4-FFF2-40B4-BE49-F238E27FC236}">
                <a16:creationId xmlns:a16="http://schemas.microsoft.com/office/drawing/2014/main" id="{5B67D8C5-CDBD-4787-98EA-0013671FA114}"/>
              </a:ext>
            </a:extLst>
          </p:cNvPr>
          <p:cNvSpPr>
            <a:spLocks noGrp="1"/>
          </p:cNvSpPr>
          <p:nvPr>
            <p:ph idx="1"/>
          </p:nvPr>
        </p:nvSpPr>
        <p:spPr/>
        <p:txBody>
          <a:bodyPr/>
          <a:lstStyle/>
          <a:p>
            <a:pPr marL="0" indent="0">
              <a:buNone/>
            </a:pPr>
            <a:r>
              <a:rPr lang="en-US" dirty="0"/>
              <a:t>The price of a product or a service is the number of monetary units that the buyer has to pay for a unit of the product or service </a:t>
            </a:r>
          </a:p>
          <a:p>
            <a:pPr marL="0" indent="0">
              <a:buNone/>
            </a:pPr>
            <a:r>
              <a:rPr lang="en-US" dirty="0"/>
              <a:t>Customers will only buy the product if the net benefit – i.e. the difference between benefit and price – is positive. </a:t>
            </a:r>
            <a:endParaRPr lang="en-ID" dirty="0"/>
          </a:p>
        </p:txBody>
      </p:sp>
    </p:spTree>
    <p:extLst>
      <p:ext uri="{BB962C8B-B14F-4D97-AF65-F5344CB8AC3E}">
        <p14:creationId xmlns:p14="http://schemas.microsoft.com/office/powerpoint/2010/main" val="1349606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8408E-8C3E-48D0-BCD7-643DBB1BE5E3}"/>
              </a:ext>
            </a:extLst>
          </p:cNvPr>
          <p:cNvSpPr>
            <a:spLocks noGrp="1"/>
          </p:cNvSpPr>
          <p:nvPr>
            <p:ph type="title"/>
          </p:nvPr>
        </p:nvSpPr>
        <p:spPr/>
        <p:txBody>
          <a:bodyPr/>
          <a:lstStyle/>
          <a:p>
            <a:r>
              <a:rPr lang="en-US" dirty="0"/>
              <a:t>Pricing decision consideration</a:t>
            </a:r>
            <a:endParaRPr lang="en-ID" dirty="0"/>
          </a:p>
        </p:txBody>
      </p:sp>
      <p:sp>
        <p:nvSpPr>
          <p:cNvPr id="3" name="Content Placeholder 2">
            <a:extLst>
              <a:ext uri="{FF2B5EF4-FFF2-40B4-BE49-F238E27FC236}">
                <a16:creationId xmlns:a16="http://schemas.microsoft.com/office/drawing/2014/main" id="{32CD241D-609F-474E-9F79-A47484AF2085}"/>
              </a:ext>
            </a:extLst>
          </p:cNvPr>
          <p:cNvSpPr>
            <a:spLocks noGrp="1"/>
          </p:cNvSpPr>
          <p:nvPr>
            <p:ph idx="1"/>
          </p:nvPr>
        </p:nvSpPr>
        <p:spPr/>
        <p:txBody>
          <a:bodyPr/>
          <a:lstStyle/>
          <a:p>
            <a:r>
              <a:rPr lang="en-US" dirty="0"/>
              <a:t>consumer </a:t>
            </a:r>
            <a:r>
              <a:rPr lang="en-US" dirty="0" err="1"/>
              <a:t>behaviour</a:t>
            </a:r>
            <a:r>
              <a:rPr lang="en-US" dirty="0"/>
              <a:t> </a:t>
            </a:r>
          </a:p>
          <a:p>
            <a:r>
              <a:rPr lang="en-US" dirty="0"/>
              <a:t>the competitors’ </a:t>
            </a:r>
            <a:r>
              <a:rPr lang="en-US" dirty="0" err="1"/>
              <a:t>behaviour</a:t>
            </a:r>
            <a:r>
              <a:rPr lang="en-US" dirty="0"/>
              <a:t>, </a:t>
            </a:r>
          </a:p>
          <a:p>
            <a:r>
              <a:rPr lang="en-US" dirty="0"/>
              <a:t>the economic situation, </a:t>
            </a:r>
          </a:p>
          <a:p>
            <a:r>
              <a:rPr lang="en-US" dirty="0"/>
              <a:t>the cost structure </a:t>
            </a:r>
          </a:p>
          <a:p>
            <a:r>
              <a:rPr lang="en-US" dirty="0"/>
              <a:t>changes in the industry. </a:t>
            </a:r>
            <a:endParaRPr lang="en-ID" dirty="0"/>
          </a:p>
        </p:txBody>
      </p:sp>
    </p:spTree>
    <p:extLst>
      <p:ext uri="{BB962C8B-B14F-4D97-AF65-F5344CB8AC3E}">
        <p14:creationId xmlns:p14="http://schemas.microsoft.com/office/powerpoint/2010/main" val="418080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A1B7C-2F87-4CC3-93CA-016D98AD660D}"/>
              </a:ext>
            </a:extLst>
          </p:cNvPr>
          <p:cNvSpPr>
            <a:spLocks noGrp="1"/>
          </p:cNvSpPr>
          <p:nvPr>
            <p:ph type="title"/>
          </p:nvPr>
        </p:nvSpPr>
        <p:spPr/>
        <p:txBody>
          <a:bodyPr/>
          <a:lstStyle/>
          <a:p>
            <a:r>
              <a:rPr lang="en-US" dirty="0"/>
              <a:t>Pricing goals assessment</a:t>
            </a:r>
            <a:endParaRPr lang="en-ID" dirty="0"/>
          </a:p>
        </p:txBody>
      </p:sp>
      <p:sp>
        <p:nvSpPr>
          <p:cNvPr id="3" name="Content Placeholder 2">
            <a:extLst>
              <a:ext uri="{FF2B5EF4-FFF2-40B4-BE49-F238E27FC236}">
                <a16:creationId xmlns:a16="http://schemas.microsoft.com/office/drawing/2014/main" id="{8B517E94-CC56-4E77-BC47-71A76A0D831B}"/>
              </a:ext>
            </a:extLst>
          </p:cNvPr>
          <p:cNvSpPr>
            <a:spLocks noGrp="1"/>
          </p:cNvSpPr>
          <p:nvPr>
            <p:ph idx="1"/>
          </p:nvPr>
        </p:nvSpPr>
        <p:spPr/>
        <p:txBody>
          <a:bodyPr>
            <a:normAutofit lnSpcReduction="10000"/>
          </a:bodyPr>
          <a:lstStyle/>
          <a:p>
            <a:pPr marL="0" indent="0">
              <a:buNone/>
            </a:pPr>
            <a:r>
              <a:rPr lang="en-US" dirty="0"/>
              <a:t>Quantitative assessment</a:t>
            </a:r>
          </a:p>
          <a:p>
            <a:r>
              <a:rPr lang="en-ID" dirty="0"/>
              <a:t>Profitability</a:t>
            </a:r>
          </a:p>
          <a:p>
            <a:r>
              <a:rPr lang="en-ID" dirty="0" err="1"/>
              <a:t>Risc</a:t>
            </a:r>
            <a:r>
              <a:rPr lang="en-ID" dirty="0"/>
              <a:t> control</a:t>
            </a:r>
          </a:p>
          <a:p>
            <a:r>
              <a:rPr lang="en-ID" dirty="0"/>
              <a:t>Sales</a:t>
            </a:r>
          </a:p>
          <a:p>
            <a:pPr marL="0" indent="0">
              <a:buNone/>
            </a:pPr>
            <a:r>
              <a:rPr lang="en-ID" dirty="0"/>
              <a:t>Qualitative assessment</a:t>
            </a:r>
          </a:p>
          <a:p>
            <a:r>
              <a:rPr lang="en-ID" dirty="0"/>
              <a:t>Affordability</a:t>
            </a:r>
          </a:p>
          <a:p>
            <a:r>
              <a:rPr lang="en-ID" dirty="0"/>
              <a:t>Value for money</a:t>
            </a:r>
          </a:p>
          <a:p>
            <a:r>
              <a:rPr lang="en-ID" dirty="0"/>
              <a:t>Trust and fairness</a:t>
            </a:r>
          </a:p>
          <a:p>
            <a:r>
              <a:rPr lang="en-US" dirty="0"/>
              <a:t>Price satisfaction within a business relationship</a:t>
            </a:r>
            <a:endParaRPr lang="en-ID" dirty="0"/>
          </a:p>
        </p:txBody>
      </p:sp>
    </p:spTree>
    <p:extLst>
      <p:ext uri="{BB962C8B-B14F-4D97-AF65-F5344CB8AC3E}">
        <p14:creationId xmlns:p14="http://schemas.microsoft.com/office/powerpoint/2010/main" val="4258439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A15CB-0480-4F61-A97F-AEAADEAD59C1}"/>
              </a:ext>
            </a:extLst>
          </p:cNvPr>
          <p:cNvSpPr>
            <a:spLocks noGrp="1"/>
          </p:cNvSpPr>
          <p:nvPr>
            <p:ph type="title"/>
          </p:nvPr>
        </p:nvSpPr>
        <p:spPr/>
        <p:txBody>
          <a:bodyPr/>
          <a:lstStyle/>
          <a:p>
            <a:r>
              <a:rPr lang="en-US" dirty="0"/>
              <a:t>Keys determination of price</a:t>
            </a:r>
            <a:endParaRPr lang="en-ID" dirty="0"/>
          </a:p>
        </p:txBody>
      </p:sp>
      <p:sp>
        <p:nvSpPr>
          <p:cNvPr id="3" name="Content Placeholder 2">
            <a:extLst>
              <a:ext uri="{FF2B5EF4-FFF2-40B4-BE49-F238E27FC236}">
                <a16:creationId xmlns:a16="http://schemas.microsoft.com/office/drawing/2014/main" id="{FE51B2D2-71C2-4A6F-826C-5180D868A527}"/>
              </a:ext>
            </a:extLst>
          </p:cNvPr>
          <p:cNvSpPr>
            <a:spLocks noGrp="1"/>
          </p:cNvSpPr>
          <p:nvPr>
            <p:ph idx="1"/>
          </p:nvPr>
        </p:nvSpPr>
        <p:spPr/>
        <p:txBody>
          <a:bodyPr/>
          <a:lstStyle/>
          <a:p>
            <a:r>
              <a:rPr lang="en-US" dirty="0"/>
              <a:t>the provider’s costs, </a:t>
            </a:r>
          </a:p>
          <a:p>
            <a:r>
              <a:rPr lang="en-US" dirty="0"/>
              <a:t>the structure and </a:t>
            </a:r>
            <a:r>
              <a:rPr lang="en-US" dirty="0" err="1"/>
              <a:t>behaviour</a:t>
            </a:r>
            <a:r>
              <a:rPr lang="en-US" dirty="0"/>
              <a:t> of the competition </a:t>
            </a:r>
          </a:p>
          <a:p>
            <a:r>
              <a:rPr lang="en-US" dirty="0"/>
              <a:t>the </a:t>
            </a:r>
            <a:r>
              <a:rPr lang="en-US" dirty="0" err="1"/>
              <a:t>behaviours</a:t>
            </a:r>
            <a:r>
              <a:rPr lang="en-US" dirty="0"/>
              <a:t> and perceptions of the consumers or customers</a:t>
            </a:r>
            <a:endParaRPr lang="en-ID" dirty="0"/>
          </a:p>
        </p:txBody>
      </p:sp>
    </p:spTree>
    <p:extLst>
      <p:ext uri="{BB962C8B-B14F-4D97-AF65-F5344CB8AC3E}">
        <p14:creationId xmlns:p14="http://schemas.microsoft.com/office/powerpoint/2010/main" val="3424926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386</TotalTime>
  <Words>1025</Words>
  <Application>Microsoft Office PowerPoint</Application>
  <PresentationFormat>Widescreen</PresentationFormat>
  <Paragraphs>176</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Marketing Strategic 5th meeting</vt:lpstr>
      <vt:lpstr>Marketing mix</vt:lpstr>
      <vt:lpstr>Product</vt:lpstr>
      <vt:lpstr>Product line</vt:lpstr>
      <vt:lpstr>Product instrument</vt:lpstr>
      <vt:lpstr>Price</vt:lpstr>
      <vt:lpstr>Pricing decision consideration</vt:lpstr>
      <vt:lpstr>Pricing goals assessment</vt:lpstr>
      <vt:lpstr>Keys determination of price</vt:lpstr>
      <vt:lpstr>Price setting</vt:lpstr>
      <vt:lpstr>Price differentiation</vt:lpstr>
      <vt:lpstr>Price variance</vt:lpstr>
      <vt:lpstr>Promotion (communication)</vt:lpstr>
      <vt:lpstr>Promotions goals</vt:lpstr>
      <vt:lpstr>Basic Types of Communication Strategies </vt:lpstr>
      <vt:lpstr>Media</vt:lpstr>
      <vt:lpstr>Message</vt:lpstr>
      <vt:lpstr>Message tricks</vt:lpstr>
      <vt:lpstr>Instrument of communication (promotion mix)</vt:lpstr>
      <vt:lpstr>Integrated marketing communication</vt:lpstr>
      <vt:lpstr>Place (distribution channel)</vt:lpstr>
      <vt:lpstr>Distribution channel</vt:lpstr>
      <vt:lpstr>Distribution institution </vt:lpstr>
      <vt:lpstr>Retail function</vt:lpstr>
      <vt:lpstr>Distribution management</vt:lpstr>
      <vt:lpstr>Distribution management</vt:lpstr>
      <vt:lpstr>Distribution management</vt:lpstr>
      <vt:lpstr> criteria of selection intermediaries </vt:lpstr>
      <vt:lpstr>Criteria of Optimal marketing mix</vt:lpstr>
      <vt:lpstr>Prosedur to planning marketing mix</vt:lpstr>
      <vt:lpstr>Proses to marketing mix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Mix</dc:title>
  <dc:creator>Mayangsari Edastami</dc:creator>
  <cp:lastModifiedBy>Mayangsari Edastami</cp:lastModifiedBy>
  <cp:revision>39</cp:revision>
  <dcterms:created xsi:type="dcterms:W3CDTF">2019-04-12T06:55:43Z</dcterms:created>
  <dcterms:modified xsi:type="dcterms:W3CDTF">2019-04-27T00:38:59Z</dcterms:modified>
</cp:coreProperties>
</file>