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5" d="100"/>
          <a:sy n="45"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1625-2A09-4B2D-B6FA-0066DBD984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6E8B3D48-91A5-4581-9E50-9B6D53895A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FC976F9E-782A-46E6-92E0-C61FAB2F136A}"/>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5" name="Footer Placeholder 4">
            <a:extLst>
              <a:ext uri="{FF2B5EF4-FFF2-40B4-BE49-F238E27FC236}">
                <a16:creationId xmlns:a16="http://schemas.microsoft.com/office/drawing/2014/main" id="{1B24E0E0-D58F-4A2D-AAD8-542B22A4997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7699E1D-39F5-4AE9-81F9-77D6F2B5AA31}"/>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46119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EB620-5E81-4D60-9086-4A1D30A6675B}"/>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F8537C88-97C7-4E68-A6E0-E82A47951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0159CB0-2F0F-4F2C-878C-309ADD0F81FD}"/>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5" name="Footer Placeholder 4">
            <a:extLst>
              <a:ext uri="{FF2B5EF4-FFF2-40B4-BE49-F238E27FC236}">
                <a16:creationId xmlns:a16="http://schemas.microsoft.com/office/drawing/2014/main" id="{015891B5-7C0C-4986-9318-EBC5B0E879F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167420E-6021-4CDA-9A2A-F3537C7DF19A}"/>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223894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FE87E-BB73-451D-9B1B-5F08A7970D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A5401331-E1C5-4BF0-8E79-FC5AEC53EB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A267734-970E-41AB-AF3F-564845083759}"/>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5" name="Footer Placeholder 4">
            <a:extLst>
              <a:ext uri="{FF2B5EF4-FFF2-40B4-BE49-F238E27FC236}">
                <a16:creationId xmlns:a16="http://schemas.microsoft.com/office/drawing/2014/main" id="{EAC8527A-C0D3-47E2-A92B-AFAC4B32C28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0A2F5B4-B1DE-4475-91DF-94C091D07576}"/>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287300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6F32-1F51-4309-B69B-47EC474F367E}"/>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2BD86DBB-E3A3-4F02-B364-E8026A4E94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0E64AFB-2316-4BFC-988B-72A0631DD502}"/>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5" name="Footer Placeholder 4">
            <a:extLst>
              <a:ext uri="{FF2B5EF4-FFF2-40B4-BE49-F238E27FC236}">
                <a16:creationId xmlns:a16="http://schemas.microsoft.com/office/drawing/2014/main" id="{5246A163-E597-4A98-8B1A-44C17AD85AF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4CE733E-3AE1-49FB-A4E9-4A174D761C80}"/>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319489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9BA47-78E4-4E52-95E2-288848791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BD52791-4090-4681-8A50-E7570D60AC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BC0464-1B2D-4303-ABDB-C100720A0735}"/>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5" name="Footer Placeholder 4">
            <a:extLst>
              <a:ext uri="{FF2B5EF4-FFF2-40B4-BE49-F238E27FC236}">
                <a16:creationId xmlns:a16="http://schemas.microsoft.com/office/drawing/2014/main" id="{450C73D1-35C8-4C7F-9F1A-0C0456DB23A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8BD8DF1-26F0-4D86-B8BE-41B808B70B79}"/>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103652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F1928-337C-4AE9-A964-B5EE017D977B}"/>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DFB0DA9D-2FF5-4497-A1B6-B62EC5F2C5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2FB4F2AE-D763-4A6E-8C30-E77E12EB10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77E350FD-AFE4-4B2F-A584-80A785B06A1A}"/>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6" name="Footer Placeholder 5">
            <a:extLst>
              <a:ext uri="{FF2B5EF4-FFF2-40B4-BE49-F238E27FC236}">
                <a16:creationId xmlns:a16="http://schemas.microsoft.com/office/drawing/2014/main" id="{55E91792-C060-4D19-AE00-EFD6D0CFF342}"/>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452BA44-789E-4E72-804D-1F450525B315}"/>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100598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BE0B-9477-48FA-8FD1-E027BC73B380}"/>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847572F-B586-4325-8556-B0BD72F7F0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E6D75F-71E8-4153-AB99-B338FEF714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71D72030-89D7-4750-B2DC-C242D7801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D173A5-9803-4B1F-B051-ACC5CD32BA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A7CE9177-2217-4A1C-A69E-4E9D14BB9E74}"/>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8" name="Footer Placeholder 7">
            <a:extLst>
              <a:ext uri="{FF2B5EF4-FFF2-40B4-BE49-F238E27FC236}">
                <a16:creationId xmlns:a16="http://schemas.microsoft.com/office/drawing/2014/main" id="{D701E24E-B2DE-453F-83E1-00872D1B790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3F41EA10-E4E4-4D47-884B-042A46B2C727}"/>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288298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A6E6-5122-4555-9AFA-52A79C62BF86}"/>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B58425D3-E0FA-45CB-B1BE-C9145E8D3207}"/>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4" name="Footer Placeholder 3">
            <a:extLst>
              <a:ext uri="{FF2B5EF4-FFF2-40B4-BE49-F238E27FC236}">
                <a16:creationId xmlns:a16="http://schemas.microsoft.com/office/drawing/2014/main" id="{86E2C229-E10B-4D02-9EC5-2541A7C08C54}"/>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813794FA-8BE0-4B67-BE79-C292C2229DD9}"/>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174013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CB68A7-79C0-405D-80ED-68BE26CB8D9A}"/>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3" name="Footer Placeholder 2">
            <a:extLst>
              <a:ext uri="{FF2B5EF4-FFF2-40B4-BE49-F238E27FC236}">
                <a16:creationId xmlns:a16="http://schemas.microsoft.com/office/drawing/2014/main" id="{B3054131-55A8-40C3-B6A7-0E90FCE02819}"/>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D67A8217-753C-4A1B-A720-A292E73CEA9D}"/>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82302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6E24D-84EC-463A-B4AE-5C566B35A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C2427D9E-4D93-444B-93D7-35F13DAD84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8538329A-CC81-4A4A-A5B5-D88752518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92763-F3E8-4AE8-8D6F-1549FF1C6D43}"/>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6" name="Footer Placeholder 5">
            <a:extLst>
              <a:ext uri="{FF2B5EF4-FFF2-40B4-BE49-F238E27FC236}">
                <a16:creationId xmlns:a16="http://schemas.microsoft.com/office/drawing/2014/main" id="{CD201042-BBA6-4725-8576-FA1F9E565F1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A620012-4BC0-4506-BEA8-2326E7EE4985}"/>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276235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DE23-F591-4AE0-B845-8A8EBA3FF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F0026685-3713-489A-B4DC-05EF37145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02F23D00-34F7-4B15-B6F2-3DBF98F0F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92C37F-D466-43F0-ADEF-7580F72E6ED1}"/>
              </a:ext>
            </a:extLst>
          </p:cNvPr>
          <p:cNvSpPr>
            <a:spLocks noGrp="1"/>
          </p:cNvSpPr>
          <p:nvPr>
            <p:ph type="dt" sz="half" idx="10"/>
          </p:nvPr>
        </p:nvSpPr>
        <p:spPr/>
        <p:txBody>
          <a:bodyPr/>
          <a:lstStyle/>
          <a:p>
            <a:fld id="{E3BD8C71-A391-4698-9BC9-B1DF81C72872}" type="datetimeFigureOut">
              <a:rPr lang="en-ID" smtClean="0"/>
              <a:t>27/04/2019</a:t>
            </a:fld>
            <a:endParaRPr lang="en-ID"/>
          </a:p>
        </p:txBody>
      </p:sp>
      <p:sp>
        <p:nvSpPr>
          <p:cNvPr id="6" name="Footer Placeholder 5">
            <a:extLst>
              <a:ext uri="{FF2B5EF4-FFF2-40B4-BE49-F238E27FC236}">
                <a16:creationId xmlns:a16="http://schemas.microsoft.com/office/drawing/2014/main" id="{9FCCF6CA-EE0F-479F-854D-117442E757F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59CDC00-92B6-4B76-9B04-1B3C8456469A}"/>
              </a:ext>
            </a:extLst>
          </p:cNvPr>
          <p:cNvSpPr>
            <a:spLocks noGrp="1"/>
          </p:cNvSpPr>
          <p:nvPr>
            <p:ph type="sldNum" sz="quarter" idx="12"/>
          </p:nvPr>
        </p:nvSpPr>
        <p:spPr/>
        <p:txBody>
          <a:bodyPr/>
          <a:lstStyle/>
          <a:p>
            <a:fld id="{D10B9156-E7E4-43E0-B4B9-AFCE85E141C4}" type="slidenum">
              <a:rPr lang="en-ID" smtClean="0"/>
              <a:t>‹#›</a:t>
            </a:fld>
            <a:endParaRPr lang="en-ID"/>
          </a:p>
        </p:txBody>
      </p:sp>
    </p:spTree>
    <p:extLst>
      <p:ext uri="{BB962C8B-B14F-4D97-AF65-F5344CB8AC3E}">
        <p14:creationId xmlns:p14="http://schemas.microsoft.com/office/powerpoint/2010/main" val="39345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C21F88-CABF-4E72-A6F5-127878AEB7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AE2315C1-4A53-4605-8ACD-12901E9800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C0C7D8D-ED6B-4272-9845-D5AE2A68AE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D8C71-A391-4698-9BC9-B1DF81C72872}" type="datetimeFigureOut">
              <a:rPr lang="en-ID" smtClean="0"/>
              <a:t>27/04/2019</a:t>
            </a:fld>
            <a:endParaRPr lang="en-ID"/>
          </a:p>
        </p:txBody>
      </p:sp>
      <p:sp>
        <p:nvSpPr>
          <p:cNvPr id="5" name="Footer Placeholder 4">
            <a:extLst>
              <a:ext uri="{FF2B5EF4-FFF2-40B4-BE49-F238E27FC236}">
                <a16:creationId xmlns:a16="http://schemas.microsoft.com/office/drawing/2014/main" id="{46C765B6-531B-414E-A195-C2557DD50E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FE21F5EB-EB1F-41DE-83C6-0725C4C35E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B9156-E7E4-43E0-B4B9-AFCE85E141C4}" type="slidenum">
              <a:rPr lang="en-ID" smtClean="0"/>
              <a:t>‹#›</a:t>
            </a:fld>
            <a:endParaRPr lang="en-ID"/>
          </a:p>
        </p:txBody>
      </p:sp>
    </p:spTree>
    <p:extLst>
      <p:ext uri="{BB962C8B-B14F-4D97-AF65-F5344CB8AC3E}">
        <p14:creationId xmlns:p14="http://schemas.microsoft.com/office/powerpoint/2010/main" val="3352483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4566-53BE-4FC1-A882-56F1E593C8A5}"/>
              </a:ext>
            </a:extLst>
          </p:cNvPr>
          <p:cNvSpPr>
            <a:spLocks noGrp="1"/>
          </p:cNvSpPr>
          <p:nvPr>
            <p:ph type="ctrTitle"/>
          </p:nvPr>
        </p:nvSpPr>
        <p:spPr/>
        <p:txBody>
          <a:bodyPr>
            <a:normAutofit fontScale="90000"/>
          </a:bodyPr>
          <a:lstStyle/>
          <a:p>
            <a:r>
              <a:rPr lang="en-US" dirty="0"/>
              <a:t>Marketing strategic</a:t>
            </a:r>
            <a:br>
              <a:rPr lang="en-US" dirty="0"/>
            </a:br>
            <a:r>
              <a:rPr lang="en-US" dirty="0"/>
              <a:t>6</a:t>
            </a:r>
            <a:r>
              <a:rPr lang="en-US" baseline="30000" dirty="0"/>
              <a:t>th</a:t>
            </a:r>
            <a:r>
              <a:rPr lang="en-US" dirty="0"/>
              <a:t> meeting	</a:t>
            </a:r>
            <a:br>
              <a:rPr lang="en-US" dirty="0"/>
            </a:br>
            <a:r>
              <a:rPr lang="en-US" dirty="0"/>
              <a:t>	</a:t>
            </a:r>
            <a:endParaRPr lang="en-ID" dirty="0"/>
          </a:p>
        </p:txBody>
      </p:sp>
      <p:sp>
        <p:nvSpPr>
          <p:cNvPr id="3" name="Subtitle 2">
            <a:extLst>
              <a:ext uri="{FF2B5EF4-FFF2-40B4-BE49-F238E27FC236}">
                <a16:creationId xmlns:a16="http://schemas.microsoft.com/office/drawing/2014/main" id="{23E51E74-B9A0-48D0-B83F-EBBAEFE42FBD}"/>
              </a:ext>
            </a:extLst>
          </p:cNvPr>
          <p:cNvSpPr>
            <a:spLocks noGrp="1"/>
          </p:cNvSpPr>
          <p:nvPr>
            <p:ph type="subTitle" idx="1"/>
          </p:nvPr>
        </p:nvSpPr>
        <p:spPr/>
        <p:txBody>
          <a:bodyPr/>
          <a:lstStyle/>
          <a:p>
            <a:r>
              <a:rPr lang="en-US" dirty="0"/>
              <a:t>Marketing implementation and control</a:t>
            </a:r>
          </a:p>
          <a:p>
            <a:r>
              <a:rPr lang="en-US" dirty="0"/>
              <a:t>By</a:t>
            </a:r>
          </a:p>
          <a:p>
            <a:r>
              <a:rPr lang="en-US" dirty="0" err="1"/>
              <a:t>Primasatria</a:t>
            </a:r>
            <a:r>
              <a:rPr lang="en-US" dirty="0"/>
              <a:t> </a:t>
            </a:r>
            <a:r>
              <a:rPr lang="en-US" dirty="0" err="1"/>
              <a:t>Edastama</a:t>
            </a:r>
            <a:endParaRPr lang="en-ID" dirty="0"/>
          </a:p>
        </p:txBody>
      </p:sp>
    </p:spTree>
    <p:extLst>
      <p:ext uri="{BB962C8B-B14F-4D97-AF65-F5344CB8AC3E}">
        <p14:creationId xmlns:p14="http://schemas.microsoft.com/office/powerpoint/2010/main" val="3074140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E611-7BA9-4AC5-BEB2-0B2221C1E2B1}"/>
              </a:ext>
            </a:extLst>
          </p:cNvPr>
          <p:cNvSpPr>
            <a:spLocks noGrp="1"/>
          </p:cNvSpPr>
          <p:nvPr>
            <p:ph type="title"/>
          </p:nvPr>
        </p:nvSpPr>
        <p:spPr/>
        <p:txBody>
          <a:bodyPr/>
          <a:lstStyle/>
          <a:p>
            <a:r>
              <a:rPr lang="en-US" dirty="0"/>
              <a:t>Marketing budget </a:t>
            </a:r>
            <a:r>
              <a:rPr lang="en-US" dirty="0" err="1"/>
              <a:t>aproach</a:t>
            </a:r>
            <a:endParaRPr lang="en-ID" dirty="0"/>
          </a:p>
        </p:txBody>
      </p:sp>
      <p:sp>
        <p:nvSpPr>
          <p:cNvPr id="3" name="Content Placeholder 2">
            <a:extLst>
              <a:ext uri="{FF2B5EF4-FFF2-40B4-BE49-F238E27FC236}">
                <a16:creationId xmlns:a16="http://schemas.microsoft.com/office/drawing/2014/main" id="{F4DC6AB9-9FD4-48E5-BB42-87EEBC8ADF72}"/>
              </a:ext>
            </a:extLst>
          </p:cNvPr>
          <p:cNvSpPr>
            <a:spLocks noGrp="1"/>
          </p:cNvSpPr>
          <p:nvPr>
            <p:ph idx="1"/>
          </p:nvPr>
        </p:nvSpPr>
        <p:spPr/>
        <p:txBody>
          <a:bodyPr/>
          <a:lstStyle/>
          <a:p>
            <a:r>
              <a:rPr lang="en-ID" dirty="0"/>
              <a:t>top-down </a:t>
            </a:r>
            <a:r>
              <a:rPr lang="en-ID" dirty="0" err="1"/>
              <a:t>aproach</a:t>
            </a:r>
            <a:endParaRPr lang="en-ID" dirty="0"/>
          </a:p>
          <a:p>
            <a:r>
              <a:rPr lang="en-ID" dirty="0"/>
              <a:t>bottom-up </a:t>
            </a:r>
            <a:r>
              <a:rPr lang="en-ID" dirty="0" err="1"/>
              <a:t>aproach</a:t>
            </a:r>
            <a:endParaRPr lang="en-ID" dirty="0"/>
          </a:p>
          <a:p>
            <a:r>
              <a:rPr lang="en-US" dirty="0"/>
              <a:t>combines the top-down and bottom-up method </a:t>
            </a:r>
            <a:r>
              <a:rPr lang="en-US" dirty="0" err="1"/>
              <a:t>aproach</a:t>
            </a:r>
            <a:endParaRPr lang="en-ID" dirty="0"/>
          </a:p>
        </p:txBody>
      </p:sp>
    </p:spTree>
    <p:extLst>
      <p:ext uri="{BB962C8B-B14F-4D97-AF65-F5344CB8AC3E}">
        <p14:creationId xmlns:p14="http://schemas.microsoft.com/office/powerpoint/2010/main" val="134316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E6C5-D4C1-4FC8-99FD-C4B613C042FD}"/>
              </a:ext>
            </a:extLst>
          </p:cNvPr>
          <p:cNvSpPr>
            <a:spLocks noGrp="1"/>
          </p:cNvSpPr>
          <p:nvPr>
            <p:ph type="title"/>
          </p:nvPr>
        </p:nvSpPr>
        <p:spPr/>
        <p:txBody>
          <a:bodyPr/>
          <a:lstStyle/>
          <a:p>
            <a:r>
              <a:rPr lang="en-US" dirty="0"/>
              <a:t>Marketing budget method</a:t>
            </a:r>
            <a:endParaRPr lang="en-ID" dirty="0"/>
          </a:p>
        </p:txBody>
      </p:sp>
      <p:sp>
        <p:nvSpPr>
          <p:cNvPr id="3" name="Content Placeholder 2">
            <a:extLst>
              <a:ext uri="{FF2B5EF4-FFF2-40B4-BE49-F238E27FC236}">
                <a16:creationId xmlns:a16="http://schemas.microsoft.com/office/drawing/2014/main" id="{DF0383B3-FCBD-4A78-B64B-29C040DFB27C}"/>
              </a:ext>
            </a:extLst>
          </p:cNvPr>
          <p:cNvSpPr>
            <a:spLocks noGrp="1"/>
          </p:cNvSpPr>
          <p:nvPr>
            <p:ph idx="1"/>
          </p:nvPr>
        </p:nvSpPr>
        <p:spPr/>
        <p:txBody>
          <a:bodyPr/>
          <a:lstStyle/>
          <a:p>
            <a:r>
              <a:rPr lang="en-ID" dirty="0"/>
              <a:t>roll-over method</a:t>
            </a:r>
          </a:p>
          <a:p>
            <a:r>
              <a:rPr lang="en-ID" dirty="0"/>
              <a:t>percentage-of-sale method</a:t>
            </a:r>
          </a:p>
          <a:p>
            <a:r>
              <a:rPr lang="en-ID" dirty="0"/>
              <a:t>affordability method</a:t>
            </a:r>
          </a:p>
          <a:p>
            <a:r>
              <a:rPr lang="en-ID" dirty="0"/>
              <a:t>Heuristic methods</a:t>
            </a:r>
          </a:p>
          <a:p>
            <a:r>
              <a:rPr lang="en-ID" dirty="0"/>
              <a:t>Competitive parity method </a:t>
            </a:r>
          </a:p>
          <a:p>
            <a:r>
              <a:rPr lang="en-ID" dirty="0"/>
              <a:t>Objective and task method  </a:t>
            </a:r>
          </a:p>
          <a:p>
            <a:r>
              <a:rPr lang="en-ID" dirty="0"/>
              <a:t>Analytical  method</a:t>
            </a:r>
          </a:p>
        </p:txBody>
      </p:sp>
    </p:spTree>
    <p:extLst>
      <p:ext uri="{BB962C8B-B14F-4D97-AF65-F5344CB8AC3E}">
        <p14:creationId xmlns:p14="http://schemas.microsoft.com/office/powerpoint/2010/main" val="1908655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5A425-CA28-42C7-A3C3-77C0C32BB3AA}"/>
              </a:ext>
            </a:extLst>
          </p:cNvPr>
          <p:cNvSpPr>
            <a:spLocks noGrp="1"/>
          </p:cNvSpPr>
          <p:nvPr>
            <p:ph type="title"/>
          </p:nvPr>
        </p:nvSpPr>
        <p:spPr/>
        <p:txBody>
          <a:bodyPr/>
          <a:lstStyle/>
          <a:p>
            <a:r>
              <a:rPr lang="en-US" dirty="0"/>
              <a:t>Corporate culture</a:t>
            </a:r>
            <a:endParaRPr lang="en-ID" dirty="0"/>
          </a:p>
        </p:txBody>
      </p:sp>
      <p:sp>
        <p:nvSpPr>
          <p:cNvPr id="3" name="Content Placeholder 2">
            <a:extLst>
              <a:ext uri="{FF2B5EF4-FFF2-40B4-BE49-F238E27FC236}">
                <a16:creationId xmlns:a16="http://schemas.microsoft.com/office/drawing/2014/main" id="{8C4B18F1-7328-4293-A72C-6D5AAB964BF4}"/>
              </a:ext>
            </a:extLst>
          </p:cNvPr>
          <p:cNvSpPr>
            <a:spLocks noGrp="1"/>
          </p:cNvSpPr>
          <p:nvPr>
            <p:ph idx="1"/>
          </p:nvPr>
        </p:nvSpPr>
        <p:spPr/>
        <p:txBody>
          <a:bodyPr>
            <a:normAutofit fontScale="92500"/>
          </a:bodyPr>
          <a:lstStyle/>
          <a:p>
            <a:pPr marL="0" indent="0">
              <a:buNone/>
            </a:pPr>
            <a:r>
              <a:rPr lang="en-US" dirty="0"/>
              <a:t>Characteristic:</a:t>
            </a:r>
          </a:p>
          <a:p>
            <a:pPr marL="0" indent="0">
              <a:buNone/>
            </a:pPr>
            <a:r>
              <a:rPr lang="en-US" dirty="0"/>
              <a:t>• Corporate cultures shape ongoing actions, they are lived out. </a:t>
            </a:r>
          </a:p>
          <a:p>
            <a:pPr marL="0" indent="0">
              <a:buNone/>
            </a:pPr>
            <a:r>
              <a:rPr lang="en-US" dirty="0"/>
              <a:t>• Corporate cultures stand for common values, orientations etc. in a company. </a:t>
            </a:r>
          </a:p>
          <a:p>
            <a:pPr marL="0" indent="0">
              <a:buNone/>
            </a:pPr>
            <a:r>
              <a:rPr lang="en-US" dirty="0"/>
              <a:t>• The corporate culture represents the conceptional world of an </a:t>
            </a:r>
            <a:r>
              <a:rPr lang="en-US" dirty="0" err="1"/>
              <a:t>organisation’s</a:t>
            </a:r>
            <a:r>
              <a:rPr lang="en-US" dirty="0"/>
              <a:t> members; it mediates meaning and orientation. </a:t>
            </a:r>
          </a:p>
          <a:p>
            <a:pPr marL="0" indent="0">
              <a:buNone/>
            </a:pPr>
            <a:r>
              <a:rPr lang="en-US" dirty="0"/>
              <a:t>• Corporate cultures originate and change through learning processes, through positive and negative experiences with different modes of behavior. </a:t>
            </a:r>
          </a:p>
          <a:p>
            <a:pPr marL="0" indent="0">
              <a:buNone/>
            </a:pPr>
            <a:r>
              <a:rPr lang="en-US" dirty="0"/>
              <a:t>• New employees take on the </a:t>
            </a:r>
            <a:r>
              <a:rPr lang="en-US" dirty="0" err="1"/>
              <a:t>behaviours</a:t>
            </a:r>
            <a:r>
              <a:rPr lang="en-US" dirty="0"/>
              <a:t> shaped by a corporate culture by means of a </a:t>
            </a:r>
            <a:r>
              <a:rPr lang="en-US" dirty="0" err="1"/>
              <a:t>socialisation</a:t>
            </a:r>
            <a:r>
              <a:rPr lang="en-US" dirty="0"/>
              <a:t> process, not through a conscious learning process. </a:t>
            </a:r>
            <a:endParaRPr lang="en-ID" dirty="0"/>
          </a:p>
        </p:txBody>
      </p:sp>
    </p:spTree>
    <p:extLst>
      <p:ext uri="{BB962C8B-B14F-4D97-AF65-F5344CB8AC3E}">
        <p14:creationId xmlns:p14="http://schemas.microsoft.com/office/powerpoint/2010/main" val="3974335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53D1-E459-457A-A9E6-719C7BBEE262}"/>
              </a:ext>
            </a:extLst>
          </p:cNvPr>
          <p:cNvSpPr>
            <a:spLocks noGrp="1"/>
          </p:cNvSpPr>
          <p:nvPr>
            <p:ph type="title"/>
          </p:nvPr>
        </p:nvSpPr>
        <p:spPr/>
        <p:txBody>
          <a:bodyPr/>
          <a:lstStyle/>
          <a:p>
            <a:r>
              <a:rPr lang="en-US" dirty="0"/>
              <a:t>Corporate culture level</a:t>
            </a:r>
            <a:endParaRPr lang="en-ID" dirty="0"/>
          </a:p>
        </p:txBody>
      </p:sp>
      <p:sp>
        <p:nvSpPr>
          <p:cNvPr id="3" name="Content Placeholder 2">
            <a:extLst>
              <a:ext uri="{FF2B5EF4-FFF2-40B4-BE49-F238E27FC236}">
                <a16:creationId xmlns:a16="http://schemas.microsoft.com/office/drawing/2014/main" id="{50D2F608-01F5-4438-A1CF-8FC8BE4128F5}"/>
              </a:ext>
            </a:extLst>
          </p:cNvPr>
          <p:cNvSpPr>
            <a:spLocks noGrp="1"/>
          </p:cNvSpPr>
          <p:nvPr>
            <p:ph idx="1"/>
          </p:nvPr>
        </p:nvSpPr>
        <p:spPr/>
        <p:txBody>
          <a:bodyPr/>
          <a:lstStyle/>
          <a:p>
            <a:r>
              <a:rPr lang="en-US" dirty="0"/>
              <a:t>Values</a:t>
            </a:r>
          </a:p>
          <a:p>
            <a:r>
              <a:rPr lang="en-US" dirty="0"/>
              <a:t>Norms</a:t>
            </a:r>
          </a:p>
          <a:p>
            <a:r>
              <a:rPr lang="en-ID" dirty="0"/>
              <a:t>artefacts </a:t>
            </a:r>
          </a:p>
          <a:p>
            <a:r>
              <a:rPr lang="en-ID" dirty="0"/>
              <a:t>behaviours </a:t>
            </a:r>
          </a:p>
        </p:txBody>
      </p:sp>
    </p:spTree>
    <p:extLst>
      <p:ext uri="{BB962C8B-B14F-4D97-AF65-F5344CB8AC3E}">
        <p14:creationId xmlns:p14="http://schemas.microsoft.com/office/powerpoint/2010/main" val="1935445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3D4C0-225A-4E86-AA0D-16587387E289}"/>
              </a:ext>
            </a:extLst>
          </p:cNvPr>
          <p:cNvSpPr>
            <a:spLocks noGrp="1"/>
          </p:cNvSpPr>
          <p:nvPr>
            <p:ph type="title"/>
          </p:nvPr>
        </p:nvSpPr>
        <p:spPr/>
        <p:txBody>
          <a:bodyPr/>
          <a:lstStyle/>
          <a:p>
            <a:r>
              <a:rPr lang="en-US" dirty="0"/>
              <a:t>Marketing implementation challenges</a:t>
            </a:r>
            <a:endParaRPr lang="en-ID" dirty="0"/>
          </a:p>
        </p:txBody>
      </p:sp>
      <p:sp>
        <p:nvSpPr>
          <p:cNvPr id="3" name="Content Placeholder 2">
            <a:extLst>
              <a:ext uri="{FF2B5EF4-FFF2-40B4-BE49-F238E27FC236}">
                <a16:creationId xmlns:a16="http://schemas.microsoft.com/office/drawing/2014/main" id="{290D8481-0BAF-41BC-9CA0-53B1F9FC047E}"/>
              </a:ext>
            </a:extLst>
          </p:cNvPr>
          <p:cNvSpPr>
            <a:spLocks noGrp="1"/>
          </p:cNvSpPr>
          <p:nvPr>
            <p:ph idx="1"/>
          </p:nvPr>
        </p:nvSpPr>
        <p:spPr/>
        <p:txBody>
          <a:bodyPr/>
          <a:lstStyle/>
          <a:p>
            <a:r>
              <a:rPr lang="en-US" dirty="0"/>
              <a:t>Knowledge/understanding</a:t>
            </a:r>
          </a:p>
          <a:p>
            <a:r>
              <a:rPr lang="en-ID" dirty="0"/>
              <a:t>Ability</a:t>
            </a:r>
          </a:p>
          <a:p>
            <a:r>
              <a:rPr lang="en-ID" dirty="0"/>
              <a:t>Will</a:t>
            </a:r>
          </a:p>
          <a:p>
            <a:r>
              <a:rPr lang="en-ID" dirty="0"/>
              <a:t>Authority</a:t>
            </a:r>
          </a:p>
        </p:txBody>
      </p:sp>
    </p:spTree>
    <p:extLst>
      <p:ext uri="{BB962C8B-B14F-4D97-AF65-F5344CB8AC3E}">
        <p14:creationId xmlns:p14="http://schemas.microsoft.com/office/powerpoint/2010/main" val="1271578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B8F86-59E8-4D5D-89D7-3540A9E09A2A}"/>
              </a:ext>
            </a:extLst>
          </p:cNvPr>
          <p:cNvSpPr>
            <a:spLocks noGrp="1"/>
          </p:cNvSpPr>
          <p:nvPr>
            <p:ph type="title"/>
          </p:nvPr>
        </p:nvSpPr>
        <p:spPr/>
        <p:txBody>
          <a:bodyPr/>
          <a:lstStyle/>
          <a:p>
            <a:endParaRPr lang="en-ID" dirty="0"/>
          </a:p>
        </p:txBody>
      </p:sp>
      <p:sp>
        <p:nvSpPr>
          <p:cNvPr id="3" name="Content Placeholder 2">
            <a:extLst>
              <a:ext uri="{FF2B5EF4-FFF2-40B4-BE49-F238E27FC236}">
                <a16:creationId xmlns:a16="http://schemas.microsoft.com/office/drawing/2014/main" id="{8AD1EF8E-9EE1-4EB0-A6A5-ECFD734634D3}"/>
              </a:ext>
            </a:extLst>
          </p:cNvPr>
          <p:cNvSpPr>
            <a:spLocks noGrp="1"/>
          </p:cNvSpPr>
          <p:nvPr>
            <p:ph idx="1"/>
          </p:nvPr>
        </p:nvSpPr>
        <p:spPr>
          <a:xfrm>
            <a:off x="838200" y="1846890"/>
            <a:ext cx="10515600" cy="4351338"/>
          </a:xfrm>
        </p:spPr>
        <p:txBody>
          <a:bodyPr/>
          <a:lstStyle/>
          <a:p>
            <a:pPr marL="0" indent="0">
              <a:buNone/>
            </a:pPr>
            <a:r>
              <a:rPr lang="en-US" dirty="0"/>
              <a:t>task of marketing management control is to ensure the effectiveness and efficiency of market-oriented management </a:t>
            </a:r>
            <a:endParaRPr lang="en-ID" dirty="0"/>
          </a:p>
        </p:txBody>
      </p:sp>
    </p:spTree>
    <p:extLst>
      <p:ext uri="{BB962C8B-B14F-4D97-AF65-F5344CB8AC3E}">
        <p14:creationId xmlns:p14="http://schemas.microsoft.com/office/powerpoint/2010/main" val="427480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AC2DD-EA53-4A7C-8DB9-3539C217187D}"/>
              </a:ext>
            </a:extLst>
          </p:cNvPr>
          <p:cNvSpPr>
            <a:spLocks noGrp="1"/>
          </p:cNvSpPr>
          <p:nvPr>
            <p:ph type="title"/>
          </p:nvPr>
        </p:nvSpPr>
        <p:spPr/>
        <p:txBody>
          <a:bodyPr/>
          <a:lstStyle/>
          <a:p>
            <a:r>
              <a:rPr lang="en-US" dirty="0"/>
              <a:t>Task of marketing management control</a:t>
            </a:r>
            <a:endParaRPr lang="en-ID" dirty="0"/>
          </a:p>
        </p:txBody>
      </p:sp>
      <p:sp>
        <p:nvSpPr>
          <p:cNvPr id="3" name="Content Placeholder 2">
            <a:extLst>
              <a:ext uri="{FF2B5EF4-FFF2-40B4-BE49-F238E27FC236}">
                <a16:creationId xmlns:a16="http://schemas.microsoft.com/office/drawing/2014/main" id="{534B8DCC-AA72-45D8-943C-E83E4AFA54EB}"/>
              </a:ext>
            </a:extLst>
          </p:cNvPr>
          <p:cNvSpPr>
            <a:spLocks noGrp="1"/>
          </p:cNvSpPr>
          <p:nvPr>
            <p:ph idx="1"/>
          </p:nvPr>
        </p:nvSpPr>
        <p:spPr/>
        <p:txBody>
          <a:bodyPr/>
          <a:lstStyle/>
          <a:p>
            <a:pPr marL="0" indent="0">
              <a:buNone/>
            </a:pPr>
            <a:r>
              <a:rPr lang="en-US" dirty="0"/>
              <a:t>• The starting point is the decision-making process, which can proceed on the basis of reflection (intellectually influenced) or intuition (“gut feeling”).</a:t>
            </a:r>
          </a:p>
          <a:p>
            <a:pPr marL="0" indent="0">
              <a:buNone/>
            </a:pPr>
            <a:r>
              <a:rPr lang="en-US" dirty="0"/>
              <a:t>• In order to enforce the decision, it has to be communicated to the employees responsible for implementation. </a:t>
            </a:r>
          </a:p>
          <a:p>
            <a:pPr marL="0" indent="0">
              <a:buNone/>
            </a:pPr>
            <a:r>
              <a:rPr lang="en-US" dirty="0"/>
              <a:t>• Ideally, the decision communicated by management is actually implemented by the employees. </a:t>
            </a:r>
            <a:endParaRPr lang="en-ID" dirty="0"/>
          </a:p>
        </p:txBody>
      </p:sp>
    </p:spTree>
    <p:extLst>
      <p:ext uri="{BB962C8B-B14F-4D97-AF65-F5344CB8AC3E}">
        <p14:creationId xmlns:p14="http://schemas.microsoft.com/office/powerpoint/2010/main" val="2455046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2171E-4A96-445A-88CB-A8CEA4F480EA}"/>
              </a:ext>
            </a:extLst>
          </p:cNvPr>
          <p:cNvSpPr>
            <a:spLocks noGrp="1"/>
          </p:cNvSpPr>
          <p:nvPr>
            <p:ph type="title"/>
          </p:nvPr>
        </p:nvSpPr>
        <p:spPr/>
        <p:txBody>
          <a:bodyPr/>
          <a:lstStyle/>
          <a:p>
            <a:r>
              <a:rPr lang="en-US" dirty="0"/>
              <a:t>Function  of marketing management control</a:t>
            </a:r>
            <a:endParaRPr lang="en-ID" dirty="0"/>
          </a:p>
        </p:txBody>
      </p:sp>
      <p:sp>
        <p:nvSpPr>
          <p:cNvPr id="3" name="Content Placeholder 2">
            <a:extLst>
              <a:ext uri="{FF2B5EF4-FFF2-40B4-BE49-F238E27FC236}">
                <a16:creationId xmlns:a16="http://schemas.microsoft.com/office/drawing/2014/main" id="{D1D351E2-1EE5-4B19-A93D-D35DEC4BA244}"/>
              </a:ext>
            </a:extLst>
          </p:cNvPr>
          <p:cNvSpPr>
            <a:spLocks noGrp="1"/>
          </p:cNvSpPr>
          <p:nvPr>
            <p:ph idx="1"/>
          </p:nvPr>
        </p:nvSpPr>
        <p:spPr/>
        <p:txBody>
          <a:bodyPr/>
          <a:lstStyle/>
          <a:p>
            <a:pPr marL="514350" indent="-514350">
              <a:buAutoNum type="arabicPeriod"/>
            </a:pPr>
            <a:r>
              <a:rPr lang="en-US" dirty="0"/>
              <a:t>Planning function </a:t>
            </a:r>
          </a:p>
          <a:p>
            <a:pPr marL="514350" indent="-514350">
              <a:buAutoNum type="arabicPeriod"/>
            </a:pPr>
            <a:r>
              <a:rPr lang="en-ID" dirty="0"/>
              <a:t>Coordination function </a:t>
            </a:r>
          </a:p>
          <a:p>
            <a:pPr marL="514350" indent="-514350">
              <a:buAutoNum type="arabicPeriod"/>
            </a:pPr>
            <a:r>
              <a:rPr lang="en-ID" dirty="0"/>
              <a:t>Control function </a:t>
            </a:r>
          </a:p>
          <a:p>
            <a:pPr marL="514350" indent="-514350">
              <a:buAutoNum type="arabicPeriod"/>
            </a:pPr>
            <a:r>
              <a:rPr lang="en-ID" dirty="0"/>
              <a:t>Information function </a:t>
            </a:r>
          </a:p>
        </p:txBody>
      </p:sp>
    </p:spTree>
    <p:extLst>
      <p:ext uri="{BB962C8B-B14F-4D97-AF65-F5344CB8AC3E}">
        <p14:creationId xmlns:p14="http://schemas.microsoft.com/office/powerpoint/2010/main" val="1270667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A002-3E28-4BEE-A1BD-E728E149F089}"/>
              </a:ext>
            </a:extLst>
          </p:cNvPr>
          <p:cNvSpPr>
            <a:spLocks noGrp="1"/>
          </p:cNvSpPr>
          <p:nvPr>
            <p:ph type="title"/>
          </p:nvPr>
        </p:nvSpPr>
        <p:spPr/>
        <p:txBody>
          <a:bodyPr/>
          <a:lstStyle/>
          <a:p>
            <a:r>
              <a:rPr lang="en-US" dirty="0"/>
              <a:t>Balanced scorecard</a:t>
            </a:r>
            <a:endParaRPr lang="en-ID" dirty="0"/>
          </a:p>
        </p:txBody>
      </p:sp>
      <p:sp>
        <p:nvSpPr>
          <p:cNvPr id="3" name="Content Placeholder 2">
            <a:extLst>
              <a:ext uri="{FF2B5EF4-FFF2-40B4-BE49-F238E27FC236}">
                <a16:creationId xmlns:a16="http://schemas.microsoft.com/office/drawing/2014/main" id="{1D91EC5A-A794-4BBF-9303-26217932D928}"/>
              </a:ext>
            </a:extLst>
          </p:cNvPr>
          <p:cNvSpPr>
            <a:spLocks noGrp="1"/>
          </p:cNvSpPr>
          <p:nvPr>
            <p:ph idx="1"/>
          </p:nvPr>
        </p:nvSpPr>
        <p:spPr/>
        <p:txBody>
          <a:bodyPr/>
          <a:lstStyle/>
          <a:p>
            <a:r>
              <a:rPr lang="en-US" dirty="0"/>
              <a:t>Financial perspective</a:t>
            </a:r>
          </a:p>
          <a:p>
            <a:r>
              <a:rPr lang="en-ID" dirty="0"/>
              <a:t>Customer perspective</a:t>
            </a:r>
          </a:p>
          <a:p>
            <a:r>
              <a:rPr lang="en-ID" dirty="0"/>
              <a:t>Internal </a:t>
            </a:r>
            <a:r>
              <a:rPr lang="en-ID" dirty="0" err="1"/>
              <a:t>perspectivebusiness</a:t>
            </a:r>
            <a:r>
              <a:rPr lang="en-ID" dirty="0"/>
              <a:t> </a:t>
            </a:r>
          </a:p>
          <a:p>
            <a:r>
              <a:rPr lang="en-ID" dirty="0"/>
              <a:t>Knowledge and innovation perspective</a:t>
            </a:r>
          </a:p>
        </p:txBody>
      </p:sp>
    </p:spTree>
    <p:extLst>
      <p:ext uri="{BB962C8B-B14F-4D97-AF65-F5344CB8AC3E}">
        <p14:creationId xmlns:p14="http://schemas.microsoft.com/office/powerpoint/2010/main" val="178942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B295-0F6F-434A-A95F-53F81AAD344F}"/>
              </a:ext>
            </a:extLst>
          </p:cNvPr>
          <p:cNvSpPr>
            <a:spLocks noGrp="1"/>
          </p:cNvSpPr>
          <p:nvPr>
            <p:ph type="title"/>
          </p:nvPr>
        </p:nvSpPr>
        <p:spPr/>
        <p:txBody>
          <a:bodyPr/>
          <a:lstStyle/>
          <a:p>
            <a:r>
              <a:rPr lang="en-US" dirty="0"/>
              <a:t>Advantage of balanced scorecard</a:t>
            </a:r>
            <a:endParaRPr lang="en-ID" dirty="0"/>
          </a:p>
        </p:txBody>
      </p:sp>
      <p:sp>
        <p:nvSpPr>
          <p:cNvPr id="3" name="Content Placeholder 2">
            <a:extLst>
              <a:ext uri="{FF2B5EF4-FFF2-40B4-BE49-F238E27FC236}">
                <a16:creationId xmlns:a16="http://schemas.microsoft.com/office/drawing/2014/main" id="{4731C6A9-3C22-4BD7-9FA7-33E589D1DDBB}"/>
              </a:ext>
            </a:extLst>
          </p:cNvPr>
          <p:cNvSpPr>
            <a:spLocks noGrp="1"/>
          </p:cNvSpPr>
          <p:nvPr>
            <p:ph idx="1"/>
          </p:nvPr>
        </p:nvSpPr>
        <p:spPr/>
        <p:txBody>
          <a:bodyPr/>
          <a:lstStyle/>
          <a:p>
            <a:r>
              <a:rPr lang="en-US"/>
              <a:t>Firstly, it ensures a connection between (strategy) planning and control, </a:t>
            </a:r>
          </a:p>
          <a:p>
            <a:r>
              <a:rPr lang="en-US" dirty="0"/>
              <a:t>secondly, it integrates marketing in the corporate strategy and thus ensures market-oriented management. </a:t>
            </a:r>
            <a:endParaRPr lang="en-ID" dirty="0"/>
          </a:p>
        </p:txBody>
      </p:sp>
    </p:spTree>
    <p:extLst>
      <p:ext uri="{BB962C8B-B14F-4D97-AF65-F5344CB8AC3E}">
        <p14:creationId xmlns:p14="http://schemas.microsoft.com/office/powerpoint/2010/main" val="201964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0A962-8086-42B9-AEEC-A5A6C01B41E1}"/>
              </a:ext>
            </a:extLst>
          </p:cNvPr>
          <p:cNvSpPr>
            <a:spLocks noGrp="1"/>
          </p:cNvSpPr>
          <p:nvPr>
            <p:ph type="title"/>
          </p:nvPr>
        </p:nvSpPr>
        <p:spPr/>
        <p:txBody>
          <a:bodyPr/>
          <a:lstStyle/>
          <a:p>
            <a:r>
              <a:rPr lang="en-US" dirty="0"/>
              <a:t>Marketing implementation</a:t>
            </a:r>
            <a:endParaRPr lang="en-ID" dirty="0"/>
          </a:p>
        </p:txBody>
      </p:sp>
      <p:sp>
        <p:nvSpPr>
          <p:cNvPr id="3" name="Content Placeholder 2">
            <a:extLst>
              <a:ext uri="{FF2B5EF4-FFF2-40B4-BE49-F238E27FC236}">
                <a16:creationId xmlns:a16="http://schemas.microsoft.com/office/drawing/2014/main" id="{9A66975C-29DE-4282-AD41-4614CE289188}"/>
              </a:ext>
            </a:extLst>
          </p:cNvPr>
          <p:cNvSpPr>
            <a:spLocks noGrp="1"/>
          </p:cNvSpPr>
          <p:nvPr>
            <p:ph idx="1"/>
          </p:nvPr>
        </p:nvSpPr>
        <p:spPr/>
        <p:txBody>
          <a:bodyPr/>
          <a:lstStyle/>
          <a:p>
            <a:pPr marL="0" indent="0">
              <a:buNone/>
            </a:pPr>
            <a:r>
              <a:rPr lang="en-US" dirty="0"/>
              <a:t>Implementation means </a:t>
            </a:r>
            <a:r>
              <a:rPr lang="en-US" dirty="0" err="1"/>
              <a:t>realising</a:t>
            </a:r>
            <a:r>
              <a:rPr lang="en-US" dirty="0"/>
              <a:t> solutions available in a conceptual form by transforming them into effective action</a:t>
            </a:r>
            <a:endParaRPr lang="en-ID" dirty="0"/>
          </a:p>
        </p:txBody>
      </p:sp>
    </p:spTree>
    <p:extLst>
      <p:ext uri="{BB962C8B-B14F-4D97-AF65-F5344CB8AC3E}">
        <p14:creationId xmlns:p14="http://schemas.microsoft.com/office/powerpoint/2010/main" val="241469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2D90-23B2-4FEF-9BE3-3DA5B1340106}"/>
              </a:ext>
            </a:extLst>
          </p:cNvPr>
          <p:cNvSpPr>
            <a:spLocks noGrp="1"/>
          </p:cNvSpPr>
          <p:nvPr>
            <p:ph type="title"/>
          </p:nvPr>
        </p:nvSpPr>
        <p:spPr/>
        <p:txBody>
          <a:bodyPr/>
          <a:lstStyle/>
          <a:p>
            <a:r>
              <a:rPr lang="en-US" dirty="0" err="1"/>
              <a:t>Mamarketing</a:t>
            </a:r>
            <a:r>
              <a:rPr lang="en-US" dirty="0"/>
              <a:t> implementation</a:t>
            </a:r>
            <a:endParaRPr lang="en-ID" dirty="0"/>
          </a:p>
        </p:txBody>
      </p:sp>
      <p:sp>
        <p:nvSpPr>
          <p:cNvPr id="3" name="Content Placeholder 2">
            <a:extLst>
              <a:ext uri="{FF2B5EF4-FFF2-40B4-BE49-F238E27FC236}">
                <a16:creationId xmlns:a16="http://schemas.microsoft.com/office/drawing/2014/main" id="{BBD180BB-DDED-4426-BCDA-4FB6CADF4957}"/>
              </a:ext>
            </a:extLst>
          </p:cNvPr>
          <p:cNvSpPr>
            <a:spLocks noGrp="1"/>
          </p:cNvSpPr>
          <p:nvPr>
            <p:ph idx="1"/>
          </p:nvPr>
        </p:nvSpPr>
        <p:spPr/>
        <p:txBody>
          <a:bodyPr/>
          <a:lstStyle/>
          <a:p>
            <a:pPr marL="0" indent="0">
              <a:buNone/>
            </a:pPr>
            <a:r>
              <a:rPr lang="en-US" dirty="0"/>
              <a:t>• Marketing implementation relates to far-reaching changes in companies, as usually a large number of areas and individuals are affected, whose </a:t>
            </a:r>
            <a:r>
              <a:rPr lang="en-US" dirty="0" err="1"/>
              <a:t>behaviours</a:t>
            </a:r>
            <a:r>
              <a:rPr lang="en-US" dirty="0"/>
              <a:t> and activities are strongly influenced. So it is necessary to inform and motivate many persons. </a:t>
            </a:r>
          </a:p>
          <a:p>
            <a:pPr marL="0" indent="0">
              <a:buNone/>
            </a:pPr>
            <a:r>
              <a:rPr lang="en-US" dirty="0"/>
              <a:t>• Implementation involves consciously targeted changes. </a:t>
            </a:r>
          </a:p>
          <a:p>
            <a:pPr marL="0" indent="0">
              <a:buNone/>
            </a:pPr>
            <a:r>
              <a:rPr lang="en-US" dirty="0"/>
              <a:t>• Due to the diverse feedback mechanisms in the planning process and the various substantiation steps involved, it is not an easy matter to conceptually separate planning and implementation from one another. </a:t>
            </a:r>
          </a:p>
          <a:p>
            <a:pPr marL="0" indent="0">
              <a:buNone/>
            </a:pPr>
            <a:r>
              <a:rPr lang="en-US" dirty="0"/>
              <a:t>• As implementation does not occur as one single act, but rather as a sequence of actions and decisions, it has a process character. </a:t>
            </a:r>
            <a:endParaRPr lang="en-ID" dirty="0"/>
          </a:p>
        </p:txBody>
      </p:sp>
    </p:spTree>
    <p:extLst>
      <p:ext uri="{BB962C8B-B14F-4D97-AF65-F5344CB8AC3E}">
        <p14:creationId xmlns:p14="http://schemas.microsoft.com/office/powerpoint/2010/main" val="2249948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DFD3-9405-4261-B886-A0B17C32CF1B}"/>
              </a:ext>
            </a:extLst>
          </p:cNvPr>
          <p:cNvSpPr>
            <a:spLocks noGrp="1"/>
          </p:cNvSpPr>
          <p:nvPr>
            <p:ph type="title"/>
          </p:nvPr>
        </p:nvSpPr>
        <p:spPr/>
        <p:txBody>
          <a:bodyPr/>
          <a:lstStyle/>
          <a:p>
            <a:r>
              <a:rPr lang="en-US" dirty="0"/>
              <a:t>Factors of good implementation</a:t>
            </a:r>
            <a:endParaRPr lang="en-ID" dirty="0"/>
          </a:p>
        </p:txBody>
      </p:sp>
      <p:sp>
        <p:nvSpPr>
          <p:cNvPr id="3" name="Content Placeholder 2">
            <a:extLst>
              <a:ext uri="{FF2B5EF4-FFF2-40B4-BE49-F238E27FC236}">
                <a16:creationId xmlns:a16="http://schemas.microsoft.com/office/drawing/2014/main" id="{81B02D4E-BFF4-4DCF-8A5A-1004455A5003}"/>
              </a:ext>
            </a:extLst>
          </p:cNvPr>
          <p:cNvSpPr>
            <a:spLocks noGrp="1"/>
          </p:cNvSpPr>
          <p:nvPr>
            <p:ph idx="1"/>
          </p:nvPr>
        </p:nvSpPr>
        <p:spPr/>
        <p:txBody>
          <a:bodyPr/>
          <a:lstStyle/>
          <a:p>
            <a:pPr marL="0" indent="0">
              <a:buNone/>
            </a:pPr>
            <a:r>
              <a:rPr lang="en-US" dirty="0"/>
              <a:t>• questions concerning the </a:t>
            </a:r>
            <a:r>
              <a:rPr lang="en-US" dirty="0" err="1"/>
              <a:t>organisation</a:t>
            </a:r>
            <a:r>
              <a:rPr lang="en-US" dirty="0"/>
              <a:t> of marketing and sales which determines the tasks, processes, structures and responsibilities for marketing activities</a:t>
            </a:r>
          </a:p>
          <a:p>
            <a:pPr marL="0" indent="0">
              <a:buNone/>
            </a:pPr>
            <a:r>
              <a:rPr lang="en-US" dirty="0"/>
              <a:t>• budgeting, which allocates resources to the respective tasks</a:t>
            </a:r>
          </a:p>
          <a:p>
            <a:pPr marL="0" indent="0">
              <a:buNone/>
            </a:pPr>
            <a:r>
              <a:rPr lang="en-US" dirty="0"/>
              <a:t>• corporate culture and the capabilities of the employees involved</a:t>
            </a:r>
            <a:endParaRPr lang="en-ID" dirty="0"/>
          </a:p>
        </p:txBody>
      </p:sp>
    </p:spTree>
    <p:extLst>
      <p:ext uri="{BB962C8B-B14F-4D97-AF65-F5344CB8AC3E}">
        <p14:creationId xmlns:p14="http://schemas.microsoft.com/office/powerpoint/2010/main" val="255773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394C7-B612-4F1F-BC0E-060916E69100}"/>
              </a:ext>
            </a:extLst>
          </p:cNvPr>
          <p:cNvSpPr>
            <a:spLocks noGrp="1"/>
          </p:cNvSpPr>
          <p:nvPr>
            <p:ph type="title"/>
          </p:nvPr>
        </p:nvSpPr>
        <p:spPr/>
        <p:txBody>
          <a:bodyPr/>
          <a:lstStyle/>
          <a:p>
            <a:r>
              <a:rPr lang="en-US" dirty="0"/>
              <a:t>Marketing organization </a:t>
            </a:r>
            <a:endParaRPr lang="en-ID" dirty="0"/>
          </a:p>
        </p:txBody>
      </p:sp>
      <p:sp>
        <p:nvSpPr>
          <p:cNvPr id="3" name="Content Placeholder 2">
            <a:extLst>
              <a:ext uri="{FF2B5EF4-FFF2-40B4-BE49-F238E27FC236}">
                <a16:creationId xmlns:a16="http://schemas.microsoft.com/office/drawing/2014/main" id="{606B90F8-6024-4F61-96F8-70A6C1430AC0}"/>
              </a:ext>
            </a:extLst>
          </p:cNvPr>
          <p:cNvSpPr>
            <a:spLocks noGrp="1"/>
          </p:cNvSpPr>
          <p:nvPr>
            <p:ph idx="1"/>
          </p:nvPr>
        </p:nvSpPr>
        <p:spPr/>
        <p:txBody>
          <a:bodyPr/>
          <a:lstStyle/>
          <a:p>
            <a:r>
              <a:rPr lang="en-US" dirty="0"/>
              <a:t> integration</a:t>
            </a:r>
          </a:p>
          <a:p>
            <a:r>
              <a:rPr lang="en-ID" dirty="0"/>
              <a:t>Flexibility </a:t>
            </a:r>
          </a:p>
          <a:p>
            <a:r>
              <a:rPr lang="en-ID" dirty="0"/>
              <a:t>Creativity and innovative capacity </a:t>
            </a:r>
          </a:p>
          <a:p>
            <a:endParaRPr lang="en-ID" dirty="0"/>
          </a:p>
        </p:txBody>
      </p:sp>
    </p:spTree>
    <p:extLst>
      <p:ext uri="{BB962C8B-B14F-4D97-AF65-F5344CB8AC3E}">
        <p14:creationId xmlns:p14="http://schemas.microsoft.com/office/powerpoint/2010/main" val="154270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9311-EA18-4B01-8C3D-7F4C2702973F}"/>
              </a:ext>
            </a:extLst>
          </p:cNvPr>
          <p:cNvSpPr>
            <a:spLocks noGrp="1"/>
          </p:cNvSpPr>
          <p:nvPr>
            <p:ph type="title"/>
          </p:nvPr>
        </p:nvSpPr>
        <p:spPr/>
        <p:txBody>
          <a:bodyPr/>
          <a:lstStyle/>
          <a:p>
            <a:r>
              <a:rPr lang="en-US" dirty="0"/>
              <a:t>Orientation of marketing </a:t>
            </a:r>
            <a:r>
              <a:rPr lang="en-US" dirty="0" err="1"/>
              <a:t>organisation</a:t>
            </a:r>
            <a:endParaRPr lang="en-ID" dirty="0"/>
          </a:p>
        </p:txBody>
      </p:sp>
      <p:sp>
        <p:nvSpPr>
          <p:cNvPr id="3" name="Content Placeholder 2">
            <a:extLst>
              <a:ext uri="{FF2B5EF4-FFF2-40B4-BE49-F238E27FC236}">
                <a16:creationId xmlns:a16="http://schemas.microsoft.com/office/drawing/2014/main" id="{FECD08F7-7E7E-4F1D-B4C5-FFFE1E4F6387}"/>
              </a:ext>
            </a:extLst>
          </p:cNvPr>
          <p:cNvSpPr>
            <a:spLocks noGrp="1"/>
          </p:cNvSpPr>
          <p:nvPr>
            <p:ph idx="1"/>
          </p:nvPr>
        </p:nvSpPr>
        <p:spPr>
          <a:xfrm>
            <a:off x="838200" y="1804360"/>
            <a:ext cx="10515600" cy="4351338"/>
          </a:xfrm>
        </p:spPr>
        <p:txBody>
          <a:bodyPr/>
          <a:lstStyle/>
          <a:p>
            <a:r>
              <a:rPr lang="en-US" dirty="0"/>
              <a:t>Function orientated</a:t>
            </a:r>
          </a:p>
          <a:p>
            <a:r>
              <a:rPr lang="en-US" dirty="0"/>
              <a:t>Object oriented</a:t>
            </a:r>
          </a:p>
          <a:p>
            <a:r>
              <a:rPr lang="en-US" dirty="0" err="1"/>
              <a:t>Multidimention</a:t>
            </a:r>
            <a:r>
              <a:rPr lang="en-US" dirty="0"/>
              <a:t> oriented</a:t>
            </a:r>
          </a:p>
        </p:txBody>
      </p:sp>
    </p:spTree>
    <p:extLst>
      <p:ext uri="{BB962C8B-B14F-4D97-AF65-F5344CB8AC3E}">
        <p14:creationId xmlns:p14="http://schemas.microsoft.com/office/powerpoint/2010/main" val="300309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33E86-26DC-425F-A4D1-0E70EA4B8B9E}"/>
              </a:ext>
            </a:extLst>
          </p:cNvPr>
          <p:cNvSpPr>
            <a:spLocks noGrp="1"/>
          </p:cNvSpPr>
          <p:nvPr>
            <p:ph type="title"/>
          </p:nvPr>
        </p:nvSpPr>
        <p:spPr/>
        <p:txBody>
          <a:bodyPr/>
          <a:lstStyle/>
          <a:p>
            <a:r>
              <a:rPr lang="en-US" dirty="0"/>
              <a:t>Product manager task</a:t>
            </a:r>
            <a:endParaRPr lang="en-ID" dirty="0"/>
          </a:p>
        </p:txBody>
      </p:sp>
      <p:sp>
        <p:nvSpPr>
          <p:cNvPr id="3" name="Content Placeholder 2">
            <a:extLst>
              <a:ext uri="{FF2B5EF4-FFF2-40B4-BE49-F238E27FC236}">
                <a16:creationId xmlns:a16="http://schemas.microsoft.com/office/drawing/2014/main" id="{34A8A5E6-D674-4BAA-87FD-DCB499CC8A6E}"/>
              </a:ext>
            </a:extLst>
          </p:cNvPr>
          <p:cNvSpPr>
            <a:spLocks noGrp="1"/>
          </p:cNvSpPr>
          <p:nvPr>
            <p:ph idx="1"/>
          </p:nvPr>
        </p:nvSpPr>
        <p:spPr/>
        <p:txBody>
          <a:bodyPr>
            <a:normAutofit fontScale="92500" lnSpcReduction="20000"/>
          </a:bodyPr>
          <a:lstStyle/>
          <a:p>
            <a:pPr marL="0" indent="0">
              <a:buNone/>
            </a:pPr>
            <a:r>
              <a:rPr lang="en-US" dirty="0"/>
              <a:t>• collection, analysis and interpretation of (market) information relevant for the product, </a:t>
            </a:r>
          </a:p>
          <a:p>
            <a:pPr marL="0" indent="0">
              <a:buNone/>
            </a:pPr>
            <a:r>
              <a:rPr lang="en-US" dirty="0"/>
              <a:t>• developing short- and medium-term strategies for the product, </a:t>
            </a:r>
          </a:p>
          <a:p>
            <a:pPr marL="0" indent="0">
              <a:buNone/>
            </a:pPr>
            <a:r>
              <a:rPr lang="en-US" dirty="0"/>
              <a:t>• planning the marketing mix, </a:t>
            </a:r>
          </a:p>
          <a:p>
            <a:pPr marL="0" indent="0">
              <a:buNone/>
            </a:pPr>
            <a:r>
              <a:rPr lang="en-US" dirty="0"/>
              <a:t>• preparing forecasts of the product’s sales and market share development, </a:t>
            </a:r>
          </a:p>
          <a:p>
            <a:pPr marL="0" indent="0">
              <a:buNone/>
            </a:pPr>
            <a:r>
              <a:rPr lang="en-US" dirty="0"/>
              <a:t>• collaborating with advertising agencies, </a:t>
            </a:r>
          </a:p>
          <a:p>
            <a:pPr marL="0" indent="0">
              <a:buNone/>
            </a:pPr>
            <a:r>
              <a:rPr lang="en-US" dirty="0"/>
              <a:t>• coordinating all product-relevant activities from other areas of the company (e.g. production, quality control, sales, customer service), </a:t>
            </a:r>
          </a:p>
          <a:p>
            <a:pPr marL="0" indent="0">
              <a:buNone/>
            </a:pPr>
            <a:r>
              <a:rPr lang="en-US" dirty="0"/>
              <a:t>• monitoring compliance with plans, </a:t>
            </a:r>
          </a:p>
          <a:p>
            <a:pPr marL="0" indent="0">
              <a:buNone/>
            </a:pPr>
            <a:r>
              <a:rPr lang="en-US" dirty="0"/>
              <a:t>• giving suggestions for improving the marketing mix, </a:t>
            </a:r>
          </a:p>
          <a:p>
            <a:pPr marL="0" indent="0">
              <a:buNone/>
            </a:pPr>
            <a:r>
              <a:rPr lang="en-US" dirty="0"/>
              <a:t>• giving suggestions for new products. </a:t>
            </a:r>
            <a:endParaRPr lang="en-ID" dirty="0"/>
          </a:p>
        </p:txBody>
      </p:sp>
    </p:spTree>
    <p:extLst>
      <p:ext uri="{BB962C8B-B14F-4D97-AF65-F5344CB8AC3E}">
        <p14:creationId xmlns:p14="http://schemas.microsoft.com/office/powerpoint/2010/main" val="210695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A666-FB99-4BE6-B954-BFD37FA4ECF0}"/>
              </a:ext>
            </a:extLst>
          </p:cNvPr>
          <p:cNvSpPr>
            <a:spLocks noGrp="1"/>
          </p:cNvSpPr>
          <p:nvPr>
            <p:ph type="title"/>
          </p:nvPr>
        </p:nvSpPr>
        <p:spPr/>
        <p:txBody>
          <a:bodyPr/>
          <a:lstStyle/>
          <a:p>
            <a:r>
              <a:rPr lang="en-US" dirty="0"/>
              <a:t>Account manager task</a:t>
            </a:r>
            <a:endParaRPr lang="en-ID" dirty="0"/>
          </a:p>
        </p:txBody>
      </p:sp>
      <p:sp>
        <p:nvSpPr>
          <p:cNvPr id="3" name="Content Placeholder 2">
            <a:extLst>
              <a:ext uri="{FF2B5EF4-FFF2-40B4-BE49-F238E27FC236}">
                <a16:creationId xmlns:a16="http://schemas.microsoft.com/office/drawing/2014/main" id="{60E719E9-518D-40F3-98AE-F7067FAF2896}"/>
              </a:ext>
            </a:extLst>
          </p:cNvPr>
          <p:cNvSpPr>
            <a:spLocks noGrp="1"/>
          </p:cNvSpPr>
          <p:nvPr>
            <p:ph idx="1"/>
          </p:nvPr>
        </p:nvSpPr>
        <p:spPr/>
        <p:txBody>
          <a:bodyPr/>
          <a:lstStyle/>
          <a:p>
            <a:pPr marL="0" indent="0">
              <a:buNone/>
            </a:pPr>
            <a:r>
              <a:rPr lang="en-US" dirty="0"/>
              <a:t>• </a:t>
            </a:r>
            <a:r>
              <a:rPr lang="en-US" dirty="0" err="1"/>
              <a:t>analyse</a:t>
            </a:r>
            <a:r>
              <a:rPr lang="en-US" dirty="0"/>
              <a:t> the customers’ situation, their specific needs and decision-making structures, on the one hand, and the performance, competences and structures of one’s own company, on the other hand. The question of the profitability of the customer groups is of key importance here. • Building upon this, a customer-specific strategy has to be derived and </a:t>
            </a:r>
            <a:r>
              <a:rPr lang="en-US" dirty="0" err="1"/>
              <a:t>realised</a:t>
            </a:r>
            <a:r>
              <a:rPr lang="en-US" dirty="0"/>
              <a:t> (for instance, by extending the product range or implementing specific price and condition systems for key customers). </a:t>
            </a:r>
            <a:endParaRPr lang="en-ID" dirty="0"/>
          </a:p>
        </p:txBody>
      </p:sp>
    </p:spTree>
    <p:extLst>
      <p:ext uri="{BB962C8B-B14F-4D97-AF65-F5344CB8AC3E}">
        <p14:creationId xmlns:p14="http://schemas.microsoft.com/office/powerpoint/2010/main" val="353372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9C2E-1A6F-486E-A14E-022506D95823}"/>
              </a:ext>
            </a:extLst>
          </p:cNvPr>
          <p:cNvSpPr>
            <a:spLocks noGrp="1"/>
          </p:cNvSpPr>
          <p:nvPr>
            <p:ph type="title"/>
          </p:nvPr>
        </p:nvSpPr>
        <p:spPr/>
        <p:txBody>
          <a:bodyPr/>
          <a:lstStyle/>
          <a:p>
            <a:r>
              <a:rPr lang="en-US" dirty="0"/>
              <a:t>Marketing budget</a:t>
            </a:r>
            <a:endParaRPr lang="en-ID" dirty="0"/>
          </a:p>
        </p:txBody>
      </p:sp>
      <p:sp>
        <p:nvSpPr>
          <p:cNvPr id="3" name="Content Placeholder 2">
            <a:extLst>
              <a:ext uri="{FF2B5EF4-FFF2-40B4-BE49-F238E27FC236}">
                <a16:creationId xmlns:a16="http://schemas.microsoft.com/office/drawing/2014/main" id="{D84939C0-8A79-42D1-83AD-210956512329}"/>
              </a:ext>
            </a:extLst>
          </p:cNvPr>
          <p:cNvSpPr>
            <a:spLocks noGrp="1"/>
          </p:cNvSpPr>
          <p:nvPr>
            <p:ph idx="1"/>
          </p:nvPr>
        </p:nvSpPr>
        <p:spPr/>
        <p:txBody>
          <a:bodyPr/>
          <a:lstStyle/>
          <a:p>
            <a:pPr marL="0" indent="0">
              <a:buNone/>
            </a:pPr>
            <a:r>
              <a:rPr lang="en-US" dirty="0"/>
              <a:t>Essential of budget function</a:t>
            </a:r>
          </a:p>
          <a:p>
            <a:r>
              <a:rPr lang="en-ID" dirty="0"/>
              <a:t>Orientation function</a:t>
            </a:r>
          </a:p>
          <a:p>
            <a:r>
              <a:rPr lang="en-ID" dirty="0"/>
              <a:t>Coordination and integration function</a:t>
            </a:r>
          </a:p>
          <a:p>
            <a:r>
              <a:rPr lang="en-ID" dirty="0"/>
              <a:t>Control function</a:t>
            </a:r>
          </a:p>
          <a:p>
            <a:r>
              <a:rPr lang="en-ID" dirty="0"/>
              <a:t>Motivation function</a:t>
            </a:r>
          </a:p>
        </p:txBody>
      </p:sp>
    </p:spTree>
    <p:extLst>
      <p:ext uri="{BB962C8B-B14F-4D97-AF65-F5344CB8AC3E}">
        <p14:creationId xmlns:p14="http://schemas.microsoft.com/office/powerpoint/2010/main" val="1035881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694</Words>
  <Application>Microsoft Office PowerPoint</Application>
  <PresentationFormat>Widescreen</PresentationFormat>
  <Paragraphs>88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Marketing strategic 6th meeting   </vt:lpstr>
      <vt:lpstr>Marketing implementation</vt:lpstr>
      <vt:lpstr>Mamarketing implementation</vt:lpstr>
      <vt:lpstr>Factors of good implementation</vt:lpstr>
      <vt:lpstr>Marketing organization </vt:lpstr>
      <vt:lpstr>Orientation of marketing organisation</vt:lpstr>
      <vt:lpstr>Product manager task</vt:lpstr>
      <vt:lpstr>Account manager task</vt:lpstr>
      <vt:lpstr>Marketing budget</vt:lpstr>
      <vt:lpstr>Marketing budget aproach</vt:lpstr>
      <vt:lpstr>Marketing budget method</vt:lpstr>
      <vt:lpstr>Corporate culture</vt:lpstr>
      <vt:lpstr>Corporate culture level</vt:lpstr>
      <vt:lpstr>Marketing implementation challenges</vt:lpstr>
      <vt:lpstr>PowerPoint Presentation</vt:lpstr>
      <vt:lpstr>Task of marketing management control</vt:lpstr>
      <vt:lpstr>Function  of marketing management control</vt:lpstr>
      <vt:lpstr>Balanced scorecard</vt:lpstr>
      <vt:lpstr>Advantage of balanced scorecard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meeting</dc:title>
  <dc:creator>Mayangsari Edastami</dc:creator>
  <cp:lastModifiedBy>Mayangsari Edastami</cp:lastModifiedBy>
  <cp:revision>20</cp:revision>
  <dcterms:created xsi:type="dcterms:W3CDTF">2019-04-26T07:35:55Z</dcterms:created>
  <dcterms:modified xsi:type="dcterms:W3CDTF">2019-04-27T00:41:43Z</dcterms:modified>
</cp:coreProperties>
</file>