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yangsari Edastami" initials="ME" lastIdx="1" clrIdx="0">
    <p:extLst>
      <p:ext uri="{19B8F6BF-5375-455C-9EA6-DF929625EA0E}">
        <p15:presenceInfo xmlns:p15="http://schemas.microsoft.com/office/powerpoint/2012/main" userId="8fa8af2aef172a6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26T21:35:30.436" idx="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BF06F-87D3-4FD2-983C-B567BD101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B51A1F-6F43-4B1D-A3E9-A2622E89D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ACEE6-7A85-40AC-A1CF-2B20E269D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525-60FA-4CD3-8CFC-0DC89BA8B06C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BDB6D-625B-45F2-958D-67E06E50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0243C-EDAA-4020-B88F-90687A244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1DDF-7E3A-4526-8AB0-60B9D7E727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525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7DBF8-2D28-404F-A374-093A066E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F1AB1-0EDA-4006-9B20-C543C733F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F9914-027F-4C2E-BF62-3FE1A5C2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525-60FA-4CD3-8CFC-0DC89BA8B06C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247E1-6A9E-4C32-9D01-16AC1D26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B6654-971E-402D-B9B8-FEE0AE878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1DDF-7E3A-4526-8AB0-60B9D7E727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481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539C8A-1979-4115-B33E-59D8E6A2A4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7B0BC-C7B3-43B2-B84D-28F1EC42D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F35DE-454B-4E8C-A23C-CF9E74BA4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525-60FA-4CD3-8CFC-0DC89BA8B06C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CF179-7EEE-4340-A1E1-E5F1F5BCE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FA9A4-768E-44DE-9CEA-33A60F2DB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1DDF-7E3A-4526-8AB0-60B9D7E727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696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2A7F-AB3E-4EE5-AD16-B620EDE56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86569-F57D-4227-9E5A-2C90D8AC5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E678E-542D-4A7E-AFE0-EE20DE29D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525-60FA-4CD3-8CFC-0DC89BA8B06C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E4B26-334F-4B96-B5A8-3EEDDAE1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F6B8E-A40B-47D4-851B-DB1591279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1DDF-7E3A-4526-8AB0-60B9D7E727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17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C12AF-D46F-481A-8B2B-C5A27319B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BB662-FAC4-4E63-917E-5E82E2ED6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72455-35FD-4AAE-8677-2564BFECB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525-60FA-4CD3-8CFC-0DC89BA8B06C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32831-3D41-44C8-8B8E-62BDD29B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0C228-F4F8-4074-ADFD-12F56B3C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1DDF-7E3A-4526-8AB0-60B9D7E727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8371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F11E-D042-45EB-A7AE-FADF3F11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82669-0612-4F46-8109-9A66F8E638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1E3DF-9760-48CF-8E06-A1982B4AB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18723-E336-4BB0-94FF-4ABBFFB08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525-60FA-4CD3-8CFC-0DC89BA8B06C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DC20A-D80A-49C0-B03B-367B7B8B1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B817C-CBC5-4211-A84D-855A1CD9D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1DDF-7E3A-4526-8AB0-60B9D7E727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3821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E5849-D77F-491E-A575-E24AAC0B2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B1FD7C-A81B-4A09-8AB7-6DF024376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26DBA-3B08-41E2-9F31-29F18AE9B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2B70E4-8302-4BBC-BCCB-76D62E33C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17F6B-5042-4B0B-AB24-A41BEC1A6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17DA63-5D46-4D39-8BC3-B9C33D89F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525-60FA-4CD3-8CFC-0DC89BA8B06C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97E752-6827-411A-BB0B-4200E2C0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945E67-0ECF-44AD-849C-BE55E8F49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1DDF-7E3A-4526-8AB0-60B9D7E727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001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98FA2-EA02-4BFB-B67A-392B3195E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6D0CC7-A116-4E9E-BA95-A41B62E38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525-60FA-4CD3-8CFC-0DC89BA8B06C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17ACF6-7D25-437B-B299-824CD2ED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E8AD3-C142-4342-968A-4548C9426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1DDF-7E3A-4526-8AB0-60B9D7E727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248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EBFD1B-471A-48CA-BEC0-E8349609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525-60FA-4CD3-8CFC-0DC89BA8B06C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A6F530-736E-4536-9214-B4F8A9334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DB4E1-B9B4-4296-AF91-2197E84D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1DDF-7E3A-4526-8AB0-60B9D7E727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61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8ECB4-7660-4334-AFD1-D7A1A2622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048C2-BBA4-44F5-9044-5FD2A0713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C4B859-8C75-4FE4-A216-527ED9B8A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34D0C-B540-4755-A560-886A38A31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525-60FA-4CD3-8CFC-0DC89BA8B06C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BDA00-ED89-4553-B9B0-E9BE326ED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010BF-FFD2-491B-BD72-E105BD552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1DDF-7E3A-4526-8AB0-60B9D7E727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879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2D87D-F1DD-4607-AE2A-5443C946B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BF4FF0-5274-4F38-B70F-E871C4EEAF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F3A15-0385-4D39-8E75-F2BD2A401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731DD-6EE0-414C-989C-665ADD0BB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525-60FA-4CD3-8CFC-0DC89BA8B06C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DACD9-D4B7-4068-B089-DA403E071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1625D-F6F6-4E60-9AFD-FDF4A3ACA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1DDF-7E3A-4526-8AB0-60B9D7E727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8203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686D99-4DD1-429F-BF40-463F139CB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22D70-5014-4509-AB25-4DA8C2DF8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BA5B3-6EE5-44A9-BFB6-8811F29524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55525-60FA-4CD3-8CFC-0DC89BA8B06C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403E3-39AA-4A96-8E7F-2CB5F6FB5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100EC-1F7B-427B-9D30-0E0801DAC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01DDF-7E3A-4526-8AB0-60B9D7E727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8600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343F1-89EC-4174-A8BC-C01EAE5EFF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Marketing strategic</a:t>
            </a:r>
            <a:br>
              <a:rPr lang="en-US" dirty="0"/>
            </a:b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8B2D24-312E-4DE2-B3AF-DC47A8D779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Creating marketing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267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E34EB-7ADF-4E3B-93DC-BE65B51E2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390"/>
            <a:ext cx="10515600" cy="1325563"/>
          </a:xfrm>
        </p:spPr>
        <p:txBody>
          <a:bodyPr/>
          <a:lstStyle/>
          <a:p>
            <a:r>
              <a:rPr lang="en-ID" dirty="0"/>
              <a:t>Conduct a Situation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CDE23-48DC-46ED-9F98-2FF2E19F3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situation analysis details the context for your marketing efforts by considering internal and external factors that could influence your marketing strategy.</a:t>
            </a:r>
          </a:p>
          <a:p>
            <a:pPr marL="0" indent="0">
              <a:buNone/>
            </a:pPr>
            <a:r>
              <a:rPr lang="en-US" dirty="0"/>
              <a:t>This section of the plan could include a SWOT analysis to summarize your Strengths, Weaknesses, Opportunities and Threats.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5708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30343-C5BA-48F1-BB29-46B41FCCE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Define Your Customer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D2757-8B50-4F6A-A368-2A74AC0ED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Defining your market does not need to be a difficult process. You do not need a huge market base, but you need to be realistic and your market needs to be well-defined. </a:t>
            </a:r>
          </a:p>
          <a:p>
            <a:r>
              <a:rPr lang="en-US" dirty="0"/>
              <a:t>Who are your competitors, and who do they target?</a:t>
            </a:r>
          </a:p>
          <a:p>
            <a:r>
              <a:rPr lang="en-US" dirty="0"/>
              <a:t>Who is your perfect customer and client base?</a:t>
            </a:r>
          </a:p>
          <a:p>
            <a:r>
              <a:rPr lang="en-US" dirty="0"/>
              <a:t>What is your current customer base (in terms of age, sex, income, and geographic location)?</a:t>
            </a:r>
          </a:p>
          <a:p>
            <a:r>
              <a:rPr lang="en-US" dirty="0"/>
              <a:t>What habits do your customers and potential customers share? Where do they shop, what do they read, watch, listen to?</a:t>
            </a:r>
          </a:p>
          <a:p>
            <a:r>
              <a:rPr lang="en-US" dirty="0"/>
              <a:t>What prospective customers are you currently not reaching? How can you reach them?</a:t>
            </a:r>
          </a:p>
          <a:p>
            <a:r>
              <a:rPr lang="en-US" dirty="0"/>
              <a:t>What qualities do your customers value most about your product or service? Do they value selection, convenience, service, reliability, availability, or affordability? </a:t>
            </a:r>
          </a:p>
          <a:p>
            <a:r>
              <a:rPr lang="en-US" dirty="0"/>
              <a:t>What qualities about your product or service do you need to improve? How can they be adjusted to serve your customers better?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09264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E9C39-F237-43B8-82C9-220AD4B38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390"/>
            <a:ext cx="10515600" cy="1325563"/>
          </a:xfrm>
        </p:spPr>
        <p:txBody>
          <a:bodyPr/>
          <a:lstStyle/>
          <a:p>
            <a:r>
              <a:rPr lang="en-ID" dirty="0"/>
              <a:t>Strategize Your Market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7E3B5-C1FA-4C15-BEC5-AAA65575A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Identify your direct competitors and learn what they do.  </a:t>
            </a:r>
          </a:p>
          <a:p>
            <a:pPr marL="0" indent="0">
              <a:buNone/>
            </a:pPr>
            <a:r>
              <a:rPr lang="en-US" dirty="0"/>
              <a:t>• Sharpen your decisions about the best business category and market segment in which to compete.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22233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54031-E269-4983-AC07-0187643BB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  your Sales or Demand Measurement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5D9A6-377E-4C6F-9419-43E41B0E2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•Sales forecasting provides the basis for comparison over a period of time. </a:t>
            </a:r>
          </a:p>
          <a:p>
            <a:pPr marL="0" indent="0">
              <a:buNone/>
            </a:pPr>
            <a:r>
              <a:rPr lang="en-US" dirty="0"/>
              <a:t>Market demand is the total volume that could be bought by a defined customer group in, a defined geographical area, in a defined time period, and under a defined marketing program.</a:t>
            </a:r>
          </a:p>
          <a:p>
            <a:pPr marL="0" indent="0">
              <a:buNone/>
            </a:pPr>
            <a:r>
              <a:rPr lang="en-US" dirty="0"/>
              <a:t>You should:</a:t>
            </a:r>
          </a:p>
          <a:p>
            <a:pPr marL="0" indent="0">
              <a:buNone/>
            </a:pPr>
            <a:r>
              <a:rPr lang="en-US" dirty="0"/>
              <a:t>• Correctly identify and estimate current demand by considering total market potential, market share, and expected sales.</a:t>
            </a:r>
          </a:p>
          <a:p>
            <a:pPr marL="0" indent="0">
              <a:buNone/>
            </a:pPr>
            <a:r>
              <a:rPr lang="en-US" dirty="0"/>
              <a:t>• Estimate future demand by considering past sales patterns, consumer trends, and overall market projections.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18567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29F78-C8F2-4CED-BE66-75272D67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Define Your Marketing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74D84-570B-41F9-B7F6-912938443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Marketing budgets, especially in small and mid-sized businesses, are often arbitrarily set as either x% of planned revenue or y% over the prior year's marketing budget.</a:t>
            </a:r>
          </a:p>
          <a:p>
            <a:pPr marL="0" indent="0">
              <a:buNone/>
            </a:pPr>
            <a:r>
              <a:rPr lang="en-US" dirty="0"/>
              <a:t>• What previous marketing methods have been most effective?</a:t>
            </a:r>
          </a:p>
          <a:p>
            <a:pPr marL="0" indent="0">
              <a:buNone/>
            </a:pPr>
            <a:r>
              <a:rPr lang="en-US" dirty="0"/>
              <a:t>• What are your costs compared to sales?</a:t>
            </a:r>
          </a:p>
          <a:p>
            <a:pPr marL="0" indent="0">
              <a:buNone/>
            </a:pPr>
            <a:r>
              <a:rPr lang="en-US" dirty="0"/>
              <a:t>• What is your cost per customer?</a:t>
            </a:r>
          </a:p>
          <a:p>
            <a:pPr marL="0" indent="0">
              <a:buNone/>
            </a:pPr>
            <a:r>
              <a:rPr lang="en-US" dirty="0"/>
              <a:t>• What marketing methods will you use to attract new customers?</a:t>
            </a:r>
          </a:p>
          <a:p>
            <a:pPr marL="0" indent="0">
              <a:buNone/>
            </a:pPr>
            <a:r>
              <a:rPr lang="en-US" dirty="0"/>
              <a:t>• What percentage of profits can you allocate to your marketing campaign? </a:t>
            </a:r>
          </a:p>
          <a:p>
            <a:pPr marL="0" indent="0">
              <a:buNone/>
            </a:pPr>
            <a:r>
              <a:rPr lang="en-US" dirty="0"/>
              <a:t>• What marketing tools (i.e. - newspapers, magazines, Internet, direct mail, telemarketing, event sponsorships) can you implement within your budget? </a:t>
            </a:r>
          </a:p>
          <a:p>
            <a:pPr marL="0" indent="0">
              <a:buNone/>
            </a:pPr>
            <a:r>
              <a:rPr lang="en-US" dirty="0"/>
              <a:t>• What methods are you using to test your marketing ideas?</a:t>
            </a:r>
          </a:p>
          <a:p>
            <a:pPr marL="0" indent="0">
              <a:buNone/>
            </a:pPr>
            <a:r>
              <a:rPr lang="en-US" dirty="0"/>
              <a:t>• What methods are you using to measure results of your marketing campaign?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67525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44896-C7DE-4F28-8A5D-1C29D2C2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Integrate Your Marketing Communication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14C71-8299-433F-A695-C0A16CB61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Marketing &amp; Advertising </a:t>
            </a:r>
          </a:p>
          <a:p>
            <a:pPr marL="0" indent="0">
              <a:buNone/>
            </a:pPr>
            <a:r>
              <a:rPr lang="en-US" dirty="0"/>
              <a:t>• Internet</a:t>
            </a:r>
          </a:p>
          <a:p>
            <a:pPr marL="0" indent="0">
              <a:buNone/>
            </a:pPr>
            <a:r>
              <a:rPr lang="en-US" dirty="0"/>
              <a:t>• Events</a:t>
            </a:r>
          </a:p>
          <a:p>
            <a:pPr marL="0" indent="0">
              <a:buNone/>
            </a:pPr>
            <a:r>
              <a:rPr lang="en-US" dirty="0"/>
              <a:t>• Direct </a:t>
            </a:r>
          </a:p>
          <a:p>
            <a:pPr marL="0" indent="0">
              <a:buNone/>
            </a:pPr>
            <a:r>
              <a:rPr lang="en-US" dirty="0"/>
              <a:t>• Database</a:t>
            </a:r>
          </a:p>
          <a:p>
            <a:pPr marL="0" indent="0">
              <a:buNone/>
            </a:pPr>
            <a:r>
              <a:rPr lang="en-US" dirty="0"/>
              <a:t>• Public Relations</a:t>
            </a:r>
          </a:p>
          <a:p>
            <a:pPr marL="0" indent="0">
              <a:buNone/>
            </a:pPr>
            <a:r>
              <a:rPr lang="en-US" dirty="0"/>
              <a:t>Integrate marketing communication to consolidate marketing tools, approaches, and resources within a company to maximize impact and gain edge over the competition.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85477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061D4-E673-40E4-87E1-B3A8BAEC7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Identify Sales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BACE2-C0BD-4160-A6D6-96923CC60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Include all relevant distribution channels: </a:t>
            </a:r>
          </a:p>
          <a:p>
            <a:pPr marL="0" indent="0">
              <a:buNone/>
            </a:pPr>
            <a:r>
              <a:rPr lang="en-US" dirty="0"/>
              <a:t>• Retail: Stores selling to final consumer buyers (one store, or a chain of stores).</a:t>
            </a:r>
          </a:p>
          <a:p>
            <a:pPr marL="0" indent="0">
              <a:buNone/>
            </a:pPr>
            <a:r>
              <a:rPr lang="en-US" dirty="0"/>
              <a:t>• Wholesale: An intermediary distribution channel that usually sells to retail stores.</a:t>
            </a:r>
          </a:p>
          <a:p>
            <a:pPr marL="0" indent="0">
              <a:buNone/>
            </a:pPr>
            <a:r>
              <a:rPr lang="en-US" dirty="0"/>
              <a:t>• Direct mail: Generally catalog merchants that sell directly to consumers.</a:t>
            </a:r>
          </a:p>
          <a:p>
            <a:pPr marL="0" indent="0">
              <a:buNone/>
            </a:pPr>
            <a:r>
              <a:rPr lang="en-US" dirty="0"/>
              <a:t>• Telemarketing: Merchants selling directly to consumer buyers at retail via phones.</a:t>
            </a:r>
          </a:p>
          <a:p>
            <a:pPr marL="0" indent="0">
              <a:buNone/>
            </a:pPr>
            <a:r>
              <a:rPr lang="en-US" dirty="0"/>
              <a:t>• Cyber-Marketing</a:t>
            </a:r>
          </a:p>
          <a:p>
            <a:pPr marL="0" indent="0">
              <a:buNone/>
            </a:pPr>
            <a:r>
              <a:rPr lang="en-US" dirty="0"/>
              <a:t>• Sales force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78336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635B9-8E46-4982-93B5-65060ACF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Track Marketing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8E1CF-A9C9-455E-870B-995F4E1A5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Tracking helps monitor the effectiveness of each marketing activity and is especially helpful with your overall program evaluation.</a:t>
            </a:r>
          </a:p>
          <a:p>
            <a:pPr marL="0" indent="0">
              <a:buNone/>
            </a:pPr>
            <a:r>
              <a:rPr lang="en-US" dirty="0"/>
              <a:t>• Include procedures for tracking each type of marketing activity you are using.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51287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80306-8A39-4602-BBD3-CAB9AEF3F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Evaluate Your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A5BCD-2574-4767-84BA-D58CE6F91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Identify how you will measure your success and in what ways your objectives have been met. Then, use these metrics to determine the success of your marketing efforts. </a:t>
            </a:r>
          </a:p>
          <a:p>
            <a:pPr marL="0" indent="0">
              <a:buNone/>
            </a:pPr>
            <a:r>
              <a:rPr lang="en-US" dirty="0"/>
              <a:t>Answer the following questions: </a:t>
            </a:r>
          </a:p>
          <a:p>
            <a:pPr marL="0" indent="0">
              <a:buNone/>
            </a:pPr>
            <a:r>
              <a:rPr lang="en-US" dirty="0"/>
              <a:t>• Did we reach our goals? </a:t>
            </a:r>
          </a:p>
          <a:p>
            <a:pPr marL="0" indent="0">
              <a:buNone/>
            </a:pPr>
            <a:r>
              <a:rPr lang="en-US" dirty="0"/>
              <a:t>• Was the marketing campaign successful? </a:t>
            </a:r>
          </a:p>
          <a:p>
            <a:pPr marL="0" indent="0">
              <a:buNone/>
            </a:pPr>
            <a:r>
              <a:rPr lang="en-US" dirty="0"/>
              <a:t>• Were we able to determine Return on Investment (ROI)? </a:t>
            </a:r>
          </a:p>
          <a:p>
            <a:pPr marL="0" indent="0">
              <a:buNone/>
            </a:pPr>
            <a:r>
              <a:rPr lang="en-US" dirty="0"/>
              <a:t>• Did our efforts result in conversion? In other words, were we able to convert an inquirer to a visitor, a visitor to a customer? </a:t>
            </a:r>
          </a:p>
          <a:p>
            <a:pPr marL="0" indent="0">
              <a:buNone/>
            </a:pPr>
            <a:r>
              <a:rPr lang="en-US" dirty="0"/>
              <a:t>• Can we utilize our database to survey, capture additional information, or establish a more comprehensive customer relationship program?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0532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7E932-B07C-4641-9E41-297337AD9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8C15A-3368-418D-9648-485FDE7FE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 written document that specifies  </a:t>
            </a:r>
          </a:p>
          <a:p>
            <a:pPr marL="0" indent="0" algn="ctr">
              <a:buNone/>
            </a:pPr>
            <a:r>
              <a:rPr lang="en-US" dirty="0"/>
              <a:t>the activities to be performed to  </a:t>
            </a:r>
          </a:p>
          <a:p>
            <a:pPr marL="0" indent="0" algn="ctr">
              <a:buNone/>
            </a:pPr>
            <a:r>
              <a:rPr lang="en-US" dirty="0"/>
              <a:t>implement and control an  </a:t>
            </a:r>
          </a:p>
          <a:p>
            <a:pPr marL="0" indent="0" algn="ctr">
              <a:buNone/>
            </a:pPr>
            <a:r>
              <a:rPr lang="en-US" dirty="0"/>
              <a:t>organization’s marketing activities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4153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EC699-DCE3-4BA6-B14C-3F60891CA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planning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77141-4B3B-4D9D-882F-5E106039F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systematic process of assessing opportunities and resources, determining objectives, defining strategies, and establishing guidelines for implementation and control of the marketing  </a:t>
            </a:r>
          </a:p>
          <a:p>
            <a:pPr marL="0" indent="0">
              <a:buNone/>
            </a:pPr>
            <a:r>
              <a:rPr lang="en-US" dirty="0"/>
              <a:t>program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5536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FDCC2-824A-4C33-9173-109F5856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 of marketing planning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A7DF4-0CF5-41EE-B099-AD66D7A17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• Provides the basis for internal communication among employees</a:t>
            </a:r>
          </a:p>
          <a:p>
            <a:pPr marL="0" indent="0">
              <a:buNone/>
            </a:pPr>
            <a:r>
              <a:rPr lang="en-US" dirty="0"/>
              <a:t>• Defines the assignment of responsibilities and tasks and sets the schedules for implementation</a:t>
            </a:r>
          </a:p>
          <a:p>
            <a:pPr marL="0" indent="0">
              <a:buNone/>
            </a:pPr>
            <a:r>
              <a:rPr lang="en-US" dirty="0"/>
              <a:t>• Presents objectives and specifies resource allocations</a:t>
            </a:r>
          </a:p>
          <a:p>
            <a:pPr marL="0" indent="0">
              <a:buNone/>
            </a:pPr>
            <a:r>
              <a:rPr lang="en-US" dirty="0"/>
              <a:t>• Helps in monitoring and evaluating the performance of the marketing strategy</a:t>
            </a:r>
          </a:p>
          <a:p>
            <a:pPr marL="0" indent="0">
              <a:buNone/>
            </a:pPr>
            <a:r>
              <a:rPr lang="en-US" dirty="0"/>
              <a:t>• Allows you to analyze your current situation, describe your business, and define your customer base.</a:t>
            </a:r>
          </a:p>
          <a:p>
            <a:pPr marL="0" indent="0">
              <a:buNone/>
            </a:pPr>
            <a:r>
              <a:rPr lang="en-US" dirty="0"/>
              <a:t>• Helps you to strategize your market entry, identify your sales channels, and integrate your marketing communications for maximum efficiency.</a:t>
            </a:r>
          </a:p>
          <a:p>
            <a:pPr marL="0" indent="0">
              <a:buNone/>
            </a:pPr>
            <a:r>
              <a:rPr lang="en-US" dirty="0"/>
              <a:t>• Gives you a means of evaluating your progress.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2904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948B4-EA81-4B30-89D5-2F0C2607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marketing plan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4043A-212D-4781-946C-E47AC075D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A Marketing Plan is at the core of directing and coordinating all marketing efforts within a firm.</a:t>
            </a:r>
          </a:p>
          <a:p>
            <a:pPr marL="0" indent="0">
              <a:buNone/>
            </a:pPr>
            <a:r>
              <a:rPr lang="en-US" dirty="0"/>
              <a:t>• It usually operates at two levels, strategic and tactical: strategic to identify the overall market play and tactical to execute on the marketing plan.</a:t>
            </a:r>
          </a:p>
          <a:p>
            <a:pPr marL="0" indent="0">
              <a:buNone/>
            </a:pPr>
            <a:r>
              <a:rPr lang="en-US" dirty="0"/>
              <a:t>• A Marketing Plan does not need to be long or expensive to put together.  If it is carefully researched, thoughtfully considered, and evaluated, it will help your firm achieve its goals.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4714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B1B31-8573-4278-B3E7-FFB1852C8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390"/>
            <a:ext cx="10515600" cy="1325563"/>
          </a:xfrm>
        </p:spPr>
        <p:txBody>
          <a:bodyPr/>
          <a:lstStyle/>
          <a:p>
            <a:r>
              <a:rPr lang="en-US" dirty="0"/>
              <a:t>Executive summary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BF4EA-3371-400E-A8E0-D3CBB2359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Explain (from an internal perspective) the impact and results of past marketing decisions.</a:t>
            </a:r>
          </a:p>
          <a:p>
            <a:pPr marL="0" indent="0">
              <a:buNone/>
            </a:pPr>
            <a:r>
              <a:rPr lang="en-US" dirty="0"/>
              <a:t>• Explain the external market in which the business is competing.</a:t>
            </a:r>
          </a:p>
          <a:p>
            <a:pPr marL="0" indent="0">
              <a:buNone/>
            </a:pPr>
            <a:r>
              <a:rPr lang="en-US" dirty="0"/>
              <a:t>• Set goals and provide direction for future marketing efforts. </a:t>
            </a:r>
          </a:p>
          <a:p>
            <a:pPr marL="0" indent="0">
              <a:buNone/>
            </a:pPr>
            <a:r>
              <a:rPr lang="en-US" dirty="0"/>
              <a:t>• Set clear, realistic, and measurable targets.</a:t>
            </a:r>
          </a:p>
          <a:p>
            <a:pPr marL="0" indent="0">
              <a:buNone/>
            </a:pPr>
            <a:r>
              <a:rPr lang="en-US" dirty="0"/>
              <a:t>• Include deadlines for meeting those targets.</a:t>
            </a:r>
          </a:p>
          <a:p>
            <a:pPr marL="0" indent="0">
              <a:buNone/>
            </a:pPr>
            <a:r>
              <a:rPr lang="en-US" dirty="0"/>
              <a:t>• Provide a budget for all marketing activities.</a:t>
            </a:r>
          </a:p>
          <a:p>
            <a:pPr marL="0" indent="0">
              <a:buNone/>
            </a:pPr>
            <a:r>
              <a:rPr lang="en-US" dirty="0"/>
              <a:t>• Specify accountability and measures for all activities.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85635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FFC2F-6A75-45E3-812C-06AE64C5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question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8A485-A519-46F0-8B16-F9436BF5D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This question must answered by marketing plan:</a:t>
            </a:r>
          </a:p>
          <a:p>
            <a:r>
              <a:rPr lang="en-US" dirty="0"/>
              <a:t>What is unique about your business idea? What is the general need that your product or service aims to meet?</a:t>
            </a:r>
          </a:p>
          <a:p>
            <a:r>
              <a:rPr lang="en-US" dirty="0"/>
              <a:t>Who is your target buyer? Who buys your product or service now, and who do you really want to sell to?</a:t>
            </a:r>
          </a:p>
          <a:p>
            <a:r>
              <a:rPr lang="en-US" dirty="0"/>
              <a:t>Who are your competitors? How can your small business effectively compete in your chosen market?</a:t>
            </a:r>
          </a:p>
          <a:p>
            <a:r>
              <a:rPr lang="en-US" dirty="0"/>
              <a:t>What positioning message do you want to communicate to your target buyers? How can you position your business or product to let people know about your product?</a:t>
            </a:r>
          </a:p>
          <a:p>
            <a:r>
              <a:rPr lang="en-US" dirty="0"/>
              <a:t>What is your sales strategy? How will you get your product or service in the hands of your customers?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57342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075C4-BC31-4BAA-BB65-6F1718CBE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marketing plans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13326-2D8D-41EF-9316-62C0D03A8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Describe Your Business</a:t>
            </a:r>
          </a:p>
          <a:p>
            <a:pPr lvl="1"/>
            <a:r>
              <a:rPr lang="en-US" dirty="0"/>
              <a:t>Conduct a Situation Analysis</a:t>
            </a:r>
          </a:p>
          <a:p>
            <a:pPr lvl="1"/>
            <a:r>
              <a:rPr lang="en-US" dirty="0"/>
              <a:t>Define Your Customer</a:t>
            </a:r>
          </a:p>
          <a:p>
            <a:pPr lvl="1"/>
            <a:r>
              <a:rPr lang="en-US" dirty="0"/>
              <a:t>Strategize Your Market Entry</a:t>
            </a:r>
          </a:p>
          <a:p>
            <a:pPr lvl="1"/>
            <a:r>
              <a:rPr lang="en-US" dirty="0"/>
              <a:t>Forecast  your Sales or Demand Measurement</a:t>
            </a:r>
          </a:p>
          <a:p>
            <a:pPr lvl="1"/>
            <a:r>
              <a:rPr lang="en-US" dirty="0"/>
              <a:t>Define Your Marketing Budget</a:t>
            </a:r>
          </a:p>
          <a:p>
            <a:pPr lvl="1"/>
            <a:r>
              <a:rPr lang="en-US" dirty="0"/>
              <a:t>Integrate Your Marketing Communication </a:t>
            </a:r>
          </a:p>
          <a:p>
            <a:pPr lvl="1"/>
            <a:r>
              <a:rPr lang="en-US" dirty="0"/>
              <a:t>Identify Sales Channels</a:t>
            </a:r>
          </a:p>
          <a:p>
            <a:pPr lvl="1"/>
            <a:r>
              <a:rPr lang="en-US" dirty="0"/>
              <a:t>Track Marketing Activities</a:t>
            </a:r>
          </a:p>
          <a:p>
            <a:pPr lvl="1"/>
            <a:r>
              <a:rPr lang="en-US" dirty="0"/>
              <a:t>Evaluate Your Progress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12662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84FA-3350-4066-9365-495CA5BF3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390"/>
            <a:ext cx="10515600" cy="1325563"/>
          </a:xfrm>
        </p:spPr>
        <p:txBody>
          <a:bodyPr/>
          <a:lstStyle/>
          <a:p>
            <a:r>
              <a:rPr lang="en-ID" dirty="0"/>
              <a:t>Describe Your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597ED-789F-46AA-8E9E-93F335FED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Describe your business in detail and clearly identify goals and objectives.</a:t>
            </a:r>
          </a:p>
          <a:p>
            <a:pPr marL="0" indent="0">
              <a:buNone/>
            </a:pPr>
            <a:r>
              <a:rPr lang="en-US" dirty="0"/>
              <a:t>Answer the following questions: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What is your product or service?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How will your product benefit the customer?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What is different about the product your business is offering?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Is it a new business, a takeover, or an expansion?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Why will your business be profitable?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What are the growth opportunities?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What is your geographic marketing area?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709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1240</Words>
  <Application>Microsoft Office PowerPoint</Application>
  <PresentationFormat>Widescreen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Marketing strategic </vt:lpstr>
      <vt:lpstr>PowerPoint Presentation</vt:lpstr>
      <vt:lpstr>Marketing planning</vt:lpstr>
      <vt:lpstr>Benefit of marketing planning</vt:lpstr>
      <vt:lpstr>Developing marketing plan</vt:lpstr>
      <vt:lpstr>Executive summary</vt:lpstr>
      <vt:lpstr>Critical question</vt:lpstr>
      <vt:lpstr>Elements of marketing plans</vt:lpstr>
      <vt:lpstr>Describe Your Business</vt:lpstr>
      <vt:lpstr>Conduct a Situation Analysis</vt:lpstr>
      <vt:lpstr>Define Your Customer</vt:lpstr>
      <vt:lpstr>Strategize Your Market Entry</vt:lpstr>
      <vt:lpstr>Forecast  your Sales or Demand Measurement</vt:lpstr>
      <vt:lpstr>Define Your Marketing Budget</vt:lpstr>
      <vt:lpstr>Integrate Your Marketing Communication </vt:lpstr>
      <vt:lpstr>Identify Sales Channels</vt:lpstr>
      <vt:lpstr>Track Marketing Activities</vt:lpstr>
      <vt:lpstr>Evaluate Your Progress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marketing plan</dc:title>
  <dc:creator>Mayangsari Edastami</dc:creator>
  <cp:lastModifiedBy>Mayangsari Edastami</cp:lastModifiedBy>
  <cp:revision>18</cp:revision>
  <dcterms:created xsi:type="dcterms:W3CDTF">2019-04-26T14:14:15Z</dcterms:created>
  <dcterms:modified xsi:type="dcterms:W3CDTF">2019-04-27T00:47:47Z</dcterms:modified>
</cp:coreProperties>
</file>