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6" r:id="rId3"/>
    <p:sldId id="267" r:id="rId4"/>
    <p:sldId id="268" r:id="rId5"/>
    <p:sldId id="256" r:id="rId6"/>
    <p:sldId id="258" r:id="rId7"/>
    <p:sldId id="270" r:id="rId8"/>
    <p:sldId id="259" r:id="rId9"/>
    <p:sldId id="271" r:id="rId10"/>
    <p:sldId id="260" r:id="rId11"/>
    <p:sldId id="261" r:id="rId12"/>
    <p:sldId id="262" r:id="rId13"/>
    <p:sldId id="263" r:id="rId14"/>
    <p:sldId id="269" r:id="rId15"/>
    <p:sldId id="264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911647-4A12-4B14-B0F0-46B83C044913}" type="doc">
      <dgm:prSet loTypeId="urn:microsoft.com/office/officeart/2005/8/layout/architecture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4E0DCB-B060-4CA6-9D64-95A8BF5FABF6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400" b="1" dirty="0" smtClean="0">
              <a:solidFill>
                <a:srgbClr val="FFFF00"/>
              </a:solidFill>
            </a:rPr>
            <a:t>Sales effective Driver (SED)</a:t>
          </a:r>
        </a:p>
        <a:p>
          <a:r>
            <a:rPr lang="en-US" sz="1800" dirty="0" smtClean="0"/>
            <a:t>Sales Strategy; Sales Force size; structure and roles; territory design; recruiting; learning and development; Culture; Sales management Team; leveraging information (CRM); compensation and incentives;  Set Goal and Target; Performance management </a:t>
          </a:r>
          <a:endParaRPr lang="en-US" sz="1800" dirty="0"/>
        </a:p>
      </dgm:t>
    </dgm:pt>
    <dgm:pt modelId="{6B544285-9EE8-4578-9A97-9FDC7FDEB50C}" type="parTrans" cxnId="{4D341369-1694-4425-B4C5-2E02C8E0E784}">
      <dgm:prSet/>
      <dgm:spPr/>
      <dgm:t>
        <a:bodyPr/>
        <a:lstStyle/>
        <a:p>
          <a:endParaRPr lang="en-US"/>
        </a:p>
      </dgm:t>
    </dgm:pt>
    <dgm:pt modelId="{9BA49A19-7376-44D6-A92C-9DB32F585B80}" type="sibTrans" cxnId="{4D341369-1694-4425-B4C5-2E02C8E0E784}">
      <dgm:prSet/>
      <dgm:spPr/>
      <dgm:t>
        <a:bodyPr/>
        <a:lstStyle/>
        <a:p>
          <a:endParaRPr lang="en-US"/>
        </a:p>
      </dgm:t>
    </dgm:pt>
    <dgm:pt modelId="{A3301FE6-0956-426C-893E-D99113AB93BC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2400" dirty="0" smtClean="0">
              <a:solidFill>
                <a:srgbClr val="FFFF00"/>
              </a:solidFill>
            </a:rPr>
            <a:t>Sales People</a:t>
          </a:r>
        </a:p>
        <a:p>
          <a:r>
            <a:rPr lang="en-US" sz="2200" dirty="0" smtClean="0"/>
            <a:t>Having strong sales team; have right value with high performance : low turnover; </a:t>
          </a:r>
          <a:endParaRPr lang="en-US" sz="2200" dirty="0"/>
        </a:p>
      </dgm:t>
    </dgm:pt>
    <dgm:pt modelId="{7F0D1BF4-EF8F-4BD6-95EA-60CCCC2B5204}" type="parTrans" cxnId="{B64F9AAC-BBAB-438B-888B-83D65AE80D0B}">
      <dgm:prSet/>
      <dgm:spPr/>
      <dgm:t>
        <a:bodyPr/>
        <a:lstStyle/>
        <a:p>
          <a:endParaRPr lang="en-US"/>
        </a:p>
      </dgm:t>
    </dgm:pt>
    <dgm:pt modelId="{17A9B299-627B-423D-B191-69B1E1E0BBCA}" type="sibTrans" cxnId="{B64F9AAC-BBAB-438B-888B-83D65AE80D0B}">
      <dgm:prSet/>
      <dgm:spPr/>
      <dgm:t>
        <a:bodyPr/>
        <a:lstStyle/>
        <a:p>
          <a:endParaRPr lang="en-US"/>
        </a:p>
      </dgm:t>
    </dgm:pt>
    <dgm:pt modelId="{3A00542A-8F7F-40FD-B539-116A82489F71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b="1" dirty="0" smtClean="0">
              <a:solidFill>
                <a:srgbClr val="FFFF00"/>
              </a:solidFill>
            </a:rPr>
            <a:t>Company Result</a:t>
          </a:r>
        </a:p>
        <a:p>
          <a:r>
            <a:rPr lang="en-US" sz="1800" dirty="0" smtClean="0"/>
            <a:t>Ex. Sales value; market Sales; Profitability; growth in the industry</a:t>
          </a:r>
          <a:endParaRPr lang="en-US" sz="1800" dirty="0"/>
        </a:p>
      </dgm:t>
    </dgm:pt>
    <dgm:pt modelId="{BA7AFA89-FF39-4AD1-BA49-14B6E26F4B8F}" type="parTrans" cxnId="{A013579E-159B-4220-A957-18333CDB664F}">
      <dgm:prSet/>
      <dgm:spPr/>
      <dgm:t>
        <a:bodyPr/>
        <a:lstStyle/>
        <a:p>
          <a:endParaRPr lang="en-US"/>
        </a:p>
      </dgm:t>
    </dgm:pt>
    <dgm:pt modelId="{C8722F53-AEE9-489E-8D29-8307EC6208FA}" type="sibTrans" cxnId="{A013579E-159B-4220-A957-18333CDB664F}">
      <dgm:prSet/>
      <dgm:spPr/>
      <dgm:t>
        <a:bodyPr/>
        <a:lstStyle/>
        <a:p>
          <a:endParaRPr lang="en-US"/>
        </a:p>
      </dgm:t>
    </dgm:pt>
    <dgm:pt modelId="{BFCC268C-CF8F-4BC2-8C7B-313F70CFA10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400" dirty="0" smtClean="0">
              <a:solidFill>
                <a:srgbClr val="FFFF00"/>
              </a:solidFill>
            </a:rPr>
            <a:t>Customer Result</a:t>
          </a:r>
        </a:p>
        <a:p>
          <a:r>
            <a:rPr lang="en-US" sz="1800" dirty="0" smtClean="0"/>
            <a:t>Ex. Deep customer intimacy; loyal customer base; High customer retention </a:t>
          </a:r>
          <a:endParaRPr lang="en-US" sz="1800" dirty="0"/>
        </a:p>
      </dgm:t>
    </dgm:pt>
    <dgm:pt modelId="{2C0B5131-ADD0-4644-A1B7-FA5C1D4FE054}" type="parTrans" cxnId="{A1158513-AD66-43C1-90E4-D079836E177F}">
      <dgm:prSet/>
      <dgm:spPr/>
      <dgm:t>
        <a:bodyPr/>
        <a:lstStyle/>
        <a:p>
          <a:endParaRPr lang="en-US"/>
        </a:p>
      </dgm:t>
    </dgm:pt>
    <dgm:pt modelId="{29FCBA38-DFF1-480E-98DD-57F02558500B}" type="sibTrans" cxnId="{A1158513-AD66-43C1-90E4-D079836E177F}">
      <dgm:prSet/>
      <dgm:spPr/>
      <dgm:t>
        <a:bodyPr/>
        <a:lstStyle/>
        <a:p>
          <a:endParaRPr lang="en-US"/>
        </a:p>
      </dgm:t>
    </dgm:pt>
    <dgm:pt modelId="{BDE4E6C0-55DF-4422-92D0-5D128600325F}">
      <dgm:prSet phldrT="[Text]" custT="1"/>
      <dgm:spPr/>
      <dgm:t>
        <a:bodyPr/>
        <a:lstStyle/>
        <a:p>
          <a:r>
            <a:rPr lang="en-US" sz="2400" dirty="0" smtClean="0">
              <a:solidFill>
                <a:srgbClr val="FFFF00"/>
              </a:solidFill>
            </a:rPr>
            <a:t>Sales effectiveness Driver (SEO) </a:t>
          </a:r>
          <a:r>
            <a:rPr lang="en-US" sz="2400" dirty="0" smtClean="0"/>
            <a:t> </a:t>
          </a:r>
        </a:p>
        <a:p>
          <a:r>
            <a:rPr lang="en-US" sz="1900" dirty="0" smtClean="0"/>
            <a:t>Decision; process and system that sales lead is responsible for </a:t>
          </a:r>
          <a:endParaRPr lang="en-US" sz="1900" dirty="0"/>
        </a:p>
      </dgm:t>
    </dgm:pt>
    <dgm:pt modelId="{052FBAC0-9E45-4082-819D-289F23B41520}" type="parTrans" cxnId="{426C0059-D6CC-4572-ABB8-BE2E2C2243E9}">
      <dgm:prSet/>
      <dgm:spPr/>
      <dgm:t>
        <a:bodyPr/>
        <a:lstStyle/>
        <a:p>
          <a:endParaRPr lang="en-US"/>
        </a:p>
      </dgm:t>
    </dgm:pt>
    <dgm:pt modelId="{4954FBBF-F8C1-4811-8546-E8DD4B07FF8A}" type="sibTrans" cxnId="{426C0059-D6CC-4572-ABB8-BE2E2C2243E9}">
      <dgm:prSet/>
      <dgm:spPr/>
      <dgm:t>
        <a:bodyPr/>
        <a:lstStyle/>
        <a:p>
          <a:endParaRPr lang="en-US"/>
        </a:p>
      </dgm:t>
    </dgm:pt>
    <dgm:pt modelId="{8D2B1143-7D06-453A-A3AD-AA7ACCC29688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400" dirty="0" smtClean="0">
              <a:solidFill>
                <a:srgbClr val="FFFF00"/>
              </a:solidFill>
            </a:rPr>
            <a:t>Activities </a:t>
          </a:r>
        </a:p>
        <a:p>
          <a:r>
            <a:rPr lang="en-US" sz="1600" dirty="0" smtClean="0"/>
            <a:t>All activities that provide value to consumers; in business development, balancing Hunting and framing </a:t>
          </a:r>
          <a:endParaRPr lang="en-US" sz="1600" dirty="0"/>
        </a:p>
      </dgm:t>
    </dgm:pt>
    <dgm:pt modelId="{843FAD5F-66AB-4E42-9DE3-0E5E94DFFDDF}" type="parTrans" cxnId="{95FE1093-BB6E-427B-809E-1722CCD6AB97}">
      <dgm:prSet/>
      <dgm:spPr/>
      <dgm:t>
        <a:bodyPr/>
        <a:lstStyle/>
        <a:p>
          <a:endParaRPr lang="en-US"/>
        </a:p>
      </dgm:t>
    </dgm:pt>
    <dgm:pt modelId="{581534B8-DD44-43EF-9589-F4E7354B3D12}" type="sibTrans" cxnId="{95FE1093-BB6E-427B-809E-1722CCD6AB97}">
      <dgm:prSet/>
      <dgm:spPr/>
      <dgm:t>
        <a:bodyPr/>
        <a:lstStyle/>
        <a:p>
          <a:endParaRPr lang="en-US"/>
        </a:p>
      </dgm:t>
    </dgm:pt>
    <dgm:pt modelId="{DA940D30-A24F-4496-9B69-8D78D7036A88}" type="pres">
      <dgm:prSet presAssocID="{99911647-4A12-4B14-B0F0-46B83C04491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17D3BE9-9B29-49FA-8BE2-CF98183D713E}" type="pres">
      <dgm:prSet presAssocID="{064E0DCB-B060-4CA6-9D64-95A8BF5FABF6}" presName="vertOne" presStyleCnt="0"/>
      <dgm:spPr/>
    </dgm:pt>
    <dgm:pt modelId="{21AE6C3D-9ED6-4B7F-8CAE-B5D875BB7AE6}" type="pres">
      <dgm:prSet presAssocID="{064E0DCB-B060-4CA6-9D64-95A8BF5FABF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2E2F4F-01BE-4411-899F-892C7075CBB7}" type="pres">
      <dgm:prSet presAssocID="{064E0DCB-B060-4CA6-9D64-95A8BF5FABF6}" presName="parTransOne" presStyleCnt="0"/>
      <dgm:spPr/>
    </dgm:pt>
    <dgm:pt modelId="{6F6C4ADE-247A-42AC-86E3-FA4391A38282}" type="pres">
      <dgm:prSet presAssocID="{064E0DCB-B060-4CA6-9D64-95A8BF5FABF6}" presName="horzOne" presStyleCnt="0"/>
      <dgm:spPr/>
    </dgm:pt>
    <dgm:pt modelId="{F39CEE79-4B10-402D-8724-3FC281182CE9}" type="pres">
      <dgm:prSet presAssocID="{A3301FE6-0956-426C-893E-D99113AB93BC}" presName="vertTwo" presStyleCnt="0"/>
      <dgm:spPr/>
    </dgm:pt>
    <dgm:pt modelId="{3F0D24BC-E1A5-4AC0-A157-4706B1615F36}" type="pres">
      <dgm:prSet presAssocID="{A3301FE6-0956-426C-893E-D99113AB93BC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A9E791-4917-4422-8CE2-3F6BF615C4F0}" type="pres">
      <dgm:prSet presAssocID="{A3301FE6-0956-426C-893E-D99113AB93BC}" presName="parTransTwo" presStyleCnt="0"/>
      <dgm:spPr/>
    </dgm:pt>
    <dgm:pt modelId="{E08398FB-F70A-440E-8218-6A26B8492511}" type="pres">
      <dgm:prSet presAssocID="{A3301FE6-0956-426C-893E-D99113AB93BC}" presName="horzTwo" presStyleCnt="0"/>
      <dgm:spPr/>
    </dgm:pt>
    <dgm:pt modelId="{ECFE837E-3046-46AD-9637-027B1E32AB4E}" type="pres">
      <dgm:prSet presAssocID="{3A00542A-8F7F-40FD-B539-116A82489F71}" presName="vertThree" presStyleCnt="0"/>
      <dgm:spPr/>
    </dgm:pt>
    <dgm:pt modelId="{1603EFC9-0E94-4137-91F4-4A445DED65F9}" type="pres">
      <dgm:prSet presAssocID="{3A00542A-8F7F-40FD-B539-116A82489F71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C3E881-01E0-4191-AA40-9C20A9E0920F}" type="pres">
      <dgm:prSet presAssocID="{3A00542A-8F7F-40FD-B539-116A82489F71}" presName="horzThree" presStyleCnt="0"/>
      <dgm:spPr/>
    </dgm:pt>
    <dgm:pt modelId="{DA856089-4595-4503-816D-7B8FB82D6B84}" type="pres">
      <dgm:prSet presAssocID="{C8722F53-AEE9-489E-8D29-8307EC6208FA}" presName="sibSpaceThree" presStyleCnt="0"/>
      <dgm:spPr/>
    </dgm:pt>
    <dgm:pt modelId="{9AEADA2D-3898-4B9C-B903-690242BF8751}" type="pres">
      <dgm:prSet presAssocID="{BFCC268C-CF8F-4BC2-8C7B-313F70CFA104}" presName="vertThree" presStyleCnt="0"/>
      <dgm:spPr/>
    </dgm:pt>
    <dgm:pt modelId="{740CAE79-5185-49FF-861C-48657EDBF40F}" type="pres">
      <dgm:prSet presAssocID="{BFCC268C-CF8F-4BC2-8C7B-313F70CFA104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FFFF6F-CE1E-49BB-AA60-170AB87767E5}" type="pres">
      <dgm:prSet presAssocID="{BFCC268C-CF8F-4BC2-8C7B-313F70CFA104}" presName="horzThree" presStyleCnt="0"/>
      <dgm:spPr/>
    </dgm:pt>
    <dgm:pt modelId="{A7FEB440-2C62-49AB-B750-97E89E0468AD}" type="pres">
      <dgm:prSet presAssocID="{17A9B299-627B-423D-B191-69B1E1E0BBCA}" presName="sibSpaceTwo" presStyleCnt="0"/>
      <dgm:spPr/>
    </dgm:pt>
    <dgm:pt modelId="{B838A445-1675-46EB-9040-68C2D04DD9E4}" type="pres">
      <dgm:prSet presAssocID="{BDE4E6C0-55DF-4422-92D0-5D128600325F}" presName="vertTwo" presStyleCnt="0"/>
      <dgm:spPr/>
    </dgm:pt>
    <dgm:pt modelId="{8BB277A0-52EF-4DD5-B5D5-20B8F5D21F1E}" type="pres">
      <dgm:prSet presAssocID="{BDE4E6C0-55DF-4422-92D0-5D128600325F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5A0F9A-43A3-4EEA-95D9-221D522A5DC4}" type="pres">
      <dgm:prSet presAssocID="{BDE4E6C0-55DF-4422-92D0-5D128600325F}" presName="parTransTwo" presStyleCnt="0"/>
      <dgm:spPr/>
    </dgm:pt>
    <dgm:pt modelId="{FA36F7C5-1F87-46E4-8AA9-218CB47A876D}" type="pres">
      <dgm:prSet presAssocID="{BDE4E6C0-55DF-4422-92D0-5D128600325F}" presName="horzTwo" presStyleCnt="0"/>
      <dgm:spPr/>
    </dgm:pt>
    <dgm:pt modelId="{1FB40DB2-8B31-414A-BF79-FB738D12A01D}" type="pres">
      <dgm:prSet presAssocID="{8D2B1143-7D06-453A-A3AD-AA7ACCC29688}" presName="vertThree" presStyleCnt="0"/>
      <dgm:spPr/>
    </dgm:pt>
    <dgm:pt modelId="{19D031EC-D30D-4E7F-A7BF-8DB00A0603E7}" type="pres">
      <dgm:prSet presAssocID="{8D2B1143-7D06-453A-A3AD-AA7ACCC29688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1CF557-7A60-4BE4-B43C-587FC30B6EFD}" type="pres">
      <dgm:prSet presAssocID="{8D2B1143-7D06-453A-A3AD-AA7ACCC29688}" presName="horzThree" presStyleCnt="0"/>
      <dgm:spPr/>
    </dgm:pt>
  </dgm:ptLst>
  <dgm:cxnLst>
    <dgm:cxn modelId="{4D341369-1694-4425-B4C5-2E02C8E0E784}" srcId="{99911647-4A12-4B14-B0F0-46B83C044913}" destId="{064E0DCB-B060-4CA6-9D64-95A8BF5FABF6}" srcOrd="0" destOrd="0" parTransId="{6B544285-9EE8-4578-9A97-9FDC7FDEB50C}" sibTransId="{9BA49A19-7376-44D6-A92C-9DB32F585B80}"/>
    <dgm:cxn modelId="{4DE09698-562B-4663-8C80-2D1839F1F912}" type="presOf" srcId="{8D2B1143-7D06-453A-A3AD-AA7ACCC29688}" destId="{19D031EC-D30D-4E7F-A7BF-8DB00A0603E7}" srcOrd="0" destOrd="0" presId="urn:microsoft.com/office/officeart/2005/8/layout/architecture"/>
    <dgm:cxn modelId="{A1158513-AD66-43C1-90E4-D079836E177F}" srcId="{A3301FE6-0956-426C-893E-D99113AB93BC}" destId="{BFCC268C-CF8F-4BC2-8C7B-313F70CFA104}" srcOrd="1" destOrd="0" parTransId="{2C0B5131-ADD0-4644-A1B7-FA5C1D4FE054}" sibTransId="{29FCBA38-DFF1-480E-98DD-57F02558500B}"/>
    <dgm:cxn modelId="{B64F9AAC-BBAB-438B-888B-83D65AE80D0B}" srcId="{064E0DCB-B060-4CA6-9D64-95A8BF5FABF6}" destId="{A3301FE6-0956-426C-893E-D99113AB93BC}" srcOrd="0" destOrd="0" parTransId="{7F0D1BF4-EF8F-4BD6-95EA-60CCCC2B5204}" sibTransId="{17A9B299-627B-423D-B191-69B1E1E0BBCA}"/>
    <dgm:cxn modelId="{9DF43C48-6D9D-4728-AFE9-9535DEAF218B}" type="presOf" srcId="{BFCC268C-CF8F-4BC2-8C7B-313F70CFA104}" destId="{740CAE79-5185-49FF-861C-48657EDBF40F}" srcOrd="0" destOrd="0" presId="urn:microsoft.com/office/officeart/2005/8/layout/architecture"/>
    <dgm:cxn modelId="{6C637273-5F59-4602-9231-7DAC507E7436}" type="presOf" srcId="{A3301FE6-0956-426C-893E-D99113AB93BC}" destId="{3F0D24BC-E1A5-4AC0-A157-4706B1615F36}" srcOrd="0" destOrd="0" presId="urn:microsoft.com/office/officeart/2005/8/layout/architecture"/>
    <dgm:cxn modelId="{8216A463-9399-48D0-9F45-4E9F886CC385}" type="presOf" srcId="{99911647-4A12-4B14-B0F0-46B83C044913}" destId="{DA940D30-A24F-4496-9B69-8D78D7036A88}" srcOrd="0" destOrd="0" presId="urn:microsoft.com/office/officeart/2005/8/layout/architecture"/>
    <dgm:cxn modelId="{95FE1093-BB6E-427B-809E-1722CCD6AB97}" srcId="{BDE4E6C0-55DF-4422-92D0-5D128600325F}" destId="{8D2B1143-7D06-453A-A3AD-AA7ACCC29688}" srcOrd="0" destOrd="0" parTransId="{843FAD5F-66AB-4E42-9DE3-0E5E94DFFDDF}" sibTransId="{581534B8-DD44-43EF-9589-F4E7354B3D12}"/>
    <dgm:cxn modelId="{48DC3907-522C-4D8E-8DC8-D82C452A6467}" type="presOf" srcId="{BDE4E6C0-55DF-4422-92D0-5D128600325F}" destId="{8BB277A0-52EF-4DD5-B5D5-20B8F5D21F1E}" srcOrd="0" destOrd="0" presId="urn:microsoft.com/office/officeart/2005/8/layout/architecture"/>
    <dgm:cxn modelId="{A013579E-159B-4220-A957-18333CDB664F}" srcId="{A3301FE6-0956-426C-893E-D99113AB93BC}" destId="{3A00542A-8F7F-40FD-B539-116A82489F71}" srcOrd="0" destOrd="0" parTransId="{BA7AFA89-FF39-4AD1-BA49-14B6E26F4B8F}" sibTransId="{C8722F53-AEE9-489E-8D29-8307EC6208FA}"/>
    <dgm:cxn modelId="{D0D1EC50-2016-4E09-8EDA-1FFA980F249F}" type="presOf" srcId="{3A00542A-8F7F-40FD-B539-116A82489F71}" destId="{1603EFC9-0E94-4137-91F4-4A445DED65F9}" srcOrd="0" destOrd="0" presId="urn:microsoft.com/office/officeart/2005/8/layout/architecture"/>
    <dgm:cxn modelId="{CDD1BEBB-E05C-4CCC-AB24-C9BAC17BD887}" type="presOf" srcId="{064E0DCB-B060-4CA6-9D64-95A8BF5FABF6}" destId="{21AE6C3D-9ED6-4B7F-8CAE-B5D875BB7AE6}" srcOrd="0" destOrd="0" presId="urn:microsoft.com/office/officeart/2005/8/layout/architecture"/>
    <dgm:cxn modelId="{426C0059-D6CC-4572-ABB8-BE2E2C2243E9}" srcId="{064E0DCB-B060-4CA6-9D64-95A8BF5FABF6}" destId="{BDE4E6C0-55DF-4422-92D0-5D128600325F}" srcOrd="1" destOrd="0" parTransId="{052FBAC0-9E45-4082-819D-289F23B41520}" sibTransId="{4954FBBF-F8C1-4811-8546-E8DD4B07FF8A}"/>
    <dgm:cxn modelId="{A0BEC84C-E9CE-4D9C-A0B3-C1F84E23E4E9}" type="presParOf" srcId="{DA940D30-A24F-4496-9B69-8D78D7036A88}" destId="{F17D3BE9-9B29-49FA-8BE2-CF98183D713E}" srcOrd="0" destOrd="0" presId="urn:microsoft.com/office/officeart/2005/8/layout/architecture"/>
    <dgm:cxn modelId="{34B29C5D-F7BC-427C-AD3E-39653D6A1598}" type="presParOf" srcId="{F17D3BE9-9B29-49FA-8BE2-CF98183D713E}" destId="{21AE6C3D-9ED6-4B7F-8CAE-B5D875BB7AE6}" srcOrd="0" destOrd="0" presId="urn:microsoft.com/office/officeart/2005/8/layout/architecture"/>
    <dgm:cxn modelId="{E3F63858-5741-4488-9FE0-3A33E86D0C3E}" type="presParOf" srcId="{F17D3BE9-9B29-49FA-8BE2-CF98183D713E}" destId="{F72E2F4F-01BE-4411-899F-892C7075CBB7}" srcOrd="1" destOrd="0" presId="urn:microsoft.com/office/officeart/2005/8/layout/architecture"/>
    <dgm:cxn modelId="{DA22514D-C518-4AD5-9B69-8C715F828F77}" type="presParOf" srcId="{F17D3BE9-9B29-49FA-8BE2-CF98183D713E}" destId="{6F6C4ADE-247A-42AC-86E3-FA4391A38282}" srcOrd="2" destOrd="0" presId="urn:microsoft.com/office/officeart/2005/8/layout/architecture"/>
    <dgm:cxn modelId="{41891594-377F-4F17-B25A-7EC74F81504A}" type="presParOf" srcId="{6F6C4ADE-247A-42AC-86E3-FA4391A38282}" destId="{F39CEE79-4B10-402D-8724-3FC281182CE9}" srcOrd="0" destOrd="0" presId="urn:microsoft.com/office/officeart/2005/8/layout/architecture"/>
    <dgm:cxn modelId="{26C21A4E-B64D-438D-B35A-177FEE6AC116}" type="presParOf" srcId="{F39CEE79-4B10-402D-8724-3FC281182CE9}" destId="{3F0D24BC-E1A5-4AC0-A157-4706B1615F36}" srcOrd="0" destOrd="0" presId="urn:microsoft.com/office/officeart/2005/8/layout/architecture"/>
    <dgm:cxn modelId="{7166071A-C31F-40DA-9678-F79090046D47}" type="presParOf" srcId="{F39CEE79-4B10-402D-8724-3FC281182CE9}" destId="{ACA9E791-4917-4422-8CE2-3F6BF615C4F0}" srcOrd="1" destOrd="0" presId="urn:microsoft.com/office/officeart/2005/8/layout/architecture"/>
    <dgm:cxn modelId="{C9261D84-0E0B-44EA-9E00-9CE4BAE8A9B2}" type="presParOf" srcId="{F39CEE79-4B10-402D-8724-3FC281182CE9}" destId="{E08398FB-F70A-440E-8218-6A26B8492511}" srcOrd="2" destOrd="0" presId="urn:microsoft.com/office/officeart/2005/8/layout/architecture"/>
    <dgm:cxn modelId="{0186025B-5E7B-487F-8E8D-B8C458218C05}" type="presParOf" srcId="{E08398FB-F70A-440E-8218-6A26B8492511}" destId="{ECFE837E-3046-46AD-9637-027B1E32AB4E}" srcOrd="0" destOrd="0" presId="urn:microsoft.com/office/officeart/2005/8/layout/architecture"/>
    <dgm:cxn modelId="{A86EB9F1-80DA-44FD-BCC1-6CF55DFD9BCB}" type="presParOf" srcId="{ECFE837E-3046-46AD-9637-027B1E32AB4E}" destId="{1603EFC9-0E94-4137-91F4-4A445DED65F9}" srcOrd="0" destOrd="0" presId="urn:microsoft.com/office/officeart/2005/8/layout/architecture"/>
    <dgm:cxn modelId="{BFD76AF9-9C80-4DCD-ABD8-D7662AC706D8}" type="presParOf" srcId="{ECFE837E-3046-46AD-9637-027B1E32AB4E}" destId="{88C3E881-01E0-4191-AA40-9C20A9E0920F}" srcOrd="1" destOrd="0" presId="urn:microsoft.com/office/officeart/2005/8/layout/architecture"/>
    <dgm:cxn modelId="{65591D99-F82F-4111-B706-56FE5CF040D8}" type="presParOf" srcId="{E08398FB-F70A-440E-8218-6A26B8492511}" destId="{DA856089-4595-4503-816D-7B8FB82D6B84}" srcOrd="1" destOrd="0" presId="urn:microsoft.com/office/officeart/2005/8/layout/architecture"/>
    <dgm:cxn modelId="{B4AF31AE-EAAB-41F5-B6E4-8CA43DAFDFD9}" type="presParOf" srcId="{E08398FB-F70A-440E-8218-6A26B8492511}" destId="{9AEADA2D-3898-4B9C-B903-690242BF8751}" srcOrd="2" destOrd="0" presId="urn:microsoft.com/office/officeart/2005/8/layout/architecture"/>
    <dgm:cxn modelId="{6A99B9AA-5DA4-46AB-AEF9-2082EA241C15}" type="presParOf" srcId="{9AEADA2D-3898-4B9C-B903-690242BF8751}" destId="{740CAE79-5185-49FF-861C-48657EDBF40F}" srcOrd="0" destOrd="0" presId="urn:microsoft.com/office/officeart/2005/8/layout/architecture"/>
    <dgm:cxn modelId="{76324462-4757-4D53-84C1-937B8A92FAEA}" type="presParOf" srcId="{9AEADA2D-3898-4B9C-B903-690242BF8751}" destId="{9DFFFF6F-CE1E-49BB-AA60-170AB87767E5}" srcOrd="1" destOrd="0" presId="urn:microsoft.com/office/officeart/2005/8/layout/architecture"/>
    <dgm:cxn modelId="{FC922CAE-DEF2-46C8-90EC-DA0B2A41D9AA}" type="presParOf" srcId="{6F6C4ADE-247A-42AC-86E3-FA4391A38282}" destId="{A7FEB440-2C62-49AB-B750-97E89E0468AD}" srcOrd="1" destOrd="0" presId="urn:microsoft.com/office/officeart/2005/8/layout/architecture"/>
    <dgm:cxn modelId="{8FACE480-A201-40D4-8B22-34DBBC3B6BDE}" type="presParOf" srcId="{6F6C4ADE-247A-42AC-86E3-FA4391A38282}" destId="{B838A445-1675-46EB-9040-68C2D04DD9E4}" srcOrd="2" destOrd="0" presId="urn:microsoft.com/office/officeart/2005/8/layout/architecture"/>
    <dgm:cxn modelId="{D2FE329C-3FA3-400B-BDD0-D41CFA3A1AE2}" type="presParOf" srcId="{B838A445-1675-46EB-9040-68C2D04DD9E4}" destId="{8BB277A0-52EF-4DD5-B5D5-20B8F5D21F1E}" srcOrd="0" destOrd="0" presId="urn:microsoft.com/office/officeart/2005/8/layout/architecture"/>
    <dgm:cxn modelId="{F0BAF06D-F378-44BE-9E7B-836CB34EB04A}" type="presParOf" srcId="{B838A445-1675-46EB-9040-68C2D04DD9E4}" destId="{C55A0F9A-43A3-4EEA-95D9-221D522A5DC4}" srcOrd="1" destOrd="0" presId="urn:microsoft.com/office/officeart/2005/8/layout/architecture"/>
    <dgm:cxn modelId="{4E8B55C8-DBDD-4BAB-8134-F325A9BEBCF4}" type="presParOf" srcId="{B838A445-1675-46EB-9040-68C2D04DD9E4}" destId="{FA36F7C5-1F87-46E4-8AA9-218CB47A876D}" srcOrd="2" destOrd="0" presId="urn:microsoft.com/office/officeart/2005/8/layout/architecture"/>
    <dgm:cxn modelId="{D9BDC369-A41C-4014-8243-55D7A1126345}" type="presParOf" srcId="{FA36F7C5-1F87-46E4-8AA9-218CB47A876D}" destId="{1FB40DB2-8B31-414A-BF79-FB738D12A01D}" srcOrd="0" destOrd="0" presId="urn:microsoft.com/office/officeart/2005/8/layout/architecture"/>
    <dgm:cxn modelId="{B906099F-EC95-4303-8666-678567103FAF}" type="presParOf" srcId="{1FB40DB2-8B31-414A-BF79-FB738D12A01D}" destId="{19D031EC-D30D-4E7F-A7BF-8DB00A0603E7}" srcOrd="0" destOrd="0" presId="urn:microsoft.com/office/officeart/2005/8/layout/architecture"/>
    <dgm:cxn modelId="{FB1CE111-606E-4173-ABD8-E646C8CD771B}" type="presParOf" srcId="{1FB40DB2-8B31-414A-BF79-FB738D12A01D}" destId="{381CF557-7A60-4BE4-B43C-587FC30B6EFD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E6C3D-9ED6-4B7F-8CAE-B5D875BB7AE6}">
      <dsp:nvSpPr>
        <dsp:cNvPr id="0" name=""/>
        <dsp:cNvSpPr/>
      </dsp:nvSpPr>
      <dsp:spPr>
        <a:xfrm>
          <a:off x="1227" y="3022418"/>
          <a:ext cx="10693254" cy="1327922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00"/>
              </a:solidFill>
            </a:rPr>
            <a:t>Sales effective Driver (SED)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Sales Strategy; Sales Force size; structure and roles; territory design; recruiting; learning and development; Culture; Sales management Team; leveraging information (CRM); compensation and incentives;  Set Goal and Target; Performance management </a:t>
          </a:r>
          <a:endParaRPr lang="en-US" sz="1800" kern="1200" dirty="0"/>
        </a:p>
      </dsp:txBody>
      <dsp:txXfrm>
        <a:off x="40121" y="3061312"/>
        <a:ext cx="10615466" cy="1250134"/>
      </dsp:txXfrm>
    </dsp:sp>
    <dsp:sp modelId="{3F0D24BC-E1A5-4AC0-A157-4706B1615F36}">
      <dsp:nvSpPr>
        <dsp:cNvPr id="0" name=""/>
        <dsp:cNvSpPr/>
      </dsp:nvSpPr>
      <dsp:spPr>
        <a:xfrm>
          <a:off x="1227" y="1511707"/>
          <a:ext cx="6985164" cy="1327922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FF00"/>
              </a:solidFill>
            </a:rPr>
            <a:t>Sales People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Having strong sales team; have right value with high performance : low turnover; </a:t>
          </a:r>
          <a:endParaRPr lang="en-US" sz="2200" kern="1200" dirty="0"/>
        </a:p>
      </dsp:txBody>
      <dsp:txXfrm>
        <a:off x="40121" y="1550601"/>
        <a:ext cx="6907376" cy="1250134"/>
      </dsp:txXfrm>
    </dsp:sp>
    <dsp:sp modelId="{1603EFC9-0E94-4137-91F4-4A445DED65F9}">
      <dsp:nvSpPr>
        <dsp:cNvPr id="0" name=""/>
        <dsp:cNvSpPr/>
      </dsp:nvSpPr>
      <dsp:spPr>
        <a:xfrm>
          <a:off x="1227" y="996"/>
          <a:ext cx="3420746" cy="132792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00"/>
              </a:solidFill>
            </a:rPr>
            <a:t>Company Result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Ex. Sales value; market Sales; Profitability; growth in the industry</a:t>
          </a:r>
          <a:endParaRPr lang="en-US" sz="1800" kern="1200" dirty="0"/>
        </a:p>
      </dsp:txBody>
      <dsp:txXfrm>
        <a:off x="40121" y="39890"/>
        <a:ext cx="3342958" cy="1250134"/>
      </dsp:txXfrm>
    </dsp:sp>
    <dsp:sp modelId="{740CAE79-5185-49FF-861C-48657EDBF40F}">
      <dsp:nvSpPr>
        <dsp:cNvPr id="0" name=""/>
        <dsp:cNvSpPr/>
      </dsp:nvSpPr>
      <dsp:spPr>
        <a:xfrm>
          <a:off x="3565645" y="996"/>
          <a:ext cx="3420746" cy="132792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FF00"/>
              </a:solidFill>
            </a:rPr>
            <a:t>Customer Result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Ex. Deep customer intimacy; loyal customer base; High customer retention </a:t>
          </a:r>
          <a:endParaRPr lang="en-US" sz="1800" kern="1200" dirty="0"/>
        </a:p>
      </dsp:txBody>
      <dsp:txXfrm>
        <a:off x="3604539" y="39890"/>
        <a:ext cx="3342958" cy="1250134"/>
      </dsp:txXfrm>
    </dsp:sp>
    <dsp:sp modelId="{8BB277A0-52EF-4DD5-B5D5-20B8F5D21F1E}">
      <dsp:nvSpPr>
        <dsp:cNvPr id="0" name=""/>
        <dsp:cNvSpPr/>
      </dsp:nvSpPr>
      <dsp:spPr>
        <a:xfrm>
          <a:off x="7273734" y="1511707"/>
          <a:ext cx="3420746" cy="13279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FF00"/>
              </a:solidFill>
            </a:rPr>
            <a:t>Sales effectiveness Driver (SEO) </a:t>
          </a:r>
          <a:r>
            <a:rPr lang="en-US" sz="2400" kern="1200" dirty="0" smtClean="0"/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Decision; process and system that sales lead is responsible for </a:t>
          </a:r>
          <a:endParaRPr lang="en-US" sz="1900" kern="1200" dirty="0"/>
        </a:p>
      </dsp:txBody>
      <dsp:txXfrm>
        <a:off x="7312628" y="1550601"/>
        <a:ext cx="3342958" cy="1250134"/>
      </dsp:txXfrm>
    </dsp:sp>
    <dsp:sp modelId="{19D031EC-D30D-4E7F-A7BF-8DB00A0603E7}">
      <dsp:nvSpPr>
        <dsp:cNvPr id="0" name=""/>
        <dsp:cNvSpPr/>
      </dsp:nvSpPr>
      <dsp:spPr>
        <a:xfrm>
          <a:off x="7273734" y="996"/>
          <a:ext cx="3420746" cy="1327922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FF00"/>
              </a:solidFill>
            </a:rPr>
            <a:t>Activities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All activities that provide value to consumers; in business development, balancing Hunting and framing </a:t>
          </a:r>
          <a:endParaRPr lang="en-US" sz="1600" kern="1200" dirty="0"/>
        </a:p>
      </dsp:txBody>
      <dsp:txXfrm>
        <a:off x="7312628" y="39890"/>
        <a:ext cx="3342958" cy="1250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E5D51-BB3C-4E3B-ABBC-A6DCC2653768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00281-8674-42C0-8740-9C7A5A062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66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AEA712A-DD3E-413A-AA56-91A225FC3986}" type="slidenum">
              <a:rPr lang="en-AU" altLang="en-US">
                <a:ea typeface="ＭＳ Ｐゴシック" panose="020B0600070205080204" pitchFamily="34" charset="-128"/>
              </a:rPr>
              <a:pPr/>
              <a:t>14</a:t>
            </a:fld>
            <a:endParaRPr lang="en-AU" altLang="en-US">
              <a:ea typeface="ＭＳ Ｐゴシック" panose="020B0600070205080204" pitchFamily="34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01495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D552-76B6-478C-8D53-FB2F907D349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EC3D-FB0B-4330-A9C0-96418DEE5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4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D552-76B6-478C-8D53-FB2F907D349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EC3D-FB0B-4330-A9C0-96418DEE5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8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D552-76B6-478C-8D53-FB2F907D349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EC3D-FB0B-4330-A9C0-96418DEE5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9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D552-76B6-478C-8D53-FB2F907D349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EC3D-FB0B-4330-A9C0-96418DEE5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15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D552-76B6-478C-8D53-FB2F907D349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EC3D-FB0B-4330-A9C0-96418DEE5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2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D552-76B6-478C-8D53-FB2F907D349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EC3D-FB0B-4330-A9C0-96418DEE5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1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D552-76B6-478C-8D53-FB2F907D349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EC3D-FB0B-4330-A9C0-96418DEE5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1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D552-76B6-478C-8D53-FB2F907D349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EC3D-FB0B-4330-A9C0-96418DEE5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D552-76B6-478C-8D53-FB2F907D349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EC3D-FB0B-4330-A9C0-96418DEE5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3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D552-76B6-478C-8D53-FB2F907D349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EC3D-FB0B-4330-A9C0-96418DEE5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2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D552-76B6-478C-8D53-FB2F907D349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EC3D-FB0B-4330-A9C0-96418DEE5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8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BD552-76B6-478C-8D53-FB2F907D349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BEC3D-FB0B-4330-A9C0-96418DEE5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6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Basic Sales Management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86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73" y="508184"/>
            <a:ext cx="10254343" cy="593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0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230" y="1139734"/>
            <a:ext cx="7591425" cy="5257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-185829"/>
            <a:ext cx="10515600" cy="1325563"/>
          </a:xfrm>
        </p:spPr>
        <p:txBody>
          <a:bodyPr/>
          <a:lstStyle/>
          <a:p>
            <a:r>
              <a:rPr lang="en-US" dirty="0" smtClean="0"/>
              <a:t>History of sales..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10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11791"/>
            <a:ext cx="10267406" cy="58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Fundamental of Product management 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Product life cycle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Adoption Theory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613839"/>
            <a:ext cx="5157787" cy="346706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670965" y="2613839"/>
            <a:ext cx="5183188" cy="312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7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2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152400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000">
                <a:solidFill>
                  <a:srgbClr val="7F7F7F"/>
                </a:solidFill>
                <a:ea typeface="ＭＳ Ｐゴシック" panose="020B0600070205080204" pitchFamily="34" charset="-128"/>
              </a:rPr>
              <a:t>© 2011 Pearson Education, Inc. publishing as Prentice Hall</a:t>
            </a:r>
            <a:endParaRPr lang="en-US" altLang="en-US" sz="1000">
              <a:solidFill>
                <a:srgbClr val="7F7F7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350" y="104775"/>
            <a:ext cx="7772400" cy="914400"/>
          </a:xfrm>
          <a:extLst>
            <a:ext uri="{909E8E84-426E-40DD-AFC4-6F175D3DCCD1}">
              <a14:hiddenFill xmlns:a14="http://schemas.microsoft.com/office/drawing/2010/main">
                <a:solidFill>
                  <a:srgbClr val="2FFF74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Product Life Cycles</a:t>
            </a:r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2667000" y="3289300"/>
            <a:ext cx="7010400" cy="1735138"/>
            <a:chOff x="720" y="2360"/>
            <a:chExt cx="4416" cy="1093"/>
          </a:xfrm>
        </p:grpSpPr>
        <p:sp>
          <p:nvSpPr>
            <p:cNvPr id="23584" name="Freeform 4"/>
            <p:cNvSpPr>
              <a:spLocks/>
            </p:cNvSpPr>
            <p:nvPr/>
          </p:nvSpPr>
          <p:spPr bwMode="auto">
            <a:xfrm>
              <a:off x="2653" y="2360"/>
              <a:ext cx="1887" cy="403"/>
            </a:xfrm>
            <a:custGeom>
              <a:avLst/>
              <a:gdLst>
                <a:gd name="T0" fmla="*/ 0 w 1887"/>
                <a:gd name="T1" fmla="*/ 160 h 403"/>
                <a:gd name="T2" fmla="*/ 158 w 1887"/>
                <a:gd name="T3" fmla="*/ 91 h 403"/>
                <a:gd name="T4" fmla="*/ 408 w 1887"/>
                <a:gd name="T5" fmla="*/ 16 h 403"/>
                <a:gd name="T6" fmla="*/ 600 w 1887"/>
                <a:gd name="T7" fmla="*/ 0 h 403"/>
                <a:gd name="T8" fmla="*/ 920 w 1887"/>
                <a:gd name="T9" fmla="*/ 64 h 403"/>
                <a:gd name="T10" fmla="*/ 1328 w 1887"/>
                <a:gd name="T11" fmla="*/ 227 h 403"/>
                <a:gd name="T12" fmla="*/ 1622 w 1887"/>
                <a:gd name="T13" fmla="*/ 349 h 403"/>
                <a:gd name="T14" fmla="*/ 1792 w 1887"/>
                <a:gd name="T15" fmla="*/ 403 h 403"/>
                <a:gd name="T16" fmla="*/ 1051 w 1887"/>
                <a:gd name="T17" fmla="*/ 386 h 403"/>
                <a:gd name="T18" fmla="*/ 622 w 1887"/>
                <a:gd name="T19" fmla="*/ 361 h 403"/>
                <a:gd name="T20" fmla="*/ 366 w 1887"/>
                <a:gd name="T21" fmla="*/ 296 h 403"/>
                <a:gd name="T22" fmla="*/ 144 w 1887"/>
                <a:gd name="T23" fmla="*/ 227 h 403"/>
                <a:gd name="T24" fmla="*/ 0 w 1887"/>
                <a:gd name="T25" fmla="*/ 160 h 4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87" h="403">
                  <a:moveTo>
                    <a:pt x="0" y="160"/>
                  </a:moveTo>
                  <a:lnTo>
                    <a:pt x="158" y="91"/>
                  </a:lnTo>
                  <a:lnTo>
                    <a:pt x="408" y="16"/>
                  </a:lnTo>
                  <a:lnTo>
                    <a:pt x="600" y="0"/>
                  </a:lnTo>
                  <a:lnTo>
                    <a:pt x="920" y="64"/>
                  </a:lnTo>
                  <a:lnTo>
                    <a:pt x="1328" y="227"/>
                  </a:lnTo>
                  <a:cubicBezTo>
                    <a:pt x="1448" y="269"/>
                    <a:pt x="1534" y="319"/>
                    <a:pt x="1622" y="349"/>
                  </a:cubicBezTo>
                  <a:cubicBezTo>
                    <a:pt x="1699" y="378"/>
                    <a:pt x="1887" y="397"/>
                    <a:pt x="1792" y="403"/>
                  </a:cubicBezTo>
                  <a:lnTo>
                    <a:pt x="1051" y="386"/>
                  </a:lnTo>
                  <a:lnTo>
                    <a:pt x="622" y="361"/>
                  </a:lnTo>
                  <a:cubicBezTo>
                    <a:pt x="508" y="347"/>
                    <a:pt x="447" y="317"/>
                    <a:pt x="366" y="296"/>
                  </a:cubicBezTo>
                  <a:cubicBezTo>
                    <a:pt x="286" y="274"/>
                    <a:pt x="205" y="250"/>
                    <a:pt x="144" y="227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5" name="Freeform 5"/>
            <p:cNvSpPr>
              <a:spLocks/>
            </p:cNvSpPr>
            <p:nvPr/>
          </p:nvSpPr>
          <p:spPr bwMode="auto">
            <a:xfrm>
              <a:off x="4499" y="2776"/>
              <a:ext cx="632" cy="109"/>
            </a:xfrm>
            <a:custGeom>
              <a:avLst/>
              <a:gdLst>
                <a:gd name="T0" fmla="*/ 0 w 632"/>
                <a:gd name="T1" fmla="*/ 0 h 109"/>
                <a:gd name="T2" fmla="*/ 626 w 632"/>
                <a:gd name="T3" fmla="*/ 8 h 109"/>
                <a:gd name="T4" fmla="*/ 629 w 632"/>
                <a:gd name="T5" fmla="*/ 109 h 109"/>
                <a:gd name="T6" fmla="*/ 394 w 632"/>
                <a:gd name="T7" fmla="*/ 96 h 109"/>
                <a:gd name="T8" fmla="*/ 154 w 632"/>
                <a:gd name="T9" fmla="*/ 45 h 109"/>
                <a:gd name="T10" fmla="*/ 21 w 632"/>
                <a:gd name="T11" fmla="*/ 0 h 1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2" h="109">
                  <a:moveTo>
                    <a:pt x="0" y="0"/>
                  </a:moveTo>
                  <a:cubicBezTo>
                    <a:pt x="61" y="10"/>
                    <a:pt x="522" y="3"/>
                    <a:pt x="626" y="8"/>
                  </a:cubicBezTo>
                  <a:cubicBezTo>
                    <a:pt x="626" y="77"/>
                    <a:pt x="632" y="77"/>
                    <a:pt x="629" y="109"/>
                  </a:cubicBezTo>
                  <a:cubicBezTo>
                    <a:pt x="511" y="102"/>
                    <a:pt x="394" y="96"/>
                    <a:pt x="394" y="96"/>
                  </a:cubicBezTo>
                  <a:lnTo>
                    <a:pt x="154" y="45"/>
                  </a:lnTo>
                  <a:lnTo>
                    <a:pt x="21" y="0"/>
                  </a:lnTo>
                </a:path>
              </a:pathLst>
            </a:custGeom>
            <a:solidFill>
              <a:srgbClr val="BF09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6" name="Freeform 6"/>
            <p:cNvSpPr>
              <a:spLocks/>
            </p:cNvSpPr>
            <p:nvPr/>
          </p:nvSpPr>
          <p:spPr bwMode="auto">
            <a:xfrm>
              <a:off x="725" y="2888"/>
              <a:ext cx="1416" cy="557"/>
            </a:xfrm>
            <a:custGeom>
              <a:avLst/>
              <a:gdLst>
                <a:gd name="T0" fmla="*/ 0 w 1416"/>
                <a:gd name="T1" fmla="*/ 0 h 557"/>
                <a:gd name="T2" fmla="*/ 48 w 1416"/>
                <a:gd name="T3" fmla="*/ 131 h 557"/>
                <a:gd name="T4" fmla="*/ 139 w 1416"/>
                <a:gd name="T5" fmla="*/ 293 h 557"/>
                <a:gd name="T6" fmla="*/ 256 w 1416"/>
                <a:gd name="T7" fmla="*/ 403 h 557"/>
                <a:gd name="T8" fmla="*/ 483 w 1416"/>
                <a:gd name="T9" fmla="*/ 528 h 557"/>
                <a:gd name="T10" fmla="*/ 614 w 1416"/>
                <a:gd name="T11" fmla="*/ 557 h 557"/>
                <a:gd name="T12" fmla="*/ 782 w 1416"/>
                <a:gd name="T13" fmla="*/ 523 h 557"/>
                <a:gd name="T14" fmla="*/ 1016 w 1416"/>
                <a:gd name="T15" fmla="*/ 395 h 557"/>
                <a:gd name="T16" fmla="*/ 1182 w 1416"/>
                <a:gd name="T17" fmla="*/ 229 h 557"/>
                <a:gd name="T18" fmla="*/ 1368 w 1416"/>
                <a:gd name="T19" fmla="*/ 69 h 557"/>
                <a:gd name="T20" fmla="*/ 1416 w 1416"/>
                <a:gd name="T21" fmla="*/ 5 h 557"/>
                <a:gd name="T22" fmla="*/ 0 w 1416"/>
                <a:gd name="T23" fmla="*/ 0 h 5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16" h="557">
                  <a:moveTo>
                    <a:pt x="0" y="0"/>
                  </a:moveTo>
                  <a:lnTo>
                    <a:pt x="48" y="131"/>
                  </a:lnTo>
                  <a:lnTo>
                    <a:pt x="139" y="293"/>
                  </a:lnTo>
                  <a:lnTo>
                    <a:pt x="256" y="403"/>
                  </a:lnTo>
                  <a:lnTo>
                    <a:pt x="483" y="528"/>
                  </a:lnTo>
                  <a:lnTo>
                    <a:pt x="614" y="557"/>
                  </a:lnTo>
                  <a:lnTo>
                    <a:pt x="782" y="523"/>
                  </a:lnTo>
                  <a:lnTo>
                    <a:pt x="1016" y="395"/>
                  </a:lnTo>
                  <a:lnTo>
                    <a:pt x="1182" y="229"/>
                  </a:lnTo>
                  <a:lnTo>
                    <a:pt x="1368" y="69"/>
                  </a:lnTo>
                  <a:lnTo>
                    <a:pt x="14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Freeform 7"/>
            <p:cNvSpPr>
              <a:spLocks/>
            </p:cNvSpPr>
            <p:nvPr/>
          </p:nvSpPr>
          <p:spPr bwMode="auto">
            <a:xfrm>
              <a:off x="720" y="2363"/>
              <a:ext cx="4416" cy="1090"/>
            </a:xfrm>
            <a:custGeom>
              <a:avLst/>
              <a:gdLst>
                <a:gd name="T0" fmla="*/ 0 w 4416"/>
                <a:gd name="T1" fmla="*/ 529 h 1090"/>
                <a:gd name="T2" fmla="*/ 144 w 4416"/>
                <a:gd name="T3" fmla="*/ 817 h 1090"/>
                <a:gd name="T4" fmla="*/ 336 w 4416"/>
                <a:gd name="T5" fmla="*/ 985 h 1090"/>
                <a:gd name="T6" fmla="*/ 616 w 4416"/>
                <a:gd name="T7" fmla="*/ 1089 h 1090"/>
                <a:gd name="T8" fmla="*/ 912 w 4416"/>
                <a:gd name="T9" fmla="*/ 993 h 1090"/>
                <a:gd name="T10" fmla="*/ 1168 w 4416"/>
                <a:gd name="T11" fmla="*/ 785 h 1090"/>
                <a:gd name="T12" fmla="*/ 1424 w 4416"/>
                <a:gd name="T13" fmla="*/ 545 h 1090"/>
                <a:gd name="T14" fmla="*/ 1752 w 4416"/>
                <a:gd name="T15" fmla="*/ 265 h 1090"/>
                <a:gd name="T16" fmla="*/ 2120 w 4416"/>
                <a:gd name="T17" fmla="*/ 81 h 1090"/>
                <a:gd name="T18" fmla="*/ 2496 w 4416"/>
                <a:gd name="T19" fmla="*/ 1 h 1090"/>
                <a:gd name="T20" fmla="*/ 2944 w 4416"/>
                <a:gd name="T21" fmla="*/ 89 h 1090"/>
                <a:gd name="T22" fmla="*/ 3488 w 4416"/>
                <a:gd name="T23" fmla="*/ 321 h 1090"/>
                <a:gd name="T24" fmla="*/ 4024 w 4416"/>
                <a:gd name="T25" fmla="*/ 481 h 1090"/>
                <a:gd name="T26" fmla="*/ 4416 w 4416"/>
                <a:gd name="T27" fmla="*/ 529 h 109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16" h="1090">
                  <a:moveTo>
                    <a:pt x="0" y="529"/>
                  </a:moveTo>
                  <a:cubicBezTo>
                    <a:pt x="36" y="633"/>
                    <a:pt x="88" y="741"/>
                    <a:pt x="144" y="817"/>
                  </a:cubicBezTo>
                  <a:cubicBezTo>
                    <a:pt x="200" y="893"/>
                    <a:pt x="257" y="940"/>
                    <a:pt x="336" y="985"/>
                  </a:cubicBezTo>
                  <a:cubicBezTo>
                    <a:pt x="415" y="1030"/>
                    <a:pt x="520" y="1088"/>
                    <a:pt x="616" y="1089"/>
                  </a:cubicBezTo>
                  <a:cubicBezTo>
                    <a:pt x="712" y="1090"/>
                    <a:pt x="820" y="1044"/>
                    <a:pt x="912" y="993"/>
                  </a:cubicBezTo>
                  <a:cubicBezTo>
                    <a:pt x="1004" y="942"/>
                    <a:pt x="1083" y="860"/>
                    <a:pt x="1168" y="785"/>
                  </a:cubicBezTo>
                  <a:cubicBezTo>
                    <a:pt x="1253" y="710"/>
                    <a:pt x="1327" y="632"/>
                    <a:pt x="1424" y="545"/>
                  </a:cubicBezTo>
                  <a:cubicBezTo>
                    <a:pt x="1521" y="458"/>
                    <a:pt x="1636" y="342"/>
                    <a:pt x="1752" y="265"/>
                  </a:cubicBezTo>
                  <a:cubicBezTo>
                    <a:pt x="1868" y="188"/>
                    <a:pt x="1996" y="125"/>
                    <a:pt x="2120" y="81"/>
                  </a:cubicBezTo>
                  <a:cubicBezTo>
                    <a:pt x="2244" y="37"/>
                    <a:pt x="2359" y="0"/>
                    <a:pt x="2496" y="1"/>
                  </a:cubicBezTo>
                  <a:cubicBezTo>
                    <a:pt x="2633" y="2"/>
                    <a:pt x="2779" y="36"/>
                    <a:pt x="2944" y="89"/>
                  </a:cubicBezTo>
                  <a:cubicBezTo>
                    <a:pt x="3109" y="142"/>
                    <a:pt x="3308" y="256"/>
                    <a:pt x="3488" y="321"/>
                  </a:cubicBezTo>
                  <a:cubicBezTo>
                    <a:pt x="3668" y="386"/>
                    <a:pt x="3869" y="446"/>
                    <a:pt x="4024" y="481"/>
                  </a:cubicBezTo>
                  <a:cubicBezTo>
                    <a:pt x="4179" y="516"/>
                    <a:pt x="4334" y="519"/>
                    <a:pt x="4416" y="529"/>
                  </a:cubicBezTo>
                </a:path>
              </a:pathLst>
            </a:custGeom>
            <a:noFill/>
            <a:ln w="76200" cmpd="sng">
              <a:solidFill>
                <a:srgbClr val="24BD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896" name="Freeform 8"/>
          <p:cNvSpPr>
            <a:spLocks/>
          </p:cNvSpPr>
          <p:nvPr/>
        </p:nvSpPr>
        <p:spPr bwMode="auto">
          <a:xfrm>
            <a:off x="2641600" y="2686051"/>
            <a:ext cx="7073900" cy="1433513"/>
          </a:xfrm>
          <a:custGeom>
            <a:avLst/>
            <a:gdLst>
              <a:gd name="T0" fmla="*/ 0 w 4456"/>
              <a:gd name="T1" fmla="*/ 2147483646 h 903"/>
              <a:gd name="T2" fmla="*/ 854333763 w 4456"/>
              <a:gd name="T3" fmla="*/ 2094251368 h 903"/>
              <a:gd name="T4" fmla="*/ 1935480000 w 4456"/>
              <a:gd name="T5" fmla="*/ 1572578049 h 903"/>
              <a:gd name="T6" fmla="*/ 2147483646 w 4456"/>
              <a:gd name="T7" fmla="*/ 725805253 h 903"/>
              <a:gd name="T8" fmla="*/ 2147483646 w 4456"/>
              <a:gd name="T9" fmla="*/ 161290056 h 903"/>
              <a:gd name="T10" fmla="*/ 2147483646 w 4456"/>
              <a:gd name="T11" fmla="*/ 20161257 h 903"/>
              <a:gd name="T12" fmla="*/ 2147483646 w 4456"/>
              <a:gd name="T13" fmla="*/ 282257598 h 903"/>
              <a:gd name="T14" fmla="*/ 2147483646 w 4456"/>
              <a:gd name="T15" fmla="*/ 1028224109 h 903"/>
              <a:gd name="T16" fmla="*/ 2147483646 w 4456"/>
              <a:gd name="T17" fmla="*/ 1713706848 h 903"/>
              <a:gd name="T18" fmla="*/ 2147483646 w 4456"/>
              <a:gd name="T19" fmla="*/ 1854835647 h 90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456" h="903">
                <a:moveTo>
                  <a:pt x="0" y="903"/>
                </a:moveTo>
                <a:cubicBezTo>
                  <a:pt x="56" y="891"/>
                  <a:pt x="211" y="877"/>
                  <a:pt x="339" y="831"/>
                </a:cubicBezTo>
                <a:cubicBezTo>
                  <a:pt x="467" y="785"/>
                  <a:pt x="620" y="714"/>
                  <a:pt x="768" y="624"/>
                </a:cubicBezTo>
                <a:cubicBezTo>
                  <a:pt x="916" y="534"/>
                  <a:pt x="1077" y="381"/>
                  <a:pt x="1224" y="288"/>
                </a:cubicBezTo>
                <a:cubicBezTo>
                  <a:pt x="1371" y="195"/>
                  <a:pt x="1524" y="111"/>
                  <a:pt x="1648" y="64"/>
                </a:cubicBezTo>
                <a:cubicBezTo>
                  <a:pt x="1772" y="17"/>
                  <a:pt x="1829" y="0"/>
                  <a:pt x="1968" y="8"/>
                </a:cubicBezTo>
                <a:cubicBezTo>
                  <a:pt x="2107" y="16"/>
                  <a:pt x="2271" y="45"/>
                  <a:pt x="2480" y="112"/>
                </a:cubicBezTo>
                <a:cubicBezTo>
                  <a:pt x="2689" y="179"/>
                  <a:pt x="2979" y="313"/>
                  <a:pt x="3224" y="408"/>
                </a:cubicBezTo>
                <a:cubicBezTo>
                  <a:pt x="3469" y="503"/>
                  <a:pt x="3747" y="625"/>
                  <a:pt x="3952" y="680"/>
                </a:cubicBezTo>
                <a:cubicBezTo>
                  <a:pt x="4157" y="735"/>
                  <a:pt x="4294" y="732"/>
                  <a:pt x="4456" y="736"/>
                </a:cubicBezTo>
              </a:path>
            </a:pathLst>
          </a:custGeom>
          <a:noFill/>
          <a:ln w="76200" cmpd="sng">
            <a:solidFill>
              <a:srgbClr val="3D9A3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2905125" y="4210050"/>
            <a:ext cx="14668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ea typeface="ＭＳ Ｐゴシック" panose="020B0600070205080204" pitchFamily="34" charset="-128"/>
              </a:rPr>
              <a:t>Negative cash flow</a:t>
            </a:r>
          </a:p>
        </p:txBody>
      </p:sp>
      <p:grpSp>
        <p:nvGrpSpPr>
          <p:cNvPr id="37923" name="Group 35"/>
          <p:cNvGrpSpPr>
            <a:grpSpLocks/>
          </p:cNvGrpSpPr>
          <p:nvPr/>
        </p:nvGrpSpPr>
        <p:grpSpPr bwMode="auto">
          <a:xfrm>
            <a:off x="2155826" y="1447800"/>
            <a:ext cx="7673975" cy="4330700"/>
            <a:chOff x="398" y="1200"/>
            <a:chExt cx="4834" cy="2728"/>
          </a:xfrm>
        </p:grpSpPr>
        <p:sp>
          <p:nvSpPr>
            <p:cNvPr id="23577" name="Freeform 11"/>
            <p:cNvSpPr>
              <a:spLocks/>
            </p:cNvSpPr>
            <p:nvPr/>
          </p:nvSpPr>
          <p:spPr bwMode="auto">
            <a:xfrm>
              <a:off x="672" y="1200"/>
              <a:ext cx="4560" cy="2448"/>
            </a:xfrm>
            <a:custGeom>
              <a:avLst/>
              <a:gdLst>
                <a:gd name="T0" fmla="*/ 0 w 4560"/>
                <a:gd name="T1" fmla="*/ 0 h 2448"/>
                <a:gd name="T2" fmla="*/ 0 w 4560"/>
                <a:gd name="T3" fmla="*/ 2448 h 2448"/>
                <a:gd name="T4" fmla="*/ 4560 w 4560"/>
                <a:gd name="T5" fmla="*/ 2448 h 24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60" h="2448">
                  <a:moveTo>
                    <a:pt x="0" y="0"/>
                  </a:moveTo>
                  <a:lnTo>
                    <a:pt x="0" y="2448"/>
                  </a:lnTo>
                  <a:lnTo>
                    <a:pt x="4560" y="2448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8" name="Rectangle 12"/>
            <p:cNvSpPr>
              <a:spLocks noChangeArrowheads="1"/>
            </p:cNvSpPr>
            <p:nvPr/>
          </p:nvSpPr>
          <p:spPr bwMode="auto">
            <a:xfrm>
              <a:off x="654" y="3679"/>
              <a:ext cx="34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2095500" algn="ctr"/>
                  <a:tab pos="3429000" algn="ctr"/>
                  <a:tab pos="4953000" algn="ctr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2095500" algn="ctr"/>
                  <a:tab pos="3429000" algn="ctr"/>
                  <a:tab pos="4953000" algn="ctr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2095500" algn="ctr"/>
                  <a:tab pos="3429000" algn="ctr"/>
                  <a:tab pos="4953000" algn="ct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2095500" algn="ctr"/>
                  <a:tab pos="3429000" algn="ctr"/>
                  <a:tab pos="4953000" algn="ctr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2095500" algn="ctr"/>
                  <a:tab pos="3429000" algn="ctr"/>
                  <a:tab pos="4953000" algn="ctr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95500" algn="ctr"/>
                  <a:tab pos="3429000" algn="ctr"/>
                  <a:tab pos="4953000" algn="ctr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95500" algn="ctr"/>
                  <a:tab pos="3429000" algn="ctr"/>
                  <a:tab pos="4953000" algn="ctr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95500" algn="ctr"/>
                  <a:tab pos="3429000" algn="ctr"/>
                  <a:tab pos="4953000" algn="ctr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95500" algn="ctr"/>
                  <a:tab pos="3429000" algn="ctr"/>
                  <a:tab pos="4953000" algn="ctr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ea typeface="ＭＳ Ｐゴシック" panose="020B0600070205080204" pitchFamily="34" charset="-128"/>
                </a:rPr>
                <a:t>Introduction	Growth	Maturity	Decline</a:t>
              </a:r>
            </a:p>
          </p:txBody>
        </p:sp>
        <p:sp>
          <p:nvSpPr>
            <p:cNvPr id="23579" name="Rectangle 13"/>
            <p:cNvSpPr>
              <a:spLocks noChangeArrowheads="1"/>
            </p:cNvSpPr>
            <p:nvPr/>
          </p:nvSpPr>
          <p:spPr bwMode="auto">
            <a:xfrm rot="-5400000">
              <a:off x="-437" y="2298"/>
              <a:ext cx="19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ea typeface="ＭＳ Ｐゴシック" panose="020B0600070205080204" pitchFamily="34" charset="-128"/>
                </a:rPr>
                <a:t>Sales, cost, and cash flow</a:t>
              </a:r>
            </a:p>
          </p:txBody>
        </p:sp>
        <p:sp>
          <p:nvSpPr>
            <p:cNvPr id="23580" name="Line 14"/>
            <p:cNvSpPr>
              <a:spLocks noChangeShapeType="1"/>
            </p:cNvSpPr>
            <p:nvPr/>
          </p:nvSpPr>
          <p:spPr bwMode="auto">
            <a:xfrm>
              <a:off x="1616" y="1880"/>
              <a:ext cx="0" cy="20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1" name="Line 15"/>
            <p:cNvSpPr>
              <a:spLocks noChangeShapeType="1"/>
            </p:cNvSpPr>
            <p:nvPr/>
          </p:nvSpPr>
          <p:spPr bwMode="auto">
            <a:xfrm>
              <a:off x="2456" y="1880"/>
              <a:ext cx="0" cy="20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2" name="Line 16"/>
            <p:cNvSpPr>
              <a:spLocks noChangeShapeType="1"/>
            </p:cNvSpPr>
            <p:nvPr/>
          </p:nvSpPr>
          <p:spPr bwMode="auto">
            <a:xfrm>
              <a:off x="3312" y="1880"/>
              <a:ext cx="0" cy="20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3" name="Line 17"/>
            <p:cNvSpPr>
              <a:spLocks noChangeShapeType="1"/>
            </p:cNvSpPr>
            <p:nvPr/>
          </p:nvSpPr>
          <p:spPr bwMode="auto">
            <a:xfrm>
              <a:off x="672" y="2896"/>
              <a:ext cx="44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06" name="Freeform 18"/>
          <p:cNvSpPr>
            <a:spLocks/>
          </p:cNvSpPr>
          <p:nvPr/>
        </p:nvSpPr>
        <p:spPr bwMode="auto">
          <a:xfrm>
            <a:off x="2636838" y="2857501"/>
            <a:ext cx="7040562" cy="1249363"/>
          </a:xfrm>
          <a:custGeom>
            <a:avLst/>
            <a:gdLst>
              <a:gd name="T0" fmla="*/ 0 w 4435"/>
              <a:gd name="T1" fmla="*/ 1983364556 h 787"/>
              <a:gd name="T2" fmla="*/ 914815860 w 4435"/>
              <a:gd name="T3" fmla="*/ 834172846 h 787"/>
              <a:gd name="T4" fmla="*/ 1801910797 w 4435"/>
              <a:gd name="T5" fmla="*/ 108367556 h 787"/>
              <a:gd name="T6" fmla="*/ 2147483646 w 4435"/>
              <a:gd name="T7" fmla="*/ 189012588 h 787"/>
              <a:gd name="T8" fmla="*/ 2147483646 w 4435"/>
              <a:gd name="T9" fmla="*/ 1035785427 h 787"/>
              <a:gd name="T10" fmla="*/ 2147483646 w 4435"/>
              <a:gd name="T11" fmla="*/ 1539816879 h 787"/>
              <a:gd name="T12" fmla="*/ 2147483646 w 4435"/>
              <a:gd name="T13" fmla="*/ 1660784427 h 787"/>
              <a:gd name="T14" fmla="*/ 2147483646 w 4435"/>
              <a:gd name="T15" fmla="*/ 1761590717 h 7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435" h="787">
                <a:moveTo>
                  <a:pt x="0" y="787"/>
                </a:moveTo>
                <a:cubicBezTo>
                  <a:pt x="60" y="712"/>
                  <a:pt x="244" y="455"/>
                  <a:pt x="363" y="331"/>
                </a:cubicBezTo>
                <a:cubicBezTo>
                  <a:pt x="482" y="207"/>
                  <a:pt x="588" y="86"/>
                  <a:pt x="715" y="43"/>
                </a:cubicBezTo>
                <a:cubicBezTo>
                  <a:pt x="842" y="0"/>
                  <a:pt x="927" y="14"/>
                  <a:pt x="1123" y="75"/>
                </a:cubicBezTo>
                <a:cubicBezTo>
                  <a:pt x="1319" y="136"/>
                  <a:pt x="1666" y="322"/>
                  <a:pt x="1891" y="411"/>
                </a:cubicBezTo>
                <a:cubicBezTo>
                  <a:pt x="2116" y="500"/>
                  <a:pt x="2275" y="570"/>
                  <a:pt x="2475" y="611"/>
                </a:cubicBezTo>
                <a:cubicBezTo>
                  <a:pt x="2675" y="652"/>
                  <a:pt x="2764" y="644"/>
                  <a:pt x="3091" y="659"/>
                </a:cubicBezTo>
                <a:cubicBezTo>
                  <a:pt x="3418" y="674"/>
                  <a:pt x="4155" y="691"/>
                  <a:pt x="4435" y="699"/>
                </a:cubicBezTo>
              </a:path>
            </a:pathLst>
          </a:custGeom>
          <a:noFill/>
          <a:ln w="76200" cmpd="sng">
            <a:solidFill>
              <a:srgbClr val="1750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907" name="Group 19"/>
          <p:cNvGrpSpPr>
            <a:grpSpLocks/>
          </p:cNvGrpSpPr>
          <p:nvPr/>
        </p:nvGrpSpPr>
        <p:grpSpPr bwMode="auto">
          <a:xfrm>
            <a:off x="2803525" y="1865314"/>
            <a:ext cx="4171950" cy="1017587"/>
            <a:chOff x="806" y="1463"/>
            <a:chExt cx="2628" cy="641"/>
          </a:xfrm>
        </p:grpSpPr>
        <p:sp>
          <p:nvSpPr>
            <p:cNvPr id="23575" name="Rectangle 20"/>
            <p:cNvSpPr>
              <a:spLocks noChangeArrowheads="1"/>
            </p:cNvSpPr>
            <p:nvPr/>
          </p:nvSpPr>
          <p:spPr bwMode="auto">
            <a:xfrm>
              <a:off x="806" y="1463"/>
              <a:ext cx="26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ea typeface="ＭＳ Ｐゴシック" panose="020B0600070205080204" pitchFamily="34" charset="-128"/>
                </a:rPr>
                <a:t>Cost of development and production</a:t>
              </a:r>
            </a:p>
          </p:txBody>
        </p:sp>
        <p:sp>
          <p:nvSpPr>
            <p:cNvPr id="23576" name="Line 21"/>
            <p:cNvSpPr>
              <a:spLocks noChangeShapeType="1"/>
            </p:cNvSpPr>
            <p:nvPr/>
          </p:nvSpPr>
          <p:spPr bwMode="auto">
            <a:xfrm flipH="1">
              <a:off x="1888" y="1688"/>
              <a:ext cx="176" cy="4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10" name="Group 22"/>
          <p:cNvGrpSpPr>
            <a:grpSpLocks/>
          </p:cNvGrpSpPr>
          <p:nvPr/>
        </p:nvGrpSpPr>
        <p:grpSpPr bwMode="auto">
          <a:xfrm>
            <a:off x="3984626" y="3416300"/>
            <a:ext cx="1133475" cy="558800"/>
            <a:chOff x="1550" y="2440"/>
            <a:chExt cx="714" cy="352"/>
          </a:xfrm>
        </p:grpSpPr>
        <p:sp>
          <p:nvSpPr>
            <p:cNvPr id="23573" name="Rectangle 23"/>
            <p:cNvSpPr>
              <a:spLocks noChangeArrowheads="1"/>
            </p:cNvSpPr>
            <p:nvPr/>
          </p:nvSpPr>
          <p:spPr bwMode="auto">
            <a:xfrm>
              <a:off x="1550" y="2440"/>
              <a:ext cx="620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ea typeface="ＭＳ Ｐゴシック" panose="020B0600070205080204" pitchFamily="34" charset="-128"/>
                </a:rPr>
                <a:t>Cash flow</a:t>
              </a:r>
            </a:p>
          </p:txBody>
        </p:sp>
        <p:sp>
          <p:nvSpPr>
            <p:cNvPr id="23574" name="Line 24"/>
            <p:cNvSpPr>
              <a:spLocks noChangeShapeType="1"/>
            </p:cNvSpPr>
            <p:nvPr/>
          </p:nvSpPr>
          <p:spPr bwMode="auto">
            <a:xfrm>
              <a:off x="2016" y="2616"/>
              <a:ext cx="248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13" name="Group 25"/>
          <p:cNvGrpSpPr>
            <a:grpSpLocks/>
          </p:cNvGrpSpPr>
          <p:nvPr/>
        </p:nvGrpSpPr>
        <p:grpSpPr bwMode="auto">
          <a:xfrm>
            <a:off x="7505701" y="2584450"/>
            <a:ext cx="2454275" cy="1123950"/>
            <a:chOff x="3768" y="1916"/>
            <a:chExt cx="1546" cy="708"/>
          </a:xfrm>
        </p:grpSpPr>
        <p:sp>
          <p:nvSpPr>
            <p:cNvPr id="23571" name="Rectangle 26"/>
            <p:cNvSpPr>
              <a:spLocks noChangeArrowheads="1"/>
            </p:cNvSpPr>
            <p:nvPr/>
          </p:nvSpPr>
          <p:spPr bwMode="auto">
            <a:xfrm>
              <a:off x="3870" y="1916"/>
              <a:ext cx="1444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ea typeface="ＭＳ Ｐゴシック" panose="020B0600070205080204" pitchFamily="34" charset="-128"/>
                </a:rPr>
                <a:t>Net revenue (profit)</a:t>
              </a:r>
            </a:p>
          </p:txBody>
        </p:sp>
        <p:sp>
          <p:nvSpPr>
            <p:cNvPr id="23572" name="Line 27"/>
            <p:cNvSpPr>
              <a:spLocks noChangeShapeType="1"/>
            </p:cNvSpPr>
            <p:nvPr/>
          </p:nvSpPr>
          <p:spPr bwMode="auto">
            <a:xfrm flipH="1">
              <a:off x="3768" y="2160"/>
              <a:ext cx="520" cy="46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16" name="Group 28"/>
          <p:cNvGrpSpPr>
            <a:grpSpLocks/>
          </p:cNvGrpSpPr>
          <p:nvPr/>
        </p:nvGrpSpPr>
        <p:grpSpPr bwMode="auto">
          <a:xfrm>
            <a:off x="6778625" y="2144714"/>
            <a:ext cx="1722438" cy="903287"/>
            <a:chOff x="3310" y="1639"/>
            <a:chExt cx="1085" cy="569"/>
          </a:xfrm>
        </p:grpSpPr>
        <p:sp>
          <p:nvSpPr>
            <p:cNvPr id="23569" name="Rectangle 29"/>
            <p:cNvSpPr>
              <a:spLocks noChangeArrowheads="1"/>
            </p:cNvSpPr>
            <p:nvPr/>
          </p:nvSpPr>
          <p:spPr bwMode="auto">
            <a:xfrm>
              <a:off x="3310" y="1639"/>
              <a:ext cx="10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ea typeface="ＭＳ Ｐゴシック" panose="020B0600070205080204" pitchFamily="34" charset="-128"/>
                </a:rPr>
                <a:t>Sales revenue</a:t>
              </a:r>
            </a:p>
          </p:txBody>
        </p:sp>
        <p:sp>
          <p:nvSpPr>
            <p:cNvPr id="23570" name="Line 30"/>
            <p:cNvSpPr>
              <a:spLocks noChangeShapeType="1"/>
            </p:cNvSpPr>
            <p:nvPr/>
          </p:nvSpPr>
          <p:spPr bwMode="auto">
            <a:xfrm flipH="1">
              <a:off x="3608" y="1848"/>
              <a:ext cx="160" cy="3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19" name="Group 31"/>
          <p:cNvGrpSpPr>
            <a:grpSpLocks/>
          </p:cNvGrpSpPr>
          <p:nvPr/>
        </p:nvGrpSpPr>
        <p:grpSpPr bwMode="auto">
          <a:xfrm>
            <a:off x="8251826" y="4051301"/>
            <a:ext cx="942975" cy="733425"/>
            <a:chOff x="4238" y="2840"/>
            <a:chExt cx="594" cy="462"/>
          </a:xfrm>
        </p:grpSpPr>
        <p:sp>
          <p:nvSpPr>
            <p:cNvPr id="23567" name="Rectangle 32"/>
            <p:cNvSpPr>
              <a:spLocks noChangeArrowheads="1"/>
            </p:cNvSpPr>
            <p:nvPr/>
          </p:nvSpPr>
          <p:spPr bwMode="auto">
            <a:xfrm>
              <a:off x="4238" y="3071"/>
              <a:ext cx="4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ea typeface="ＭＳ Ｐゴシック" panose="020B0600070205080204" pitchFamily="34" charset="-128"/>
                </a:rPr>
                <a:t>Loss</a:t>
              </a:r>
            </a:p>
          </p:txBody>
        </p:sp>
        <p:sp>
          <p:nvSpPr>
            <p:cNvPr id="23568" name="Line 33"/>
            <p:cNvSpPr>
              <a:spLocks noChangeShapeType="1"/>
            </p:cNvSpPr>
            <p:nvPr/>
          </p:nvSpPr>
          <p:spPr bwMode="auto">
            <a:xfrm flipV="1">
              <a:off x="4536" y="2840"/>
              <a:ext cx="296" cy="2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22" name="Rectangle 34"/>
          <p:cNvSpPr>
            <a:spLocks noChangeArrowheads="1"/>
          </p:cNvSpPr>
          <p:nvPr/>
        </p:nvSpPr>
        <p:spPr bwMode="auto">
          <a:xfrm>
            <a:off x="8963025" y="5927725"/>
            <a:ext cx="1144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ea typeface="ＭＳ Ｐゴシック" panose="020B0600070205080204" pitchFamily="34" charset="-128"/>
              </a:rPr>
              <a:t>Figure 5.1</a:t>
            </a:r>
          </a:p>
        </p:txBody>
      </p:sp>
    </p:spTree>
    <p:extLst>
      <p:ext uri="{BB962C8B-B14F-4D97-AF65-F5344CB8AC3E}">
        <p14:creationId xmlns:p14="http://schemas.microsoft.com/office/powerpoint/2010/main" val="3295275300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3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 autoUpdateAnimBg="0"/>
      <p:bldP spid="3792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789" y="979858"/>
            <a:ext cx="9901646" cy="553710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even chart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8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694" y="1496785"/>
            <a:ext cx="9279272" cy="413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3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1339" y="1600201"/>
            <a:ext cx="6029325" cy="4525963"/>
          </a:xfrm>
        </p:spPr>
      </p:pic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7" r="39166" b="7016"/>
          <a:stretch>
            <a:fillRect/>
          </a:stretch>
        </p:blipFill>
        <p:spPr bwMode="auto">
          <a:xfrm>
            <a:off x="1524001" y="20638"/>
            <a:ext cx="9178925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01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Canvas Business Model </a:t>
            </a:r>
            <a:endParaRPr lang="en-CA" altLang="en-US" smtClean="0"/>
          </a:p>
        </p:txBody>
      </p:sp>
      <p:pic>
        <p:nvPicPr>
          <p:cNvPr id="7171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7" r="44321" b="25922"/>
          <a:stretch>
            <a:fillRect/>
          </a:stretch>
        </p:blipFill>
        <p:spPr>
          <a:xfrm>
            <a:off x="2009775" y="1905000"/>
            <a:ext cx="8172450" cy="4724400"/>
          </a:xfrm>
        </p:spPr>
      </p:pic>
    </p:spTree>
    <p:extLst>
      <p:ext uri="{BB962C8B-B14F-4D97-AF65-F5344CB8AC3E}">
        <p14:creationId xmlns:p14="http://schemas.microsoft.com/office/powerpoint/2010/main" val="80983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Canvas Business Model</a:t>
            </a:r>
            <a:endParaRPr lang="en-CA" altLang="en-US" smtClean="0"/>
          </a:p>
        </p:txBody>
      </p:sp>
      <p:pic>
        <p:nvPicPr>
          <p:cNvPr id="81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7" r="25833" b="7016"/>
          <a:stretch>
            <a:fillRect/>
          </a:stretch>
        </p:blipFill>
        <p:spPr bwMode="auto">
          <a:xfrm>
            <a:off x="1552575" y="914400"/>
            <a:ext cx="8839200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05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27" y="770709"/>
            <a:ext cx="10096131" cy="574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0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77" y="1647553"/>
            <a:ext cx="10362446" cy="44266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sales people must…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12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en-US" b="1" dirty="0" smtClean="0"/>
              <a:t>5 Dimension of winning sales organization </a:t>
            </a:r>
            <a:endParaRPr lang="en-US" b="1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024032"/>
              </p:ext>
            </p:extLst>
          </p:nvPr>
        </p:nvGraphicFramePr>
        <p:xfrm>
          <a:off x="838199" y="1825625"/>
          <a:ext cx="1069570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8760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153" y="458504"/>
            <a:ext cx="10345783" cy="55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0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Winning Sales Organization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7097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212</Words>
  <Application>Microsoft Office PowerPoint</Application>
  <PresentationFormat>Widescreen</PresentationFormat>
  <Paragraphs>35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Office Theme</vt:lpstr>
      <vt:lpstr>Basic Sales Management </vt:lpstr>
      <vt:lpstr>PowerPoint Presentation</vt:lpstr>
      <vt:lpstr>Canvas Business Model </vt:lpstr>
      <vt:lpstr>Canvas Business Model</vt:lpstr>
      <vt:lpstr>PowerPoint Presentation</vt:lpstr>
      <vt:lpstr>Good sales people must…</vt:lpstr>
      <vt:lpstr>5 Dimension of winning sales organization </vt:lpstr>
      <vt:lpstr>PowerPoint Presentation</vt:lpstr>
      <vt:lpstr>Winning Sales Organization</vt:lpstr>
      <vt:lpstr>PowerPoint Presentation</vt:lpstr>
      <vt:lpstr>History of sales..</vt:lpstr>
      <vt:lpstr>PowerPoint Presentation</vt:lpstr>
      <vt:lpstr>Fundamental of Product management </vt:lpstr>
      <vt:lpstr>Product Life Cycles</vt:lpstr>
      <vt:lpstr>Break even chart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Sales Management</dc:title>
  <dc:creator>Samudro Seto</dc:creator>
  <cp:lastModifiedBy>samudro seto</cp:lastModifiedBy>
  <cp:revision>11</cp:revision>
  <dcterms:created xsi:type="dcterms:W3CDTF">2019-05-16T10:16:18Z</dcterms:created>
  <dcterms:modified xsi:type="dcterms:W3CDTF">2019-07-07T15:25:39Z</dcterms:modified>
</cp:coreProperties>
</file>