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606E2-96DF-4453-B14E-305279799745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C5604-0C2B-4A6E-8750-165544171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02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AEA712A-DD3E-413A-AA56-91A225FC3986}" type="slidenum">
              <a:rPr lang="en-AU" altLang="en-US">
                <a:ea typeface="ＭＳ Ｐゴシック" panose="020B0600070205080204" pitchFamily="34" charset="-128"/>
              </a:rPr>
              <a:pPr/>
              <a:t>6</a:t>
            </a:fld>
            <a:endParaRPr lang="en-AU" altLang="en-US">
              <a:ea typeface="ＭＳ Ｐゴシック" panose="020B0600070205080204" pitchFamily="34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17468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42B6-9F01-4400-B363-E4DB15261F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004-9E75-41B7-8203-E9ADB9DC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2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42B6-9F01-4400-B363-E4DB15261F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004-9E75-41B7-8203-E9ADB9DC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42B6-9F01-4400-B363-E4DB15261F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004-9E75-41B7-8203-E9ADB9DC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2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42B6-9F01-4400-B363-E4DB15261F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004-9E75-41B7-8203-E9ADB9DC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9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42B6-9F01-4400-B363-E4DB15261F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004-9E75-41B7-8203-E9ADB9DC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2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42B6-9F01-4400-B363-E4DB15261F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004-9E75-41B7-8203-E9ADB9DC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70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42B6-9F01-4400-B363-E4DB15261F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004-9E75-41B7-8203-E9ADB9DC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0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42B6-9F01-4400-B363-E4DB15261F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004-9E75-41B7-8203-E9ADB9DC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1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42B6-9F01-4400-B363-E4DB15261F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004-9E75-41B7-8203-E9ADB9DC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42B6-9F01-4400-B363-E4DB15261F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004-9E75-41B7-8203-E9ADB9DC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3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42B6-9F01-4400-B363-E4DB15261F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004-9E75-41B7-8203-E9ADB9DC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2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742B6-9F01-4400-B363-E4DB15261F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F0004-9E75-41B7-8203-E9ADB9DC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5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Winning Sales Organization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59347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273" y="508184"/>
            <a:ext cx="10254343" cy="593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6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230" y="1139734"/>
            <a:ext cx="7591425" cy="5257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-185829"/>
            <a:ext cx="10515600" cy="1325563"/>
          </a:xfrm>
        </p:spPr>
        <p:txBody>
          <a:bodyPr/>
          <a:lstStyle/>
          <a:p>
            <a:r>
              <a:rPr lang="en-US" dirty="0" smtClean="0"/>
              <a:t>History of sales..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6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511791"/>
            <a:ext cx="10267406" cy="588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69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Fundamental of Product management 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life cycle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Adoption Theory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613839"/>
            <a:ext cx="5157787" cy="3467060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670965" y="2613839"/>
            <a:ext cx="5183188" cy="312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01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2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524000" y="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000">
                <a:solidFill>
                  <a:srgbClr val="7F7F7F"/>
                </a:solidFill>
                <a:ea typeface="ＭＳ Ｐゴシック" panose="020B0600070205080204" pitchFamily="34" charset="-128"/>
              </a:rPr>
              <a:t>© 2011 Pearson Education, Inc. publishing as Prentice Hall</a:t>
            </a:r>
            <a:endParaRPr lang="en-US" altLang="en-US" sz="1000">
              <a:solidFill>
                <a:srgbClr val="7F7F7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2292350" y="104775"/>
            <a:ext cx="77724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Product Life Cycles</a:t>
            </a:r>
          </a:p>
        </p:txBody>
      </p:sp>
      <p:grpSp>
        <p:nvGrpSpPr>
          <p:cNvPr id="37891" name="Group 3"/>
          <p:cNvGrpSpPr>
            <a:grpSpLocks/>
          </p:cNvGrpSpPr>
          <p:nvPr/>
        </p:nvGrpSpPr>
        <p:grpSpPr bwMode="auto">
          <a:xfrm>
            <a:off x="2667000" y="3289300"/>
            <a:ext cx="7010400" cy="1735138"/>
            <a:chOff x="720" y="2360"/>
            <a:chExt cx="4416" cy="1093"/>
          </a:xfrm>
        </p:grpSpPr>
        <p:sp>
          <p:nvSpPr>
            <p:cNvPr id="23584" name="Freeform 4"/>
            <p:cNvSpPr>
              <a:spLocks/>
            </p:cNvSpPr>
            <p:nvPr/>
          </p:nvSpPr>
          <p:spPr bwMode="auto">
            <a:xfrm>
              <a:off x="2653" y="2360"/>
              <a:ext cx="1887" cy="403"/>
            </a:xfrm>
            <a:custGeom>
              <a:avLst/>
              <a:gdLst>
                <a:gd name="T0" fmla="*/ 0 w 1887"/>
                <a:gd name="T1" fmla="*/ 160 h 403"/>
                <a:gd name="T2" fmla="*/ 158 w 1887"/>
                <a:gd name="T3" fmla="*/ 91 h 403"/>
                <a:gd name="T4" fmla="*/ 408 w 1887"/>
                <a:gd name="T5" fmla="*/ 16 h 403"/>
                <a:gd name="T6" fmla="*/ 600 w 1887"/>
                <a:gd name="T7" fmla="*/ 0 h 403"/>
                <a:gd name="T8" fmla="*/ 920 w 1887"/>
                <a:gd name="T9" fmla="*/ 64 h 403"/>
                <a:gd name="T10" fmla="*/ 1328 w 1887"/>
                <a:gd name="T11" fmla="*/ 227 h 403"/>
                <a:gd name="T12" fmla="*/ 1622 w 1887"/>
                <a:gd name="T13" fmla="*/ 349 h 403"/>
                <a:gd name="T14" fmla="*/ 1792 w 1887"/>
                <a:gd name="T15" fmla="*/ 403 h 403"/>
                <a:gd name="T16" fmla="*/ 1051 w 1887"/>
                <a:gd name="T17" fmla="*/ 386 h 403"/>
                <a:gd name="T18" fmla="*/ 622 w 1887"/>
                <a:gd name="T19" fmla="*/ 361 h 403"/>
                <a:gd name="T20" fmla="*/ 366 w 1887"/>
                <a:gd name="T21" fmla="*/ 296 h 403"/>
                <a:gd name="T22" fmla="*/ 144 w 1887"/>
                <a:gd name="T23" fmla="*/ 227 h 403"/>
                <a:gd name="T24" fmla="*/ 0 w 1887"/>
                <a:gd name="T25" fmla="*/ 160 h 4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887" h="403">
                  <a:moveTo>
                    <a:pt x="0" y="160"/>
                  </a:moveTo>
                  <a:lnTo>
                    <a:pt x="158" y="91"/>
                  </a:lnTo>
                  <a:lnTo>
                    <a:pt x="408" y="16"/>
                  </a:lnTo>
                  <a:lnTo>
                    <a:pt x="600" y="0"/>
                  </a:lnTo>
                  <a:lnTo>
                    <a:pt x="920" y="64"/>
                  </a:lnTo>
                  <a:lnTo>
                    <a:pt x="1328" y="227"/>
                  </a:lnTo>
                  <a:cubicBezTo>
                    <a:pt x="1448" y="269"/>
                    <a:pt x="1534" y="319"/>
                    <a:pt x="1622" y="349"/>
                  </a:cubicBezTo>
                  <a:cubicBezTo>
                    <a:pt x="1699" y="378"/>
                    <a:pt x="1887" y="397"/>
                    <a:pt x="1792" y="403"/>
                  </a:cubicBezTo>
                  <a:lnTo>
                    <a:pt x="1051" y="386"/>
                  </a:lnTo>
                  <a:lnTo>
                    <a:pt x="622" y="361"/>
                  </a:lnTo>
                  <a:cubicBezTo>
                    <a:pt x="508" y="347"/>
                    <a:pt x="447" y="317"/>
                    <a:pt x="366" y="296"/>
                  </a:cubicBezTo>
                  <a:cubicBezTo>
                    <a:pt x="286" y="274"/>
                    <a:pt x="205" y="250"/>
                    <a:pt x="144" y="227"/>
                  </a:cubicBezTo>
                  <a:lnTo>
                    <a:pt x="0" y="16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5" name="Freeform 5"/>
            <p:cNvSpPr>
              <a:spLocks/>
            </p:cNvSpPr>
            <p:nvPr/>
          </p:nvSpPr>
          <p:spPr bwMode="auto">
            <a:xfrm>
              <a:off x="4499" y="2776"/>
              <a:ext cx="632" cy="109"/>
            </a:xfrm>
            <a:custGeom>
              <a:avLst/>
              <a:gdLst>
                <a:gd name="T0" fmla="*/ 0 w 632"/>
                <a:gd name="T1" fmla="*/ 0 h 109"/>
                <a:gd name="T2" fmla="*/ 626 w 632"/>
                <a:gd name="T3" fmla="*/ 8 h 109"/>
                <a:gd name="T4" fmla="*/ 629 w 632"/>
                <a:gd name="T5" fmla="*/ 109 h 109"/>
                <a:gd name="T6" fmla="*/ 394 w 632"/>
                <a:gd name="T7" fmla="*/ 96 h 109"/>
                <a:gd name="T8" fmla="*/ 154 w 632"/>
                <a:gd name="T9" fmla="*/ 45 h 109"/>
                <a:gd name="T10" fmla="*/ 21 w 632"/>
                <a:gd name="T11" fmla="*/ 0 h 1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2" h="109">
                  <a:moveTo>
                    <a:pt x="0" y="0"/>
                  </a:moveTo>
                  <a:cubicBezTo>
                    <a:pt x="61" y="10"/>
                    <a:pt x="522" y="3"/>
                    <a:pt x="626" y="8"/>
                  </a:cubicBezTo>
                  <a:cubicBezTo>
                    <a:pt x="626" y="77"/>
                    <a:pt x="632" y="77"/>
                    <a:pt x="629" y="109"/>
                  </a:cubicBezTo>
                  <a:cubicBezTo>
                    <a:pt x="511" y="102"/>
                    <a:pt x="394" y="96"/>
                    <a:pt x="394" y="96"/>
                  </a:cubicBezTo>
                  <a:lnTo>
                    <a:pt x="154" y="45"/>
                  </a:lnTo>
                  <a:lnTo>
                    <a:pt x="21" y="0"/>
                  </a:lnTo>
                </a:path>
              </a:pathLst>
            </a:custGeom>
            <a:solidFill>
              <a:srgbClr val="BF09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6" name="Freeform 6"/>
            <p:cNvSpPr>
              <a:spLocks/>
            </p:cNvSpPr>
            <p:nvPr/>
          </p:nvSpPr>
          <p:spPr bwMode="auto">
            <a:xfrm>
              <a:off x="725" y="2888"/>
              <a:ext cx="1416" cy="557"/>
            </a:xfrm>
            <a:custGeom>
              <a:avLst/>
              <a:gdLst>
                <a:gd name="T0" fmla="*/ 0 w 1416"/>
                <a:gd name="T1" fmla="*/ 0 h 557"/>
                <a:gd name="T2" fmla="*/ 48 w 1416"/>
                <a:gd name="T3" fmla="*/ 131 h 557"/>
                <a:gd name="T4" fmla="*/ 139 w 1416"/>
                <a:gd name="T5" fmla="*/ 293 h 557"/>
                <a:gd name="T6" fmla="*/ 256 w 1416"/>
                <a:gd name="T7" fmla="*/ 403 h 557"/>
                <a:gd name="T8" fmla="*/ 483 w 1416"/>
                <a:gd name="T9" fmla="*/ 528 h 557"/>
                <a:gd name="T10" fmla="*/ 614 w 1416"/>
                <a:gd name="T11" fmla="*/ 557 h 557"/>
                <a:gd name="T12" fmla="*/ 782 w 1416"/>
                <a:gd name="T13" fmla="*/ 523 h 557"/>
                <a:gd name="T14" fmla="*/ 1016 w 1416"/>
                <a:gd name="T15" fmla="*/ 395 h 557"/>
                <a:gd name="T16" fmla="*/ 1182 w 1416"/>
                <a:gd name="T17" fmla="*/ 229 h 557"/>
                <a:gd name="T18" fmla="*/ 1368 w 1416"/>
                <a:gd name="T19" fmla="*/ 69 h 557"/>
                <a:gd name="T20" fmla="*/ 1416 w 1416"/>
                <a:gd name="T21" fmla="*/ 5 h 557"/>
                <a:gd name="T22" fmla="*/ 0 w 1416"/>
                <a:gd name="T23" fmla="*/ 0 h 55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16" h="557">
                  <a:moveTo>
                    <a:pt x="0" y="0"/>
                  </a:moveTo>
                  <a:lnTo>
                    <a:pt x="48" y="131"/>
                  </a:lnTo>
                  <a:lnTo>
                    <a:pt x="139" y="293"/>
                  </a:lnTo>
                  <a:lnTo>
                    <a:pt x="256" y="403"/>
                  </a:lnTo>
                  <a:lnTo>
                    <a:pt x="483" y="528"/>
                  </a:lnTo>
                  <a:lnTo>
                    <a:pt x="614" y="557"/>
                  </a:lnTo>
                  <a:lnTo>
                    <a:pt x="782" y="523"/>
                  </a:lnTo>
                  <a:lnTo>
                    <a:pt x="1016" y="395"/>
                  </a:lnTo>
                  <a:lnTo>
                    <a:pt x="1182" y="229"/>
                  </a:lnTo>
                  <a:lnTo>
                    <a:pt x="1368" y="69"/>
                  </a:lnTo>
                  <a:lnTo>
                    <a:pt x="1416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7" name="Freeform 7"/>
            <p:cNvSpPr>
              <a:spLocks/>
            </p:cNvSpPr>
            <p:nvPr/>
          </p:nvSpPr>
          <p:spPr bwMode="auto">
            <a:xfrm>
              <a:off x="720" y="2363"/>
              <a:ext cx="4416" cy="1090"/>
            </a:xfrm>
            <a:custGeom>
              <a:avLst/>
              <a:gdLst>
                <a:gd name="T0" fmla="*/ 0 w 4416"/>
                <a:gd name="T1" fmla="*/ 529 h 1090"/>
                <a:gd name="T2" fmla="*/ 144 w 4416"/>
                <a:gd name="T3" fmla="*/ 817 h 1090"/>
                <a:gd name="T4" fmla="*/ 336 w 4416"/>
                <a:gd name="T5" fmla="*/ 985 h 1090"/>
                <a:gd name="T6" fmla="*/ 616 w 4416"/>
                <a:gd name="T7" fmla="*/ 1089 h 1090"/>
                <a:gd name="T8" fmla="*/ 912 w 4416"/>
                <a:gd name="T9" fmla="*/ 993 h 1090"/>
                <a:gd name="T10" fmla="*/ 1168 w 4416"/>
                <a:gd name="T11" fmla="*/ 785 h 1090"/>
                <a:gd name="T12" fmla="*/ 1424 w 4416"/>
                <a:gd name="T13" fmla="*/ 545 h 1090"/>
                <a:gd name="T14" fmla="*/ 1752 w 4416"/>
                <a:gd name="T15" fmla="*/ 265 h 1090"/>
                <a:gd name="T16" fmla="*/ 2120 w 4416"/>
                <a:gd name="T17" fmla="*/ 81 h 1090"/>
                <a:gd name="T18" fmla="*/ 2496 w 4416"/>
                <a:gd name="T19" fmla="*/ 1 h 1090"/>
                <a:gd name="T20" fmla="*/ 2944 w 4416"/>
                <a:gd name="T21" fmla="*/ 89 h 1090"/>
                <a:gd name="T22" fmla="*/ 3488 w 4416"/>
                <a:gd name="T23" fmla="*/ 321 h 1090"/>
                <a:gd name="T24" fmla="*/ 4024 w 4416"/>
                <a:gd name="T25" fmla="*/ 481 h 1090"/>
                <a:gd name="T26" fmla="*/ 4416 w 4416"/>
                <a:gd name="T27" fmla="*/ 529 h 10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416" h="1090">
                  <a:moveTo>
                    <a:pt x="0" y="529"/>
                  </a:moveTo>
                  <a:cubicBezTo>
                    <a:pt x="36" y="633"/>
                    <a:pt x="88" y="741"/>
                    <a:pt x="144" y="817"/>
                  </a:cubicBezTo>
                  <a:cubicBezTo>
                    <a:pt x="200" y="893"/>
                    <a:pt x="257" y="940"/>
                    <a:pt x="336" y="985"/>
                  </a:cubicBezTo>
                  <a:cubicBezTo>
                    <a:pt x="415" y="1030"/>
                    <a:pt x="520" y="1088"/>
                    <a:pt x="616" y="1089"/>
                  </a:cubicBezTo>
                  <a:cubicBezTo>
                    <a:pt x="712" y="1090"/>
                    <a:pt x="820" y="1044"/>
                    <a:pt x="912" y="993"/>
                  </a:cubicBezTo>
                  <a:cubicBezTo>
                    <a:pt x="1004" y="942"/>
                    <a:pt x="1083" y="860"/>
                    <a:pt x="1168" y="785"/>
                  </a:cubicBezTo>
                  <a:cubicBezTo>
                    <a:pt x="1253" y="710"/>
                    <a:pt x="1327" y="632"/>
                    <a:pt x="1424" y="545"/>
                  </a:cubicBezTo>
                  <a:cubicBezTo>
                    <a:pt x="1521" y="458"/>
                    <a:pt x="1636" y="342"/>
                    <a:pt x="1752" y="265"/>
                  </a:cubicBezTo>
                  <a:cubicBezTo>
                    <a:pt x="1868" y="188"/>
                    <a:pt x="1996" y="125"/>
                    <a:pt x="2120" y="81"/>
                  </a:cubicBezTo>
                  <a:cubicBezTo>
                    <a:pt x="2244" y="37"/>
                    <a:pt x="2359" y="0"/>
                    <a:pt x="2496" y="1"/>
                  </a:cubicBezTo>
                  <a:cubicBezTo>
                    <a:pt x="2633" y="2"/>
                    <a:pt x="2779" y="36"/>
                    <a:pt x="2944" y="89"/>
                  </a:cubicBezTo>
                  <a:cubicBezTo>
                    <a:pt x="3109" y="142"/>
                    <a:pt x="3308" y="256"/>
                    <a:pt x="3488" y="321"/>
                  </a:cubicBezTo>
                  <a:cubicBezTo>
                    <a:pt x="3668" y="386"/>
                    <a:pt x="3869" y="446"/>
                    <a:pt x="4024" y="481"/>
                  </a:cubicBezTo>
                  <a:cubicBezTo>
                    <a:pt x="4179" y="516"/>
                    <a:pt x="4334" y="519"/>
                    <a:pt x="4416" y="529"/>
                  </a:cubicBezTo>
                </a:path>
              </a:pathLst>
            </a:custGeom>
            <a:noFill/>
            <a:ln w="76200" cmpd="sng">
              <a:solidFill>
                <a:srgbClr val="24BD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896" name="Freeform 8"/>
          <p:cNvSpPr>
            <a:spLocks/>
          </p:cNvSpPr>
          <p:nvPr/>
        </p:nvSpPr>
        <p:spPr bwMode="auto">
          <a:xfrm>
            <a:off x="2641600" y="2686051"/>
            <a:ext cx="7073900" cy="1433513"/>
          </a:xfrm>
          <a:custGeom>
            <a:avLst/>
            <a:gdLst>
              <a:gd name="T0" fmla="*/ 0 w 4456"/>
              <a:gd name="T1" fmla="*/ 2147483646 h 903"/>
              <a:gd name="T2" fmla="*/ 854333763 w 4456"/>
              <a:gd name="T3" fmla="*/ 2094251368 h 903"/>
              <a:gd name="T4" fmla="*/ 1935480000 w 4456"/>
              <a:gd name="T5" fmla="*/ 1572578049 h 903"/>
              <a:gd name="T6" fmla="*/ 2147483646 w 4456"/>
              <a:gd name="T7" fmla="*/ 725805253 h 903"/>
              <a:gd name="T8" fmla="*/ 2147483646 w 4456"/>
              <a:gd name="T9" fmla="*/ 161290056 h 903"/>
              <a:gd name="T10" fmla="*/ 2147483646 w 4456"/>
              <a:gd name="T11" fmla="*/ 20161257 h 903"/>
              <a:gd name="T12" fmla="*/ 2147483646 w 4456"/>
              <a:gd name="T13" fmla="*/ 282257598 h 903"/>
              <a:gd name="T14" fmla="*/ 2147483646 w 4456"/>
              <a:gd name="T15" fmla="*/ 1028224109 h 903"/>
              <a:gd name="T16" fmla="*/ 2147483646 w 4456"/>
              <a:gd name="T17" fmla="*/ 1713706848 h 903"/>
              <a:gd name="T18" fmla="*/ 2147483646 w 4456"/>
              <a:gd name="T19" fmla="*/ 1854835647 h 9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456" h="903">
                <a:moveTo>
                  <a:pt x="0" y="903"/>
                </a:moveTo>
                <a:cubicBezTo>
                  <a:pt x="56" y="891"/>
                  <a:pt x="211" y="877"/>
                  <a:pt x="339" y="831"/>
                </a:cubicBezTo>
                <a:cubicBezTo>
                  <a:pt x="467" y="785"/>
                  <a:pt x="620" y="714"/>
                  <a:pt x="768" y="624"/>
                </a:cubicBezTo>
                <a:cubicBezTo>
                  <a:pt x="916" y="534"/>
                  <a:pt x="1077" y="381"/>
                  <a:pt x="1224" y="288"/>
                </a:cubicBezTo>
                <a:cubicBezTo>
                  <a:pt x="1371" y="195"/>
                  <a:pt x="1524" y="111"/>
                  <a:pt x="1648" y="64"/>
                </a:cubicBezTo>
                <a:cubicBezTo>
                  <a:pt x="1772" y="17"/>
                  <a:pt x="1829" y="0"/>
                  <a:pt x="1968" y="8"/>
                </a:cubicBezTo>
                <a:cubicBezTo>
                  <a:pt x="2107" y="16"/>
                  <a:pt x="2271" y="45"/>
                  <a:pt x="2480" y="112"/>
                </a:cubicBezTo>
                <a:cubicBezTo>
                  <a:pt x="2689" y="179"/>
                  <a:pt x="2979" y="313"/>
                  <a:pt x="3224" y="408"/>
                </a:cubicBezTo>
                <a:cubicBezTo>
                  <a:pt x="3469" y="503"/>
                  <a:pt x="3747" y="625"/>
                  <a:pt x="3952" y="680"/>
                </a:cubicBezTo>
                <a:cubicBezTo>
                  <a:pt x="4157" y="735"/>
                  <a:pt x="4294" y="732"/>
                  <a:pt x="4456" y="736"/>
                </a:cubicBezTo>
              </a:path>
            </a:pathLst>
          </a:custGeom>
          <a:noFill/>
          <a:ln w="76200" cmpd="sng">
            <a:solidFill>
              <a:srgbClr val="3D9A3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2905125" y="4210050"/>
            <a:ext cx="146685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ea typeface="ＭＳ Ｐゴシック" panose="020B0600070205080204" pitchFamily="34" charset="-128"/>
              </a:rPr>
              <a:t>Negative cash flow</a:t>
            </a:r>
          </a:p>
        </p:txBody>
      </p:sp>
      <p:grpSp>
        <p:nvGrpSpPr>
          <p:cNvPr id="37923" name="Group 35"/>
          <p:cNvGrpSpPr>
            <a:grpSpLocks/>
          </p:cNvGrpSpPr>
          <p:nvPr/>
        </p:nvGrpSpPr>
        <p:grpSpPr bwMode="auto">
          <a:xfrm>
            <a:off x="2155826" y="1447800"/>
            <a:ext cx="7673975" cy="4330700"/>
            <a:chOff x="398" y="1200"/>
            <a:chExt cx="4834" cy="2728"/>
          </a:xfrm>
        </p:grpSpPr>
        <p:sp>
          <p:nvSpPr>
            <p:cNvPr id="23577" name="Freeform 11"/>
            <p:cNvSpPr>
              <a:spLocks/>
            </p:cNvSpPr>
            <p:nvPr/>
          </p:nvSpPr>
          <p:spPr bwMode="auto">
            <a:xfrm>
              <a:off x="672" y="1200"/>
              <a:ext cx="4560" cy="2448"/>
            </a:xfrm>
            <a:custGeom>
              <a:avLst/>
              <a:gdLst>
                <a:gd name="T0" fmla="*/ 0 w 4560"/>
                <a:gd name="T1" fmla="*/ 0 h 2448"/>
                <a:gd name="T2" fmla="*/ 0 w 4560"/>
                <a:gd name="T3" fmla="*/ 2448 h 2448"/>
                <a:gd name="T4" fmla="*/ 4560 w 4560"/>
                <a:gd name="T5" fmla="*/ 2448 h 24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60" h="2448">
                  <a:moveTo>
                    <a:pt x="0" y="0"/>
                  </a:moveTo>
                  <a:lnTo>
                    <a:pt x="0" y="2448"/>
                  </a:lnTo>
                  <a:lnTo>
                    <a:pt x="4560" y="244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8" name="Rectangle 12"/>
            <p:cNvSpPr>
              <a:spLocks noChangeArrowheads="1"/>
            </p:cNvSpPr>
            <p:nvPr/>
          </p:nvSpPr>
          <p:spPr bwMode="auto">
            <a:xfrm>
              <a:off x="654" y="3679"/>
              <a:ext cx="34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2095500" algn="ctr"/>
                  <a:tab pos="3429000" algn="ctr"/>
                  <a:tab pos="4953000" algn="ctr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2095500" algn="ctr"/>
                  <a:tab pos="3429000" algn="ctr"/>
                  <a:tab pos="4953000" algn="ctr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2095500" algn="ctr"/>
                  <a:tab pos="3429000" algn="ctr"/>
                  <a:tab pos="4953000" algn="ctr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2095500" algn="ctr"/>
                  <a:tab pos="3429000" algn="ctr"/>
                  <a:tab pos="4953000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2095500" algn="ctr"/>
                  <a:tab pos="3429000" algn="ctr"/>
                  <a:tab pos="4953000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095500" algn="ctr"/>
                  <a:tab pos="3429000" algn="ctr"/>
                  <a:tab pos="4953000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095500" algn="ctr"/>
                  <a:tab pos="3429000" algn="ctr"/>
                  <a:tab pos="4953000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095500" algn="ctr"/>
                  <a:tab pos="3429000" algn="ctr"/>
                  <a:tab pos="4953000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2095500" algn="ctr"/>
                  <a:tab pos="3429000" algn="ctr"/>
                  <a:tab pos="4953000" algn="ctr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ea typeface="ＭＳ Ｐゴシック" panose="020B0600070205080204" pitchFamily="34" charset="-128"/>
                </a:rPr>
                <a:t>Introduction	Growth	Maturity	Decline</a:t>
              </a:r>
            </a:p>
          </p:txBody>
        </p:sp>
        <p:sp>
          <p:nvSpPr>
            <p:cNvPr id="23579" name="Rectangle 13"/>
            <p:cNvSpPr>
              <a:spLocks noChangeArrowheads="1"/>
            </p:cNvSpPr>
            <p:nvPr/>
          </p:nvSpPr>
          <p:spPr bwMode="auto">
            <a:xfrm rot="-5400000">
              <a:off x="-437" y="2298"/>
              <a:ext cx="190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ea typeface="ＭＳ Ｐゴシック" panose="020B0600070205080204" pitchFamily="34" charset="-128"/>
                </a:rPr>
                <a:t>Sales, cost, and cash flow</a:t>
              </a:r>
            </a:p>
          </p:txBody>
        </p:sp>
        <p:sp>
          <p:nvSpPr>
            <p:cNvPr id="23580" name="Line 14"/>
            <p:cNvSpPr>
              <a:spLocks noChangeShapeType="1"/>
            </p:cNvSpPr>
            <p:nvPr/>
          </p:nvSpPr>
          <p:spPr bwMode="auto">
            <a:xfrm>
              <a:off x="1616" y="1880"/>
              <a:ext cx="0" cy="20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1" name="Line 15"/>
            <p:cNvSpPr>
              <a:spLocks noChangeShapeType="1"/>
            </p:cNvSpPr>
            <p:nvPr/>
          </p:nvSpPr>
          <p:spPr bwMode="auto">
            <a:xfrm>
              <a:off x="2456" y="1880"/>
              <a:ext cx="0" cy="20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2" name="Line 16"/>
            <p:cNvSpPr>
              <a:spLocks noChangeShapeType="1"/>
            </p:cNvSpPr>
            <p:nvPr/>
          </p:nvSpPr>
          <p:spPr bwMode="auto">
            <a:xfrm>
              <a:off x="3312" y="1880"/>
              <a:ext cx="0" cy="20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" name="Line 17"/>
            <p:cNvSpPr>
              <a:spLocks noChangeShapeType="1"/>
            </p:cNvSpPr>
            <p:nvPr/>
          </p:nvSpPr>
          <p:spPr bwMode="auto">
            <a:xfrm>
              <a:off x="672" y="2896"/>
              <a:ext cx="44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06" name="Freeform 18"/>
          <p:cNvSpPr>
            <a:spLocks/>
          </p:cNvSpPr>
          <p:nvPr/>
        </p:nvSpPr>
        <p:spPr bwMode="auto">
          <a:xfrm>
            <a:off x="2636838" y="2857501"/>
            <a:ext cx="7040562" cy="1249363"/>
          </a:xfrm>
          <a:custGeom>
            <a:avLst/>
            <a:gdLst>
              <a:gd name="T0" fmla="*/ 0 w 4435"/>
              <a:gd name="T1" fmla="*/ 1983364556 h 787"/>
              <a:gd name="T2" fmla="*/ 914815860 w 4435"/>
              <a:gd name="T3" fmla="*/ 834172846 h 787"/>
              <a:gd name="T4" fmla="*/ 1801910797 w 4435"/>
              <a:gd name="T5" fmla="*/ 108367556 h 787"/>
              <a:gd name="T6" fmla="*/ 2147483646 w 4435"/>
              <a:gd name="T7" fmla="*/ 189012588 h 787"/>
              <a:gd name="T8" fmla="*/ 2147483646 w 4435"/>
              <a:gd name="T9" fmla="*/ 1035785427 h 787"/>
              <a:gd name="T10" fmla="*/ 2147483646 w 4435"/>
              <a:gd name="T11" fmla="*/ 1539816879 h 787"/>
              <a:gd name="T12" fmla="*/ 2147483646 w 4435"/>
              <a:gd name="T13" fmla="*/ 1660784427 h 787"/>
              <a:gd name="T14" fmla="*/ 2147483646 w 4435"/>
              <a:gd name="T15" fmla="*/ 1761590717 h 7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435" h="787">
                <a:moveTo>
                  <a:pt x="0" y="787"/>
                </a:moveTo>
                <a:cubicBezTo>
                  <a:pt x="60" y="712"/>
                  <a:pt x="244" y="455"/>
                  <a:pt x="363" y="331"/>
                </a:cubicBezTo>
                <a:cubicBezTo>
                  <a:pt x="482" y="207"/>
                  <a:pt x="588" y="86"/>
                  <a:pt x="715" y="43"/>
                </a:cubicBezTo>
                <a:cubicBezTo>
                  <a:pt x="842" y="0"/>
                  <a:pt x="927" y="14"/>
                  <a:pt x="1123" y="75"/>
                </a:cubicBezTo>
                <a:cubicBezTo>
                  <a:pt x="1319" y="136"/>
                  <a:pt x="1666" y="322"/>
                  <a:pt x="1891" y="411"/>
                </a:cubicBezTo>
                <a:cubicBezTo>
                  <a:pt x="2116" y="500"/>
                  <a:pt x="2275" y="570"/>
                  <a:pt x="2475" y="611"/>
                </a:cubicBezTo>
                <a:cubicBezTo>
                  <a:pt x="2675" y="652"/>
                  <a:pt x="2764" y="644"/>
                  <a:pt x="3091" y="659"/>
                </a:cubicBezTo>
                <a:cubicBezTo>
                  <a:pt x="3418" y="674"/>
                  <a:pt x="4155" y="691"/>
                  <a:pt x="4435" y="699"/>
                </a:cubicBezTo>
              </a:path>
            </a:pathLst>
          </a:custGeom>
          <a:noFill/>
          <a:ln w="76200" cmpd="sng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07" name="Group 19"/>
          <p:cNvGrpSpPr>
            <a:grpSpLocks/>
          </p:cNvGrpSpPr>
          <p:nvPr/>
        </p:nvGrpSpPr>
        <p:grpSpPr bwMode="auto">
          <a:xfrm>
            <a:off x="2803525" y="1865314"/>
            <a:ext cx="4171950" cy="1017587"/>
            <a:chOff x="806" y="1463"/>
            <a:chExt cx="2628" cy="641"/>
          </a:xfrm>
        </p:grpSpPr>
        <p:sp>
          <p:nvSpPr>
            <p:cNvPr id="23575" name="Rectangle 20"/>
            <p:cNvSpPr>
              <a:spLocks noChangeArrowheads="1"/>
            </p:cNvSpPr>
            <p:nvPr/>
          </p:nvSpPr>
          <p:spPr bwMode="auto">
            <a:xfrm>
              <a:off x="806" y="1463"/>
              <a:ext cx="26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ea typeface="ＭＳ Ｐゴシック" panose="020B0600070205080204" pitchFamily="34" charset="-128"/>
                </a:rPr>
                <a:t>Cost of development and production</a:t>
              </a:r>
            </a:p>
          </p:txBody>
        </p:sp>
        <p:sp>
          <p:nvSpPr>
            <p:cNvPr id="23576" name="Line 21"/>
            <p:cNvSpPr>
              <a:spLocks noChangeShapeType="1"/>
            </p:cNvSpPr>
            <p:nvPr/>
          </p:nvSpPr>
          <p:spPr bwMode="auto">
            <a:xfrm flipH="1">
              <a:off x="1888" y="1688"/>
              <a:ext cx="176" cy="41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910" name="Group 22"/>
          <p:cNvGrpSpPr>
            <a:grpSpLocks/>
          </p:cNvGrpSpPr>
          <p:nvPr/>
        </p:nvGrpSpPr>
        <p:grpSpPr bwMode="auto">
          <a:xfrm>
            <a:off x="3984626" y="3416300"/>
            <a:ext cx="1133475" cy="558800"/>
            <a:chOff x="1550" y="2440"/>
            <a:chExt cx="714" cy="352"/>
          </a:xfrm>
        </p:grpSpPr>
        <p:sp>
          <p:nvSpPr>
            <p:cNvPr id="23573" name="Rectangle 23"/>
            <p:cNvSpPr>
              <a:spLocks noChangeArrowheads="1"/>
            </p:cNvSpPr>
            <p:nvPr/>
          </p:nvSpPr>
          <p:spPr bwMode="auto">
            <a:xfrm>
              <a:off x="1550" y="2440"/>
              <a:ext cx="620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ea typeface="ＭＳ Ｐゴシック" panose="020B0600070205080204" pitchFamily="34" charset="-128"/>
                </a:rPr>
                <a:t>Cash flow</a:t>
              </a:r>
            </a:p>
          </p:txBody>
        </p:sp>
        <p:sp>
          <p:nvSpPr>
            <p:cNvPr id="23574" name="Line 24"/>
            <p:cNvSpPr>
              <a:spLocks noChangeShapeType="1"/>
            </p:cNvSpPr>
            <p:nvPr/>
          </p:nvSpPr>
          <p:spPr bwMode="auto">
            <a:xfrm>
              <a:off x="2016" y="2616"/>
              <a:ext cx="248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913" name="Group 25"/>
          <p:cNvGrpSpPr>
            <a:grpSpLocks/>
          </p:cNvGrpSpPr>
          <p:nvPr/>
        </p:nvGrpSpPr>
        <p:grpSpPr bwMode="auto">
          <a:xfrm>
            <a:off x="7505701" y="2584450"/>
            <a:ext cx="2454275" cy="1123950"/>
            <a:chOff x="3768" y="1916"/>
            <a:chExt cx="1546" cy="708"/>
          </a:xfrm>
        </p:grpSpPr>
        <p:sp>
          <p:nvSpPr>
            <p:cNvPr id="23571" name="Rectangle 26"/>
            <p:cNvSpPr>
              <a:spLocks noChangeArrowheads="1"/>
            </p:cNvSpPr>
            <p:nvPr/>
          </p:nvSpPr>
          <p:spPr bwMode="auto">
            <a:xfrm>
              <a:off x="3870" y="1916"/>
              <a:ext cx="1444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ea typeface="ＭＳ Ｐゴシック" panose="020B0600070205080204" pitchFamily="34" charset="-128"/>
                </a:rPr>
                <a:t>Net revenue (profit)</a:t>
              </a:r>
            </a:p>
          </p:txBody>
        </p:sp>
        <p:sp>
          <p:nvSpPr>
            <p:cNvPr id="23572" name="Line 27"/>
            <p:cNvSpPr>
              <a:spLocks noChangeShapeType="1"/>
            </p:cNvSpPr>
            <p:nvPr/>
          </p:nvSpPr>
          <p:spPr bwMode="auto">
            <a:xfrm flipH="1">
              <a:off x="3768" y="2160"/>
              <a:ext cx="520" cy="4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916" name="Group 28"/>
          <p:cNvGrpSpPr>
            <a:grpSpLocks/>
          </p:cNvGrpSpPr>
          <p:nvPr/>
        </p:nvGrpSpPr>
        <p:grpSpPr bwMode="auto">
          <a:xfrm>
            <a:off x="6778625" y="2144714"/>
            <a:ext cx="1722438" cy="903287"/>
            <a:chOff x="3310" y="1639"/>
            <a:chExt cx="1085" cy="569"/>
          </a:xfrm>
        </p:grpSpPr>
        <p:sp>
          <p:nvSpPr>
            <p:cNvPr id="23569" name="Rectangle 29"/>
            <p:cNvSpPr>
              <a:spLocks noChangeArrowheads="1"/>
            </p:cNvSpPr>
            <p:nvPr/>
          </p:nvSpPr>
          <p:spPr bwMode="auto">
            <a:xfrm>
              <a:off x="3310" y="1639"/>
              <a:ext cx="10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ea typeface="ＭＳ Ｐゴシック" panose="020B0600070205080204" pitchFamily="34" charset="-128"/>
                </a:rPr>
                <a:t>Sales revenue</a:t>
              </a:r>
            </a:p>
          </p:txBody>
        </p:sp>
        <p:sp>
          <p:nvSpPr>
            <p:cNvPr id="23570" name="Line 30"/>
            <p:cNvSpPr>
              <a:spLocks noChangeShapeType="1"/>
            </p:cNvSpPr>
            <p:nvPr/>
          </p:nvSpPr>
          <p:spPr bwMode="auto">
            <a:xfrm flipH="1">
              <a:off x="3608" y="1848"/>
              <a:ext cx="160" cy="3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919" name="Group 31"/>
          <p:cNvGrpSpPr>
            <a:grpSpLocks/>
          </p:cNvGrpSpPr>
          <p:nvPr/>
        </p:nvGrpSpPr>
        <p:grpSpPr bwMode="auto">
          <a:xfrm>
            <a:off x="8251826" y="4051301"/>
            <a:ext cx="942975" cy="733425"/>
            <a:chOff x="4238" y="2840"/>
            <a:chExt cx="594" cy="462"/>
          </a:xfrm>
        </p:grpSpPr>
        <p:sp>
          <p:nvSpPr>
            <p:cNvPr id="23567" name="Rectangle 32"/>
            <p:cNvSpPr>
              <a:spLocks noChangeArrowheads="1"/>
            </p:cNvSpPr>
            <p:nvPr/>
          </p:nvSpPr>
          <p:spPr bwMode="auto">
            <a:xfrm>
              <a:off x="4238" y="3071"/>
              <a:ext cx="4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ea typeface="ＭＳ Ｐゴシック" panose="020B0600070205080204" pitchFamily="34" charset="-128"/>
                </a:rPr>
                <a:t>Loss</a:t>
              </a:r>
            </a:p>
          </p:txBody>
        </p:sp>
        <p:sp>
          <p:nvSpPr>
            <p:cNvPr id="23568" name="Line 33"/>
            <p:cNvSpPr>
              <a:spLocks noChangeShapeType="1"/>
            </p:cNvSpPr>
            <p:nvPr/>
          </p:nvSpPr>
          <p:spPr bwMode="auto">
            <a:xfrm flipV="1">
              <a:off x="4536" y="2840"/>
              <a:ext cx="296" cy="2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8963025" y="5927725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ea typeface="ＭＳ Ｐゴシック" panose="020B0600070205080204" pitchFamily="34" charset="-128"/>
              </a:rPr>
              <a:t>Figure 5.1</a:t>
            </a:r>
          </a:p>
        </p:txBody>
      </p:sp>
    </p:spTree>
    <p:extLst>
      <p:ext uri="{BB962C8B-B14F-4D97-AF65-F5344CB8AC3E}">
        <p14:creationId xmlns:p14="http://schemas.microsoft.com/office/powerpoint/2010/main" val="3716833387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" grpId="0" autoUpdateAnimBg="0"/>
      <p:bldP spid="3792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789" y="979858"/>
            <a:ext cx="9901646" cy="553710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even chart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694" y="1496785"/>
            <a:ext cx="9279272" cy="413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30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Widescreen</PresentationFormat>
  <Paragraphs>18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Office Theme</vt:lpstr>
      <vt:lpstr>Winning Sales Organization</vt:lpstr>
      <vt:lpstr>PowerPoint Presentation</vt:lpstr>
      <vt:lpstr>History of sales..</vt:lpstr>
      <vt:lpstr>PowerPoint Presentation</vt:lpstr>
      <vt:lpstr>Fundamental of Product management </vt:lpstr>
      <vt:lpstr>Product Life Cycles</vt:lpstr>
      <vt:lpstr>Break even chart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Winning Sales Organization</dc:title>
  <dc:creator>samudro seto</dc:creator>
  <cp:lastModifiedBy>samudro seto</cp:lastModifiedBy>
  <cp:revision>1</cp:revision>
  <dcterms:created xsi:type="dcterms:W3CDTF">2019-07-07T15:24:11Z</dcterms:created>
  <dcterms:modified xsi:type="dcterms:W3CDTF">2019-07-07T15:25:06Z</dcterms:modified>
</cp:coreProperties>
</file>