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6" r:id="rId2"/>
    <p:sldId id="259" r:id="rId3"/>
    <p:sldId id="287" r:id="rId4"/>
    <p:sldId id="267" r:id="rId5"/>
    <p:sldId id="268" r:id="rId6"/>
    <p:sldId id="281" r:id="rId7"/>
    <p:sldId id="269" r:id="rId8"/>
    <p:sldId id="270" r:id="rId9"/>
    <p:sldId id="271" r:id="rId10"/>
    <p:sldId id="272" r:id="rId11"/>
    <p:sldId id="273" r:id="rId12"/>
    <p:sldId id="274" r:id="rId13"/>
    <p:sldId id="275" r:id="rId14"/>
    <p:sldId id="276" r:id="rId15"/>
    <p:sldId id="277" r:id="rId16"/>
    <p:sldId id="278" r:id="rId17"/>
    <p:sldId id="279" r:id="rId18"/>
    <p:sldId id="286" r:id="rId19"/>
    <p:sldId id="280" r:id="rId20"/>
    <p:sldId id="282" r:id="rId21"/>
    <p:sldId id="284"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568"/>
    <a:srgbClr val="213A71"/>
    <a:srgbClr val="BAAE52"/>
    <a:srgbClr val="A9A9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90" d="100"/>
          <a:sy n="90" d="100"/>
        </p:scale>
        <p:origin x="-49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A06162-708A-4F51-887B-5884963A386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34D18F5D-00FA-4FE2-ADC1-A75C93EF23C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E853B24-7090-4E91-A5C9-46F936CEBE1C}" type="datetimeFigureOut">
              <a:rPr lang="en-US"/>
              <a:pPr>
                <a:defRPr/>
              </a:pPr>
              <a:t>4/13/19</a:t>
            </a:fld>
            <a:endParaRPr lang="en-US"/>
          </a:p>
        </p:txBody>
      </p:sp>
      <p:sp>
        <p:nvSpPr>
          <p:cNvPr id="4" name="Footer Placeholder 3">
            <a:extLst>
              <a:ext uri="{FF2B5EF4-FFF2-40B4-BE49-F238E27FC236}">
                <a16:creationId xmlns:a16="http://schemas.microsoft.com/office/drawing/2014/main" id="{11E3AE76-1669-48B8-BECC-546A784AA1C9}"/>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5E0F7F77-7AAD-441E-AC79-0BE49F51E2CC}"/>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A772F49B-3782-4D7C-B532-A3860DBE985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38CEFF-B1E9-48D8-8D52-A0DA7603C5E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21427AA-499E-4FDF-861A-EEAA17026702}"/>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188F01-DF59-485C-93E5-096BC7C4737B}" type="datetimeFigureOut">
              <a:rPr lang="en-US"/>
              <a:pPr>
                <a:defRPr/>
              </a:pPr>
              <a:t>4/13/19</a:t>
            </a:fld>
            <a:endParaRPr lang="en-US"/>
          </a:p>
        </p:txBody>
      </p:sp>
      <p:sp>
        <p:nvSpPr>
          <p:cNvPr id="4" name="Slide Image Placeholder 3">
            <a:extLst>
              <a:ext uri="{FF2B5EF4-FFF2-40B4-BE49-F238E27FC236}">
                <a16:creationId xmlns:a16="http://schemas.microsoft.com/office/drawing/2014/main" id="{00743FF1-409A-4351-A831-D7ACB73D9CE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9D4B42D-3E4F-44B7-AFF5-C73586D61E4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6D60CF9-CAA0-42C0-B0DB-3069A7D7BBE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2C3019FD-2736-4C95-AF8C-3D57B18DEB2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9D0243B-62BA-4DE0-A2A9-3BE1296BB3F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9" descr="MP900285128 blue2.JPG">
            <a:extLst>
              <a:ext uri="{FF2B5EF4-FFF2-40B4-BE49-F238E27FC236}">
                <a16:creationId xmlns:a16="http://schemas.microsoft.com/office/drawing/2014/main" id="{01AF65D5-87CF-4B4F-ADC6-DA8466B2D5A7}"/>
              </a:ext>
            </a:extLst>
          </p:cNvPr>
          <p:cNvPicPr>
            <a:picLocks noChangeAspect="1"/>
          </p:cNvPicPr>
          <p:nvPr userDrawn="1"/>
        </p:nvPicPr>
        <p:blipFill>
          <a:blip r:embed="rId2">
            <a:extLst>
              <a:ext uri="{28A0092B-C50C-407E-A947-70E740481C1C}">
                <a14:useLocalDpi xmlns:a14="http://schemas.microsoft.com/office/drawing/2010/main" val="0"/>
              </a:ext>
            </a:extLst>
          </a:blip>
          <a:srcRect t="3185"/>
          <a:stretch>
            <a:fillRect/>
          </a:stretch>
        </p:blipFill>
        <p:spPr bwMode="auto">
          <a:xfrm>
            <a:off x="0" y="1317625"/>
            <a:ext cx="21526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pic>
      <p:pic>
        <p:nvPicPr>
          <p:cNvPr id="5" name="Picture 12" descr="MP900422531 blue.JPG">
            <a:extLst>
              <a:ext uri="{FF2B5EF4-FFF2-40B4-BE49-F238E27FC236}">
                <a16:creationId xmlns:a16="http://schemas.microsoft.com/office/drawing/2014/main" id="{AF4BFD5B-EA12-4C29-90F3-977393569FE4}"/>
              </a:ext>
            </a:extLst>
          </p:cNvPr>
          <p:cNvPicPr>
            <a:picLocks noChangeAspect="1"/>
          </p:cNvPicPr>
          <p:nvPr userDrawn="1"/>
        </p:nvPicPr>
        <p:blipFill>
          <a:blip r:embed="rId3">
            <a:extLst>
              <a:ext uri="{28A0092B-C50C-407E-A947-70E740481C1C}">
                <a14:useLocalDpi xmlns:a14="http://schemas.microsoft.com/office/drawing/2010/main" val="0"/>
              </a:ext>
            </a:extLst>
          </a:blip>
          <a:srcRect l="22047"/>
          <a:stretch>
            <a:fillRect/>
          </a:stretch>
        </p:blipFill>
        <p:spPr bwMode="auto">
          <a:xfrm>
            <a:off x="0" y="4437063"/>
            <a:ext cx="2155825" cy="242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E024E669-2871-44F8-A281-D0D99E3094E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r="30765"/>
          <a:stretch>
            <a:fillRect/>
          </a:stretch>
        </p:blipFill>
        <p:spPr bwMode="auto">
          <a:xfrm>
            <a:off x="0" y="0"/>
            <a:ext cx="9144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a:extLst>
              <a:ext uri="{FF2B5EF4-FFF2-40B4-BE49-F238E27FC236}">
                <a16:creationId xmlns:a16="http://schemas.microsoft.com/office/drawing/2014/main" id="{249CC10C-371F-4CE1-9033-7A4316C90DAF}"/>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l="8922" t="13043"/>
          <a:stretch>
            <a:fillRect/>
          </a:stretch>
        </p:blipFill>
        <p:spPr bwMode="auto">
          <a:xfrm>
            <a:off x="6124575" y="0"/>
            <a:ext cx="301942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277A8F4-0E44-4D9E-9AE4-BEFF2FB88366}"/>
              </a:ext>
            </a:extLst>
          </p:cNvPr>
          <p:cNvSpPr/>
          <p:nvPr userDrawn="1"/>
        </p:nvSpPr>
        <p:spPr>
          <a:xfrm>
            <a:off x="0" y="4383088"/>
            <a:ext cx="9144000" cy="95250"/>
          </a:xfrm>
          <a:prstGeom prst="rect">
            <a:avLst/>
          </a:prstGeom>
          <a:gradFill flip="none" rotWithShape="1">
            <a:gsLst>
              <a:gs pos="30000">
                <a:srgbClr val="1E3568"/>
              </a:gs>
              <a:gs pos="100000">
                <a:schemeClr val="bg1"/>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 name="Picture 4">
            <a:extLst>
              <a:ext uri="{FF2B5EF4-FFF2-40B4-BE49-F238E27FC236}">
                <a16:creationId xmlns:a16="http://schemas.microsoft.com/office/drawing/2014/main" id="{9B1248D7-5FD1-416B-9418-A54A042F659C}"/>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l="67482"/>
          <a:stretch>
            <a:fillRect/>
          </a:stretch>
        </p:blipFill>
        <p:spPr bwMode="auto">
          <a:xfrm>
            <a:off x="26988" y="0"/>
            <a:ext cx="234315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63689" y="4782670"/>
            <a:ext cx="4953000" cy="1447800"/>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9"/>
          <p:cNvSpPr>
            <a:spLocks noGrp="1"/>
          </p:cNvSpPr>
          <p:nvPr>
            <p:ph type="title"/>
          </p:nvPr>
        </p:nvSpPr>
        <p:spPr>
          <a:xfrm>
            <a:off x="2568389" y="2729753"/>
            <a:ext cx="5943600" cy="1143000"/>
          </a:xfrm>
          <a:noFill/>
          <a:ln>
            <a:noFill/>
          </a:ln>
        </p:spPr>
        <p:txBody>
          <a:bodyPr/>
          <a:lstStyle>
            <a:lvl1pPr algn="ctr">
              <a:defRPr b="1">
                <a:solidFill>
                  <a:srgbClr val="213A71"/>
                </a:solidFill>
              </a:defRPr>
            </a:lvl1pPr>
          </a:lstStyle>
          <a:p>
            <a:r>
              <a:rPr lang="en-US"/>
              <a:t>Click to edit Master title style</a:t>
            </a:r>
            <a:endParaRPr lang="en-US" dirty="0"/>
          </a:p>
        </p:txBody>
      </p:sp>
    </p:spTree>
    <p:extLst>
      <p:ext uri="{BB962C8B-B14F-4D97-AF65-F5344CB8AC3E}">
        <p14:creationId xmlns:p14="http://schemas.microsoft.com/office/powerpoint/2010/main" val="262524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6">
            <a:extLst>
              <a:ext uri="{FF2B5EF4-FFF2-40B4-BE49-F238E27FC236}">
                <a16:creationId xmlns:a16="http://schemas.microsoft.com/office/drawing/2014/main" id="{BC0C4126-49C5-453E-A64D-9AA61784D932}"/>
              </a:ext>
            </a:extLst>
          </p:cNvPr>
          <p:cNvSpPr>
            <a:spLocks noGrp="1"/>
          </p:cNvSpPr>
          <p:nvPr>
            <p:ph type="sldNum" sz="quarter" idx="10"/>
          </p:nvPr>
        </p:nvSpPr>
        <p:spPr>
          <a:xfrm>
            <a:off x="7489825" y="6264275"/>
            <a:ext cx="1196975" cy="365125"/>
          </a:xfrm>
        </p:spPr>
        <p:txBody>
          <a:bodyPr/>
          <a:lstStyle>
            <a:lvl1pPr>
              <a:defRPr/>
            </a:lvl1pPr>
          </a:lstStyle>
          <a:p>
            <a:fld id="{CE285B4B-5534-4EBA-8060-7C39C45D3AE6}" type="slidenum">
              <a:rPr lang="en-US" altLang="en-US"/>
              <a:pPr/>
              <a:t>‹#›</a:t>
            </a:fld>
            <a:endParaRPr lang="en-US" altLang="en-US"/>
          </a:p>
        </p:txBody>
      </p:sp>
      <p:sp>
        <p:nvSpPr>
          <p:cNvPr id="6" name="Footer Placeholder 4">
            <a:extLst>
              <a:ext uri="{FF2B5EF4-FFF2-40B4-BE49-F238E27FC236}">
                <a16:creationId xmlns:a16="http://schemas.microsoft.com/office/drawing/2014/main" id="{CA96A77A-6E3C-4552-8244-D29D019BBB2F}"/>
              </a:ext>
            </a:extLst>
          </p:cNvPr>
          <p:cNvSpPr>
            <a:spLocks noGrp="1"/>
          </p:cNvSpPr>
          <p:nvPr>
            <p:ph type="ftr" sz="quarter" idx="11"/>
          </p:nvPr>
        </p:nvSpPr>
        <p:spPr>
          <a:xfrm>
            <a:off x="2792413" y="6159500"/>
            <a:ext cx="3549650" cy="306388"/>
          </a:xfrm>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7" name="Date Placeholder 8">
            <a:extLst>
              <a:ext uri="{FF2B5EF4-FFF2-40B4-BE49-F238E27FC236}">
                <a16:creationId xmlns:a16="http://schemas.microsoft.com/office/drawing/2014/main" id="{16AF95D0-02E1-478D-9597-756EC2035929}"/>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2445678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7EB5C8AD-B456-49E4-BE69-CE01C3844A88}"/>
              </a:ext>
            </a:extLst>
          </p:cNvPr>
          <p:cNvSpPr>
            <a:spLocks noGrp="1"/>
          </p:cNvSpPr>
          <p:nvPr>
            <p:ph type="sldNum" sz="quarter" idx="10"/>
          </p:nvPr>
        </p:nvSpPr>
        <p:spPr>
          <a:xfrm>
            <a:off x="7543800" y="6264275"/>
            <a:ext cx="1143000" cy="365125"/>
          </a:xfrm>
        </p:spPr>
        <p:txBody>
          <a:bodyPr/>
          <a:lstStyle>
            <a:lvl1pPr>
              <a:defRPr/>
            </a:lvl1pPr>
          </a:lstStyle>
          <a:p>
            <a:fld id="{42989E83-9ABE-4275-909F-6727AA13A897}" type="slidenum">
              <a:rPr lang="en-US" altLang="en-US"/>
              <a:pPr/>
              <a:t>‹#›</a:t>
            </a:fld>
            <a:endParaRPr lang="en-US" altLang="en-US"/>
          </a:p>
        </p:txBody>
      </p:sp>
      <p:sp>
        <p:nvSpPr>
          <p:cNvPr id="5" name="Footer Placeholder 4">
            <a:extLst>
              <a:ext uri="{FF2B5EF4-FFF2-40B4-BE49-F238E27FC236}">
                <a16:creationId xmlns:a16="http://schemas.microsoft.com/office/drawing/2014/main" id="{7BA1A611-8846-4CF8-90F6-01DC6662CEB0}"/>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6" name="Date Placeholder 8">
            <a:extLst>
              <a:ext uri="{FF2B5EF4-FFF2-40B4-BE49-F238E27FC236}">
                <a16:creationId xmlns:a16="http://schemas.microsoft.com/office/drawing/2014/main" id="{00B6B4CF-2B6B-4F85-A87A-D3FAEE57412A}"/>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528445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7D819469-7AC7-428C-9222-E892513A5F46}"/>
              </a:ext>
            </a:extLst>
          </p:cNvPr>
          <p:cNvSpPr>
            <a:spLocks noGrp="1"/>
          </p:cNvSpPr>
          <p:nvPr>
            <p:ph type="sldNum" sz="quarter" idx="10"/>
          </p:nvPr>
        </p:nvSpPr>
        <p:spPr/>
        <p:txBody>
          <a:bodyPr/>
          <a:lstStyle>
            <a:lvl1pPr>
              <a:defRPr/>
            </a:lvl1pPr>
          </a:lstStyle>
          <a:p>
            <a:fld id="{3C202074-E983-4B03-8776-C858313D1C94}" type="slidenum">
              <a:rPr lang="en-US" altLang="en-US"/>
              <a:pPr/>
              <a:t>‹#›</a:t>
            </a:fld>
            <a:endParaRPr lang="en-US" altLang="en-US"/>
          </a:p>
        </p:txBody>
      </p:sp>
      <p:sp>
        <p:nvSpPr>
          <p:cNvPr id="5" name="Footer Placeholder 4">
            <a:extLst>
              <a:ext uri="{FF2B5EF4-FFF2-40B4-BE49-F238E27FC236}">
                <a16:creationId xmlns:a16="http://schemas.microsoft.com/office/drawing/2014/main" id="{C9BEFE19-310A-496D-9AD8-06B7603ADAC0}"/>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6" name="Date Placeholder 8">
            <a:extLst>
              <a:ext uri="{FF2B5EF4-FFF2-40B4-BE49-F238E27FC236}">
                <a16:creationId xmlns:a16="http://schemas.microsoft.com/office/drawing/2014/main" id="{BA9B5A9D-951D-46E4-9669-FF620ECEC7CF}"/>
              </a:ext>
            </a:extLst>
          </p:cNvPr>
          <p:cNvSpPr>
            <a:spLocks noGrp="1"/>
          </p:cNvSpPr>
          <p:nvPr>
            <p:ph type="dt" sz="half" idx="12"/>
          </p:nvPr>
        </p:nvSpPr>
        <p:spPr>
          <a:xfrm>
            <a:off x="3509963" y="6427788"/>
            <a:ext cx="2133600" cy="268287"/>
          </a:xfrm>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3581888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CE5A1B6E-0C14-4E3A-98F6-CB592B07849F}"/>
              </a:ext>
            </a:extLst>
          </p:cNvPr>
          <p:cNvSpPr>
            <a:spLocks noGrp="1"/>
          </p:cNvSpPr>
          <p:nvPr>
            <p:ph type="sldNum" sz="quarter" idx="10"/>
          </p:nvPr>
        </p:nvSpPr>
        <p:spPr>
          <a:xfrm>
            <a:off x="7772400" y="6264275"/>
            <a:ext cx="914400" cy="365125"/>
          </a:xfrm>
        </p:spPr>
        <p:txBody>
          <a:bodyPr/>
          <a:lstStyle>
            <a:lvl1pPr>
              <a:defRPr/>
            </a:lvl1pPr>
          </a:lstStyle>
          <a:p>
            <a:fld id="{55F122C9-5037-475B-A988-C27961A320E1}" type="slidenum">
              <a:rPr lang="en-US" altLang="en-US"/>
              <a:pPr/>
              <a:t>‹#›</a:t>
            </a:fld>
            <a:endParaRPr lang="en-US" altLang="en-US"/>
          </a:p>
        </p:txBody>
      </p:sp>
      <p:sp>
        <p:nvSpPr>
          <p:cNvPr id="4" name="Footer Placeholder 4">
            <a:extLst>
              <a:ext uri="{FF2B5EF4-FFF2-40B4-BE49-F238E27FC236}">
                <a16:creationId xmlns:a16="http://schemas.microsoft.com/office/drawing/2014/main" id="{4A1B071D-F9FF-42C2-A263-A5AAD1B046FF}"/>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5" name="Date Placeholder 8">
            <a:extLst>
              <a:ext uri="{FF2B5EF4-FFF2-40B4-BE49-F238E27FC236}">
                <a16:creationId xmlns:a16="http://schemas.microsoft.com/office/drawing/2014/main" id="{4E581914-319B-4FBC-98F4-B3BBE2894081}"/>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3203221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9">
            <a:extLst>
              <a:ext uri="{FF2B5EF4-FFF2-40B4-BE49-F238E27FC236}">
                <a16:creationId xmlns:a16="http://schemas.microsoft.com/office/drawing/2014/main" id="{F306EED4-BA81-4A83-AD3F-0BC6190FD1D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9745" t="13043" r="25014"/>
          <a:stretch>
            <a:fillRect/>
          </a:stretch>
        </p:blipFill>
        <p:spPr bwMode="auto">
          <a:xfrm>
            <a:off x="0" y="0"/>
            <a:ext cx="1681163"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42246" y="274638"/>
            <a:ext cx="7046260" cy="1043174"/>
          </a:xfrm>
          <a:noFill/>
          <a:ln>
            <a:noFill/>
          </a:ln>
        </p:spPr>
        <p:txBody>
          <a:bodyPr>
            <a:normAutofit/>
          </a:bodyPr>
          <a:lstStyle>
            <a:lvl1pPr>
              <a:defRPr sz="4000" b="1">
                <a:solidFill>
                  <a:srgbClr val="213A71"/>
                </a:solidFill>
              </a:defRPr>
            </a:lvl1pPr>
          </a:lstStyle>
          <a:p>
            <a:r>
              <a:rPr lang="en-US"/>
              <a:t>Click to edit Master title style</a:t>
            </a:r>
            <a:endParaRPr lang="en-US" dirty="0"/>
          </a:p>
        </p:txBody>
      </p:sp>
      <p:sp>
        <p:nvSpPr>
          <p:cNvPr id="4" name="Slide Number Placeholder 4">
            <a:extLst>
              <a:ext uri="{FF2B5EF4-FFF2-40B4-BE49-F238E27FC236}">
                <a16:creationId xmlns:a16="http://schemas.microsoft.com/office/drawing/2014/main" id="{7A3230E7-0B54-4E6B-B808-5A82034D3310}"/>
              </a:ext>
            </a:extLst>
          </p:cNvPr>
          <p:cNvSpPr>
            <a:spLocks noGrp="1"/>
          </p:cNvSpPr>
          <p:nvPr>
            <p:ph type="sldNum" sz="quarter" idx="10"/>
          </p:nvPr>
        </p:nvSpPr>
        <p:spPr>
          <a:xfrm>
            <a:off x="8067675" y="6221413"/>
            <a:ext cx="860425" cy="365125"/>
          </a:xfrm>
        </p:spPr>
        <p:txBody>
          <a:bodyPr/>
          <a:lstStyle>
            <a:lvl1pPr>
              <a:defRPr/>
            </a:lvl1pPr>
          </a:lstStyle>
          <a:p>
            <a:fld id="{EC1C86E2-B653-4571-8D9F-76C8CECB5387}" type="slidenum">
              <a:rPr lang="en-US" altLang="en-US"/>
              <a:pPr/>
              <a:t>‹#›</a:t>
            </a:fld>
            <a:endParaRPr lang="en-US" altLang="en-US"/>
          </a:p>
        </p:txBody>
      </p:sp>
      <p:sp>
        <p:nvSpPr>
          <p:cNvPr id="5" name="Footer Placeholder 4">
            <a:extLst>
              <a:ext uri="{FF2B5EF4-FFF2-40B4-BE49-F238E27FC236}">
                <a16:creationId xmlns:a16="http://schemas.microsoft.com/office/drawing/2014/main" id="{8FE6C180-B70A-4A00-ACD3-4FC6C027211D}"/>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Tree>
    <p:extLst>
      <p:ext uri="{BB962C8B-B14F-4D97-AF65-F5344CB8AC3E}">
        <p14:creationId xmlns:p14="http://schemas.microsoft.com/office/powerpoint/2010/main" val="187754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4">
            <a:extLst>
              <a:ext uri="{FF2B5EF4-FFF2-40B4-BE49-F238E27FC236}">
                <a16:creationId xmlns:a16="http://schemas.microsoft.com/office/drawing/2014/main" id="{FC871396-EF30-4CFD-8AEA-3C0F40E4AD22}"/>
              </a:ext>
            </a:extLst>
          </p:cNvPr>
          <p:cNvSpPr>
            <a:spLocks noGrp="1"/>
          </p:cNvSpPr>
          <p:nvPr>
            <p:ph type="ftr" sz="quarter" idx="10"/>
          </p:nvPr>
        </p:nvSpPr>
        <p:spPr>
          <a:xfrm>
            <a:off x="2797175" y="6211888"/>
            <a:ext cx="3549650" cy="307975"/>
          </a:xfrm>
        </p:spPr>
        <p:txBody>
          <a:bodyPr/>
          <a:lstStyle>
            <a:lvl1pPr>
              <a:defRPr/>
            </a:lvl1pPr>
          </a:lstStyle>
          <a:p>
            <a:pPr>
              <a:defRPr/>
            </a:pPr>
            <a:r>
              <a:rPr lang="en-US"/>
              <a:t>Building a Business Plan</a:t>
            </a:r>
            <a:endParaRPr lang="en-US" dirty="0"/>
          </a:p>
        </p:txBody>
      </p:sp>
      <p:sp>
        <p:nvSpPr>
          <p:cNvPr id="5" name="Slide Number Placeholder 5">
            <a:extLst>
              <a:ext uri="{FF2B5EF4-FFF2-40B4-BE49-F238E27FC236}">
                <a16:creationId xmlns:a16="http://schemas.microsoft.com/office/drawing/2014/main" id="{780B4343-76D8-4135-9F44-C4C1910F017F}"/>
              </a:ext>
            </a:extLst>
          </p:cNvPr>
          <p:cNvSpPr>
            <a:spLocks noGrp="1"/>
          </p:cNvSpPr>
          <p:nvPr>
            <p:ph type="sldNum" sz="quarter" idx="11"/>
          </p:nvPr>
        </p:nvSpPr>
        <p:spPr>
          <a:xfrm>
            <a:off x="7759700" y="6318250"/>
            <a:ext cx="927100" cy="365125"/>
          </a:xfrm>
        </p:spPr>
        <p:txBody>
          <a:bodyPr/>
          <a:lstStyle>
            <a:lvl1pPr>
              <a:defRPr/>
            </a:lvl1pPr>
          </a:lstStyle>
          <a:p>
            <a:fld id="{2CF56E85-A808-4135-ABEB-3A413B2733C9}" type="slidenum">
              <a:rPr lang="en-US" altLang="en-US"/>
              <a:pPr/>
              <a:t>‹#›</a:t>
            </a:fld>
            <a:endParaRPr lang="en-US" altLang="en-US"/>
          </a:p>
        </p:txBody>
      </p:sp>
      <p:sp>
        <p:nvSpPr>
          <p:cNvPr id="6" name="Date Placeholder 6">
            <a:extLst>
              <a:ext uri="{FF2B5EF4-FFF2-40B4-BE49-F238E27FC236}">
                <a16:creationId xmlns:a16="http://schemas.microsoft.com/office/drawing/2014/main" id="{D65137F8-FC09-4B26-BE19-D8E61216C22D}"/>
              </a:ext>
            </a:extLst>
          </p:cNvPr>
          <p:cNvSpPr>
            <a:spLocks noGrp="1"/>
          </p:cNvSpPr>
          <p:nvPr>
            <p:ph type="dt" sz="half" idx="12"/>
          </p:nvPr>
        </p:nvSpPr>
        <p:spPr>
          <a:xfrm>
            <a:off x="3505200" y="6481763"/>
            <a:ext cx="2133600" cy="268287"/>
          </a:xfrm>
        </p:spPr>
        <p:txBody>
          <a:bodyPr/>
          <a:lstStyle>
            <a:lvl1pPr>
              <a:defRPr/>
            </a:lvl1pPr>
          </a:lstStyle>
          <a:p>
            <a:pPr>
              <a:defRPr/>
            </a:pPr>
            <a:r>
              <a:rPr lang="en-US"/>
              <a:t>August 2010</a:t>
            </a:r>
          </a:p>
        </p:txBody>
      </p:sp>
    </p:spTree>
    <p:extLst>
      <p:ext uri="{BB962C8B-B14F-4D97-AF65-F5344CB8AC3E}">
        <p14:creationId xmlns:p14="http://schemas.microsoft.com/office/powerpoint/2010/main" val="130760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09997DCE-6CFB-4398-A586-626306BCEB0B}"/>
              </a:ext>
            </a:extLst>
          </p:cNvPr>
          <p:cNvSpPr>
            <a:spLocks noGrp="1"/>
          </p:cNvSpPr>
          <p:nvPr>
            <p:ph type="sldNum" sz="quarter" idx="10"/>
          </p:nvPr>
        </p:nvSpPr>
        <p:spPr>
          <a:xfrm>
            <a:off x="7610475" y="6264275"/>
            <a:ext cx="1076325" cy="365125"/>
          </a:xfrm>
        </p:spPr>
        <p:txBody>
          <a:bodyPr/>
          <a:lstStyle>
            <a:lvl1pPr>
              <a:defRPr/>
            </a:lvl1pPr>
          </a:lstStyle>
          <a:p>
            <a:fld id="{2B0A65B9-A090-4314-8B7F-AAEB2A90D892}" type="slidenum">
              <a:rPr lang="en-US" altLang="en-US"/>
              <a:pPr/>
              <a:t>‹#›</a:t>
            </a:fld>
            <a:endParaRPr lang="en-US" altLang="en-US"/>
          </a:p>
        </p:txBody>
      </p:sp>
      <p:sp>
        <p:nvSpPr>
          <p:cNvPr id="5" name="Footer Placeholder 4">
            <a:extLst>
              <a:ext uri="{FF2B5EF4-FFF2-40B4-BE49-F238E27FC236}">
                <a16:creationId xmlns:a16="http://schemas.microsoft.com/office/drawing/2014/main" id="{77DEE0E4-6B20-4121-9857-C84B88A2B660}"/>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6" name="Date Placeholder 8">
            <a:extLst>
              <a:ext uri="{FF2B5EF4-FFF2-40B4-BE49-F238E27FC236}">
                <a16:creationId xmlns:a16="http://schemas.microsoft.com/office/drawing/2014/main" id="{2F40C9D3-7440-40F1-84AD-A2B85CEF864D}"/>
              </a:ext>
            </a:extLst>
          </p:cNvPr>
          <p:cNvSpPr>
            <a:spLocks noGrp="1"/>
          </p:cNvSpPr>
          <p:nvPr>
            <p:ph type="dt" sz="half" idx="12"/>
          </p:nvPr>
        </p:nvSpPr>
        <p:spPr>
          <a:xfrm>
            <a:off x="3509963" y="6427788"/>
            <a:ext cx="2133600" cy="268287"/>
          </a:xfrm>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3170309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6">
            <a:extLst>
              <a:ext uri="{FF2B5EF4-FFF2-40B4-BE49-F238E27FC236}">
                <a16:creationId xmlns:a16="http://schemas.microsoft.com/office/drawing/2014/main" id="{FE8CEF45-E1F3-4992-B1BB-9A3D099C7705}"/>
              </a:ext>
            </a:extLst>
          </p:cNvPr>
          <p:cNvSpPr>
            <a:spLocks noGrp="1"/>
          </p:cNvSpPr>
          <p:nvPr>
            <p:ph type="sldNum" sz="quarter" idx="10"/>
          </p:nvPr>
        </p:nvSpPr>
        <p:spPr>
          <a:xfrm>
            <a:off x="7812088" y="6264275"/>
            <a:ext cx="874712" cy="365125"/>
          </a:xfrm>
        </p:spPr>
        <p:txBody>
          <a:bodyPr/>
          <a:lstStyle>
            <a:lvl1pPr>
              <a:defRPr/>
            </a:lvl1pPr>
          </a:lstStyle>
          <a:p>
            <a:fld id="{18838DD4-A18A-43AD-B40B-7F21BA7DC172}" type="slidenum">
              <a:rPr lang="en-US" altLang="en-US"/>
              <a:pPr/>
              <a:t>‹#›</a:t>
            </a:fld>
            <a:endParaRPr lang="en-US" altLang="en-US"/>
          </a:p>
        </p:txBody>
      </p:sp>
      <p:sp>
        <p:nvSpPr>
          <p:cNvPr id="6" name="Footer Placeholder 4">
            <a:extLst>
              <a:ext uri="{FF2B5EF4-FFF2-40B4-BE49-F238E27FC236}">
                <a16:creationId xmlns:a16="http://schemas.microsoft.com/office/drawing/2014/main" id="{98400E00-8FED-45EE-9374-EACCAC569266}"/>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7" name="Date Placeholder 8">
            <a:extLst>
              <a:ext uri="{FF2B5EF4-FFF2-40B4-BE49-F238E27FC236}">
                <a16:creationId xmlns:a16="http://schemas.microsoft.com/office/drawing/2014/main" id="{9940888B-10A0-49C6-BED8-59F910DEBC61}"/>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p>
        </p:txBody>
      </p:sp>
    </p:spTree>
    <p:extLst>
      <p:ext uri="{BB962C8B-B14F-4D97-AF65-F5344CB8AC3E}">
        <p14:creationId xmlns:p14="http://schemas.microsoft.com/office/powerpoint/2010/main" val="113761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8">
            <a:extLst>
              <a:ext uri="{FF2B5EF4-FFF2-40B4-BE49-F238E27FC236}">
                <a16:creationId xmlns:a16="http://schemas.microsoft.com/office/drawing/2014/main" id="{6E0FD5D7-40A6-45A1-BC8B-B06823D45107}"/>
              </a:ext>
            </a:extLst>
          </p:cNvPr>
          <p:cNvSpPr>
            <a:spLocks noGrp="1"/>
          </p:cNvSpPr>
          <p:nvPr>
            <p:ph type="sldNum" sz="quarter" idx="10"/>
          </p:nvPr>
        </p:nvSpPr>
        <p:spPr>
          <a:xfrm>
            <a:off x="7853363" y="6264275"/>
            <a:ext cx="833437" cy="365125"/>
          </a:xfrm>
        </p:spPr>
        <p:txBody>
          <a:bodyPr/>
          <a:lstStyle>
            <a:lvl1pPr>
              <a:defRPr/>
            </a:lvl1pPr>
          </a:lstStyle>
          <a:p>
            <a:fld id="{E73C5DF1-EA29-4DE6-9519-A331A7244059}" type="slidenum">
              <a:rPr lang="en-US" altLang="en-US"/>
              <a:pPr/>
              <a:t>‹#›</a:t>
            </a:fld>
            <a:endParaRPr lang="en-US" altLang="en-US"/>
          </a:p>
        </p:txBody>
      </p:sp>
      <p:sp>
        <p:nvSpPr>
          <p:cNvPr id="8" name="Footer Placeholder 4">
            <a:extLst>
              <a:ext uri="{FF2B5EF4-FFF2-40B4-BE49-F238E27FC236}">
                <a16:creationId xmlns:a16="http://schemas.microsoft.com/office/drawing/2014/main" id="{FAAAD172-8197-418A-B7D9-D4DF97434C68}"/>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9" name="Date Placeholder 8">
            <a:extLst>
              <a:ext uri="{FF2B5EF4-FFF2-40B4-BE49-F238E27FC236}">
                <a16:creationId xmlns:a16="http://schemas.microsoft.com/office/drawing/2014/main" id="{EAC53CCB-00A0-4079-942D-A4234ED07507}"/>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1200000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815352" y="167062"/>
            <a:ext cx="6871447" cy="1143000"/>
          </a:xfrm>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700AEF54-C16C-4FF7-B4F4-BC1326724661}"/>
              </a:ext>
            </a:extLst>
          </p:cNvPr>
          <p:cNvSpPr>
            <a:spLocks noGrp="1"/>
          </p:cNvSpPr>
          <p:nvPr>
            <p:ph type="sldNum" sz="quarter" idx="10"/>
          </p:nvPr>
        </p:nvSpPr>
        <p:spPr>
          <a:xfrm>
            <a:off x="7408863" y="6264275"/>
            <a:ext cx="1277937" cy="365125"/>
          </a:xfrm>
        </p:spPr>
        <p:txBody>
          <a:bodyPr/>
          <a:lstStyle>
            <a:lvl1pPr>
              <a:defRPr/>
            </a:lvl1pPr>
          </a:lstStyle>
          <a:p>
            <a:fld id="{4D1CDC15-6091-4EB1-BE7B-48DA4E6FFC66}" type="slidenum">
              <a:rPr lang="en-US" altLang="en-US"/>
              <a:pPr/>
              <a:t>‹#›</a:t>
            </a:fld>
            <a:endParaRPr lang="en-US" altLang="en-US"/>
          </a:p>
        </p:txBody>
      </p:sp>
      <p:sp>
        <p:nvSpPr>
          <p:cNvPr id="4" name="Footer Placeholder 4">
            <a:extLst>
              <a:ext uri="{FF2B5EF4-FFF2-40B4-BE49-F238E27FC236}">
                <a16:creationId xmlns:a16="http://schemas.microsoft.com/office/drawing/2014/main" id="{60180E04-084B-4C80-A812-D5779A4DF30D}"/>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5" name="Date Placeholder 8">
            <a:extLst>
              <a:ext uri="{FF2B5EF4-FFF2-40B4-BE49-F238E27FC236}">
                <a16:creationId xmlns:a16="http://schemas.microsoft.com/office/drawing/2014/main" id="{36C03EEA-688D-4ECF-B976-758778E74CE1}"/>
              </a:ext>
            </a:extLst>
          </p:cNvPr>
          <p:cNvSpPr>
            <a:spLocks noGrp="1"/>
          </p:cNvSpPr>
          <p:nvPr>
            <p:ph type="dt" sz="half" idx="12"/>
          </p:nvPr>
        </p:nvSpPr>
        <p:spPr/>
        <p:txBody>
          <a:bodyPr/>
          <a:lstStyle>
            <a:lvl1pPr algn="ctr">
              <a:defRPr sz="1200">
                <a:solidFill>
                  <a:schemeClr val="tx1">
                    <a:tint val="75000"/>
                  </a:schemeClr>
                </a:solidFill>
              </a:defRPr>
            </a:lvl1pPr>
          </a:lstStyle>
          <a:p>
            <a:pPr>
              <a:defRPr/>
            </a:pPr>
            <a:r>
              <a:rPr lang="en-US"/>
              <a:t>August 2010</a:t>
            </a:r>
          </a:p>
        </p:txBody>
      </p:sp>
    </p:spTree>
    <p:extLst>
      <p:ext uri="{BB962C8B-B14F-4D97-AF65-F5344CB8AC3E}">
        <p14:creationId xmlns:p14="http://schemas.microsoft.com/office/powerpoint/2010/main" val="313587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7A9A3953-235F-4B0F-BB50-6081799C86C1}"/>
              </a:ext>
            </a:extLst>
          </p:cNvPr>
          <p:cNvSpPr>
            <a:spLocks noGrp="1"/>
          </p:cNvSpPr>
          <p:nvPr>
            <p:ph type="sldNum" sz="quarter" idx="10"/>
          </p:nvPr>
        </p:nvSpPr>
        <p:spPr>
          <a:xfrm>
            <a:off x="7745413" y="6264275"/>
            <a:ext cx="941387" cy="365125"/>
          </a:xfrm>
        </p:spPr>
        <p:txBody>
          <a:bodyPr/>
          <a:lstStyle>
            <a:lvl1pPr>
              <a:defRPr/>
            </a:lvl1pPr>
          </a:lstStyle>
          <a:p>
            <a:fld id="{3F589A41-047B-44A8-955C-DCB18666DC74}" type="slidenum">
              <a:rPr lang="en-US" altLang="en-US"/>
              <a:pPr/>
              <a:t>‹#›</a:t>
            </a:fld>
            <a:endParaRPr lang="en-US" altLang="en-US"/>
          </a:p>
        </p:txBody>
      </p:sp>
      <p:sp>
        <p:nvSpPr>
          <p:cNvPr id="3" name="Footer Placeholder 4">
            <a:extLst>
              <a:ext uri="{FF2B5EF4-FFF2-40B4-BE49-F238E27FC236}">
                <a16:creationId xmlns:a16="http://schemas.microsoft.com/office/drawing/2014/main" id="{363BB316-43D2-4B9A-A490-634B4C9F7943}"/>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4" name="Date Placeholder 8">
            <a:extLst>
              <a:ext uri="{FF2B5EF4-FFF2-40B4-BE49-F238E27FC236}">
                <a16:creationId xmlns:a16="http://schemas.microsoft.com/office/drawing/2014/main" id="{2A5C49EB-CE8D-4DAE-9B37-3D27D604864D}"/>
              </a:ext>
            </a:extLst>
          </p:cNvPr>
          <p:cNvSpPr>
            <a:spLocks noGrp="1"/>
          </p:cNvSpPr>
          <p:nvPr>
            <p:ph type="dt" sz="half" idx="12"/>
          </p:nvPr>
        </p:nvSpPr>
        <p:spPr>
          <a:xfrm>
            <a:off x="3509963" y="6427788"/>
            <a:ext cx="2133600" cy="268287"/>
          </a:xfrm>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39144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6">
            <a:extLst>
              <a:ext uri="{FF2B5EF4-FFF2-40B4-BE49-F238E27FC236}">
                <a16:creationId xmlns:a16="http://schemas.microsoft.com/office/drawing/2014/main" id="{CBF34679-D411-4D6A-921F-7666746EDFD5}"/>
              </a:ext>
            </a:extLst>
          </p:cNvPr>
          <p:cNvSpPr>
            <a:spLocks noGrp="1"/>
          </p:cNvSpPr>
          <p:nvPr>
            <p:ph type="sldNum" sz="quarter" idx="10"/>
          </p:nvPr>
        </p:nvSpPr>
        <p:spPr>
          <a:xfrm>
            <a:off x="7583488" y="6264275"/>
            <a:ext cx="1103312" cy="365125"/>
          </a:xfrm>
        </p:spPr>
        <p:txBody>
          <a:bodyPr/>
          <a:lstStyle>
            <a:lvl1pPr>
              <a:defRPr/>
            </a:lvl1pPr>
          </a:lstStyle>
          <a:p>
            <a:fld id="{55A201CF-685D-4D5A-8FBE-D9764FEAC1A7}" type="slidenum">
              <a:rPr lang="en-US" altLang="en-US"/>
              <a:pPr/>
              <a:t>‹#›</a:t>
            </a:fld>
            <a:endParaRPr lang="en-US" altLang="en-US"/>
          </a:p>
        </p:txBody>
      </p:sp>
      <p:sp>
        <p:nvSpPr>
          <p:cNvPr id="6" name="Footer Placeholder 4">
            <a:extLst>
              <a:ext uri="{FF2B5EF4-FFF2-40B4-BE49-F238E27FC236}">
                <a16:creationId xmlns:a16="http://schemas.microsoft.com/office/drawing/2014/main" id="{E31ABE0C-29A4-4112-A9AB-68EDF455D530}"/>
              </a:ext>
            </a:extLst>
          </p:cNvPr>
          <p:cNvSpPr>
            <a:spLocks noGrp="1"/>
          </p:cNvSpPr>
          <p:nvPr>
            <p:ph type="ftr" sz="quarter" idx="11"/>
          </p:nvPr>
        </p:nvSpPr>
        <p:spPr/>
        <p:txBody>
          <a:bodyPr/>
          <a:lstStyle>
            <a:lvl1pPr algn="ctr">
              <a:defRPr sz="1200">
                <a:solidFill>
                  <a:schemeClr val="tx1">
                    <a:tint val="75000"/>
                  </a:schemeClr>
                </a:solidFill>
              </a:defRPr>
            </a:lvl1pPr>
          </a:lstStyle>
          <a:p>
            <a:pPr>
              <a:defRPr/>
            </a:pPr>
            <a:r>
              <a:rPr lang="en-US"/>
              <a:t>Building a Business Plan</a:t>
            </a:r>
            <a:endParaRPr lang="en-US" dirty="0"/>
          </a:p>
        </p:txBody>
      </p:sp>
      <p:sp>
        <p:nvSpPr>
          <p:cNvPr id="7" name="Date Placeholder 8">
            <a:extLst>
              <a:ext uri="{FF2B5EF4-FFF2-40B4-BE49-F238E27FC236}">
                <a16:creationId xmlns:a16="http://schemas.microsoft.com/office/drawing/2014/main" id="{AC7D0C21-7DCB-4565-8513-876478B1F9EC}"/>
              </a:ext>
            </a:extLst>
          </p:cNvPr>
          <p:cNvSpPr>
            <a:spLocks noGrp="1"/>
          </p:cNvSpPr>
          <p:nvPr>
            <p:ph type="dt" sz="half" idx="12"/>
          </p:nvPr>
        </p:nvSpPr>
        <p:spPr>
          <a:xfrm>
            <a:off x="3509963" y="6427788"/>
            <a:ext cx="2133600" cy="268287"/>
          </a:xfrm>
        </p:spPr>
        <p:txBody>
          <a:bodyPr/>
          <a:lstStyle>
            <a:lvl1pPr algn="ctr">
              <a:defRPr sz="1200">
                <a:solidFill>
                  <a:schemeClr val="tx1">
                    <a:tint val="75000"/>
                  </a:schemeClr>
                </a:solidFill>
              </a:defRPr>
            </a:lvl1pPr>
          </a:lstStyle>
          <a:p>
            <a:pPr>
              <a:defRPr/>
            </a:pPr>
            <a:r>
              <a:rPr lang="en-US"/>
              <a:t>August 2010</a:t>
            </a:r>
            <a:endParaRPr lang="en-US" dirty="0"/>
          </a:p>
        </p:txBody>
      </p:sp>
    </p:spTree>
    <p:extLst>
      <p:ext uri="{BB962C8B-B14F-4D97-AF65-F5344CB8AC3E}">
        <p14:creationId xmlns:p14="http://schemas.microsoft.com/office/powerpoint/2010/main" val="128901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FDD46D7-9C47-4482-A95A-42CBF197E913}"/>
              </a:ext>
            </a:extLst>
          </p:cNvPr>
          <p:cNvSpPr>
            <a:spLocks noGrp="1"/>
          </p:cNvSpPr>
          <p:nvPr>
            <p:ph type="title"/>
          </p:nvPr>
        </p:nvSpPr>
        <p:spPr bwMode="auto">
          <a:xfrm>
            <a:off x="1816100" y="166688"/>
            <a:ext cx="68707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0599BA1-DA84-4B2A-B824-A7CBA6BE5C4B}"/>
              </a:ext>
            </a:extLst>
          </p:cNvPr>
          <p:cNvSpPr>
            <a:spLocks noGrp="1"/>
          </p:cNvSpPr>
          <p:nvPr>
            <p:ph type="body" idx="1"/>
          </p:nvPr>
        </p:nvSpPr>
        <p:spPr bwMode="auto">
          <a:xfrm>
            <a:off x="457200" y="1600200"/>
            <a:ext cx="8229600"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a:extLst>
              <a:ext uri="{FF2B5EF4-FFF2-40B4-BE49-F238E27FC236}">
                <a16:creationId xmlns:a16="http://schemas.microsoft.com/office/drawing/2014/main" id="{9C29E1C5-554E-45F8-BB69-B294381CF36E}"/>
              </a:ext>
            </a:extLst>
          </p:cNvPr>
          <p:cNvSpPr>
            <a:spLocks noGrp="1"/>
          </p:cNvSpPr>
          <p:nvPr>
            <p:ph type="ftr" sz="quarter" idx="3"/>
          </p:nvPr>
        </p:nvSpPr>
        <p:spPr>
          <a:xfrm>
            <a:off x="2797175" y="6159500"/>
            <a:ext cx="3549650" cy="30638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Building a Business Plan</a:t>
            </a:r>
            <a:endParaRPr lang="en-US" dirty="0"/>
          </a:p>
        </p:txBody>
      </p:sp>
      <p:sp>
        <p:nvSpPr>
          <p:cNvPr id="6" name="Slide Number Placeholder 5">
            <a:extLst>
              <a:ext uri="{FF2B5EF4-FFF2-40B4-BE49-F238E27FC236}">
                <a16:creationId xmlns:a16="http://schemas.microsoft.com/office/drawing/2014/main" id="{21D754C7-D950-416F-9AE8-4447046168F8}"/>
              </a:ext>
            </a:extLst>
          </p:cNvPr>
          <p:cNvSpPr>
            <a:spLocks noGrp="1"/>
          </p:cNvSpPr>
          <p:nvPr>
            <p:ph type="sldNum" sz="quarter" idx="4"/>
          </p:nvPr>
        </p:nvSpPr>
        <p:spPr>
          <a:xfrm>
            <a:off x="7705725" y="6264275"/>
            <a:ext cx="981075"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138A662-3BBC-4957-8075-BFE070DFB94E}" type="slidenum">
              <a:rPr lang="en-US" altLang="en-US"/>
              <a:pPr/>
              <a:t>‹#›</a:t>
            </a:fld>
            <a:endParaRPr lang="en-US" altLang="en-US"/>
          </a:p>
        </p:txBody>
      </p:sp>
      <p:pic>
        <p:nvPicPr>
          <p:cNvPr id="1030" name="Picture 7">
            <a:extLst>
              <a:ext uri="{FF2B5EF4-FFF2-40B4-BE49-F238E27FC236}">
                <a16:creationId xmlns:a16="http://schemas.microsoft.com/office/drawing/2014/main" id="{4A6E035F-8BCC-407D-BB21-6F170063B32A}"/>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l="19745" t="13043" r="25014"/>
          <a:stretch>
            <a:fillRect/>
          </a:stretch>
        </p:blipFill>
        <p:spPr bwMode="auto">
          <a:xfrm>
            <a:off x="0" y="0"/>
            <a:ext cx="1681163" cy="139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B4F09C7A-34B4-4CB5-93CC-68B24ED329AC}"/>
              </a:ext>
            </a:extLst>
          </p:cNvPr>
          <p:cNvSpPr/>
          <p:nvPr/>
        </p:nvSpPr>
        <p:spPr>
          <a:xfrm>
            <a:off x="0" y="1384300"/>
            <a:ext cx="9144000" cy="95250"/>
          </a:xfrm>
          <a:prstGeom prst="rect">
            <a:avLst/>
          </a:prstGeom>
          <a:gradFill flip="none" rotWithShape="1">
            <a:gsLst>
              <a:gs pos="30000">
                <a:srgbClr val="1E3568"/>
              </a:gs>
              <a:gs pos="100000">
                <a:schemeClr val="bg1"/>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Date Placeholder 8">
            <a:extLst>
              <a:ext uri="{FF2B5EF4-FFF2-40B4-BE49-F238E27FC236}">
                <a16:creationId xmlns:a16="http://schemas.microsoft.com/office/drawing/2014/main" id="{A53F3234-E1CE-4BAC-BFAE-5E155E88824F}"/>
              </a:ext>
            </a:extLst>
          </p:cNvPr>
          <p:cNvSpPr>
            <a:spLocks noGrp="1"/>
          </p:cNvSpPr>
          <p:nvPr>
            <p:ph type="dt" sz="half" idx="2"/>
          </p:nvPr>
        </p:nvSpPr>
        <p:spPr>
          <a:xfrm>
            <a:off x="3505200" y="6427788"/>
            <a:ext cx="2133600" cy="26828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August 2010</a:t>
            </a:r>
            <a:endParaRPr lang="en-US" dirty="0"/>
          </a:p>
        </p:txBody>
      </p:sp>
    </p:spTree>
  </p:cSld>
  <p:clrMap bg1="lt1" tx1="dk1" bg2="lt2" tx2="dk2" accent1="accent1" accent2="accent2" accent3="accent3" accent4="accent4" accent5="accent5" accent6="accent6" hlink="hlink" folHlink="folHlink"/>
  <p:sldLayoutIdLst>
    <p:sldLayoutId id="2147484091" r:id="rId1"/>
    <p:sldLayoutId id="2147484092" r:id="rId2"/>
    <p:sldLayoutId id="2147484093" r:id="rId3"/>
    <p:sldLayoutId id="2147484094" r:id="rId4"/>
    <p:sldLayoutId id="2147484095" r:id="rId5"/>
    <p:sldLayoutId id="2147484096" r:id="rId6"/>
    <p:sldLayoutId id="2147484097" r:id="rId7"/>
    <p:sldLayoutId id="2147484098" r:id="rId8"/>
    <p:sldLayoutId id="2147484099" r:id="rId9"/>
    <p:sldLayoutId id="2147484100" r:id="rId10"/>
    <p:sldLayoutId id="2147484101" r:id="rId11"/>
    <p:sldLayoutId id="2147484102" r:id="rId12"/>
    <p:sldLayoutId id="2147484103" r:id="rId13"/>
  </p:sldLayoutIdLst>
  <p:hf hdr="0"/>
  <p:txStyles>
    <p:titleStyle>
      <a:lvl1pPr algn="l" rtl="0" eaLnBrk="0" fontAlgn="base" hangingPunct="0">
        <a:spcBef>
          <a:spcPct val="0"/>
        </a:spcBef>
        <a:spcAft>
          <a:spcPct val="0"/>
        </a:spcAft>
        <a:defRPr lang="en-US" sz="4000" b="1" kern="1200" dirty="0">
          <a:solidFill>
            <a:srgbClr val="1E3568"/>
          </a:solidFill>
          <a:latin typeface="+mj-lt"/>
          <a:ea typeface="+mj-ea"/>
          <a:cs typeface="+mj-cs"/>
        </a:defRPr>
      </a:lvl1pPr>
      <a:lvl2pPr algn="l" rtl="0" eaLnBrk="0" fontAlgn="base" hangingPunct="0">
        <a:spcBef>
          <a:spcPct val="0"/>
        </a:spcBef>
        <a:spcAft>
          <a:spcPct val="0"/>
        </a:spcAft>
        <a:defRPr sz="4000" b="1">
          <a:solidFill>
            <a:srgbClr val="1E3568"/>
          </a:solidFill>
          <a:latin typeface="Calibri" pitchFamily="34" charset="0"/>
        </a:defRPr>
      </a:lvl2pPr>
      <a:lvl3pPr algn="l" rtl="0" eaLnBrk="0" fontAlgn="base" hangingPunct="0">
        <a:spcBef>
          <a:spcPct val="0"/>
        </a:spcBef>
        <a:spcAft>
          <a:spcPct val="0"/>
        </a:spcAft>
        <a:defRPr sz="4000" b="1">
          <a:solidFill>
            <a:srgbClr val="1E3568"/>
          </a:solidFill>
          <a:latin typeface="Calibri" pitchFamily="34" charset="0"/>
        </a:defRPr>
      </a:lvl3pPr>
      <a:lvl4pPr algn="l" rtl="0" eaLnBrk="0" fontAlgn="base" hangingPunct="0">
        <a:spcBef>
          <a:spcPct val="0"/>
        </a:spcBef>
        <a:spcAft>
          <a:spcPct val="0"/>
        </a:spcAft>
        <a:defRPr sz="4000" b="1">
          <a:solidFill>
            <a:srgbClr val="1E3568"/>
          </a:solidFill>
          <a:latin typeface="Calibri" pitchFamily="34" charset="0"/>
        </a:defRPr>
      </a:lvl4pPr>
      <a:lvl5pPr algn="l" rtl="0" eaLnBrk="0" fontAlgn="base" hangingPunct="0">
        <a:spcBef>
          <a:spcPct val="0"/>
        </a:spcBef>
        <a:spcAft>
          <a:spcPct val="0"/>
        </a:spcAft>
        <a:defRPr sz="4000" b="1">
          <a:solidFill>
            <a:srgbClr val="1E3568"/>
          </a:solidFill>
          <a:latin typeface="Calibri" pitchFamily="34" charset="0"/>
        </a:defRPr>
      </a:lvl5pPr>
      <a:lvl6pPr marL="457200" algn="l" rtl="0" eaLnBrk="1" fontAlgn="base" hangingPunct="1">
        <a:spcBef>
          <a:spcPct val="0"/>
        </a:spcBef>
        <a:spcAft>
          <a:spcPct val="0"/>
        </a:spcAft>
        <a:defRPr sz="4000" b="1">
          <a:solidFill>
            <a:srgbClr val="1E3568"/>
          </a:solidFill>
          <a:latin typeface="Calibri" pitchFamily="34" charset="0"/>
        </a:defRPr>
      </a:lvl6pPr>
      <a:lvl7pPr marL="914400" algn="l" rtl="0" eaLnBrk="1" fontAlgn="base" hangingPunct="1">
        <a:spcBef>
          <a:spcPct val="0"/>
        </a:spcBef>
        <a:spcAft>
          <a:spcPct val="0"/>
        </a:spcAft>
        <a:defRPr sz="4000" b="1">
          <a:solidFill>
            <a:srgbClr val="1E3568"/>
          </a:solidFill>
          <a:latin typeface="Calibri" pitchFamily="34" charset="0"/>
        </a:defRPr>
      </a:lvl7pPr>
      <a:lvl8pPr marL="1371600" algn="l" rtl="0" eaLnBrk="1" fontAlgn="base" hangingPunct="1">
        <a:spcBef>
          <a:spcPct val="0"/>
        </a:spcBef>
        <a:spcAft>
          <a:spcPct val="0"/>
        </a:spcAft>
        <a:defRPr sz="4000" b="1">
          <a:solidFill>
            <a:srgbClr val="1E3568"/>
          </a:solidFill>
          <a:latin typeface="Calibri" pitchFamily="34" charset="0"/>
        </a:defRPr>
      </a:lvl8pPr>
      <a:lvl9pPr marL="1828800" algn="l" rtl="0" eaLnBrk="1" fontAlgn="base" hangingPunct="1">
        <a:spcBef>
          <a:spcPct val="0"/>
        </a:spcBef>
        <a:spcAft>
          <a:spcPct val="0"/>
        </a:spcAft>
        <a:defRPr sz="4000" b="1">
          <a:solidFill>
            <a:srgbClr val="1E3568"/>
          </a:solidFill>
          <a:latin typeface="Calibri" pitchFamily="34"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kern="1200">
          <a:solidFill>
            <a:schemeClr val="tx1"/>
          </a:solidFill>
          <a:latin typeface="+mn-lt"/>
          <a:ea typeface="+mn-ea"/>
          <a:cs typeface="+mn-cs"/>
        </a:defRPr>
      </a:lvl1pPr>
      <a:lvl2pPr marL="688975"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968375"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26365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149225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EC3834C-B9DC-49C6-A755-D7BAAD780641}"/>
              </a:ext>
            </a:extLst>
          </p:cNvPr>
          <p:cNvSpPr>
            <a:spLocks noGrp="1"/>
          </p:cNvSpPr>
          <p:nvPr>
            <p:ph type="subTitle" idx="1"/>
          </p:nvPr>
        </p:nvSpPr>
        <p:spPr>
          <a:xfrm>
            <a:off x="3063875" y="4783138"/>
            <a:ext cx="4953000" cy="1447800"/>
          </a:xfrm>
        </p:spPr>
        <p:txBody>
          <a:bodyPr rtlCol="0" anchor="ctr">
            <a:normAutofit/>
          </a:bodyPr>
          <a:lstStyle/>
          <a:p>
            <a:pPr eaLnBrk="1" fontAlgn="auto" hangingPunct="1">
              <a:spcAft>
                <a:spcPts val="0"/>
              </a:spcAft>
              <a:defRPr/>
            </a:pPr>
            <a:r>
              <a:rPr lang="en-US" sz="2800" dirty="0"/>
              <a:t>Create a Business Plan as the first step on your path to success</a:t>
            </a:r>
          </a:p>
        </p:txBody>
      </p:sp>
      <p:sp>
        <p:nvSpPr>
          <p:cNvPr id="15363" name="Title 4">
            <a:extLst>
              <a:ext uri="{FF2B5EF4-FFF2-40B4-BE49-F238E27FC236}">
                <a16:creationId xmlns:a16="http://schemas.microsoft.com/office/drawing/2014/main" id="{94B928B1-13A9-4924-9994-9A81442E68AA}"/>
              </a:ext>
            </a:extLst>
          </p:cNvPr>
          <p:cNvSpPr>
            <a:spLocks noGrp="1"/>
          </p:cNvSpPr>
          <p:nvPr>
            <p:ph type="title"/>
          </p:nvPr>
        </p:nvSpPr>
        <p:spPr>
          <a:xfrm>
            <a:off x="2568575" y="2730500"/>
            <a:ext cx="5943600" cy="1143000"/>
          </a:xfrm>
        </p:spPr>
        <p:txBody>
          <a:bodyPr/>
          <a:lstStyle/>
          <a:p>
            <a:pPr eaLnBrk="1" hangingPunct="1"/>
            <a:r>
              <a:rPr altLang="en-US"/>
              <a:t>Building a Business Plan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9C9CA2ED-CC6E-4FE5-970F-CE2FCB52AF42}"/>
              </a:ext>
            </a:extLst>
          </p:cNvPr>
          <p:cNvSpPr>
            <a:spLocks noGrp="1"/>
          </p:cNvSpPr>
          <p:nvPr>
            <p:ph idx="1"/>
          </p:nvPr>
        </p:nvSpPr>
        <p:spPr/>
        <p:txBody>
          <a:bodyPr/>
          <a:lstStyle/>
          <a:p>
            <a:pPr eaLnBrk="1" hangingPunct="1"/>
            <a:r>
              <a:rPr lang="en-US" altLang="en-US" sz="2000"/>
              <a:t>The Executive Summary of a Business Plan is a 3-5 page introduction to your Business Plan. </a:t>
            </a:r>
          </a:p>
          <a:p>
            <a:pPr eaLnBrk="1" hangingPunct="1"/>
            <a:r>
              <a:rPr lang="en-US" altLang="en-US" sz="2000"/>
              <a:t>The Executive Summary is critical, because </a:t>
            </a:r>
            <a:r>
              <a:rPr lang="en-US" altLang="en-US" sz="2000" b="1"/>
              <a:t>many individuals (including venture capitalists) only read the summary.</a:t>
            </a:r>
          </a:p>
          <a:p>
            <a:pPr eaLnBrk="1" hangingPunct="1"/>
            <a:r>
              <a:rPr lang="en-US" altLang="en-US" sz="2000"/>
              <a:t>The Executive Summary  section includes:</a:t>
            </a:r>
          </a:p>
          <a:p>
            <a:pPr lvl="1" eaLnBrk="1" hangingPunct="1"/>
            <a:r>
              <a:rPr lang="en-US" altLang="en-US" sz="1800"/>
              <a:t>A first paragraph that introduces your business.</a:t>
            </a:r>
          </a:p>
          <a:p>
            <a:pPr lvl="2" eaLnBrk="1" hangingPunct="1">
              <a:spcBef>
                <a:spcPct val="0"/>
              </a:spcBef>
            </a:pPr>
            <a:r>
              <a:rPr lang="en-US" altLang="en-US" sz="1600"/>
              <a:t>Your business name and location.</a:t>
            </a:r>
          </a:p>
          <a:p>
            <a:pPr lvl="2" eaLnBrk="1" hangingPunct="1">
              <a:spcBef>
                <a:spcPct val="0"/>
              </a:spcBef>
            </a:pPr>
            <a:r>
              <a:rPr lang="en-US" altLang="en-US" sz="1600"/>
              <a:t>A brief explanation of customer needs and your products or services.</a:t>
            </a:r>
          </a:p>
          <a:p>
            <a:pPr lvl="2" eaLnBrk="1" hangingPunct="1">
              <a:spcBef>
                <a:spcPct val="0"/>
              </a:spcBef>
            </a:pPr>
            <a:r>
              <a:rPr lang="en-US" altLang="en-US" sz="1600"/>
              <a:t>The ways that the product or service meets or exceeds the customer needs.</a:t>
            </a:r>
          </a:p>
          <a:p>
            <a:pPr lvl="2" eaLnBrk="1" hangingPunct="1">
              <a:spcBef>
                <a:spcPct val="0"/>
              </a:spcBef>
            </a:pPr>
            <a:r>
              <a:rPr lang="en-US" altLang="en-US" sz="1600"/>
              <a:t>An introduction of the team that will execute the Business Plan.</a:t>
            </a:r>
          </a:p>
          <a:p>
            <a:pPr lvl="1" eaLnBrk="1" hangingPunct="1"/>
            <a:r>
              <a:rPr lang="en-US" altLang="en-US" sz="1800"/>
              <a:t>Subsequent paragraphs that provide key details about your business, including projected sales and profits, unit sales, profitability, and keys to success. </a:t>
            </a:r>
          </a:p>
          <a:p>
            <a:pPr lvl="1" eaLnBrk="1" hangingPunct="1"/>
            <a:r>
              <a:rPr lang="en-US" altLang="en-US" sz="1800"/>
              <a:t>Visuals that help the reader see important information, including highlight charts, market share projections, and customer demand charts.</a:t>
            </a:r>
          </a:p>
        </p:txBody>
      </p:sp>
      <p:sp>
        <p:nvSpPr>
          <p:cNvPr id="24579" name="Title 1">
            <a:extLst>
              <a:ext uri="{FF2B5EF4-FFF2-40B4-BE49-F238E27FC236}">
                <a16:creationId xmlns:a16="http://schemas.microsoft.com/office/drawing/2014/main" id="{62FB67F6-24E6-47EA-B4A3-92DB322B74F0}"/>
              </a:ext>
            </a:extLst>
          </p:cNvPr>
          <p:cNvSpPr>
            <a:spLocks noGrp="1"/>
          </p:cNvSpPr>
          <p:nvPr>
            <p:ph type="title"/>
          </p:nvPr>
        </p:nvSpPr>
        <p:spPr>
          <a:xfrm>
            <a:off x="1816100" y="166688"/>
            <a:ext cx="6870700" cy="1143000"/>
          </a:xfrm>
        </p:spPr>
        <p:txBody>
          <a:bodyPr/>
          <a:lstStyle/>
          <a:p>
            <a:pPr eaLnBrk="1" hangingPunct="1"/>
            <a:r>
              <a:rPr altLang="en-US"/>
              <a:t>Part 1: Executive Summary</a:t>
            </a:r>
          </a:p>
        </p:txBody>
      </p:sp>
      <p:sp>
        <p:nvSpPr>
          <p:cNvPr id="5" name="Slide Number Placeholder 4">
            <a:extLst>
              <a:ext uri="{FF2B5EF4-FFF2-40B4-BE49-F238E27FC236}">
                <a16:creationId xmlns:a16="http://schemas.microsoft.com/office/drawing/2014/main" id="{89296CB1-0904-4821-96A4-1A7AD478BF83}"/>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2E0DB8A-16EC-4966-B9AE-0AC6ABB5D465}" type="slidenum">
              <a:rPr lang="en-US" altLang="en-US">
                <a:solidFill>
                  <a:srgbClr val="898989"/>
                </a:solidFill>
                <a:latin typeface="Calibri" panose="020F0502020204030204" pitchFamily="34" charset="0"/>
              </a:rPr>
              <a:pPr eaLnBrk="1" hangingPunct="1"/>
              <a:t>10</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FF8C8CF0-5C51-4007-A1B9-4BED582000F4}"/>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DEA85183-21DB-4A6F-A41C-A4EFE176292E}"/>
              </a:ext>
            </a:extLst>
          </p:cNvPr>
          <p:cNvSpPr>
            <a:spLocks noGrp="1"/>
          </p:cNvSpPr>
          <p:nvPr>
            <p:ph idx="1"/>
          </p:nvPr>
        </p:nvSpPr>
        <p:spPr/>
        <p:txBody>
          <a:bodyPr/>
          <a:lstStyle/>
          <a:p>
            <a:pPr eaLnBrk="1" hangingPunct="1"/>
            <a:r>
              <a:rPr lang="en-US" altLang="en-US" sz="2000"/>
              <a:t>The business concept shows evidence that a product or service is viable and capable of fulfilling an organization's particular needs. </a:t>
            </a:r>
          </a:p>
          <a:p>
            <a:pPr eaLnBrk="1" hangingPunct="1"/>
            <a:r>
              <a:rPr lang="en-US" altLang="en-US" sz="2000"/>
              <a:t>The Business Concept section: </a:t>
            </a:r>
          </a:p>
          <a:p>
            <a:pPr lvl="1" eaLnBrk="1" hangingPunct="1"/>
            <a:r>
              <a:rPr lang="en-US" altLang="en-US" sz="1800"/>
              <a:t>Articulates the vision of the company, how you plan to meet the unique needs of your customer, and how you plan to make money doing that.</a:t>
            </a:r>
          </a:p>
          <a:p>
            <a:pPr lvl="1" eaLnBrk="1" hangingPunct="1"/>
            <a:r>
              <a:rPr lang="en-US" altLang="en-US" sz="1800"/>
              <a:t>Discusses feasibility studies that you have conducted for your products. </a:t>
            </a:r>
          </a:p>
          <a:p>
            <a:pPr lvl="1" eaLnBrk="1" hangingPunct="1"/>
            <a:r>
              <a:rPr lang="en-US" altLang="en-US" sz="1800"/>
              <a:t>Discusses diagnostics sessions you had with prospective customers for your services.</a:t>
            </a:r>
          </a:p>
          <a:p>
            <a:pPr lvl="1" eaLnBrk="1" hangingPunct="1"/>
            <a:r>
              <a:rPr lang="en-US" altLang="en-US" sz="1800"/>
              <a:t>Captures and highlights the value proposition in your product or service offerings. </a:t>
            </a:r>
            <a:endParaRPr lang="en-US" altLang="en-US"/>
          </a:p>
        </p:txBody>
      </p:sp>
      <p:sp>
        <p:nvSpPr>
          <p:cNvPr id="25603" name="Title 1">
            <a:extLst>
              <a:ext uri="{FF2B5EF4-FFF2-40B4-BE49-F238E27FC236}">
                <a16:creationId xmlns:a16="http://schemas.microsoft.com/office/drawing/2014/main" id="{F1AACF9D-AA13-43DE-B6C4-6567AF7BE361}"/>
              </a:ext>
            </a:extLst>
          </p:cNvPr>
          <p:cNvSpPr>
            <a:spLocks noGrp="1"/>
          </p:cNvSpPr>
          <p:nvPr>
            <p:ph type="title"/>
          </p:nvPr>
        </p:nvSpPr>
        <p:spPr>
          <a:xfrm>
            <a:off x="1816100" y="166688"/>
            <a:ext cx="6870700" cy="1143000"/>
          </a:xfrm>
        </p:spPr>
        <p:txBody>
          <a:bodyPr/>
          <a:lstStyle/>
          <a:p>
            <a:pPr eaLnBrk="1" hangingPunct="1"/>
            <a:r>
              <a:rPr altLang="en-US"/>
              <a:t>Part 2: Business Concept</a:t>
            </a:r>
          </a:p>
        </p:txBody>
      </p:sp>
      <p:sp>
        <p:nvSpPr>
          <p:cNvPr id="5" name="Slide Number Placeholder 4">
            <a:extLst>
              <a:ext uri="{FF2B5EF4-FFF2-40B4-BE49-F238E27FC236}">
                <a16:creationId xmlns:a16="http://schemas.microsoft.com/office/drawing/2014/main" id="{0FAF2D87-549F-4D55-B8E3-EFAC02A2CD9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FF5CE6B-E579-4175-BF31-4B973084BB52}" type="slidenum">
              <a:rPr lang="en-US" altLang="en-US">
                <a:solidFill>
                  <a:srgbClr val="898989"/>
                </a:solidFill>
                <a:latin typeface="Calibri" panose="020F0502020204030204" pitchFamily="34" charset="0"/>
              </a:rPr>
              <a:pPr eaLnBrk="1" hangingPunct="1"/>
              <a:t>11</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F46B0347-EC83-4816-BBFC-9B0A7250B3A1}"/>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a:extLst>
              <a:ext uri="{FF2B5EF4-FFF2-40B4-BE49-F238E27FC236}">
                <a16:creationId xmlns:a16="http://schemas.microsoft.com/office/drawing/2014/main" id="{516D3D7A-9B95-456F-A1C5-815F1F0E45DF}"/>
              </a:ext>
            </a:extLst>
          </p:cNvPr>
          <p:cNvSpPr>
            <a:spLocks noGrp="1"/>
          </p:cNvSpPr>
          <p:nvPr>
            <p:ph idx="1"/>
          </p:nvPr>
        </p:nvSpPr>
        <p:spPr/>
        <p:txBody>
          <a:bodyPr/>
          <a:lstStyle/>
          <a:p>
            <a:pPr eaLnBrk="1" hangingPunct="1"/>
            <a:r>
              <a:rPr lang="en-US" altLang="en-US" sz="2000"/>
              <a:t>A Market Analysis defines the target market so that you can position your business to get its share of sales. </a:t>
            </a:r>
          </a:p>
          <a:p>
            <a:pPr eaLnBrk="1" hangingPunct="1"/>
            <a:r>
              <a:rPr lang="en-US" altLang="en-US" sz="2000"/>
              <a:t>A Market Analysis section:</a:t>
            </a:r>
          </a:p>
          <a:p>
            <a:pPr lvl="1" eaLnBrk="1" hangingPunct="1"/>
            <a:r>
              <a:rPr lang="en-US" altLang="en-US" sz="1800"/>
              <a:t>Defines your market.</a:t>
            </a:r>
          </a:p>
          <a:p>
            <a:pPr lvl="1" eaLnBrk="1" hangingPunct="1"/>
            <a:r>
              <a:rPr lang="en-US" altLang="en-US" sz="1800"/>
              <a:t>Segments your customers.</a:t>
            </a:r>
          </a:p>
          <a:p>
            <a:pPr lvl="1" eaLnBrk="1" hangingPunct="1"/>
            <a:r>
              <a:rPr lang="en-US" altLang="en-US" sz="1800"/>
              <a:t>Projects your market share.</a:t>
            </a:r>
          </a:p>
          <a:p>
            <a:pPr lvl="1" eaLnBrk="1" hangingPunct="1"/>
            <a:r>
              <a:rPr lang="en-US" altLang="en-US" sz="1800"/>
              <a:t>Positions your products and services.</a:t>
            </a:r>
          </a:p>
          <a:p>
            <a:pPr lvl="1" eaLnBrk="1" hangingPunct="1"/>
            <a:r>
              <a:rPr lang="en-US" altLang="en-US" sz="1800"/>
              <a:t>Discusses pricing and promotions.</a:t>
            </a:r>
          </a:p>
          <a:p>
            <a:pPr lvl="1" eaLnBrk="1" hangingPunct="1"/>
            <a:r>
              <a:rPr lang="en-US" altLang="en-US" sz="1800"/>
              <a:t>Identifies communication, sales, and distribution channels.</a:t>
            </a:r>
          </a:p>
          <a:p>
            <a:pPr lvl="1" eaLnBrk="1" hangingPunct="1"/>
            <a:endParaRPr lang="en-US" altLang="en-US"/>
          </a:p>
          <a:p>
            <a:pPr lvl="1" eaLnBrk="1" hangingPunct="1"/>
            <a:endParaRPr lang="en-US" altLang="en-US"/>
          </a:p>
        </p:txBody>
      </p:sp>
      <p:sp>
        <p:nvSpPr>
          <p:cNvPr id="26627" name="Title 1">
            <a:extLst>
              <a:ext uri="{FF2B5EF4-FFF2-40B4-BE49-F238E27FC236}">
                <a16:creationId xmlns:a16="http://schemas.microsoft.com/office/drawing/2014/main" id="{8D869030-E576-4918-9B49-5B1AE573164B}"/>
              </a:ext>
            </a:extLst>
          </p:cNvPr>
          <p:cNvSpPr>
            <a:spLocks noGrp="1"/>
          </p:cNvSpPr>
          <p:nvPr>
            <p:ph type="title"/>
          </p:nvPr>
        </p:nvSpPr>
        <p:spPr>
          <a:xfrm>
            <a:off x="1816100" y="166688"/>
            <a:ext cx="6870700" cy="1143000"/>
          </a:xfrm>
        </p:spPr>
        <p:txBody>
          <a:bodyPr/>
          <a:lstStyle/>
          <a:p>
            <a:pPr eaLnBrk="1" hangingPunct="1"/>
            <a:r>
              <a:rPr altLang="en-US"/>
              <a:t>Part 3: Market Analysis</a:t>
            </a:r>
          </a:p>
        </p:txBody>
      </p:sp>
      <p:sp>
        <p:nvSpPr>
          <p:cNvPr id="5" name="Slide Number Placeholder 4">
            <a:extLst>
              <a:ext uri="{FF2B5EF4-FFF2-40B4-BE49-F238E27FC236}">
                <a16:creationId xmlns:a16="http://schemas.microsoft.com/office/drawing/2014/main" id="{2A114EA0-0AD7-45B6-B999-590BC1985FE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3720AB3-E81F-4935-9925-0FCFC328BFA0}" type="slidenum">
              <a:rPr lang="en-US" altLang="en-US">
                <a:solidFill>
                  <a:srgbClr val="898989"/>
                </a:solidFill>
                <a:latin typeface="Calibri" panose="020F0502020204030204" pitchFamily="34" charset="0"/>
              </a:rPr>
              <a:pPr eaLnBrk="1" hangingPunct="1"/>
              <a:t>12</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7E812898-B1BB-4542-9E0D-0CD829D117E8}"/>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BBC50A-4BF2-4FC1-8841-9756B9C72AFA}"/>
              </a:ext>
            </a:extLst>
          </p:cNvPr>
          <p:cNvSpPr>
            <a:spLocks noGrp="1"/>
          </p:cNvSpPr>
          <p:nvPr>
            <p:ph idx="1"/>
          </p:nvPr>
        </p:nvSpPr>
        <p:spPr/>
        <p:txBody>
          <a:bodyPr rtlCol="0">
            <a:normAutofit fontScale="62500" lnSpcReduction="20000"/>
          </a:bodyPr>
          <a:lstStyle/>
          <a:p>
            <a:pPr eaLnBrk="1" fontAlgn="auto" hangingPunct="1">
              <a:spcAft>
                <a:spcPts val="0"/>
              </a:spcAft>
              <a:buFont typeface="Wingdings" panose="05000000000000000000" pitchFamily="2" charset="2"/>
              <a:buNone/>
              <a:defRPr/>
            </a:pPr>
            <a:r>
              <a:rPr lang="en-US" sz="3200" dirty="0"/>
              <a:t>The Management Team section outlines: </a:t>
            </a:r>
          </a:p>
          <a:p>
            <a:pPr lvl="1" eaLnBrk="1" fontAlgn="auto" hangingPunct="1">
              <a:spcAft>
                <a:spcPts val="0"/>
              </a:spcAft>
              <a:defRPr/>
            </a:pPr>
            <a:r>
              <a:rPr lang="en-US" sz="2900" b="1" dirty="0"/>
              <a:t>Organizational Structure: </a:t>
            </a:r>
            <a:r>
              <a:rPr lang="en-US" sz="2900" dirty="0"/>
              <a:t>Highlights the hierarchy and outlines responsibilities and decision-making powers.</a:t>
            </a:r>
          </a:p>
          <a:p>
            <a:pPr lvl="1" eaLnBrk="1" fontAlgn="auto" hangingPunct="1">
              <a:spcAft>
                <a:spcPts val="0"/>
              </a:spcAft>
              <a:defRPr/>
            </a:pPr>
            <a:r>
              <a:rPr lang="en-US" sz="2900" b="1" dirty="0"/>
              <a:t>Management Team: </a:t>
            </a:r>
            <a:r>
              <a:rPr lang="en-US" sz="2900" dirty="0"/>
              <a:t>Highlights the track record of the company’s managers. You may also offer details about key employees including qualifications, experiences, or outstanding skills, which could add a competitive edge to the image of the business.</a:t>
            </a:r>
          </a:p>
          <a:p>
            <a:pPr lvl="1" eaLnBrk="1" fontAlgn="auto" hangingPunct="1">
              <a:spcAft>
                <a:spcPts val="0"/>
              </a:spcAft>
              <a:defRPr/>
            </a:pPr>
            <a:r>
              <a:rPr lang="en-US" sz="2900" b="1" dirty="0"/>
              <a:t>Working Structure: </a:t>
            </a:r>
            <a:r>
              <a:rPr lang="en-US" sz="2900" dirty="0"/>
              <a:t>Highlights how your management team will operate within your defined organizational structure.</a:t>
            </a:r>
          </a:p>
          <a:p>
            <a:pPr lvl="1" eaLnBrk="1" fontAlgn="auto" hangingPunct="1">
              <a:spcAft>
                <a:spcPts val="0"/>
              </a:spcAft>
              <a:defRPr/>
            </a:pPr>
            <a:r>
              <a:rPr lang="en-US" sz="2900" b="1" dirty="0"/>
              <a:t>Expertise: </a:t>
            </a:r>
            <a:r>
              <a:rPr lang="en-US" sz="2900" dirty="0"/>
              <a:t>Highlights the business expertise of your management and senior team. You may also include special knowledge of budget control, personnel management, public relations, and strategic planning.</a:t>
            </a:r>
          </a:p>
          <a:p>
            <a:pPr lvl="1" eaLnBrk="1" fontAlgn="auto" hangingPunct="1">
              <a:spcAft>
                <a:spcPts val="0"/>
              </a:spcAft>
              <a:defRPr/>
            </a:pPr>
            <a:r>
              <a:rPr lang="en-US" sz="2900" b="1" dirty="0"/>
              <a:t>Skills Gap: </a:t>
            </a:r>
            <a:r>
              <a:rPr lang="en-US" sz="2900" dirty="0"/>
              <a:t>Highlights plans to improve your company’s overall skills or expertise. In this section, you should discuss opportunities and plans to acquire new information and knowledge that will add value.</a:t>
            </a:r>
          </a:p>
          <a:p>
            <a:pPr lvl="1" eaLnBrk="1" fontAlgn="auto" hangingPunct="1">
              <a:spcAft>
                <a:spcPts val="0"/>
              </a:spcAft>
              <a:defRPr/>
            </a:pPr>
            <a:r>
              <a:rPr lang="en-US" sz="2900" b="1" dirty="0"/>
              <a:t>Personnel Plan: </a:t>
            </a:r>
            <a:r>
              <a:rPr lang="en-US" sz="2900" dirty="0"/>
              <a:t>Highlights current and future staffing requirements and related costs.</a:t>
            </a:r>
          </a:p>
        </p:txBody>
      </p:sp>
      <p:sp>
        <p:nvSpPr>
          <p:cNvPr id="27651" name="Title 1">
            <a:extLst>
              <a:ext uri="{FF2B5EF4-FFF2-40B4-BE49-F238E27FC236}">
                <a16:creationId xmlns:a16="http://schemas.microsoft.com/office/drawing/2014/main" id="{76219810-B133-4CE2-A604-402EF0F0F5C7}"/>
              </a:ext>
            </a:extLst>
          </p:cNvPr>
          <p:cNvSpPr>
            <a:spLocks noGrp="1"/>
          </p:cNvSpPr>
          <p:nvPr>
            <p:ph type="title"/>
          </p:nvPr>
        </p:nvSpPr>
        <p:spPr>
          <a:xfrm>
            <a:off x="1816100" y="166688"/>
            <a:ext cx="6870700" cy="1143000"/>
          </a:xfrm>
        </p:spPr>
        <p:txBody>
          <a:bodyPr/>
          <a:lstStyle/>
          <a:p>
            <a:pPr eaLnBrk="1" hangingPunct="1"/>
            <a:r>
              <a:rPr altLang="en-US"/>
              <a:t>Part 4: Management Team </a:t>
            </a:r>
          </a:p>
        </p:txBody>
      </p:sp>
      <p:sp>
        <p:nvSpPr>
          <p:cNvPr id="5" name="Slide Number Placeholder 4">
            <a:extLst>
              <a:ext uri="{FF2B5EF4-FFF2-40B4-BE49-F238E27FC236}">
                <a16:creationId xmlns:a16="http://schemas.microsoft.com/office/drawing/2014/main" id="{E186CF00-6D5D-454A-93D3-A9E2D39EAFDD}"/>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C17685-2A28-41DF-9BEC-932F16703658}" type="slidenum">
              <a:rPr lang="en-US" altLang="en-US">
                <a:solidFill>
                  <a:srgbClr val="898989"/>
                </a:solidFill>
                <a:latin typeface="Calibri" panose="020F0502020204030204" pitchFamily="34" charset="0"/>
              </a:rPr>
              <a:pPr eaLnBrk="1" hangingPunct="1"/>
              <a:t>13</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DA127AA5-385A-4804-9D21-EA37FD3D21AC}"/>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D6AF1D-883B-4E23-9899-5F5D4A2903C5}"/>
              </a:ext>
            </a:extLst>
          </p:cNvPr>
          <p:cNvSpPr>
            <a:spLocks noGrp="1"/>
          </p:cNvSpPr>
          <p:nvPr>
            <p:ph idx="1"/>
          </p:nvPr>
        </p:nvSpPr>
        <p:spPr/>
        <p:txBody>
          <a:bodyPr rtlCol="0">
            <a:normAutofit/>
          </a:bodyPr>
          <a:lstStyle/>
          <a:p>
            <a:pPr marL="342900" lvl="1" indent="-342900" eaLnBrk="1" fontAlgn="auto" hangingPunct="1">
              <a:spcAft>
                <a:spcPts val="0"/>
              </a:spcAft>
              <a:buFont typeface="Wingdings" pitchFamily="2" charset="2"/>
              <a:buChar char="§"/>
              <a:defRPr/>
            </a:pPr>
            <a:r>
              <a:rPr lang="en-US" sz="2200" dirty="0"/>
              <a:t>The Marketing Plan section details what you propose to accomplish, and is critical in obtaining funding to pursue new initiatives. </a:t>
            </a:r>
          </a:p>
          <a:p>
            <a:pPr marL="342900" lvl="1" indent="-342900" eaLnBrk="1" fontAlgn="auto" hangingPunct="1">
              <a:spcAft>
                <a:spcPts val="0"/>
              </a:spcAft>
              <a:buFont typeface="Wingdings" pitchFamily="2" charset="2"/>
              <a:buChar char="§"/>
              <a:defRPr/>
            </a:pPr>
            <a:r>
              <a:rPr lang="en-US" sz="2200" dirty="0"/>
              <a:t>The Marketing Plan section:</a:t>
            </a:r>
          </a:p>
          <a:p>
            <a:pPr lvl="1" eaLnBrk="1" fontAlgn="auto" hangingPunct="1">
              <a:spcAft>
                <a:spcPts val="0"/>
              </a:spcAft>
              <a:defRPr/>
            </a:pPr>
            <a:r>
              <a:rPr lang="en-US" sz="1800" dirty="0"/>
              <a:t>Explains (from an internal perspective) the impacts and results of past marketing decisions.</a:t>
            </a:r>
          </a:p>
          <a:p>
            <a:pPr lvl="1" eaLnBrk="1" fontAlgn="auto" hangingPunct="1">
              <a:spcAft>
                <a:spcPts val="0"/>
              </a:spcAft>
              <a:defRPr/>
            </a:pPr>
            <a:r>
              <a:rPr lang="en-US" sz="1800" dirty="0"/>
              <a:t>Explains the external market in which the business is competing.</a:t>
            </a:r>
          </a:p>
          <a:p>
            <a:pPr lvl="1" eaLnBrk="1" fontAlgn="auto" hangingPunct="1">
              <a:spcAft>
                <a:spcPts val="0"/>
              </a:spcAft>
              <a:defRPr/>
            </a:pPr>
            <a:r>
              <a:rPr lang="en-US" sz="1800" dirty="0"/>
              <a:t>Sets goals to direct future marketing efforts.</a:t>
            </a:r>
          </a:p>
          <a:p>
            <a:pPr lvl="1" eaLnBrk="1" fontAlgn="auto" hangingPunct="1">
              <a:spcAft>
                <a:spcPts val="0"/>
              </a:spcAft>
              <a:defRPr/>
            </a:pPr>
            <a:r>
              <a:rPr lang="en-US" sz="1800" dirty="0"/>
              <a:t>Sets clear, realistic, and measurable targets.</a:t>
            </a:r>
          </a:p>
          <a:p>
            <a:pPr lvl="1" eaLnBrk="1" fontAlgn="auto" hangingPunct="1">
              <a:spcAft>
                <a:spcPts val="0"/>
              </a:spcAft>
              <a:defRPr/>
            </a:pPr>
            <a:r>
              <a:rPr lang="en-US" sz="1800" dirty="0"/>
              <a:t>Includes deadlines for meeting those targets.</a:t>
            </a:r>
          </a:p>
          <a:p>
            <a:pPr lvl="1" eaLnBrk="1" fontAlgn="auto" hangingPunct="1">
              <a:spcAft>
                <a:spcPts val="0"/>
              </a:spcAft>
              <a:defRPr/>
            </a:pPr>
            <a:r>
              <a:rPr lang="en-US" sz="1800" dirty="0"/>
              <a:t>Provides a budget for all marketing activities.</a:t>
            </a:r>
          </a:p>
          <a:p>
            <a:pPr lvl="1" eaLnBrk="1" fontAlgn="auto" hangingPunct="1">
              <a:spcAft>
                <a:spcPts val="0"/>
              </a:spcAft>
              <a:defRPr/>
            </a:pPr>
            <a:r>
              <a:rPr lang="en-US" sz="1800" dirty="0"/>
              <a:t>Specifies accountability and measures for all activities.</a:t>
            </a:r>
          </a:p>
        </p:txBody>
      </p:sp>
      <p:sp>
        <p:nvSpPr>
          <p:cNvPr id="28675" name="Title 1">
            <a:extLst>
              <a:ext uri="{FF2B5EF4-FFF2-40B4-BE49-F238E27FC236}">
                <a16:creationId xmlns:a16="http://schemas.microsoft.com/office/drawing/2014/main" id="{9860AB78-8CD9-4FDE-A256-B66FEEC78F74}"/>
              </a:ext>
            </a:extLst>
          </p:cNvPr>
          <p:cNvSpPr>
            <a:spLocks noGrp="1"/>
          </p:cNvSpPr>
          <p:nvPr>
            <p:ph type="title"/>
          </p:nvPr>
        </p:nvSpPr>
        <p:spPr>
          <a:xfrm>
            <a:off x="1816100" y="166688"/>
            <a:ext cx="6870700" cy="1143000"/>
          </a:xfrm>
        </p:spPr>
        <p:txBody>
          <a:bodyPr/>
          <a:lstStyle/>
          <a:p>
            <a:pPr eaLnBrk="1" hangingPunct="1"/>
            <a:r>
              <a:rPr altLang="en-US"/>
              <a:t>Part 5: Marketing Plan</a:t>
            </a:r>
          </a:p>
        </p:txBody>
      </p:sp>
      <p:sp>
        <p:nvSpPr>
          <p:cNvPr id="5" name="Slide Number Placeholder 4">
            <a:extLst>
              <a:ext uri="{FF2B5EF4-FFF2-40B4-BE49-F238E27FC236}">
                <a16:creationId xmlns:a16="http://schemas.microsoft.com/office/drawing/2014/main" id="{77126AA3-5834-408E-9C39-1674A7D12533}"/>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9EA648-4E08-4806-BAD5-E2858B7AC88E}"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4D69F5C0-FA3C-435C-9B59-B8B69DACCB07}"/>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2A2D3569-A6DF-4038-BF1B-33CE63A3560C}"/>
              </a:ext>
            </a:extLst>
          </p:cNvPr>
          <p:cNvSpPr>
            <a:spLocks noGrp="1"/>
          </p:cNvSpPr>
          <p:nvPr>
            <p:ph idx="1"/>
          </p:nvPr>
        </p:nvSpPr>
        <p:spPr/>
        <p:txBody>
          <a:bodyPr/>
          <a:lstStyle/>
          <a:p>
            <a:pPr eaLnBrk="1" hangingPunct="1"/>
            <a:r>
              <a:rPr lang="en-US" altLang="en-US" sz="2000"/>
              <a:t>The Financial Plan translates your company's goals into specific financial targets. </a:t>
            </a:r>
          </a:p>
          <a:p>
            <a:pPr eaLnBrk="1" hangingPunct="1"/>
            <a:r>
              <a:rPr lang="en-US" altLang="en-US" sz="2000"/>
              <a:t>The Financial Plan section:</a:t>
            </a:r>
          </a:p>
          <a:p>
            <a:pPr lvl="1" eaLnBrk="1" hangingPunct="1"/>
            <a:r>
              <a:rPr lang="en-US" altLang="en-US" sz="1800" b="1"/>
              <a:t>Clearly defines what a successful outcome entails. </a:t>
            </a:r>
            <a:r>
              <a:rPr lang="en-US" altLang="en-US" sz="1800"/>
              <a:t>The plan isn't merely a prediction; it implies a commitment to making the targeted results happen and establishes milestones for gauging progress.</a:t>
            </a:r>
          </a:p>
          <a:p>
            <a:pPr lvl="1" eaLnBrk="1" hangingPunct="1"/>
            <a:r>
              <a:rPr lang="en-US" altLang="en-US" sz="1800" b="1"/>
              <a:t>Provides you with a vital feedback-and-control tool. </a:t>
            </a:r>
            <a:r>
              <a:rPr lang="en-US" altLang="en-US" sz="1800"/>
              <a:t>Variances from projections provide early warnings of problems. When variances occur, the plan can provide a framework for determining the financial impact and the effects of various corrective actions.</a:t>
            </a:r>
          </a:p>
          <a:p>
            <a:pPr lvl="1" eaLnBrk="1" hangingPunct="1"/>
            <a:r>
              <a:rPr lang="en-US" altLang="en-US" sz="1800" b="1"/>
              <a:t>Anticipate problems. </a:t>
            </a:r>
            <a:r>
              <a:rPr lang="en-US" altLang="en-US" sz="1800"/>
              <a:t>If rapid growth creates a cash shortage due to investment in receivables and inventory, the forecast should show this. If next year's projections depend on certain milestones this year, the assumptions should spell this out.</a:t>
            </a:r>
          </a:p>
        </p:txBody>
      </p:sp>
      <p:sp>
        <p:nvSpPr>
          <p:cNvPr id="29699" name="Title 1">
            <a:extLst>
              <a:ext uri="{FF2B5EF4-FFF2-40B4-BE49-F238E27FC236}">
                <a16:creationId xmlns:a16="http://schemas.microsoft.com/office/drawing/2014/main" id="{0A181187-B0B1-4002-97BD-235E76A84324}"/>
              </a:ext>
            </a:extLst>
          </p:cNvPr>
          <p:cNvSpPr>
            <a:spLocks noGrp="1"/>
          </p:cNvSpPr>
          <p:nvPr>
            <p:ph type="title"/>
          </p:nvPr>
        </p:nvSpPr>
        <p:spPr>
          <a:xfrm>
            <a:off x="1816100" y="166688"/>
            <a:ext cx="6870700" cy="1143000"/>
          </a:xfrm>
        </p:spPr>
        <p:txBody>
          <a:bodyPr/>
          <a:lstStyle/>
          <a:p>
            <a:pPr eaLnBrk="1" hangingPunct="1"/>
            <a:r>
              <a:rPr altLang="en-US"/>
              <a:t>Part 6: Financial Plan  </a:t>
            </a:r>
            <a:r>
              <a:rPr altLang="en-US" sz="2000" i="1"/>
              <a:t>(Slide 1 of 2)</a:t>
            </a:r>
            <a:endParaRPr altLang="en-US" i="1"/>
          </a:p>
        </p:txBody>
      </p:sp>
      <p:sp>
        <p:nvSpPr>
          <p:cNvPr id="5" name="Slide Number Placeholder 4">
            <a:extLst>
              <a:ext uri="{FF2B5EF4-FFF2-40B4-BE49-F238E27FC236}">
                <a16:creationId xmlns:a16="http://schemas.microsoft.com/office/drawing/2014/main" id="{74FF5073-C651-4182-9340-8D87B3E1EB55}"/>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98225A-9029-4346-9B38-8673DCEAF207}" type="slidenum">
              <a:rPr lang="en-US" altLang="en-US">
                <a:solidFill>
                  <a:srgbClr val="898989"/>
                </a:solidFill>
                <a:latin typeface="Calibri" panose="020F0502020204030204" pitchFamily="34" charset="0"/>
              </a:rPr>
              <a:pPr eaLnBrk="1" hangingPunct="1"/>
              <a:t>15</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84087A3F-AE3C-4A08-ABA8-8623FC6F8941}"/>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8C78B70E-A8C8-42F8-9D56-193B7DB01C03}"/>
              </a:ext>
            </a:extLst>
          </p:cNvPr>
          <p:cNvSpPr>
            <a:spLocks noGrp="1"/>
          </p:cNvSpPr>
          <p:nvPr>
            <p:ph idx="1"/>
          </p:nvPr>
        </p:nvSpPr>
        <p:spPr/>
        <p:txBody>
          <a:bodyPr/>
          <a:lstStyle/>
          <a:p>
            <a:pPr eaLnBrk="1" hangingPunct="1"/>
            <a:r>
              <a:rPr lang="en-US" altLang="en-US" sz="2000"/>
              <a:t>The Financial Plan is the most essential part of your Business Plan. It shows investors the timeframes you have scheduled to make profits. </a:t>
            </a:r>
          </a:p>
          <a:p>
            <a:pPr eaLnBrk="1" hangingPunct="1"/>
            <a:r>
              <a:rPr lang="en-US" altLang="en-US" sz="2000"/>
              <a:t>Some elements of the Financial Plan include:</a:t>
            </a:r>
          </a:p>
          <a:p>
            <a:pPr lvl="1" eaLnBrk="1" hangingPunct="1"/>
            <a:r>
              <a:rPr lang="en-US" altLang="en-US" sz="1800"/>
              <a:t>Important Assumptions</a:t>
            </a:r>
          </a:p>
          <a:p>
            <a:pPr lvl="1" eaLnBrk="1" hangingPunct="1"/>
            <a:r>
              <a:rPr lang="en-US" altLang="en-US" sz="1800"/>
              <a:t>Key Financial Indicators</a:t>
            </a:r>
          </a:p>
          <a:p>
            <a:pPr lvl="1" eaLnBrk="1" hangingPunct="1"/>
            <a:r>
              <a:rPr lang="en-US" altLang="en-US" sz="1800"/>
              <a:t>Break-even Analysis</a:t>
            </a:r>
          </a:p>
          <a:p>
            <a:pPr lvl="1" eaLnBrk="1" hangingPunct="1"/>
            <a:r>
              <a:rPr lang="en-US" altLang="en-US" sz="1800"/>
              <a:t>Projected Profit and Loss</a:t>
            </a:r>
          </a:p>
          <a:p>
            <a:pPr lvl="1" eaLnBrk="1" hangingPunct="1"/>
            <a:r>
              <a:rPr lang="en-US" altLang="en-US" sz="1800"/>
              <a:t>Projected Cash Flow</a:t>
            </a:r>
          </a:p>
          <a:p>
            <a:pPr lvl="1" eaLnBrk="1" hangingPunct="1"/>
            <a:r>
              <a:rPr lang="en-US" altLang="en-US" sz="1800"/>
              <a:t>Projected Balance Sheet</a:t>
            </a:r>
          </a:p>
          <a:p>
            <a:pPr lvl="1" eaLnBrk="1" hangingPunct="1"/>
            <a:r>
              <a:rPr lang="en-US" altLang="en-US" sz="1800"/>
              <a:t>Business Ratios</a:t>
            </a:r>
          </a:p>
          <a:p>
            <a:pPr lvl="1" eaLnBrk="1" hangingPunct="1"/>
            <a:r>
              <a:rPr lang="en-US" altLang="en-US" sz="1800"/>
              <a:t>Long-term Plan</a:t>
            </a:r>
          </a:p>
        </p:txBody>
      </p:sp>
      <p:sp>
        <p:nvSpPr>
          <p:cNvPr id="30723" name="Title 1">
            <a:extLst>
              <a:ext uri="{FF2B5EF4-FFF2-40B4-BE49-F238E27FC236}">
                <a16:creationId xmlns:a16="http://schemas.microsoft.com/office/drawing/2014/main" id="{4FC74ECA-2D81-48D2-94D0-A4ED4EC910B3}"/>
              </a:ext>
            </a:extLst>
          </p:cNvPr>
          <p:cNvSpPr>
            <a:spLocks noGrp="1"/>
          </p:cNvSpPr>
          <p:nvPr>
            <p:ph type="title"/>
          </p:nvPr>
        </p:nvSpPr>
        <p:spPr>
          <a:xfrm>
            <a:off x="1816100" y="166688"/>
            <a:ext cx="6870700" cy="1143000"/>
          </a:xfrm>
        </p:spPr>
        <p:txBody>
          <a:bodyPr/>
          <a:lstStyle/>
          <a:p>
            <a:pPr eaLnBrk="1" hangingPunct="1"/>
            <a:r>
              <a:rPr altLang="en-US"/>
              <a:t>Part 6: Financial Plan  </a:t>
            </a:r>
            <a:r>
              <a:rPr altLang="en-US" sz="2000" i="1"/>
              <a:t>(Slide 2 of 2)</a:t>
            </a:r>
            <a:endParaRPr altLang="en-US"/>
          </a:p>
        </p:txBody>
      </p:sp>
      <p:sp>
        <p:nvSpPr>
          <p:cNvPr id="5" name="Slide Number Placeholder 4">
            <a:extLst>
              <a:ext uri="{FF2B5EF4-FFF2-40B4-BE49-F238E27FC236}">
                <a16:creationId xmlns:a16="http://schemas.microsoft.com/office/drawing/2014/main" id="{C1029BB1-302A-49E8-BA5A-647E6E3F9B1E}"/>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2BA9B7-DF76-4198-93A0-51102FBFD2A4}" type="slidenum">
              <a:rPr lang="en-US" altLang="en-US">
                <a:solidFill>
                  <a:srgbClr val="898989"/>
                </a:solidFill>
                <a:latin typeface="Calibri" panose="020F0502020204030204" pitchFamily="34" charset="0"/>
              </a:rPr>
              <a:pPr eaLnBrk="1" hangingPunct="1"/>
              <a:t>16</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3DA8FEBE-38CB-439E-8D8E-7FA0F6AAF2D2}"/>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564ECB-8586-41C4-8618-6995B457A0A1}"/>
              </a:ext>
            </a:extLst>
          </p:cNvPr>
          <p:cNvSpPr/>
          <p:nvPr/>
        </p:nvSpPr>
        <p:spPr>
          <a:xfrm>
            <a:off x="409575" y="1703388"/>
            <a:ext cx="8277225" cy="3190875"/>
          </a:xfrm>
          <a:prstGeom prst="rect">
            <a:avLst/>
          </a:prstGeom>
        </p:spPr>
        <p:txBody>
          <a:bodyPr>
            <a:spAutoFit/>
          </a:bodyPr>
          <a:lstStyle/>
          <a:p>
            <a:pPr marL="342900" indent="-342900" fontAlgn="auto">
              <a:spcBef>
                <a:spcPct val="20000"/>
              </a:spcBef>
              <a:spcAft>
                <a:spcPts val="0"/>
              </a:spcAft>
              <a:buFont typeface="Wingdings" pitchFamily="2" charset="2"/>
              <a:buChar char="§"/>
              <a:defRPr/>
            </a:pPr>
            <a:r>
              <a:rPr lang="en-US" sz="2000" b="1" dirty="0">
                <a:latin typeface="+mn-lt"/>
                <a:cs typeface="+mn-cs"/>
              </a:rPr>
              <a:t>Short-term Forecast:  </a:t>
            </a:r>
            <a:r>
              <a:rPr lang="en-US" sz="2000" dirty="0">
                <a:latin typeface="+mn-lt"/>
                <a:cs typeface="+mn-cs"/>
              </a:rPr>
              <a:t>Projects either the current year or a rolling 12-month period by month. This type of forecast should be updated at least monthly and become the main planning and monitoring vehicle. </a:t>
            </a:r>
          </a:p>
          <a:p>
            <a:pPr marL="342900" indent="-342900" fontAlgn="auto">
              <a:spcBef>
                <a:spcPct val="20000"/>
              </a:spcBef>
              <a:spcAft>
                <a:spcPts val="0"/>
              </a:spcAft>
              <a:buFont typeface="Wingdings" pitchFamily="2" charset="2"/>
              <a:buChar char="§"/>
              <a:defRPr/>
            </a:pPr>
            <a:r>
              <a:rPr lang="en-US" sz="2000" b="1" dirty="0">
                <a:latin typeface="+mn-lt"/>
                <a:cs typeface="+mn-cs"/>
              </a:rPr>
              <a:t>Budget:  </a:t>
            </a:r>
            <a:r>
              <a:rPr lang="en-US" sz="2000" dirty="0">
                <a:latin typeface="+mn-lt"/>
                <a:cs typeface="+mn-cs"/>
              </a:rPr>
              <a:t>Translates goals into detailed actions and interim targets. A budget should provide details, such as specific staffing plans and line-item expenditures. </a:t>
            </a:r>
          </a:p>
          <a:p>
            <a:pPr marL="688975" lvl="1" indent="-285750">
              <a:spcBef>
                <a:spcPct val="20000"/>
              </a:spcBef>
              <a:buFont typeface="Arial" charset="0"/>
              <a:buChar char="–"/>
              <a:defRPr/>
            </a:pPr>
            <a:r>
              <a:rPr lang="en-US" dirty="0">
                <a:latin typeface="+mn-lt"/>
                <a:cs typeface="+mn-cs"/>
              </a:rPr>
              <a:t>The size of a company may determine whether the same model used to prepare the 12-month forecast can be appropriate for budgeting. </a:t>
            </a:r>
          </a:p>
          <a:p>
            <a:pPr marL="688975" lvl="1" indent="-285750">
              <a:spcBef>
                <a:spcPct val="20000"/>
              </a:spcBef>
              <a:buFont typeface="Arial" charset="0"/>
              <a:buChar char="–"/>
              <a:defRPr/>
            </a:pPr>
            <a:r>
              <a:rPr lang="en-US" dirty="0">
                <a:latin typeface="+mn-lt"/>
                <a:cs typeface="+mn-cs"/>
              </a:rPr>
              <a:t>In any case, unlike the 12-month forecast, a budget should generally be frozen at the time they are approved.</a:t>
            </a:r>
          </a:p>
        </p:txBody>
      </p:sp>
      <p:sp>
        <p:nvSpPr>
          <p:cNvPr id="31747" name="Title 1">
            <a:extLst>
              <a:ext uri="{FF2B5EF4-FFF2-40B4-BE49-F238E27FC236}">
                <a16:creationId xmlns:a16="http://schemas.microsoft.com/office/drawing/2014/main" id="{30150D5D-D558-41FE-ACCE-323990149585}"/>
              </a:ext>
            </a:extLst>
          </p:cNvPr>
          <p:cNvSpPr>
            <a:spLocks noGrp="1"/>
          </p:cNvSpPr>
          <p:nvPr>
            <p:ph type="title"/>
          </p:nvPr>
        </p:nvSpPr>
        <p:spPr>
          <a:xfrm>
            <a:off x="1816100" y="166688"/>
            <a:ext cx="6823075" cy="1143000"/>
          </a:xfrm>
        </p:spPr>
        <p:txBody>
          <a:bodyPr/>
          <a:lstStyle/>
          <a:p>
            <a:pPr eaLnBrk="1" hangingPunct="1"/>
            <a:r>
              <a:rPr altLang="en-US"/>
              <a:t>Different Financial Planning Options </a:t>
            </a:r>
            <a:r>
              <a:rPr altLang="en-US" sz="2000" i="1"/>
              <a:t>(Slide 1 of 2)</a:t>
            </a:r>
            <a:endParaRPr altLang="en-US" i="1"/>
          </a:p>
        </p:txBody>
      </p:sp>
      <p:sp>
        <p:nvSpPr>
          <p:cNvPr id="5" name="Slide Number Placeholder 4">
            <a:extLst>
              <a:ext uri="{FF2B5EF4-FFF2-40B4-BE49-F238E27FC236}">
                <a16:creationId xmlns:a16="http://schemas.microsoft.com/office/drawing/2014/main" id="{DA3F0CA2-5FBB-4DF5-9291-300DC32F6786}"/>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84E222-D764-4D86-B219-0CCF025989BB}" type="slidenum">
              <a:rPr lang="en-US" altLang="en-US">
                <a:solidFill>
                  <a:srgbClr val="898989"/>
                </a:solidFill>
                <a:latin typeface="Calibri" panose="020F0502020204030204" pitchFamily="34" charset="0"/>
              </a:rPr>
              <a:pPr eaLnBrk="1" hangingPunct="1"/>
              <a:t>17</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B88ABAA0-F986-460A-A750-26E52DEFA015}"/>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944365-8937-4765-A85A-363A4F29B6B5}"/>
              </a:ext>
            </a:extLst>
          </p:cNvPr>
          <p:cNvSpPr/>
          <p:nvPr/>
        </p:nvSpPr>
        <p:spPr>
          <a:xfrm>
            <a:off x="409575" y="1703388"/>
            <a:ext cx="8277225" cy="2590800"/>
          </a:xfrm>
          <a:prstGeom prst="rect">
            <a:avLst/>
          </a:prstGeom>
        </p:spPr>
        <p:txBody>
          <a:bodyPr>
            <a:spAutoFit/>
          </a:bodyPr>
          <a:lstStyle/>
          <a:p>
            <a:pPr marL="342900" indent="-342900" fontAlgn="auto">
              <a:spcBef>
                <a:spcPct val="20000"/>
              </a:spcBef>
              <a:spcAft>
                <a:spcPts val="0"/>
              </a:spcAft>
              <a:buFont typeface="Wingdings" pitchFamily="2" charset="2"/>
              <a:buChar char="§"/>
              <a:defRPr/>
            </a:pPr>
            <a:r>
              <a:rPr lang="en-US" sz="2000" b="1" dirty="0">
                <a:latin typeface="+mn-lt"/>
                <a:cs typeface="+mn-cs"/>
              </a:rPr>
              <a:t>Strategic Forecast:  </a:t>
            </a:r>
            <a:r>
              <a:rPr lang="en-US" sz="2000" dirty="0">
                <a:latin typeface="+mn-lt"/>
                <a:cs typeface="+mn-cs"/>
              </a:rPr>
              <a:t>Incorporates the strategic goals of the company into the projections. For startup companies, the initial Business Plan should include a month-by-month projection for the first year, followed by annual projections for a minimum of three years. </a:t>
            </a:r>
          </a:p>
          <a:p>
            <a:pPr marL="342900" indent="-342900" fontAlgn="auto">
              <a:spcBef>
                <a:spcPct val="20000"/>
              </a:spcBef>
              <a:spcAft>
                <a:spcPts val="0"/>
              </a:spcAft>
              <a:buFont typeface="Wingdings" pitchFamily="2" charset="2"/>
              <a:buChar char="§"/>
              <a:defRPr/>
            </a:pPr>
            <a:r>
              <a:rPr lang="en-US" sz="2000" b="1" dirty="0">
                <a:latin typeface="+mn-lt"/>
                <a:cs typeface="+mn-cs"/>
              </a:rPr>
              <a:t>Cash Forecast: </a:t>
            </a:r>
            <a:r>
              <a:rPr lang="en-US" sz="2000" dirty="0">
                <a:latin typeface="+mn-lt"/>
                <a:cs typeface="+mn-cs"/>
              </a:rPr>
              <a:t>Breaks down the budget and 12-month forecast into more detail. The focus  of these forecasts is on cash flow, rather than accounting profit, and periods may be as short as a week in order to capture fluctuations.</a:t>
            </a:r>
          </a:p>
        </p:txBody>
      </p:sp>
      <p:sp>
        <p:nvSpPr>
          <p:cNvPr id="32771" name="Title 1">
            <a:extLst>
              <a:ext uri="{FF2B5EF4-FFF2-40B4-BE49-F238E27FC236}">
                <a16:creationId xmlns:a16="http://schemas.microsoft.com/office/drawing/2014/main" id="{3BF4357C-7E5E-4585-8CDF-9A5E893EC6D1}"/>
              </a:ext>
            </a:extLst>
          </p:cNvPr>
          <p:cNvSpPr>
            <a:spLocks noGrp="1"/>
          </p:cNvSpPr>
          <p:nvPr>
            <p:ph type="title"/>
          </p:nvPr>
        </p:nvSpPr>
        <p:spPr>
          <a:xfrm>
            <a:off x="1816100" y="166688"/>
            <a:ext cx="6823075" cy="1143000"/>
          </a:xfrm>
        </p:spPr>
        <p:txBody>
          <a:bodyPr/>
          <a:lstStyle/>
          <a:p>
            <a:pPr eaLnBrk="1" hangingPunct="1"/>
            <a:r>
              <a:rPr altLang="en-US"/>
              <a:t>Different Financial Planning Options </a:t>
            </a:r>
            <a:r>
              <a:rPr altLang="en-US" sz="2000" i="1"/>
              <a:t>(Slide 2 of 2)</a:t>
            </a:r>
            <a:endParaRPr altLang="en-US" i="1"/>
          </a:p>
        </p:txBody>
      </p:sp>
      <p:sp>
        <p:nvSpPr>
          <p:cNvPr id="5" name="Slide Number Placeholder 4">
            <a:extLst>
              <a:ext uri="{FF2B5EF4-FFF2-40B4-BE49-F238E27FC236}">
                <a16:creationId xmlns:a16="http://schemas.microsoft.com/office/drawing/2014/main" id="{A192CDC9-DED3-4FC5-9588-52DF54447AB5}"/>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F96F2F0-ADCA-4B5F-BB3E-358CFCDA6642}" type="slidenum">
              <a:rPr lang="en-US" altLang="en-US">
                <a:solidFill>
                  <a:srgbClr val="898989"/>
                </a:solidFill>
                <a:latin typeface="Calibri" panose="020F0502020204030204" pitchFamily="34" charset="0"/>
              </a:rPr>
              <a:pPr eaLnBrk="1" hangingPunct="1"/>
              <a:t>18</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58F21321-5986-415D-8803-8352EF160B75}"/>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id="{5FF4A158-8A64-4E65-8847-64DD1394F69A}"/>
              </a:ext>
            </a:extLst>
          </p:cNvPr>
          <p:cNvSpPr>
            <a:spLocks noGrp="1"/>
          </p:cNvSpPr>
          <p:nvPr>
            <p:ph idx="1"/>
          </p:nvPr>
        </p:nvSpPr>
        <p:spPr/>
        <p:txBody>
          <a:bodyPr/>
          <a:lstStyle/>
          <a:p>
            <a:pPr eaLnBrk="1" hangingPunct="1"/>
            <a:r>
              <a:rPr lang="en-US" altLang="en-US" sz="2000"/>
              <a:t>The Operations and Management section outlines how your company will operate. </a:t>
            </a:r>
          </a:p>
          <a:p>
            <a:pPr eaLnBrk="1" hangingPunct="1"/>
            <a:r>
              <a:rPr lang="en-US" altLang="en-US" sz="2000"/>
              <a:t>The Operations and Management section includes:</a:t>
            </a:r>
          </a:p>
          <a:p>
            <a:pPr lvl="1" eaLnBrk="1" hangingPunct="1"/>
            <a:r>
              <a:rPr lang="en-US" altLang="en-US" sz="1800" b="1"/>
              <a:t>Organizational structure of the company. </a:t>
            </a:r>
            <a:r>
              <a:rPr lang="en-US" altLang="en-US" sz="1800"/>
              <a:t>Provides a basis for projected operating expenses and financial statements. Because these statements are heavily scrutinized by investors, the organizational structure has to be well-defined and realistic within the parameters of the business.</a:t>
            </a:r>
          </a:p>
          <a:p>
            <a:pPr lvl="1" eaLnBrk="1" hangingPunct="1"/>
            <a:r>
              <a:rPr lang="en-US" altLang="en-US" sz="1800" b="1"/>
              <a:t>Expense and capital requirements to support the organizational structure. </a:t>
            </a:r>
            <a:r>
              <a:rPr lang="en-US" altLang="en-US" sz="1800"/>
              <a:t>Provides a basis to identify personnel expenses, overhead expenses, and costs of products/services sold. These expenses/costs can then be matched with capital requirements.</a:t>
            </a:r>
          </a:p>
          <a:p>
            <a:pPr eaLnBrk="1" hangingPunct="1"/>
            <a:endParaRPr lang="en-US" altLang="en-US"/>
          </a:p>
        </p:txBody>
      </p:sp>
      <p:sp>
        <p:nvSpPr>
          <p:cNvPr id="33795" name="Title 1">
            <a:extLst>
              <a:ext uri="{FF2B5EF4-FFF2-40B4-BE49-F238E27FC236}">
                <a16:creationId xmlns:a16="http://schemas.microsoft.com/office/drawing/2014/main" id="{F0DF2BEB-FFD9-4F27-B957-EAB1C93089FE}"/>
              </a:ext>
            </a:extLst>
          </p:cNvPr>
          <p:cNvSpPr>
            <a:spLocks noGrp="1"/>
          </p:cNvSpPr>
          <p:nvPr>
            <p:ph type="title"/>
          </p:nvPr>
        </p:nvSpPr>
        <p:spPr>
          <a:xfrm>
            <a:off x="1816100" y="166688"/>
            <a:ext cx="6870700" cy="1143000"/>
          </a:xfrm>
        </p:spPr>
        <p:txBody>
          <a:bodyPr/>
          <a:lstStyle/>
          <a:p>
            <a:pPr eaLnBrk="1" hangingPunct="1"/>
            <a:r>
              <a:rPr altLang="en-US"/>
              <a:t>Part 7: Operations and Management</a:t>
            </a:r>
          </a:p>
        </p:txBody>
      </p:sp>
      <p:sp>
        <p:nvSpPr>
          <p:cNvPr id="5" name="Slide Number Placeholder 4">
            <a:extLst>
              <a:ext uri="{FF2B5EF4-FFF2-40B4-BE49-F238E27FC236}">
                <a16:creationId xmlns:a16="http://schemas.microsoft.com/office/drawing/2014/main" id="{BC89E705-4891-467E-8B39-99945A48BD9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2068B19-D68D-4806-9541-D5030F83C98D}" type="slidenum">
              <a:rPr lang="en-US" altLang="en-US">
                <a:solidFill>
                  <a:srgbClr val="898989"/>
                </a:solidFill>
                <a:latin typeface="Calibri" panose="020F0502020204030204" pitchFamily="34" charset="0"/>
              </a:rPr>
              <a:pPr eaLnBrk="1" hangingPunct="1"/>
              <a:t>19</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CFAFECE9-0905-4D7D-B1B1-A943CCB62E91}"/>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a16="http://schemas.microsoft.com/office/drawing/2014/main" id="{9F2B7BFB-DCFE-4BBD-8831-9FD54D821743}"/>
              </a:ext>
            </a:extLst>
          </p:cNvPr>
          <p:cNvSpPr>
            <a:spLocks noGrp="1"/>
          </p:cNvSpPr>
          <p:nvPr>
            <p:ph idx="1"/>
          </p:nvPr>
        </p:nvSpPr>
        <p:spPr/>
        <p:txBody>
          <a:bodyPr/>
          <a:lstStyle/>
          <a:p>
            <a:pPr eaLnBrk="1" hangingPunct="1">
              <a:buFont typeface="Wingdings" panose="05000000000000000000" pitchFamily="2" charset="2"/>
              <a:buNone/>
            </a:pPr>
            <a:r>
              <a:rPr lang="en-US" altLang="en-US" sz="2000"/>
              <a:t>At the end of this module, you will be able to:</a:t>
            </a:r>
          </a:p>
          <a:p>
            <a:pPr lvl="1" eaLnBrk="1" hangingPunct="1"/>
            <a:r>
              <a:rPr lang="en-US" altLang="en-US" sz="1800"/>
              <a:t>Identify the essential elements of a Business Plan.</a:t>
            </a:r>
          </a:p>
          <a:p>
            <a:pPr lvl="1" eaLnBrk="1" hangingPunct="1"/>
            <a:r>
              <a:rPr lang="en-US" altLang="en-US" sz="1800"/>
              <a:t>Identify how a good Business Plan can create an anchor for continued success.</a:t>
            </a:r>
          </a:p>
          <a:p>
            <a:pPr lvl="1" eaLnBrk="1" hangingPunct="1"/>
            <a:r>
              <a:rPr lang="en-US" altLang="en-US" sz="1800"/>
              <a:t>List additional resources that can help you develop an effective Business Plan.</a:t>
            </a:r>
          </a:p>
        </p:txBody>
      </p:sp>
      <p:sp>
        <p:nvSpPr>
          <p:cNvPr id="16387" name="Title 1">
            <a:extLst>
              <a:ext uri="{FF2B5EF4-FFF2-40B4-BE49-F238E27FC236}">
                <a16:creationId xmlns:a16="http://schemas.microsoft.com/office/drawing/2014/main" id="{CBA5281C-7E50-40A8-BA0A-87F8EAC6A003}"/>
              </a:ext>
            </a:extLst>
          </p:cNvPr>
          <p:cNvSpPr>
            <a:spLocks noGrp="1"/>
          </p:cNvSpPr>
          <p:nvPr>
            <p:ph type="title"/>
          </p:nvPr>
        </p:nvSpPr>
        <p:spPr>
          <a:xfrm>
            <a:off x="1816100" y="166688"/>
            <a:ext cx="6870700" cy="1143000"/>
          </a:xfrm>
        </p:spPr>
        <p:txBody>
          <a:bodyPr/>
          <a:lstStyle/>
          <a:p>
            <a:pPr eaLnBrk="1" hangingPunct="1"/>
            <a:r>
              <a:rPr altLang="en-US"/>
              <a:t>Learning Objectives</a:t>
            </a:r>
          </a:p>
        </p:txBody>
      </p:sp>
      <p:sp>
        <p:nvSpPr>
          <p:cNvPr id="17" name="Slide Number Placeholder 16">
            <a:extLst>
              <a:ext uri="{FF2B5EF4-FFF2-40B4-BE49-F238E27FC236}">
                <a16:creationId xmlns:a16="http://schemas.microsoft.com/office/drawing/2014/main" id="{5C077447-9FBF-41D4-8C23-0391E3076C7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A91E084-8E1F-4B96-B629-E7D18ADA4CFD}" type="slidenum">
              <a:rPr lang="en-US" altLang="en-US">
                <a:solidFill>
                  <a:srgbClr val="898989"/>
                </a:solidFill>
                <a:latin typeface="Calibri" panose="020F0502020204030204" pitchFamily="34" charset="0"/>
              </a:rPr>
              <a:pPr eaLnBrk="1" hangingPunct="1"/>
              <a:t>2</a:t>
            </a:fld>
            <a:endParaRPr lang="en-US" altLang="en-US">
              <a:solidFill>
                <a:srgbClr val="898989"/>
              </a:solidFill>
              <a:latin typeface="Calibri" panose="020F0502020204030204" pitchFamily="34" charset="0"/>
            </a:endParaRPr>
          </a:p>
        </p:txBody>
      </p:sp>
      <p:sp>
        <p:nvSpPr>
          <p:cNvPr id="7" name="Footer Placeholder 6">
            <a:extLst>
              <a:ext uri="{FF2B5EF4-FFF2-40B4-BE49-F238E27FC236}">
                <a16:creationId xmlns:a16="http://schemas.microsoft.com/office/drawing/2014/main" id="{F2124AB5-EC4F-4479-B6C3-1F7C9A832743}"/>
              </a:ext>
            </a:extLst>
          </p:cNvPr>
          <p:cNvSpPr>
            <a:spLocks noGrp="1"/>
          </p:cNvSpPr>
          <p:nvPr>
            <p:ph type="ftr" sz="quarter" idx="10"/>
          </p:nvPr>
        </p:nvSpPr>
        <p:spPr/>
        <p:txBody>
          <a:bodyPr/>
          <a:lstStyle/>
          <a:p>
            <a:pPr>
              <a:defRPr/>
            </a:pPr>
            <a:r>
              <a:rPr lang="en-US" dirty="0"/>
              <a:t>Building a Business Plan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a:extLst>
              <a:ext uri="{FF2B5EF4-FFF2-40B4-BE49-F238E27FC236}">
                <a16:creationId xmlns:a16="http://schemas.microsoft.com/office/drawing/2014/main" id="{26F008A6-7199-4392-BAAA-4A6A283F17F7}"/>
              </a:ext>
            </a:extLst>
          </p:cNvPr>
          <p:cNvSpPr>
            <a:spLocks noGrp="1"/>
          </p:cNvSpPr>
          <p:nvPr>
            <p:ph idx="1"/>
          </p:nvPr>
        </p:nvSpPr>
        <p:spPr/>
        <p:txBody>
          <a:bodyPr/>
          <a:lstStyle/>
          <a:p>
            <a:pPr eaLnBrk="1" hangingPunct="1"/>
            <a:r>
              <a:rPr lang="en-US" altLang="en-US" sz="2000"/>
              <a:t>Business Plans are critical for the success of a company. </a:t>
            </a:r>
          </a:p>
          <a:p>
            <a:pPr eaLnBrk="1" hangingPunct="1"/>
            <a:r>
              <a:rPr lang="en-US" altLang="en-US" sz="2000"/>
              <a:t>Different businesses will require different types of Business Plans. </a:t>
            </a:r>
          </a:p>
          <a:p>
            <a:pPr eaLnBrk="1" hangingPunct="1"/>
            <a:r>
              <a:rPr lang="en-US" altLang="en-US" sz="2000"/>
              <a:t>All Business Plans have some essential sections that explain the core aspects of the company. </a:t>
            </a:r>
          </a:p>
          <a:p>
            <a:pPr eaLnBrk="1" hangingPunct="1"/>
            <a:r>
              <a:rPr lang="en-US" altLang="en-US" sz="2000"/>
              <a:t>In order to help your company have a better chance of gaining interest and investors, a Business Plan should include seven essential sections:</a:t>
            </a:r>
          </a:p>
          <a:p>
            <a:pPr marL="860425" lvl="1" indent="-457200" eaLnBrk="1" hangingPunct="1">
              <a:lnSpc>
                <a:spcPct val="90000"/>
              </a:lnSpc>
              <a:buFont typeface="Calibri" panose="020F0502020204030204" pitchFamily="34" charset="0"/>
              <a:buAutoNum type="arabicPeriod"/>
            </a:pPr>
            <a:r>
              <a:rPr lang="en-US" altLang="en-US" sz="1800"/>
              <a:t>Executive Summary</a:t>
            </a:r>
          </a:p>
          <a:p>
            <a:pPr marL="860425" lvl="1" indent="-457200" eaLnBrk="1" hangingPunct="1">
              <a:lnSpc>
                <a:spcPct val="90000"/>
              </a:lnSpc>
              <a:buFont typeface="Calibri" panose="020F0502020204030204" pitchFamily="34" charset="0"/>
              <a:buAutoNum type="arabicPeriod"/>
            </a:pPr>
            <a:r>
              <a:rPr lang="en-US" altLang="en-US" sz="1800"/>
              <a:t>Business Concept</a:t>
            </a:r>
          </a:p>
          <a:p>
            <a:pPr marL="860425" lvl="1" indent="-457200" eaLnBrk="1" hangingPunct="1">
              <a:lnSpc>
                <a:spcPct val="90000"/>
              </a:lnSpc>
              <a:buFont typeface="Calibri" panose="020F0502020204030204" pitchFamily="34" charset="0"/>
              <a:buAutoNum type="arabicPeriod"/>
            </a:pPr>
            <a:r>
              <a:rPr lang="en-US" altLang="en-US" sz="1800"/>
              <a:t>Market Analysis</a:t>
            </a:r>
          </a:p>
          <a:p>
            <a:pPr marL="860425" lvl="1" indent="-457200" eaLnBrk="1" hangingPunct="1">
              <a:lnSpc>
                <a:spcPct val="90000"/>
              </a:lnSpc>
              <a:buFont typeface="Calibri" panose="020F0502020204030204" pitchFamily="34" charset="0"/>
              <a:buAutoNum type="arabicPeriod"/>
            </a:pPr>
            <a:r>
              <a:rPr lang="en-US" altLang="en-US" sz="1800"/>
              <a:t>Management Team </a:t>
            </a:r>
          </a:p>
          <a:p>
            <a:pPr marL="860425" lvl="1" indent="-457200" eaLnBrk="1" hangingPunct="1">
              <a:lnSpc>
                <a:spcPct val="90000"/>
              </a:lnSpc>
              <a:buFont typeface="Calibri" panose="020F0502020204030204" pitchFamily="34" charset="0"/>
              <a:buAutoNum type="arabicPeriod"/>
            </a:pPr>
            <a:r>
              <a:rPr lang="en-US" altLang="en-US" sz="1800"/>
              <a:t>Marketing Plan</a:t>
            </a:r>
          </a:p>
          <a:p>
            <a:pPr marL="860425" lvl="1" indent="-457200" eaLnBrk="1" hangingPunct="1">
              <a:lnSpc>
                <a:spcPct val="90000"/>
              </a:lnSpc>
              <a:buFont typeface="Calibri" panose="020F0502020204030204" pitchFamily="34" charset="0"/>
              <a:buAutoNum type="arabicPeriod"/>
            </a:pPr>
            <a:r>
              <a:rPr lang="en-US" altLang="en-US" sz="1800"/>
              <a:t>Financial Plan</a:t>
            </a:r>
          </a:p>
          <a:p>
            <a:pPr marL="860425" lvl="1" indent="-457200" eaLnBrk="1" hangingPunct="1">
              <a:lnSpc>
                <a:spcPct val="90000"/>
              </a:lnSpc>
              <a:buFont typeface="Calibri" panose="020F0502020204030204" pitchFamily="34" charset="0"/>
              <a:buAutoNum type="arabicPeriod"/>
            </a:pPr>
            <a:r>
              <a:rPr lang="en-US" altLang="en-US" sz="1800"/>
              <a:t>Operations and Management Plan</a:t>
            </a:r>
          </a:p>
          <a:p>
            <a:pPr eaLnBrk="1" hangingPunct="1"/>
            <a:endParaRPr lang="en-US" altLang="en-US" sz="2000"/>
          </a:p>
          <a:p>
            <a:pPr eaLnBrk="1" hangingPunct="1"/>
            <a:endParaRPr lang="en-US" altLang="en-US"/>
          </a:p>
          <a:p>
            <a:pPr eaLnBrk="1" hangingPunct="1"/>
            <a:endParaRPr lang="en-US" altLang="en-US"/>
          </a:p>
        </p:txBody>
      </p:sp>
      <p:sp>
        <p:nvSpPr>
          <p:cNvPr id="34819" name="Title 1">
            <a:extLst>
              <a:ext uri="{FF2B5EF4-FFF2-40B4-BE49-F238E27FC236}">
                <a16:creationId xmlns:a16="http://schemas.microsoft.com/office/drawing/2014/main" id="{CD6AE947-DE85-4FB2-A1C0-FF2355910A72}"/>
              </a:ext>
            </a:extLst>
          </p:cNvPr>
          <p:cNvSpPr>
            <a:spLocks noGrp="1"/>
          </p:cNvSpPr>
          <p:nvPr>
            <p:ph type="title"/>
          </p:nvPr>
        </p:nvSpPr>
        <p:spPr>
          <a:xfrm>
            <a:off x="1816100" y="166688"/>
            <a:ext cx="6870700" cy="1143000"/>
          </a:xfrm>
        </p:spPr>
        <p:txBody>
          <a:bodyPr/>
          <a:lstStyle/>
          <a:p>
            <a:pPr eaLnBrk="1" hangingPunct="1"/>
            <a:r>
              <a:rPr altLang="en-US"/>
              <a:t>Key Takeaways From This Module</a:t>
            </a:r>
          </a:p>
        </p:txBody>
      </p:sp>
      <p:sp>
        <p:nvSpPr>
          <p:cNvPr id="4" name="Slide Number Placeholder 3">
            <a:extLst>
              <a:ext uri="{FF2B5EF4-FFF2-40B4-BE49-F238E27FC236}">
                <a16:creationId xmlns:a16="http://schemas.microsoft.com/office/drawing/2014/main" id="{DE1F05E2-2A8F-4A00-AB7F-E0541B2D10C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1A2908-8967-403E-A9A8-510947BE8F8B}" type="slidenum">
              <a:rPr lang="en-US" altLang="en-US">
                <a:solidFill>
                  <a:srgbClr val="898989"/>
                </a:solidFill>
                <a:latin typeface="Calibri" panose="020F0502020204030204" pitchFamily="34" charset="0"/>
              </a:rPr>
              <a:pPr eaLnBrk="1" hangingPunct="1"/>
              <a:t>20</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19611E85-37AF-477D-8895-AA7B116400D2}"/>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3">
            <a:extLst>
              <a:ext uri="{FF2B5EF4-FFF2-40B4-BE49-F238E27FC236}">
                <a16:creationId xmlns:a16="http://schemas.microsoft.com/office/drawing/2014/main" id="{7EB48D1F-4BAD-4428-ABB4-F2D5E2112162}"/>
              </a:ext>
            </a:extLst>
          </p:cNvPr>
          <p:cNvSpPr>
            <a:spLocks noGrp="1"/>
          </p:cNvSpPr>
          <p:nvPr>
            <p:ph idx="1"/>
          </p:nvPr>
        </p:nvSpPr>
        <p:spPr/>
        <p:txBody>
          <a:bodyPr/>
          <a:lstStyle/>
          <a:p>
            <a:pPr eaLnBrk="1" hangingPunct="1"/>
            <a:r>
              <a:rPr lang="en-US" altLang="en-US" sz="2000"/>
              <a:t>Small Business Administration, </a:t>
            </a:r>
            <a:r>
              <a:rPr lang="en-US" altLang="en-US" sz="2000" i="1"/>
              <a:t>Business Planning, How To Prepare a Business Plan</a:t>
            </a:r>
          </a:p>
          <a:p>
            <a:pPr eaLnBrk="1" hangingPunct="1"/>
            <a:r>
              <a:rPr lang="en-US" altLang="en-US" sz="2000"/>
              <a:t>Gary Cadenhead, </a:t>
            </a:r>
            <a:r>
              <a:rPr lang="en-US" altLang="en-US" sz="2000" i="1"/>
              <a:t>No Longer Moot</a:t>
            </a:r>
          </a:p>
          <a:p>
            <a:pPr eaLnBrk="1" hangingPunct="1"/>
            <a:r>
              <a:rPr lang="en-US" altLang="en-US" sz="2000"/>
              <a:t>Shirleen Glasin, Pro</a:t>
            </a:r>
            <a:r>
              <a:rPr lang="en-US" altLang="en-US" sz="2000">
                <a:solidFill>
                  <a:srgbClr val="FF0000"/>
                </a:solidFill>
              </a:rPr>
              <a:t>S</a:t>
            </a:r>
            <a:r>
              <a:rPr lang="en-US" altLang="en-US" sz="2000"/>
              <a:t>idian Consulting, </a:t>
            </a:r>
            <a:r>
              <a:rPr lang="en-US" altLang="en-US" sz="2000" i="1"/>
              <a:t>Building a Business Plan</a:t>
            </a:r>
          </a:p>
          <a:p>
            <a:pPr eaLnBrk="1" hangingPunct="1"/>
            <a:r>
              <a:rPr lang="en-US" altLang="en-US" sz="2000"/>
              <a:t>Entrepreneur.com, </a:t>
            </a:r>
            <a:r>
              <a:rPr lang="en-US" altLang="en-US" sz="2000" i="1"/>
              <a:t>Small Business Encyclopedia, Business Plans</a:t>
            </a:r>
          </a:p>
          <a:p>
            <a:pPr eaLnBrk="1" hangingPunct="1"/>
            <a:r>
              <a:rPr lang="en-US" altLang="en-US" sz="2000"/>
              <a:t>AllBusiness, A D&amp;B Company,  </a:t>
            </a:r>
            <a:r>
              <a:rPr lang="en-US" altLang="en-US" sz="2000" i="1"/>
              <a:t>10 Reasons Why You Need a Strong Business Plan</a:t>
            </a:r>
          </a:p>
          <a:p>
            <a:pPr eaLnBrk="1" hangingPunct="1"/>
            <a:r>
              <a:rPr lang="en-US" altLang="en-US" sz="2000" i="1"/>
              <a:t>Business Owners Toolkit, Total Know-How for Small Businesses</a:t>
            </a:r>
          </a:p>
        </p:txBody>
      </p:sp>
      <p:sp>
        <p:nvSpPr>
          <p:cNvPr id="35843" name="Title 1">
            <a:extLst>
              <a:ext uri="{FF2B5EF4-FFF2-40B4-BE49-F238E27FC236}">
                <a16:creationId xmlns:a16="http://schemas.microsoft.com/office/drawing/2014/main" id="{AF2017A1-739F-4B34-9465-BE6BC826A8EA}"/>
              </a:ext>
            </a:extLst>
          </p:cNvPr>
          <p:cNvSpPr>
            <a:spLocks noGrp="1"/>
          </p:cNvSpPr>
          <p:nvPr>
            <p:ph type="title"/>
          </p:nvPr>
        </p:nvSpPr>
        <p:spPr>
          <a:xfrm>
            <a:off x="1816100" y="166688"/>
            <a:ext cx="6870700" cy="1143000"/>
          </a:xfrm>
        </p:spPr>
        <p:txBody>
          <a:bodyPr/>
          <a:lstStyle/>
          <a:p>
            <a:pPr eaLnBrk="1" hangingPunct="1"/>
            <a:r>
              <a:rPr altLang="en-US"/>
              <a:t>Sources and Citations </a:t>
            </a:r>
          </a:p>
        </p:txBody>
      </p:sp>
      <p:sp>
        <p:nvSpPr>
          <p:cNvPr id="5" name="Slide Number Placeholder 4">
            <a:extLst>
              <a:ext uri="{FF2B5EF4-FFF2-40B4-BE49-F238E27FC236}">
                <a16:creationId xmlns:a16="http://schemas.microsoft.com/office/drawing/2014/main" id="{4C830C50-0ACE-49EF-AEFF-CCE25121C8A6}"/>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6957C9-C60E-4A3F-B10D-66A0477A73EE}" type="slidenum">
              <a:rPr lang="en-US" altLang="en-US">
                <a:solidFill>
                  <a:srgbClr val="898989"/>
                </a:solidFill>
                <a:latin typeface="Calibri" panose="020F0502020204030204" pitchFamily="34" charset="0"/>
              </a:rPr>
              <a:pPr eaLnBrk="1" hangingPunct="1"/>
              <a:t>21</a:t>
            </a:fld>
            <a:endParaRPr lang="en-US" altLang="en-US">
              <a:solidFill>
                <a:srgbClr val="898989"/>
              </a:solidFill>
              <a:latin typeface="Calibri" panose="020F0502020204030204" pitchFamily="34" charset="0"/>
            </a:endParaRPr>
          </a:p>
        </p:txBody>
      </p:sp>
      <p:sp>
        <p:nvSpPr>
          <p:cNvPr id="7" name="Footer Placeholder 4">
            <a:extLst>
              <a:ext uri="{FF2B5EF4-FFF2-40B4-BE49-F238E27FC236}">
                <a16:creationId xmlns:a16="http://schemas.microsoft.com/office/drawing/2014/main" id="{5752C31E-00DB-4B5D-8B18-E5BFA02BE399}"/>
              </a:ext>
            </a:extLst>
          </p:cNvPr>
          <p:cNvSpPr>
            <a:spLocks noGrp="1"/>
          </p:cNvSpPr>
          <p:nvPr>
            <p:ph type="ftr" sz="quarter" idx="10"/>
          </p:nvPr>
        </p:nvSpPr>
        <p:spPr/>
        <p:txBody>
          <a:bodyPr/>
          <a:lstStyle/>
          <a:p>
            <a:pPr>
              <a:defRPr/>
            </a:pPr>
            <a:r>
              <a:rPr lang="en-US" dirty="0"/>
              <a:t>Building a Business Plan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a:extLst>
              <a:ext uri="{FF2B5EF4-FFF2-40B4-BE49-F238E27FC236}">
                <a16:creationId xmlns:a16="http://schemas.microsoft.com/office/drawing/2014/main" id="{24912DCA-65E1-4BF1-A9DB-E757DAD6E4F2}"/>
              </a:ext>
            </a:extLst>
          </p:cNvPr>
          <p:cNvSpPr>
            <a:spLocks noGrp="1"/>
          </p:cNvSpPr>
          <p:nvPr>
            <p:ph idx="4294967295"/>
          </p:nvPr>
        </p:nvSpPr>
        <p:spPr>
          <a:xfrm>
            <a:off x="457200" y="1533525"/>
            <a:ext cx="8229600" cy="4437063"/>
          </a:xfrm>
        </p:spPr>
        <p:txBody>
          <a:bodyPr/>
          <a:lstStyle/>
          <a:p>
            <a:pPr eaLnBrk="1" hangingPunct="1">
              <a:lnSpc>
                <a:spcPct val="80000"/>
              </a:lnSpc>
            </a:pPr>
            <a:r>
              <a:rPr lang="en-US" altLang="en-US" sz="2000"/>
              <a:t>The Federal Deposit Insurance Corporation (“FDIC”) recognizes the important contributions made by small, veteran, and minority and women-owned businesses to our economy. For that reason, we strive to provide small businesses with opportunities to contract with the FDIC.  In furtherance of this goal, the FDIC has initiated the FDIC Small Business Resource Effort to assist the small vendors that provide products, services, and solutions to the FDIC.  </a:t>
            </a:r>
          </a:p>
          <a:p>
            <a:pPr eaLnBrk="1" hangingPunct="1">
              <a:lnSpc>
                <a:spcPct val="80000"/>
              </a:lnSpc>
            </a:pPr>
            <a:r>
              <a:rPr lang="en-US" altLang="en-US" sz="2000"/>
              <a:t>The objective of the Small Business Resource Effort is to provide information and the tools small vendors need to become better positioned to compete for contracts and subcontracts at the FDIC. To achieve this objective, the Small Business Resource Effort references outside resources critical for qualified vendors, leverages technology to provide education according to perceived needs, and offers connectivity through resourcing, accessibility, counseling, coaching, and guidance where applicable. </a:t>
            </a:r>
          </a:p>
          <a:p>
            <a:pPr eaLnBrk="1" hangingPunct="1">
              <a:lnSpc>
                <a:spcPct val="80000"/>
              </a:lnSpc>
            </a:pPr>
            <a:r>
              <a:rPr lang="en-US" altLang="en-US" sz="2000"/>
              <a:t>This product was developed by the FDIC Office of Minority and Women Inclusion (OMWI). OMWI has responsibility for oversight of the Small Business Resource Effort. </a:t>
            </a:r>
          </a:p>
        </p:txBody>
      </p:sp>
      <p:sp>
        <p:nvSpPr>
          <p:cNvPr id="17411" name="Title 1">
            <a:extLst>
              <a:ext uri="{FF2B5EF4-FFF2-40B4-BE49-F238E27FC236}">
                <a16:creationId xmlns:a16="http://schemas.microsoft.com/office/drawing/2014/main" id="{1F8F94BC-5B90-4A47-87CD-83E9E6ACCDE3}"/>
              </a:ext>
            </a:extLst>
          </p:cNvPr>
          <p:cNvSpPr>
            <a:spLocks noGrp="1"/>
          </p:cNvSpPr>
          <p:nvPr>
            <p:ph type="title" idx="4294967295"/>
          </p:nvPr>
        </p:nvSpPr>
        <p:spPr/>
        <p:txBody>
          <a:bodyPr/>
          <a:lstStyle/>
          <a:p>
            <a:pPr eaLnBrk="1" hangingPunct="1"/>
            <a:r>
              <a:rPr altLang="en-US"/>
              <a:t>About FDIC Small Business Resource Effort</a:t>
            </a:r>
          </a:p>
        </p:txBody>
      </p:sp>
      <p:sp>
        <p:nvSpPr>
          <p:cNvPr id="7" name="Slide Number Placeholder 6">
            <a:extLst>
              <a:ext uri="{FF2B5EF4-FFF2-40B4-BE49-F238E27FC236}">
                <a16:creationId xmlns:a16="http://schemas.microsoft.com/office/drawing/2014/main" id="{3ECCE066-FE95-44FC-93E6-E9124AF9D971}"/>
              </a:ext>
            </a:extLst>
          </p:cNvPr>
          <p:cNvSpPr txBox="1">
            <a:spLocks noGrp="1"/>
          </p:cNvSpPr>
          <p:nvPr/>
        </p:nvSpPr>
        <p:spPr>
          <a:xfrm>
            <a:off x="7759700" y="6318250"/>
            <a:ext cx="927100" cy="365125"/>
          </a:xfrm>
          <a:prstGeom prst="rect">
            <a:avLst/>
          </a:prstGeom>
          <a:noFill/>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B0A8BA46-C24F-48E6-A38F-C932FF09BD39}" type="slidenum">
              <a:rPr lang="en-US" altLang="en-US" sz="1200">
                <a:solidFill>
                  <a:srgbClr val="898989"/>
                </a:solidFill>
                <a:latin typeface="Calibri" panose="020F0502020204030204" pitchFamily="34" charset="0"/>
              </a:rPr>
              <a:pPr algn="r" eaLnBrk="1" hangingPunct="1"/>
              <a:t>3</a:t>
            </a:fld>
            <a:endParaRPr lang="en-US" altLang="en-US" sz="1200">
              <a:solidFill>
                <a:srgbClr val="898989"/>
              </a:solidFill>
              <a:latin typeface="Calibri" panose="020F0502020204030204" pitchFamily="34" charset="0"/>
            </a:endParaRPr>
          </a:p>
        </p:txBody>
      </p:sp>
      <p:sp>
        <p:nvSpPr>
          <p:cNvPr id="8" name="Footer Placeholder 6">
            <a:extLst>
              <a:ext uri="{FF2B5EF4-FFF2-40B4-BE49-F238E27FC236}">
                <a16:creationId xmlns:a16="http://schemas.microsoft.com/office/drawing/2014/main" id="{2C463FC7-44D4-4084-B3A5-17BDA9A4A9F4}"/>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1067AC24-7318-4AE0-928A-1506817F87EE}"/>
              </a:ext>
            </a:extLst>
          </p:cNvPr>
          <p:cNvSpPr>
            <a:spLocks noGrp="1"/>
          </p:cNvSpPr>
          <p:nvPr>
            <p:ph idx="1"/>
          </p:nvPr>
        </p:nvSpPr>
        <p:spPr/>
        <p:txBody>
          <a:bodyPr/>
          <a:lstStyle/>
          <a:p>
            <a:pPr eaLnBrk="1" hangingPunct="1"/>
            <a:r>
              <a:rPr lang="en-US" altLang="en-US" sz="2000"/>
              <a:t>A Business Plan identifies key areas of your business so you can maximize the time you spend on generating income.</a:t>
            </a:r>
          </a:p>
          <a:p>
            <a:pPr eaLnBrk="1" hangingPunct="1"/>
            <a:r>
              <a:rPr lang="en-US" altLang="en-US" sz="2000"/>
              <a:t>Key investors will want to look at your Business Plan before providing capital.  </a:t>
            </a:r>
          </a:p>
          <a:p>
            <a:pPr eaLnBrk="1" hangingPunct="1"/>
            <a:r>
              <a:rPr lang="en-US" altLang="en-US" sz="2000"/>
              <a:t>A Business Plan helps you start and keep your business on a successful path. </a:t>
            </a:r>
          </a:p>
          <a:p>
            <a:pPr eaLnBrk="1" hangingPunct="1"/>
            <a:r>
              <a:rPr lang="en-US" altLang="en-US" sz="2000"/>
              <a:t>You should prepare a Business Plan, although, in reality, many small business owners do not.</a:t>
            </a:r>
          </a:p>
          <a:p>
            <a:pPr eaLnBrk="1" hangingPunct="1"/>
            <a:endParaRPr lang="en-US" altLang="en-US"/>
          </a:p>
        </p:txBody>
      </p:sp>
      <p:sp>
        <p:nvSpPr>
          <p:cNvPr id="18435" name="Title 1">
            <a:extLst>
              <a:ext uri="{FF2B5EF4-FFF2-40B4-BE49-F238E27FC236}">
                <a16:creationId xmlns:a16="http://schemas.microsoft.com/office/drawing/2014/main" id="{BD72A8B5-8C23-4561-A0D1-6430076995E3}"/>
              </a:ext>
            </a:extLst>
          </p:cNvPr>
          <p:cNvSpPr>
            <a:spLocks noGrp="1"/>
          </p:cNvSpPr>
          <p:nvPr>
            <p:ph type="title"/>
          </p:nvPr>
        </p:nvSpPr>
        <p:spPr>
          <a:xfrm>
            <a:off x="1816100" y="166688"/>
            <a:ext cx="6870700" cy="1143000"/>
          </a:xfrm>
        </p:spPr>
        <p:txBody>
          <a:bodyPr/>
          <a:lstStyle/>
          <a:p>
            <a:pPr eaLnBrk="1" hangingPunct="1"/>
            <a:r>
              <a:rPr altLang="en-US"/>
              <a:t>Executive Summary</a:t>
            </a:r>
          </a:p>
        </p:txBody>
      </p:sp>
      <p:sp>
        <p:nvSpPr>
          <p:cNvPr id="4" name="Slide Number Placeholder 3">
            <a:extLst>
              <a:ext uri="{FF2B5EF4-FFF2-40B4-BE49-F238E27FC236}">
                <a16:creationId xmlns:a16="http://schemas.microsoft.com/office/drawing/2014/main" id="{0EF94BDF-F71B-4FF6-81E6-6970D4B73378}"/>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B0A0571-F049-4963-81FB-1A238BCC74E8}" type="slidenum">
              <a:rPr lang="en-US" altLang="en-US">
                <a:solidFill>
                  <a:srgbClr val="898989"/>
                </a:solidFill>
                <a:latin typeface="Calibri" panose="020F0502020204030204" pitchFamily="34" charset="0"/>
              </a:rPr>
              <a:pPr eaLnBrk="1" hangingPunct="1"/>
              <a:t>4</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676EC0BC-CA24-45E7-A978-ACE81DB6B491}"/>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7EC3C237-CA42-4D77-A73F-61040E8D264B}"/>
              </a:ext>
            </a:extLst>
          </p:cNvPr>
          <p:cNvSpPr>
            <a:spLocks noGrp="1"/>
          </p:cNvSpPr>
          <p:nvPr>
            <p:ph idx="1"/>
          </p:nvPr>
        </p:nvSpPr>
        <p:spPr/>
        <p:txBody>
          <a:bodyPr/>
          <a:lstStyle/>
          <a:p>
            <a:pPr eaLnBrk="1" hangingPunct="1"/>
            <a:r>
              <a:rPr lang="en-US" altLang="en-US" sz="2000"/>
              <a:t>A Business Plan is a written document that defines the goals of your business and describes how you will attain those goals.</a:t>
            </a:r>
          </a:p>
          <a:p>
            <a:pPr eaLnBrk="1" hangingPunct="1"/>
            <a:r>
              <a:rPr lang="en-US" altLang="en-US" sz="2000"/>
              <a:t>A Business Plan is worth your considerable investment of time, effort, and energy.</a:t>
            </a:r>
          </a:p>
          <a:p>
            <a:pPr eaLnBrk="1" hangingPunct="1"/>
            <a:r>
              <a:rPr lang="en-US" altLang="en-US" sz="2000"/>
              <a:t>A Business Plan sets objectives, defines budgets, engages partners, and anticipates problems before they occur.</a:t>
            </a:r>
          </a:p>
          <a:p>
            <a:pPr eaLnBrk="1" hangingPunct="1"/>
            <a:endParaRPr lang="en-US" altLang="en-US"/>
          </a:p>
        </p:txBody>
      </p:sp>
      <p:sp>
        <p:nvSpPr>
          <p:cNvPr id="19459" name="Title 1">
            <a:extLst>
              <a:ext uri="{FF2B5EF4-FFF2-40B4-BE49-F238E27FC236}">
                <a16:creationId xmlns:a16="http://schemas.microsoft.com/office/drawing/2014/main" id="{A2E88925-6409-49C6-A7EF-1AC86ECAD77E}"/>
              </a:ext>
            </a:extLst>
          </p:cNvPr>
          <p:cNvSpPr>
            <a:spLocks noGrp="1"/>
          </p:cNvSpPr>
          <p:nvPr>
            <p:ph type="title"/>
          </p:nvPr>
        </p:nvSpPr>
        <p:spPr>
          <a:xfrm>
            <a:off x="1816100" y="166688"/>
            <a:ext cx="6870700" cy="1143000"/>
          </a:xfrm>
        </p:spPr>
        <p:txBody>
          <a:bodyPr/>
          <a:lstStyle/>
          <a:p>
            <a:pPr eaLnBrk="1" hangingPunct="1"/>
            <a:r>
              <a:rPr altLang="en-US"/>
              <a:t>What is a Business Plan?</a:t>
            </a:r>
          </a:p>
        </p:txBody>
      </p:sp>
      <p:sp>
        <p:nvSpPr>
          <p:cNvPr id="5" name="Slide Number Placeholder 4">
            <a:extLst>
              <a:ext uri="{FF2B5EF4-FFF2-40B4-BE49-F238E27FC236}">
                <a16:creationId xmlns:a16="http://schemas.microsoft.com/office/drawing/2014/main" id="{7417F360-CA75-44E7-BFD6-91E3B7FF1C2F}"/>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32B75F5-6422-427C-A460-EEE5AD1D9C62}" type="slidenum">
              <a:rPr lang="en-US" altLang="en-US">
                <a:solidFill>
                  <a:srgbClr val="898989"/>
                </a:solidFill>
                <a:latin typeface="Calibri" panose="020F0502020204030204" pitchFamily="34" charset="0"/>
              </a:rPr>
              <a:pPr eaLnBrk="1" hangingPunct="1"/>
              <a:t>5</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BB51F9F1-E4BF-44BE-82B4-E1579A6880AA}"/>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AFA446-198B-47B3-9DF9-DA059344AF25}"/>
              </a:ext>
            </a:extLst>
          </p:cNvPr>
          <p:cNvSpPr>
            <a:spLocks noGrp="1"/>
          </p:cNvSpPr>
          <p:nvPr>
            <p:ph idx="1"/>
          </p:nvPr>
        </p:nvSpPr>
        <p:spPr/>
        <p:txBody>
          <a:bodyPr rtlCol="0">
            <a:normAutofit/>
          </a:bodyPr>
          <a:lstStyle/>
          <a:p>
            <a:pPr marL="514350" indent="-514350" eaLnBrk="1" fontAlgn="auto" hangingPunct="1">
              <a:spcAft>
                <a:spcPts val="0"/>
              </a:spcAft>
              <a:buFont typeface="+mj-lt"/>
              <a:buAutoNum type="arabicPeriod"/>
              <a:defRPr/>
            </a:pPr>
            <a:r>
              <a:rPr lang="en-US" sz="2000" dirty="0"/>
              <a:t>To attract investors.</a:t>
            </a:r>
          </a:p>
          <a:p>
            <a:pPr marL="514350" indent="-514350" eaLnBrk="1" fontAlgn="auto" hangingPunct="1">
              <a:spcAft>
                <a:spcPts val="0"/>
              </a:spcAft>
              <a:buFont typeface="+mj-lt"/>
              <a:buAutoNum type="arabicPeriod"/>
              <a:defRPr/>
            </a:pPr>
            <a:r>
              <a:rPr lang="en-US" sz="2000" dirty="0"/>
              <a:t>To see if your business ideas will work.</a:t>
            </a:r>
          </a:p>
          <a:p>
            <a:pPr marL="514350" indent="-514350" eaLnBrk="1" fontAlgn="auto" hangingPunct="1">
              <a:spcAft>
                <a:spcPts val="0"/>
              </a:spcAft>
              <a:buFont typeface="+mj-lt"/>
              <a:buAutoNum type="arabicPeriod"/>
              <a:defRPr/>
            </a:pPr>
            <a:r>
              <a:rPr lang="en-US" sz="2000" dirty="0"/>
              <a:t>To outline each area of the business.</a:t>
            </a:r>
          </a:p>
          <a:p>
            <a:pPr marL="514350" indent="-514350" eaLnBrk="1" fontAlgn="auto" hangingPunct="1">
              <a:spcAft>
                <a:spcPts val="0"/>
              </a:spcAft>
              <a:buFont typeface="+mj-lt"/>
              <a:buAutoNum type="arabicPeriod"/>
              <a:defRPr/>
            </a:pPr>
            <a:r>
              <a:rPr lang="en-US" sz="2000" dirty="0"/>
              <a:t>To set up milestones.</a:t>
            </a:r>
          </a:p>
          <a:p>
            <a:pPr marL="514350" indent="-514350" eaLnBrk="1" fontAlgn="auto" hangingPunct="1">
              <a:spcAft>
                <a:spcPts val="0"/>
              </a:spcAft>
              <a:buFont typeface="+mj-lt"/>
              <a:buAutoNum type="arabicPeriod"/>
              <a:defRPr/>
            </a:pPr>
            <a:r>
              <a:rPr lang="en-US" sz="2000" dirty="0"/>
              <a:t>To learn about the market.</a:t>
            </a:r>
          </a:p>
          <a:p>
            <a:pPr marL="514350" indent="-514350" eaLnBrk="1" fontAlgn="auto" hangingPunct="1">
              <a:spcAft>
                <a:spcPts val="0"/>
              </a:spcAft>
              <a:buFont typeface="+mj-lt"/>
              <a:buAutoNum type="arabicPeriod"/>
              <a:defRPr/>
            </a:pPr>
            <a:r>
              <a:rPr lang="en-US" sz="2000" dirty="0"/>
              <a:t>To secure additional funding or loans.</a:t>
            </a:r>
          </a:p>
          <a:p>
            <a:pPr marL="514350" indent="-514350" eaLnBrk="1" fontAlgn="auto" hangingPunct="1">
              <a:spcAft>
                <a:spcPts val="0"/>
              </a:spcAft>
              <a:buFont typeface="+mj-lt"/>
              <a:buAutoNum type="arabicPeriod"/>
              <a:defRPr/>
            </a:pPr>
            <a:r>
              <a:rPr lang="en-US" sz="2000" dirty="0"/>
              <a:t>To determine your financial needs.</a:t>
            </a:r>
          </a:p>
          <a:p>
            <a:pPr marL="514350" indent="-514350" eaLnBrk="1" fontAlgn="auto" hangingPunct="1">
              <a:spcAft>
                <a:spcPts val="0"/>
              </a:spcAft>
              <a:buFont typeface="+mj-lt"/>
              <a:buAutoNum type="arabicPeriod"/>
              <a:defRPr/>
            </a:pPr>
            <a:r>
              <a:rPr lang="en-US" sz="2000" dirty="0"/>
              <a:t>To attract top-level people.</a:t>
            </a:r>
          </a:p>
          <a:p>
            <a:pPr marL="514350" indent="-514350" eaLnBrk="1" fontAlgn="auto" hangingPunct="1">
              <a:spcAft>
                <a:spcPts val="0"/>
              </a:spcAft>
              <a:buFont typeface="+mj-lt"/>
              <a:buAutoNum type="arabicPeriod"/>
              <a:defRPr/>
            </a:pPr>
            <a:r>
              <a:rPr lang="en-US" sz="2000" dirty="0"/>
              <a:t>To monitor your business.</a:t>
            </a:r>
          </a:p>
          <a:p>
            <a:pPr marL="514350" indent="-514350" eaLnBrk="1" fontAlgn="auto" hangingPunct="1">
              <a:spcAft>
                <a:spcPts val="0"/>
              </a:spcAft>
              <a:buFont typeface="+mj-lt"/>
              <a:buAutoNum type="arabicPeriod"/>
              <a:defRPr/>
            </a:pPr>
            <a:r>
              <a:rPr lang="en-US" sz="2000" dirty="0"/>
              <a:t>To devise contingency plans.</a:t>
            </a:r>
          </a:p>
          <a:p>
            <a:pPr eaLnBrk="1" fontAlgn="auto" hangingPunct="1">
              <a:spcAft>
                <a:spcPts val="0"/>
              </a:spcAft>
              <a:defRPr/>
            </a:pPr>
            <a:endParaRPr lang="en-US" dirty="0"/>
          </a:p>
        </p:txBody>
      </p:sp>
      <p:sp>
        <p:nvSpPr>
          <p:cNvPr id="20483" name="Title 1">
            <a:extLst>
              <a:ext uri="{FF2B5EF4-FFF2-40B4-BE49-F238E27FC236}">
                <a16:creationId xmlns:a16="http://schemas.microsoft.com/office/drawing/2014/main" id="{85864850-58CB-4E75-A375-60BE7D2423E5}"/>
              </a:ext>
            </a:extLst>
          </p:cNvPr>
          <p:cNvSpPr>
            <a:spLocks noGrp="1"/>
          </p:cNvSpPr>
          <p:nvPr>
            <p:ph type="title"/>
          </p:nvPr>
        </p:nvSpPr>
        <p:spPr>
          <a:xfrm>
            <a:off x="1816100" y="166688"/>
            <a:ext cx="6870700" cy="1143000"/>
          </a:xfrm>
        </p:spPr>
        <p:txBody>
          <a:bodyPr/>
          <a:lstStyle/>
          <a:p>
            <a:pPr eaLnBrk="1" hangingPunct="1"/>
            <a:r>
              <a:rPr altLang="en-US"/>
              <a:t>10 Reasons Why You Need a Strong Business Plan</a:t>
            </a:r>
          </a:p>
        </p:txBody>
      </p:sp>
      <p:sp>
        <p:nvSpPr>
          <p:cNvPr id="5" name="Slide Number Placeholder 4">
            <a:extLst>
              <a:ext uri="{FF2B5EF4-FFF2-40B4-BE49-F238E27FC236}">
                <a16:creationId xmlns:a16="http://schemas.microsoft.com/office/drawing/2014/main" id="{769F5AB3-B1F4-4713-8938-9AD89B65E31B}"/>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70997F6-C0EC-4C5F-BF14-56AD2A66D3D0}" type="slidenum">
              <a:rPr lang="en-US" altLang="en-US">
                <a:solidFill>
                  <a:srgbClr val="898989"/>
                </a:solidFill>
                <a:latin typeface="Calibri" panose="020F0502020204030204" pitchFamily="34" charset="0"/>
              </a:rPr>
              <a:pPr eaLnBrk="1" hangingPunct="1"/>
              <a:t>6</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A4A9CCD4-E60F-4152-99FC-932642CE4802}"/>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EC596AA5-2253-4061-8E9A-B8B83B162E80}"/>
              </a:ext>
            </a:extLst>
          </p:cNvPr>
          <p:cNvSpPr>
            <a:spLocks noGrp="1"/>
          </p:cNvSpPr>
          <p:nvPr>
            <p:ph idx="1"/>
          </p:nvPr>
        </p:nvSpPr>
        <p:spPr/>
        <p:txBody>
          <a:bodyPr/>
          <a:lstStyle/>
          <a:p>
            <a:pPr eaLnBrk="1" hangingPunct="1"/>
            <a:r>
              <a:rPr lang="en-US" altLang="en-US" sz="2000"/>
              <a:t>Business plans differ widely in their length, appearance, content, and the emphasis placed on different aspects of the business.</a:t>
            </a:r>
          </a:p>
          <a:p>
            <a:pPr eaLnBrk="1" hangingPunct="1"/>
            <a:r>
              <a:rPr lang="en-US" altLang="en-US" sz="2000"/>
              <a:t>Depending on your business and your intended use, you may need a very different type of Business Plan:</a:t>
            </a:r>
          </a:p>
          <a:p>
            <a:pPr lvl="1" eaLnBrk="1" hangingPunct="1"/>
            <a:r>
              <a:rPr lang="en-US" altLang="en-US" sz="1800" b="1"/>
              <a:t>Mini-plan: </a:t>
            </a:r>
            <a:r>
              <a:rPr lang="en-US" altLang="en-US" sz="1800"/>
              <a:t>Less emphasis on critical details. Used to test your assumptions, concept, and measure the interest of potential investors.</a:t>
            </a:r>
          </a:p>
          <a:p>
            <a:pPr lvl="1" eaLnBrk="1" hangingPunct="1"/>
            <a:r>
              <a:rPr lang="en-US" altLang="en-US" sz="1800" b="1"/>
              <a:t>Working Plan: </a:t>
            </a:r>
            <a:r>
              <a:rPr lang="en-US" altLang="en-US" sz="1800"/>
              <a:t>Almost total emphasis on details. Used continuously to review business operations and progress. </a:t>
            </a:r>
          </a:p>
          <a:p>
            <a:pPr lvl="1" eaLnBrk="1" hangingPunct="1"/>
            <a:r>
              <a:rPr lang="en-US" altLang="en-US" sz="1800" b="1"/>
              <a:t>Presentation Plan: </a:t>
            </a:r>
            <a:r>
              <a:rPr lang="en-US" altLang="en-US" sz="1800"/>
              <a:t>Emphasis on marketability of the business concept. Used to give information about the business to bankers, venture capitalists, and other external resources.</a:t>
            </a:r>
          </a:p>
        </p:txBody>
      </p:sp>
      <p:sp>
        <p:nvSpPr>
          <p:cNvPr id="21507" name="Title 1">
            <a:extLst>
              <a:ext uri="{FF2B5EF4-FFF2-40B4-BE49-F238E27FC236}">
                <a16:creationId xmlns:a16="http://schemas.microsoft.com/office/drawing/2014/main" id="{124EFEF2-D0D6-4583-BE6F-161C0DDBC60D}"/>
              </a:ext>
            </a:extLst>
          </p:cNvPr>
          <p:cNvSpPr>
            <a:spLocks noGrp="1"/>
          </p:cNvSpPr>
          <p:nvPr>
            <p:ph type="title"/>
          </p:nvPr>
        </p:nvSpPr>
        <p:spPr>
          <a:xfrm>
            <a:off x="1816100" y="166688"/>
            <a:ext cx="6870700" cy="1143000"/>
          </a:xfrm>
        </p:spPr>
        <p:txBody>
          <a:bodyPr/>
          <a:lstStyle/>
          <a:p>
            <a:pPr eaLnBrk="1" hangingPunct="1"/>
            <a:r>
              <a:rPr altLang="en-US"/>
              <a:t>How Detailed Should </a:t>
            </a:r>
            <a:br>
              <a:rPr altLang="en-US"/>
            </a:br>
            <a:r>
              <a:rPr altLang="en-US"/>
              <a:t>Your Plan Be?</a:t>
            </a:r>
          </a:p>
        </p:txBody>
      </p:sp>
      <p:sp>
        <p:nvSpPr>
          <p:cNvPr id="4" name="Slide Number Placeholder 3">
            <a:extLst>
              <a:ext uri="{FF2B5EF4-FFF2-40B4-BE49-F238E27FC236}">
                <a16:creationId xmlns:a16="http://schemas.microsoft.com/office/drawing/2014/main" id="{141587C0-DFCF-46E9-A8AA-76A3C77FAB84}"/>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761D172-D728-413D-8DE4-D0DF858225F1}" type="slidenum">
              <a:rPr lang="en-US" altLang="en-US">
                <a:solidFill>
                  <a:srgbClr val="898989"/>
                </a:solidFill>
                <a:latin typeface="Calibri" panose="020F0502020204030204" pitchFamily="34" charset="0"/>
              </a:rPr>
              <a:pPr eaLnBrk="1" hangingPunct="1"/>
              <a:t>7</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CC04BAC9-F101-441E-8933-2D3DC7863D5A}"/>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7758887F-5BC3-4CEE-B84E-434632D1AB18}"/>
              </a:ext>
            </a:extLst>
          </p:cNvPr>
          <p:cNvSpPr>
            <a:spLocks noGrp="1"/>
          </p:cNvSpPr>
          <p:nvPr>
            <p:ph idx="1"/>
          </p:nvPr>
        </p:nvSpPr>
        <p:spPr/>
        <p:txBody>
          <a:bodyPr/>
          <a:lstStyle/>
          <a:p>
            <a:pPr eaLnBrk="1" hangingPunct="1">
              <a:buFont typeface="Wingdings" panose="05000000000000000000" pitchFamily="2" charset="2"/>
              <a:buNone/>
            </a:pPr>
            <a:r>
              <a:rPr lang="en-US" altLang="en-US" sz="2000"/>
              <a:t>Every Business Plan should include some essential components: </a:t>
            </a:r>
          </a:p>
          <a:p>
            <a:pPr lvl="1" eaLnBrk="1" hangingPunct="1"/>
            <a:r>
              <a:rPr lang="en-US" altLang="en-US" sz="1800" b="1"/>
              <a:t>Overview of the Business</a:t>
            </a:r>
            <a:r>
              <a:rPr lang="en-US" altLang="en-US" sz="1800"/>
              <a:t>: Describes the business, including its products and services.</a:t>
            </a:r>
          </a:p>
          <a:p>
            <a:pPr lvl="1" eaLnBrk="1" hangingPunct="1"/>
            <a:r>
              <a:rPr lang="en-US" altLang="en-US" sz="1800" b="1"/>
              <a:t>The Marketing Plan</a:t>
            </a:r>
            <a:r>
              <a:rPr lang="en-US" altLang="en-US" sz="1800"/>
              <a:t>: Describes the target market for your product and explains how you will reach that market.</a:t>
            </a:r>
          </a:p>
          <a:p>
            <a:pPr lvl="1" eaLnBrk="1" hangingPunct="1"/>
            <a:r>
              <a:rPr lang="en-US" altLang="en-US" sz="1800" b="1"/>
              <a:t>The Financial Management Plan</a:t>
            </a:r>
            <a:r>
              <a:rPr lang="en-US" altLang="en-US" sz="1800"/>
              <a:t>: Details the costs associated with operating your business and explains how you will pay for those costs, including the amount of financing you may need.</a:t>
            </a:r>
          </a:p>
          <a:p>
            <a:pPr lvl="1" eaLnBrk="1" hangingPunct="1"/>
            <a:r>
              <a:rPr lang="en-US" altLang="en-US" sz="1800" b="1"/>
              <a:t>The Operations and Management Plan</a:t>
            </a:r>
            <a:r>
              <a:rPr lang="en-US" altLang="en-US" sz="1800"/>
              <a:t>: Describes how you will manage the core processes of your business, including use of human resources.</a:t>
            </a:r>
          </a:p>
          <a:p>
            <a:pPr eaLnBrk="1" hangingPunct="1"/>
            <a:endParaRPr lang="en-US" altLang="en-US"/>
          </a:p>
        </p:txBody>
      </p:sp>
      <p:sp>
        <p:nvSpPr>
          <p:cNvPr id="22531" name="Title 1">
            <a:extLst>
              <a:ext uri="{FF2B5EF4-FFF2-40B4-BE49-F238E27FC236}">
                <a16:creationId xmlns:a16="http://schemas.microsoft.com/office/drawing/2014/main" id="{9FDBCBCA-EDBD-49B0-B9EA-8CAB0E926A6E}"/>
              </a:ext>
            </a:extLst>
          </p:cNvPr>
          <p:cNvSpPr>
            <a:spLocks noGrp="1"/>
          </p:cNvSpPr>
          <p:nvPr>
            <p:ph type="title"/>
          </p:nvPr>
        </p:nvSpPr>
        <p:spPr>
          <a:xfrm>
            <a:off x="1816100" y="166688"/>
            <a:ext cx="6870700" cy="1143000"/>
          </a:xfrm>
        </p:spPr>
        <p:txBody>
          <a:bodyPr/>
          <a:lstStyle/>
          <a:p>
            <a:pPr eaLnBrk="1" hangingPunct="1"/>
            <a:r>
              <a:rPr altLang="en-US"/>
              <a:t>Assembling a Business Plan</a:t>
            </a:r>
          </a:p>
        </p:txBody>
      </p:sp>
      <p:sp>
        <p:nvSpPr>
          <p:cNvPr id="5" name="Slide Number Placeholder 4">
            <a:extLst>
              <a:ext uri="{FF2B5EF4-FFF2-40B4-BE49-F238E27FC236}">
                <a16:creationId xmlns:a16="http://schemas.microsoft.com/office/drawing/2014/main" id="{0A8A47E9-992A-4061-A762-4F9CE534BC27}"/>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600B58-FB5B-4623-B82B-4CBDB3333899}" type="slidenum">
              <a:rPr lang="en-US" altLang="en-US">
                <a:solidFill>
                  <a:srgbClr val="898989"/>
                </a:solidFill>
                <a:latin typeface="Calibri" panose="020F0502020204030204" pitchFamily="34" charset="0"/>
              </a:rPr>
              <a:pPr eaLnBrk="1" hangingPunct="1"/>
              <a:t>8</a:t>
            </a:fld>
            <a:endParaRPr lang="en-US" altLang="en-US">
              <a:solidFill>
                <a:srgbClr val="898989"/>
              </a:solidFill>
              <a:latin typeface="Calibri" panose="020F0502020204030204" pitchFamily="34" charset="0"/>
            </a:endParaRPr>
          </a:p>
        </p:txBody>
      </p:sp>
      <p:sp>
        <p:nvSpPr>
          <p:cNvPr id="6" name="Footer Placeholder 4">
            <a:extLst>
              <a:ext uri="{FF2B5EF4-FFF2-40B4-BE49-F238E27FC236}">
                <a16:creationId xmlns:a16="http://schemas.microsoft.com/office/drawing/2014/main" id="{768F6B5F-3BA5-427D-84DD-82789DFA0821}"/>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3">
            <a:extLst>
              <a:ext uri="{FF2B5EF4-FFF2-40B4-BE49-F238E27FC236}">
                <a16:creationId xmlns:a16="http://schemas.microsoft.com/office/drawing/2014/main" id="{8BECB1D2-CE57-4AA8-9655-5ACA84839062}"/>
              </a:ext>
            </a:extLst>
          </p:cNvPr>
          <p:cNvSpPr>
            <a:spLocks noGrp="1"/>
          </p:cNvSpPr>
          <p:nvPr>
            <p:ph idx="1"/>
          </p:nvPr>
        </p:nvSpPr>
        <p:spPr/>
        <p:txBody>
          <a:bodyPr/>
          <a:lstStyle/>
          <a:p>
            <a:pPr eaLnBrk="1" hangingPunct="1">
              <a:lnSpc>
                <a:spcPct val="90000"/>
              </a:lnSpc>
            </a:pPr>
            <a:r>
              <a:rPr lang="en-US" altLang="en-US" sz="2000"/>
              <a:t>Business plans must help investors understand and gain confidence on how you will meet your customers’ needs. </a:t>
            </a:r>
          </a:p>
          <a:p>
            <a:pPr eaLnBrk="1" hangingPunct="1">
              <a:lnSpc>
                <a:spcPct val="90000"/>
              </a:lnSpc>
            </a:pPr>
            <a:r>
              <a:rPr lang="en-US" altLang="en-US" sz="2000"/>
              <a:t>Seven common parts of a good Business Plan are:</a:t>
            </a:r>
          </a:p>
          <a:p>
            <a:pPr marL="860425" lvl="1" indent="-457200" eaLnBrk="1" hangingPunct="1">
              <a:lnSpc>
                <a:spcPct val="90000"/>
              </a:lnSpc>
              <a:buFont typeface="Calibri" panose="020F0502020204030204" pitchFamily="34" charset="0"/>
              <a:buAutoNum type="arabicPeriod"/>
            </a:pPr>
            <a:r>
              <a:rPr lang="en-US" altLang="en-US" sz="1800"/>
              <a:t>Executive Summary</a:t>
            </a:r>
          </a:p>
          <a:p>
            <a:pPr marL="860425" lvl="1" indent="-457200" eaLnBrk="1" hangingPunct="1">
              <a:lnSpc>
                <a:spcPct val="90000"/>
              </a:lnSpc>
              <a:buFont typeface="Calibri" panose="020F0502020204030204" pitchFamily="34" charset="0"/>
              <a:buAutoNum type="arabicPeriod"/>
            </a:pPr>
            <a:r>
              <a:rPr lang="en-US" altLang="en-US" sz="1800"/>
              <a:t>Business Concept</a:t>
            </a:r>
          </a:p>
          <a:p>
            <a:pPr marL="860425" lvl="1" indent="-457200" eaLnBrk="1" hangingPunct="1">
              <a:lnSpc>
                <a:spcPct val="90000"/>
              </a:lnSpc>
              <a:buFont typeface="Calibri" panose="020F0502020204030204" pitchFamily="34" charset="0"/>
              <a:buAutoNum type="arabicPeriod"/>
            </a:pPr>
            <a:r>
              <a:rPr lang="en-US" altLang="en-US" sz="1800"/>
              <a:t>Market Analysis</a:t>
            </a:r>
          </a:p>
          <a:p>
            <a:pPr marL="860425" lvl="1" indent="-457200" eaLnBrk="1" hangingPunct="1">
              <a:lnSpc>
                <a:spcPct val="90000"/>
              </a:lnSpc>
              <a:buFont typeface="Calibri" panose="020F0502020204030204" pitchFamily="34" charset="0"/>
              <a:buAutoNum type="arabicPeriod"/>
            </a:pPr>
            <a:r>
              <a:rPr lang="en-US" altLang="en-US" sz="1800"/>
              <a:t>Management Team </a:t>
            </a:r>
          </a:p>
          <a:p>
            <a:pPr marL="860425" lvl="1" indent="-457200" eaLnBrk="1" hangingPunct="1">
              <a:lnSpc>
                <a:spcPct val="90000"/>
              </a:lnSpc>
              <a:buFont typeface="Calibri" panose="020F0502020204030204" pitchFamily="34" charset="0"/>
              <a:buAutoNum type="arabicPeriod"/>
            </a:pPr>
            <a:r>
              <a:rPr lang="en-US" altLang="en-US" sz="1800"/>
              <a:t>Marketing Plan</a:t>
            </a:r>
          </a:p>
          <a:p>
            <a:pPr marL="860425" lvl="1" indent="-457200" eaLnBrk="1" hangingPunct="1">
              <a:lnSpc>
                <a:spcPct val="90000"/>
              </a:lnSpc>
              <a:buFont typeface="Calibri" panose="020F0502020204030204" pitchFamily="34" charset="0"/>
              <a:buAutoNum type="arabicPeriod"/>
            </a:pPr>
            <a:r>
              <a:rPr lang="en-US" altLang="en-US" sz="1800"/>
              <a:t>Financial Plan</a:t>
            </a:r>
          </a:p>
          <a:p>
            <a:pPr marL="860425" lvl="1" indent="-457200" eaLnBrk="1" hangingPunct="1">
              <a:lnSpc>
                <a:spcPct val="90000"/>
              </a:lnSpc>
              <a:buFont typeface="Calibri" panose="020F0502020204030204" pitchFamily="34" charset="0"/>
              <a:buAutoNum type="arabicPeriod"/>
            </a:pPr>
            <a:r>
              <a:rPr lang="en-US" altLang="en-US" sz="1800"/>
              <a:t>Operations and Management Plan</a:t>
            </a:r>
          </a:p>
          <a:p>
            <a:pPr eaLnBrk="1" hangingPunct="1">
              <a:lnSpc>
                <a:spcPct val="90000"/>
              </a:lnSpc>
            </a:pPr>
            <a:endParaRPr lang="en-US" altLang="en-US"/>
          </a:p>
          <a:p>
            <a:pPr eaLnBrk="1" hangingPunct="1">
              <a:lnSpc>
                <a:spcPct val="90000"/>
              </a:lnSpc>
            </a:pPr>
            <a:endParaRPr lang="en-US" altLang="en-US"/>
          </a:p>
        </p:txBody>
      </p:sp>
      <p:sp>
        <p:nvSpPr>
          <p:cNvPr id="23555" name="Title 1">
            <a:extLst>
              <a:ext uri="{FF2B5EF4-FFF2-40B4-BE49-F238E27FC236}">
                <a16:creationId xmlns:a16="http://schemas.microsoft.com/office/drawing/2014/main" id="{A0FFA4AD-A533-4DC6-8844-177682B8DC2A}"/>
              </a:ext>
            </a:extLst>
          </p:cNvPr>
          <p:cNvSpPr>
            <a:spLocks noGrp="1"/>
          </p:cNvSpPr>
          <p:nvPr>
            <p:ph type="title"/>
          </p:nvPr>
        </p:nvSpPr>
        <p:spPr>
          <a:xfrm>
            <a:off x="1816100" y="166688"/>
            <a:ext cx="6870700" cy="1143000"/>
          </a:xfrm>
        </p:spPr>
        <p:txBody>
          <a:bodyPr/>
          <a:lstStyle/>
          <a:p>
            <a:pPr eaLnBrk="1" hangingPunct="1"/>
            <a:r>
              <a:rPr altLang="en-US"/>
              <a:t>Seven Common Parts of a </a:t>
            </a:r>
            <a:br>
              <a:rPr altLang="en-US"/>
            </a:br>
            <a:r>
              <a:rPr altLang="en-US"/>
              <a:t>Good Business Plan</a:t>
            </a:r>
          </a:p>
        </p:txBody>
      </p:sp>
      <p:sp>
        <p:nvSpPr>
          <p:cNvPr id="5" name="Slide Number Placeholder 4">
            <a:extLst>
              <a:ext uri="{FF2B5EF4-FFF2-40B4-BE49-F238E27FC236}">
                <a16:creationId xmlns:a16="http://schemas.microsoft.com/office/drawing/2014/main" id="{D6925113-A60E-4E0B-9BF3-A91A6728645A}"/>
              </a:ext>
            </a:extLst>
          </p:cNvPr>
          <p:cNvSpPr>
            <a:spLocks noGrp="1"/>
          </p:cNvSpPr>
          <p:nvPr>
            <p:ph type="sldNum" sz="quarter" idx="11"/>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9117CC8-24AE-4961-8486-2B1727846EEE}" type="slidenum">
              <a:rPr lang="en-US" altLang="en-US">
                <a:solidFill>
                  <a:srgbClr val="898989"/>
                </a:solidFill>
                <a:latin typeface="Calibri" panose="020F0502020204030204" pitchFamily="34" charset="0"/>
              </a:rPr>
              <a:pPr eaLnBrk="1" hangingPunct="1"/>
              <a:t>9</a:t>
            </a:fld>
            <a:endParaRPr lang="en-US" altLang="en-US">
              <a:solidFill>
                <a:srgbClr val="898989"/>
              </a:solidFill>
              <a:latin typeface="Calibri" panose="020F0502020204030204" pitchFamily="34" charset="0"/>
            </a:endParaRPr>
          </a:p>
        </p:txBody>
      </p:sp>
      <p:sp>
        <p:nvSpPr>
          <p:cNvPr id="7" name="Footer Placeholder 4">
            <a:extLst>
              <a:ext uri="{FF2B5EF4-FFF2-40B4-BE49-F238E27FC236}">
                <a16:creationId xmlns:a16="http://schemas.microsoft.com/office/drawing/2014/main" id="{832133E7-3554-4A22-8E83-9C05E16CDD7F}"/>
              </a:ext>
            </a:extLst>
          </p:cNvPr>
          <p:cNvSpPr>
            <a:spLocks noGrp="1"/>
          </p:cNvSpPr>
          <p:nvPr>
            <p:ph type="ftr" sz="quarter" idx="10"/>
          </p:nvPr>
        </p:nvSpPr>
        <p:spPr/>
        <p:txBody>
          <a:bodyPr/>
          <a:lstStyle/>
          <a:p>
            <a:pPr>
              <a:defRPr/>
            </a:pPr>
            <a:r>
              <a:rPr lang="en-US"/>
              <a:t>Building a Business Plan</a:t>
            </a:r>
            <a:endParaRPr lang="en-US" dirty="0"/>
          </a:p>
        </p:txBody>
      </p:sp>
    </p:spTree>
  </p:cSld>
  <p:clrMapOvr>
    <a:masterClrMapping/>
  </p:clrMapOvr>
</p:sld>
</file>

<file path=ppt/theme/theme1.xml><?xml version="1.0" encoding="utf-8"?>
<a:theme xmlns:a="http://schemas.openxmlformats.org/drawingml/2006/main" name="1-2 Building a Business Plan - reformat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1-2 Building a Business Plan - reformatted</Template>
  <TotalTime>579</TotalTime>
  <Words>1835</Words>
  <Application>Microsoft Office PowerPoint</Application>
  <PresentationFormat>On-screen Show (4:3)</PresentationFormat>
  <Paragraphs>188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1-2 Building a Business Plan - reformatted</vt:lpstr>
      <vt:lpstr>Building a Business Plan</vt:lpstr>
      <vt:lpstr>Learning Objectives</vt:lpstr>
      <vt:lpstr>About FDIC Small Business Resource Effort</vt:lpstr>
      <vt:lpstr>Executive Summary</vt:lpstr>
      <vt:lpstr>What is a Business Plan?</vt:lpstr>
      <vt:lpstr>10 Reasons Why You Need a Strong Business Plan</vt:lpstr>
      <vt:lpstr>How Detailed Should  Your Plan Be?</vt:lpstr>
      <vt:lpstr>Assembling a Business Plan</vt:lpstr>
      <vt:lpstr>Seven Common Parts of a  Good Business Plan</vt:lpstr>
      <vt:lpstr>Part 1: Executive Summary</vt:lpstr>
      <vt:lpstr>Part 2: Business Concept</vt:lpstr>
      <vt:lpstr>Part 3: Market Analysis</vt:lpstr>
      <vt:lpstr>Part 4: Management Team </vt:lpstr>
      <vt:lpstr>Part 5: Marketing Plan</vt:lpstr>
      <vt:lpstr>Part 6: Financial Plan  (Slide 1 of 2)</vt:lpstr>
      <vt:lpstr>Part 6: Financial Plan  (Slide 2 of 2)</vt:lpstr>
      <vt:lpstr>Different Financial Planning Options (Slide 1 of 2)</vt:lpstr>
      <vt:lpstr>Different Financial Planning Options (Slide 2 of 2)</vt:lpstr>
      <vt:lpstr>Part 7: Operations and Management</vt:lpstr>
      <vt:lpstr>Key Takeaways From This Module</vt:lpstr>
      <vt:lpstr>Sources and Citations </vt:lpstr>
    </vt:vector>
  </TitlesOfParts>
  <Manager>FDIC ODEO</Manager>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Business Plan</dc:title>
  <dc:creator>ProSidian Consulting, LLC</dc:creator>
  <cp:keywords>FDIC ODEO Education Module</cp:keywords>
  <cp:lastModifiedBy>Tantri Yanuar Rahmat Syah</cp:lastModifiedBy>
  <cp:revision>30</cp:revision>
  <dcterms:created xsi:type="dcterms:W3CDTF">2010-09-10T14:22:12Z</dcterms:created>
  <dcterms:modified xsi:type="dcterms:W3CDTF">2019-04-13T06:12:53Z</dcterms:modified>
</cp:coreProperties>
</file>