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78" r:id="rId2"/>
    <p:sldId id="256" r:id="rId3"/>
    <p:sldId id="277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CC00FF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CC00FF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CC00FF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CC00FF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CC00FF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CC00FF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CC00FF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CC00FF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CC00FF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990066"/>
    <a:srgbClr val="660066"/>
    <a:srgbClr val="00CC00"/>
    <a:srgbClr val="CC3300"/>
    <a:srgbClr val="663300"/>
    <a:srgbClr val="CC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38" d="100"/>
          <a:sy n="38" d="100"/>
        </p:scale>
        <p:origin x="-780" y="-72"/>
      </p:cViewPr>
      <p:guideLst>
        <p:guide orient="horz" pos="624"/>
        <p:guide pos="2928"/>
      </p:guideLst>
    </p:cSldViewPr>
  </p:slide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57F0FB9-8FD3-4164-9573-83A466A60F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CA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520ED30-95E2-467D-87B7-057946CF79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CA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D5994AE-639D-4BB9-AE7B-7FDAA837DE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C6BAB6A-60AB-495C-B268-AD5F76DC93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B0C907E-CF7F-450A-B097-EABB95F0C9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CA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2727806-DF88-4776-AE6F-2D3E582525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E8764C8D-B7F1-4B0C-A57E-E6089706E017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AFF93A-CF99-4457-A1B5-EEE44BA29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16BC8-1357-4B08-BA19-E0F4465C9FA8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49AAF7C-2D5B-419A-82C5-376BBD7DEB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0A03DD2-ED1C-4518-AC7D-9C5BE39E5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82B4FDE-B1D7-44FA-B728-443F19054FA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8EF0C3B-98C6-4229-B7A0-34BCA7317E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AD420F0B-CFB1-41B7-93D3-41BE871FAA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72745C11-02F1-4380-86D6-A30DF0264D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8454B3CF-6705-450F-8471-F4AEE8F053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solidFill>
                  <a:srgbClr val="CCECFF"/>
                </a:solidFill>
              </a:defRPr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0BD393FF-0306-4CE8-99E3-8629565ED3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FA87A974-39A6-4EDA-95A9-B5ACC1D70AD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FBD58415-13BA-4CE3-8378-67F7D7A529D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02C2A-A5C1-4598-B31B-EC138B87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4374B7-8358-40AE-8CD0-E2C1F0964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B6BBA-DCCD-4AB0-B285-80DE3A534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A4536-723B-47F1-93A5-4DA4D578A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F2CD1-8B42-47A1-9CDA-5D4C7249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FD7B9-350C-4ADD-86F1-1606E22028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25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DF2300-3856-425D-90D8-086ACAC29D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FB270-6D61-46EC-866E-C6FCC5D2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33C56-0698-4936-9D1D-725951EA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253D4-2486-426B-BA04-35BA49F2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BFB1B-BF0A-4DCF-BCDA-486C1970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06370-FA4A-418E-9EE2-B15612E27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95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9071-B94D-4F9A-95E1-7464B153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DC324-84CD-49CC-8EFB-CA8C57CA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4A9A7-37E2-4137-8066-C3B6BFF07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07D45-963D-4C47-82C5-3CE990645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5A3A-0645-4FA0-9849-ED6DEFCB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28A4D-9A64-4755-8539-73535D24A3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45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D1AE3-8A7D-4BB1-9673-51487D3C5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4B721-166A-4F5D-A850-FFB72427A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A8C72-2A17-4846-9476-305D27DE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47618-26D9-47EC-A576-BAFAB9AB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C36B4-8C11-49A9-9C16-F74F8DD25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802CF-F7AF-48BF-8183-A250F073E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2368-F11C-4AFE-9124-8490B9F5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DF09C-10AB-4D41-9C3A-3F5FAE456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C1DC7-0A83-4D4A-85BA-FC135FB03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313FE-97C1-4E1E-B7C6-A10DFEA1C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42A47-E2EF-488D-B35D-7A9A59380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72517-D51C-4096-B96F-AA03F2838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007AE-D4F5-4E49-8790-868EC833B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79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BAC79-AE68-4283-AB5F-E5C3B08D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E1BBC-CB18-4A5F-B453-7BBCA1DA8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5C515-11F4-4E5B-8A5B-647FBF3D6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353723-BF40-4F02-BED9-86A68E515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D533D6-4297-467C-9323-E2C9D33FE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FF3C89-43C1-4DD7-A72C-3CBFECEC4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365005-2595-440A-BCB5-9550F5089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1FAECB-CE01-4F45-960D-A1C9CC30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D581-E600-4B2B-90C2-88BD7D0222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17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23509-8FB9-46FC-8DDB-43362931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C402C-39E3-469A-A035-0B905175E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AC6A8-4420-4E1B-BFED-B474B1C6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BF239-36BA-410D-B290-9F2E32921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C64AD-87D4-493A-B885-CC16B51CE1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54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C9F470-AD81-43B3-84B7-EA34E83F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78D31F-2AC6-476C-8579-6CCF1495B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2AA52-26BA-4928-B8B0-B5799F6DD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ADF77-B736-4EA0-A8F1-FF8253467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94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4E66A-2E1D-4D0C-8622-3E5ABADA9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66556-1026-41D4-B8F4-0E59058B2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9CC5B-4517-4340-B16A-AD8C21344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6500A-C3DE-41F9-94F9-4E9C1670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04417-4FF4-412F-9878-8A0D89F99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99B26-498A-49E8-997E-4AE04749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74DC7-4BB3-4AE5-9503-C8155316EA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23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C57B-AF45-437D-8201-389E0F29E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05E35D-4BEC-4748-A75A-BC6A88FDA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FC54B-941D-4632-9948-7387EC243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D0A01-1686-4E6B-9C52-FCD6A40F7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E073C-83B2-4FAC-9F41-97F7D283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E4AD7-F04C-4335-ABF4-BCBBA476A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9F5BD-3D58-48D0-B271-814399E99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21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34E0DE7-4A79-4069-A830-3D86FC4CE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FF3C1ED-E928-46BB-9C10-9F11AA81EE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E36C7095-EFAA-4FCD-A671-014DE1C550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13710EF7-C3B7-461C-BEF5-1239E5F66D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Chapter 4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A215CEF5-72CD-433A-90B5-B4E9AF8DDE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53800" y="2743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717BB69D-8EF6-4073-B62D-C4678871A7B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AFA8A909-92B1-4431-963D-E4F227931D7C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1470E1E2-67E4-4DE9-B598-AC128B24EF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Copyright © 1999 Harcourt Brace &amp; Company Canada, Ltd.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01777025-D73E-4D52-A573-E9FAE17C00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altLang="en-US">
                <a:solidFill>
                  <a:srgbClr val="FFFFFF"/>
                </a:solidFill>
              </a:rPr>
              <a:t>Chapter 4</a:t>
            </a:r>
            <a:br>
              <a:rPr lang="en-CA" altLang="en-US">
                <a:solidFill>
                  <a:srgbClr val="FFFFFF"/>
                </a:solidFill>
              </a:rPr>
            </a:br>
            <a:r>
              <a:rPr lang="en-CA" altLang="en-US">
                <a:solidFill>
                  <a:srgbClr val="FFFFFF"/>
                </a:solidFill>
              </a:rPr>
              <a:t>Human Resource Planning</a:t>
            </a:r>
            <a:endParaRPr lang="en-CA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F4E37BF-1BEC-4EB6-9A4C-D85F5917D2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altLang="en-US">
                <a:solidFill>
                  <a:srgbClr val="FFFFFF"/>
                </a:solidFill>
                <a:effectLst/>
              </a:rPr>
              <a:t>Falkenberg, Stone, and Meltz</a:t>
            </a:r>
          </a:p>
          <a:p>
            <a:r>
              <a:rPr lang="en-CA" altLang="en-US" sz="3600" i="1">
                <a:solidFill>
                  <a:srgbClr val="FFFFFF"/>
                </a:solidFill>
                <a:effectLst/>
              </a:rPr>
              <a:t>Human Resource Management in Canada</a:t>
            </a:r>
          </a:p>
          <a:p>
            <a:r>
              <a:rPr lang="en-CA" altLang="en-US" sz="2800">
                <a:solidFill>
                  <a:srgbClr val="FFFFFF"/>
                </a:solidFill>
                <a:effectLst/>
              </a:rPr>
              <a:t>Fourth Edition</a:t>
            </a:r>
            <a:endParaRPr lang="en-CA" altLang="en-US">
              <a:solidFill>
                <a:srgbClr val="FFFFFF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BE99D-4B19-428D-B536-76DE5DFB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4.9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4240D8C-8419-478F-BC9A-B101B9255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467600" cy="1066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Forecasting Future Human Resource Needs</a:t>
            </a:r>
            <a:endParaRPr lang="en-CA" altLang="en-US" sz="3600" b="1">
              <a:solidFill>
                <a:srgbClr val="663300"/>
              </a:solidFill>
            </a:endParaRPr>
          </a:p>
        </p:txBody>
      </p:sp>
      <p:sp>
        <p:nvSpPr>
          <p:cNvPr id="13315" name="Rectangle 3" descr="50%">
            <a:extLst>
              <a:ext uri="{FF2B5EF4-FFF2-40B4-BE49-F238E27FC236}">
                <a16:creationId xmlns:a16="http://schemas.microsoft.com/office/drawing/2014/main" id="{64465D03-A07E-44DD-8AC1-32840D02B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8500" y="1993900"/>
            <a:ext cx="7747000" cy="4089400"/>
          </a:xfrm>
          <a:noFill/>
          <a:ln/>
          <a:extLst>
            <a:ext uri="{909E8E84-426E-40DD-AFC4-6F175D3DCCD1}">
              <a14:hiddenFill xmlns:a14="http://schemas.microsoft.com/office/drawing/2010/main">
                <a:pattFill prst="pct50">
                  <a:fgClr>
                    <a:srgbClr val="CCECFF"/>
                  </a:fgClr>
                  <a:bgClr>
                    <a:schemeClr val="bg1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6633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</a:rPr>
              <a:t>Planning for the status quo</a:t>
            </a:r>
          </a:p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</a:rPr>
              <a:t>Rules of thumb</a:t>
            </a:r>
          </a:p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</a:rPr>
              <a:t>Unit forecasting</a:t>
            </a:r>
          </a:p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</a:rPr>
              <a:t>The Delphi method</a:t>
            </a:r>
          </a:p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</a:rPr>
              <a:t>Scenarios</a:t>
            </a:r>
          </a:p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</a:rPr>
              <a:t>Computer simulation</a:t>
            </a:r>
            <a:endParaRPr lang="en-CA" altLang="en-US" sz="3600" b="1" i="1">
              <a:solidFill>
                <a:srgbClr val="663300"/>
              </a:solidFill>
            </a:endParaRP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F8517490-3736-4712-927B-4218E758004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47800"/>
            <a:ext cx="9142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663300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24C6F-03CB-4455-9F3F-9732FBBCE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4.10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1013AB9-EAFF-46C6-936A-F0BD214AB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Five Steps in the Delphi Method</a:t>
            </a:r>
            <a:endParaRPr lang="en-CA" altLang="en-US" sz="3600" b="1">
              <a:solidFill>
                <a:schemeClr val="accent2"/>
              </a:solidFill>
            </a:endParaRPr>
          </a:p>
        </p:txBody>
      </p:sp>
      <p:sp>
        <p:nvSpPr>
          <p:cNvPr id="14339" name="Rectangle 3" descr="Large checker board">
            <a:extLst>
              <a:ext uri="{FF2B5EF4-FFF2-40B4-BE49-F238E27FC236}">
                <a16:creationId xmlns:a16="http://schemas.microsoft.com/office/drawing/2014/main" id="{137B9158-59D7-403C-9766-09DE1E9C1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01800"/>
            <a:ext cx="8432800" cy="5156200"/>
          </a:xfrm>
          <a:noFill/>
          <a:ln/>
          <a:extLst>
            <a:ext uri="{909E8E84-426E-40DD-AFC4-6F175D3DCCD1}">
              <a14:hiddenFill xmlns:a14="http://schemas.microsoft.com/office/drawing/2010/main">
                <a:pattFill prst="lgCheck">
                  <a:fgClr>
                    <a:srgbClr val="FFFF99"/>
                  </a:fgClr>
                  <a:bgClr>
                    <a:schemeClr val="bg1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6600FF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Font typeface="Monotype Sorts" pitchFamily="2" charset="2"/>
              <a:buNone/>
            </a:pPr>
            <a:r>
              <a:rPr lang="en-CA" altLang="en-US" sz="2400" b="1">
                <a:solidFill>
                  <a:srgbClr val="FFFFFF"/>
                </a:solidFill>
              </a:rPr>
              <a:t>1.	</a:t>
            </a:r>
            <a:r>
              <a:rPr lang="en-CA" altLang="en-US" sz="2600" b="1">
                <a:solidFill>
                  <a:srgbClr val="FFFFFF"/>
                </a:solidFill>
              </a:rPr>
              <a:t>An issue, question, or problem is identified.</a:t>
            </a:r>
          </a:p>
          <a:p>
            <a:pPr>
              <a:buFont typeface="Monotype Sorts" pitchFamily="2" charset="2"/>
              <a:buNone/>
            </a:pPr>
            <a:r>
              <a:rPr lang="en-CA" altLang="en-US" sz="2600" b="1">
                <a:solidFill>
                  <a:srgbClr val="FFFFFF"/>
                </a:solidFill>
              </a:rPr>
              <a:t>2. A small group or panel of ten or fewer experts is identified.</a:t>
            </a:r>
          </a:p>
          <a:p>
            <a:pPr>
              <a:buFont typeface="Monotype Sorts" pitchFamily="2" charset="2"/>
              <a:buNone/>
            </a:pPr>
            <a:r>
              <a:rPr lang="en-CA" altLang="en-US" sz="2600" b="1">
                <a:solidFill>
                  <a:srgbClr val="FFFFFF"/>
                </a:solidFill>
              </a:rPr>
              <a:t>3. Independent judgements about the issue are obtained from each expert through a questionnaire or structured interview.</a:t>
            </a:r>
          </a:p>
          <a:p>
            <a:pPr>
              <a:buFont typeface="Monotype Sorts" pitchFamily="2" charset="2"/>
              <a:buNone/>
            </a:pPr>
            <a:r>
              <a:rPr lang="en-CA" altLang="en-US" sz="2600" b="1">
                <a:solidFill>
                  <a:srgbClr val="FFFFFF"/>
                </a:solidFill>
              </a:rPr>
              <a:t>4. An intermediary or facilitator collects, analyzes, and feeds back information from the first questionnaire or interview to each expert.</a:t>
            </a:r>
          </a:p>
          <a:p>
            <a:pPr>
              <a:buFont typeface="Monotype Sorts" pitchFamily="2" charset="2"/>
              <a:buNone/>
            </a:pPr>
            <a:r>
              <a:rPr lang="en-CA" altLang="en-US" sz="2600" b="1">
                <a:solidFill>
                  <a:srgbClr val="FFFFFF"/>
                </a:solidFill>
              </a:rPr>
              <a:t>5. Steps 3 and 4 are repeated until there is a consensus on the issue or problem.</a:t>
            </a: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1E769182-980C-4C5B-A1E1-A5C35FAF2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8" y="1066800"/>
            <a:ext cx="906621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6600FF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9EBA8-53E4-4F95-924B-87E611783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4.11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CC212AF-6AB6-4498-9711-9B01A7C8E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Sample Questions from a Unit Forecasting Questionnaire</a:t>
            </a:r>
            <a:endParaRPr lang="en-CA" altLang="en-US" sz="3600" b="1">
              <a:solidFill>
                <a:srgbClr val="663300"/>
              </a:solidFill>
            </a:endParaRPr>
          </a:p>
        </p:txBody>
      </p:sp>
      <p:sp>
        <p:nvSpPr>
          <p:cNvPr id="15363" name="Rectangle 3" descr="50%">
            <a:extLst>
              <a:ext uri="{FF2B5EF4-FFF2-40B4-BE49-F238E27FC236}">
                <a16:creationId xmlns:a16="http://schemas.microsoft.com/office/drawing/2014/main" id="{5BFBCF6B-1C7B-4369-8AD7-63F0E122B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800" y="1778000"/>
            <a:ext cx="8966200" cy="5080000"/>
          </a:xfrm>
          <a:noFill/>
          <a:ln/>
          <a:extLst>
            <a:ext uri="{909E8E84-426E-40DD-AFC4-6F175D3DCCD1}">
              <a14:hiddenFill xmlns:a14="http://schemas.microsoft.com/office/drawing/2010/main">
                <a:pattFill prst="pct50">
                  <a:fgClr>
                    <a:srgbClr val="CCFFCC"/>
                  </a:fgClr>
                  <a:bgClr>
                    <a:schemeClr val="bg1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6633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List any jobs that have changed since the last forecasting period and any that will change in the next forecasting period.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If vacancy can be filled with present employees, note whether training will be required.  Specify nature of training needs.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What percentage of  employees are performing jobs up to standard?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How many employees will be absent in the next forecasting period because of disability, educational, or other leaves?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D52B2880-F30C-45C5-B06D-F05A62FCB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220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663300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2E0DC-C12A-4314-9E7D-43BFCDDDC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4.12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83D0EC8-7335-4017-930F-C7720C578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066213" cy="1219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Planning for Anticipated Shortages</a:t>
            </a:r>
            <a:endParaRPr lang="en-CA" altLang="en-US" sz="4000" b="1">
              <a:solidFill>
                <a:srgbClr val="FF0066"/>
              </a:solidFill>
            </a:endParaRPr>
          </a:p>
        </p:txBody>
      </p:sp>
      <p:sp>
        <p:nvSpPr>
          <p:cNvPr id="16387" name="Rectangle 3" descr="White Marble">
            <a:extLst>
              <a:ext uri="{FF2B5EF4-FFF2-40B4-BE49-F238E27FC236}">
                <a16:creationId xmlns:a16="http://schemas.microsoft.com/office/drawing/2014/main" id="{5098E32F-4A0A-407C-A8E7-06C9771A5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8500" y="1993900"/>
            <a:ext cx="7747000" cy="4089400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0066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</a:rPr>
              <a:t>Transfer employees to jobs in which shortages exist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</a:rPr>
              <a:t>Train employees to move up to jobs in which shortages exist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</a:rPr>
              <a:t>Have employees work overtime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</a:rPr>
              <a:t>Increase employee productivity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</a:rPr>
              <a:t>Hire part-time employees</a:t>
            </a:r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64828E53-6133-4445-9F9D-C2EFE10BCD8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00200"/>
            <a:ext cx="9142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66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82FE3-302E-4032-94DB-B98A0736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4.13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03F3D133-DC3E-41B8-BB7B-84EFED59A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219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Planning for Anticipated Shortages </a:t>
            </a:r>
            <a:r>
              <a:rPr lang="en-CA" altLang="en-US" sz="2800" b="1">
                <a:solidFill>
                  <a:srgbClr val="FFFFFF"/>
                </a:solidFill>
              </a:rPr>
              <a:t>(cont’d.)</a:t>
            </a:r>
            <a:endParaRPr lang="en-CA" altLang="en-US" sz="2400" b="1">
              <a:solidFill>
                <a:srgbClr val="FF0066"/>
              </a:solidFill>
            </a:endParaRPr>
          </a:p>
        </p:txBody>
      </p:sp>
      <p:sp>
        <p:nvSpPr>
          <p:cNvPr id="17411" name="Rectangle 3" descr="White Marble">
            <a:extLst>
              <a:ext uri="{FF2B5EF4-FFF2-40B4-BE49-F238E27FC236}">
                <a16:creationId xmlns:a16="http://schemas.microsoft.com/office/drawing/2014/main" id="{A524659F-93E8-468F-A1C5-B239A75D0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8500" y="1993900"/>
            <a:ext cx="7747000" cy="4089400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0066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sz="3000" b="1">
                <a:solidFill>
                  <a:srgbClr val="FFFFFF"/>
                </a:solidFill>
                <a:effectLst/>
              </a:rPr>
              <a:t>Hire temporary full-time employees</a:t>
            </a:r>
          </a:p>
          <a:p>
            <a:pPr>
              <a:buClr>
                <a:srgbClr val="FFFFFF"/>
              </a:buClr>
            </a:pPr>
            <a:r>
              <a:rPr lang="en-CA" altLang="en-US" sz="3000" b="1">
                <a:solidFill>
                  <a:srgbClr val="FFFFFF"/>
                </a:solidFill>
                <a:effectLst/>
              </a:rPr>
              <a:t>Hire permanent full-time employees</a:t>
            </a:r>
          </a:p>
          <a:p>
            <a:pPr>
              <a:buClr>
                <a:srgbClr val="FFFFFF"/>
              </a:buClr>
            </a:pPr>
            <a:r>
              <a:rPr lang="en-CA" altLang="en-US" sz="3000" b="1">
                <a:solidFill>
                  <a:srgbClr val="FFFFFF"/>
                </a:solidFill>
                <a:effectLst/>
              </a:rPr>
              <a:t>Subcontract work to other firms</a:t>
            </a:r>
          </a:p>
          <a:p>
            <a:pPr>
              <a:buClr>
                <a:srgbClr val="FFFFFF"/>
              </a:buClr>
            </a:pPr>
            <a:r>
              <a:rPr lang="en-CA" altLang="en-US" sz="3000" b="1">
                <a:solidFill>
                  <a:srgbClr val="FFFFFF"/>
                </a:solidFill>
                <a:effectLst/>
              </a:rPr>
              <a:t>Forgo increases in production</a:t>
            </a:r>
          </a:p>
          <a:p>
            <a:pPr>
              <a:buClr>
                <a:srgbClr val="FFFFFF"/>
              </a:buClr>
            </a:pPr>
            <a:r>
              <a:rPr lang="en-CA" altLang="en-US" sz="3000" b="1">
                <a:solidFill>
                  <a:srgbClr val="FFFFFF"/>
                </a:solidFill>
                <a:effectLst/>
              </a:rPr>
              <a:t>Install equipment to perform some of the tasks that would be done by workers (capital substitution)</a:t>
            </a:r>
            <a:endParaRPr lang="en-CA" altLang="en-US" b="1" i="1">
              <a:solidFill>
                <a:srgbClr val="292929"/>
              </a:solidFill>
              <a:effectLst/>
            </a:endParaRP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271B8F6D-4A80-4F71-BDE7-A37560A85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00200"/>
            <a:ext cx="9142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66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FB98C-CF47-4702-BE57-1B8D0BB2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4.14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53391A4-A4A2-44DB-83BE-3CEF4C1B5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2413" cy="16764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Ways to Increase Employee Productivity</a:t>
            </a:r>
            <a:endParaRPr lang="en-CA" altLang="en-US" sz="3600" b="1">
              <a:solidFill>
                <a:srgbClr val="FF9933"/>
              </a:solidFill>
            </a:endParaRPr>
          </a:p>
        </p:txBody>
      </p:sp>
      <p:sp>
        <p:nvSpPr>
          <p:cNvPr id="18435" name="Rectangle 3" descr="Dark upward diagonal">
            <a:extLst>
              <a:ext uri="{FF2B5EF4-FFF2-40B4-BE49-F238E27FC236}">
                <a16:creationId xmlns:a16="http://schemas.microsoft.com/office/drawing/2014/main" id="{D920AE72-77C0-43D9-9E9D-1434C8E0C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32800" cy="4470400"/>
          </a:xfrm>
          <a:noFill/>
          <a:ln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CCECFF"/>
                  </a:fgClr>
                  <a:bgClr>
                    <a:schemeClr val="bg1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9933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Offer monetary incentives, e.g. bonuses, for higher productivity or performance levels</a:t>
            </a:r>
          </a:p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Improve employees’ job skills to produce more in less time or at lower cost</a:t>
            </a:r>
          </a:p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Re-design work processes and methods so greater outputs are achieved</a:t>
            </a:r>
          </a:p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Use more efficient equipment so greater outputs are achieved</a:t>
            </a:r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82461E1D-6B3E-47F3-BE04-F0BA506317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1447800"/>
            <a:ext cx="9142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9933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08489-7551-4974-9FAC-694F6A6E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4.15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855DF3C-7F10-45AF-9023-B8F5E0EE3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5829300" cy="1219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Planning for Anticipated Labour Surpluses</a:t>
            </a:r>
            <a:endParaRPr lang="en-CA" altLang="en-US" sz="3600" b="1">
              <a:solidFill>
                <a:srgbClr val="CC00FF"/>
              </a:solidFill>
            </a:endParaRPr>
          </a:p>
        </p:txBody>
      </p:sp>
      <p:sp>
        <p:nvSpPr>
          <p:cNvPr id="19459" name="Rectangle 3" descr="White Marble">
            <a:extLst>
              <a:ext uri="{FF2B5EF4-FFF2-40B4-BE49-F238E27FC236}">
                <a16:creationId xmlns:a16="http://schemas.microsoft.com/office/drawing/2014/main" id="{09CBEDC0-247F-4545-B6B5-AD3A4F705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25600"/>
            <a:ext cx="9144000" cy="5232400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CC00FF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Close plants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Lay off some workers permanently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Give incentives for early retirement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Let the workforce shrink by attrition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Retrain and transfer workers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Shut down plants (or parts of them) temporarily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Lay off workers temporarily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Reduce the work week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Use work sharing</a:t>
            </a:r>
          </a:p>
          <a:p>
            <a:pPr>
              <a:buClr>
                <a:srgbClr val="FFFFFF"/>
              </a:buClr>
            </a:pPr>
            <a:r>
              <a:rPr lang="en-CA" altLang="en-US" sz="2600" b="1">
                <a:solidFill>
                  <a:srgbClr val="FFFFFF"/>
                </a:solidFill>
              </a:rPr>
              <a:t>Cut or freeze pay and/or benefits</a:t>
            </a: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AC6F1920-D5DD-4B6B-97CA-F4C39C22CE1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88" y="914400"/>
            <a:ext cx="914241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FF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FBB71-A989-49B8-AA30-F7E46159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4.16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05351B8-30C3-4F2C-A6CB-F962D0176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6213" cy="1371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Evaluating Alternatives to the Problem of Labour Shortages</a:t>
            </a:r>
            <a:br>
              <a:rPr lang="en-CA" altLang="en-US" sz="3600" b="1">
                <a:solidFill>
                  <a:srgbClr val="FFFFFF"/>
                </a:solidFill>
              </a:rPr>
            </a:br>
            <a:r>
              <a:rPr lang="en-CA" altLang="en-US" sz="3600" b="1">
                <a:solidFill>
                  <a:srgbClr val="FFFFFF"/>
                </a:solidFill>
              </a:rPr>
              <a:t>or Surpluses</a:t>
            </a:r>
            <a:endParaRPr lang="en-CA" altLang="en-US" sz="3600" b="1">
              <a:solidFill>
                <a:schemeClr val="accent2"/>
              </a:solidFill>
            </a:endParaRPr>
          </a:p>
        </p:txBody>
      </p:sp>
      <p:sp>
        <p:nvSpPr>
          <p:cNvPr id="20483" name="Rectangle 3" descr="Dotted diamond">
            <a:extLst>
              <a:ext uri="{FF2B5EF4-FFF2-40B4-BE49-F238E27FC236}">
                <a16:creationId xmlns:a16="http://schemas.microsoft.com/office/drawing/2014/main" id="{9E47E84E-0470-4277-9BA2-6B82C44F8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8500" y="1765300"/>
            <a:ext cx="7747000" cy="4318000"/>
          </a:xfrm>
          <a:noFill/>
          <a:ln/>
          <a:extLst>
            <a:ext uri="{909E8E84-426E-40DD-AFC4-6F175D3DCCD1}">
              <a14:hiddenFill xmlns:a14="http://schemas.microsoft.com/office/drawing/2010/main">
                <a:pattFill prst="dotDmnd">
                  <a:fgClr>
                    <a:schemeClr val="hlink"/>
                  </a:fgClr>
                  <a:bgClr>
                    <a:schemeClr val="bg1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chemeClr val="accent2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Determine size of the anticipated shortages or surpluses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Determine the expected duration of the change in the demand for human resources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Determine the amount of lead time before shortages or surpluses occur</a:t>
            </a:r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BB87F14B-5B1C-4B9B-964E-5881531DD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1447800"/>
            <a:ext cx="9142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62990-EE0C-49CE-A869-2FED70390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4.17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35E17B0-4F5F-4F88-B4A7-C9FB2A720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2413" cy="16764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Information Needed to Identify Appropriate Ways to Deal with Labour Surplus/Shortage</a:t>
            </a:r>
            <a:endParaRPr lang="en-CA" altLang="en-US" sz="3600" b="1">
              <a:solidFill>
                <a:srgbClr val="663300"/>
              </a:solidFill>
            </a:endParaRPr>
          </a:p>
        </p:txBody>
      </p:sp>
      <p:sp>
        <p:nvSpPr>
          <p:cNvPr id="21507" name="Rectangle 3" descr="50%">
            <a:extLst>
              <a:ext uri="{FF2B5EF4-FFF2-40B4-BE49-F238E27FC236}">
                <a16:creationId xmlns:a16="http://schemas.microsoft.com/office/drawing/2014/main" id="{47690927-9968-4C85-A2DE-7E216E8C9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7500" y="1765300"/>
            <a:ext cx="8826500" cy="4318000"/>
          </a:xfrm>
          <a:noFill/>
          <a:ln/>
          <a:extLst>
            <a:ext uri="{909E8E84-426E-40DD-AFC4-6F175D3DCCD1}">
              <a14:hiddenFill xmlns:a14="http://schemas.microsoft.com/office/drawing/2010/main">
                <a:pattFill prst="pct50">
                  <a:fgClr>
                    <a:srgbClr val="FFFF99"/>
                  </a:fgClr>
                  <a:bgClr>
                    <a:schemeClr val="bg1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6633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Financial and human costs and benefits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Effects on other organizational components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Length of time to implement the alternatives and generate desired results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Probability of success in reducing the shortage or surplus</a:t>
            </a: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76025B5F-0507-4BC4-BFCC-BA0D13981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8" y="1524000"/>
            <a:ext cx="918051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663300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0ED8B-2A2E-495A-B834-B25D75D7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4.18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E2DF6FD-BE9B-459C-BE3E-F4251BA8C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248400" cy="1371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Programs for Human Resource Planning</a:t>
            </a:r>
            <a:endParaRPr lang="en-CA" altLang="en-US" sz="3600" b="1">
              <a:solidFill>
                <a:srgbClr val="CC0066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EDC444D-A0A3-4BC5-A9A7-DB09FA2BC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06600"/>
            <a:ext cx="9144000" cy="416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CC0066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sz="3000" b="1">
                <a:solidFill>
                  <a:srgbClr val="FFFFFF"/>
                </a:solidFill>
              </a:rPr>
              <a:t>Linear programming, e.g. to minimize total labour costs within certain constraints</a:t>
            </a:r>
          </a:p>
          <a:p>
            <a:pPr>
              <a:buClr>
                <a:srgbClr val="FFFFFF"/>
              </a:buClr>
            </a:pPr>
            <a:r>
              <a:rPr lang="en-CA" altLang="en-US" sz="3000" b="1">
                <a:solidFill>
                  <a:srgbClr val="FFFFFF"/>
                </a:solidFill>
              </a:rPr>
              <a:t>Goal programming, e.g. setting multiple goals such as increasing profits by 10% and hiring bilingual salespeople  </a:t>
            </a:r>
          </a:p>
          <a:p>
            <a:pPr>
              <a:buClr>
                <a:srgbClr val="FFFFFF"/>
              </a:buClr>
            </a:pPr>
            <a:r>
              <a:rPr lang="en-CA" altLang="en-US" sz="3000" b="1">
                <a:solidFill>
                  <a:srgbClr val="FFFFFF"/>
                </a:solidFill>
              </a:rPr>
              <a:t>Computer simulation, e.g. to examine the effects of various programs to reduce surpluses or shortages</a:t>
            </a:r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96A827D6-BFD6-4617-9CF4-23F6189B7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" y="1219200"/>
            <a:ext cx="91059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66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801064E-4D06-4BD6-9267-B9932F8D5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4.1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783B9E-EBDA-4553-ACAB-42CCD1DC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9BE3-CB31-46B4-A3AF-35601706890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8305323-00F7-44B0-A9D5-5F130DF2D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Chapter Overview</a:t>
            </a:r>
            <a:endParaRPr lang="en-CA" altLang="en-US" sz="3600" b="1">
              <a:solidFill>
                <a:srgbClr val="663300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16D24C9-E59B-48A1-90AC-103272378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4089400"/>
          </a:xfrm>
          <a:noFill/>
          <a:ln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6633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The need for human resource planning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Purposes of human resource planning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Relation to other human resource functions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The human resource planning process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Projecting human resource supply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ED77E-D712-4DBF-B20A-936E33127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4.19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D576526-5CFE-4994-919D-55F442BAE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HRM Auditing Model</a:t>
            </a:r>
            <a:endParaRPr lang="en-CA" altLang="en-US" sz="3600" b="1">
              <a:solidFill>
                <a:srgbClr val="336633"/>
              </a:solidFill>
            </a:endParaRPr>
          </a:p>
        </p:txBody>
      </p:sp>
      <p:sp>
        <p:nvSpPr>
          <p:cNvPr id="23555" name="Rectangle 3" descr="Diagonal brick">
            <a:extLst>
              <a:ext uri="{FF2B5EF4-FFF2-40B4-BE49-F238E27FC236}">
                <a16:creationId xmlns:a16="http://schemas.microsoft.com/office/drawing/2014/main" id="{3EDEB869-E516-4DA0-9FAF-3433E1C60A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06600"/>
            <a:ext cx="9144000" cy="4851400"/>
          </a:xfrm>
          <a:noFill/>
          <a:ln/>
          <a:extLst>
            <a:ext uri="{909E8E84-426E-40DD-AFC4-6F175D3DCCD1}">
              <a14:hiddenFill xmlns:a14="http://schemas.microsoft.com/office/drawing/2010/main">
                <a:pattFill prst="diagBrick">
                  <a:fgClr>
                    <a:srgbClr val="CCFFCC"/>
                  </a:fgClr>
                  <a:bgClr>
                    <a:schemeClr val="bg1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336633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Strategic-Level HRM — determines the effectiveness of HRM functions in the overall strategic plan of the organization</a:t>
            </a:r>
          </a:p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Managerial-Level HRM — determines effectiveness of HRM functions within departments and units</a:t>
            </a:r>
          </a:p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Operational-Level HRM — determines the effectiveness of HRM functions throughout the organization</a:t>
            </a:r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3DCFEAC3-B393-4533-B8CF-E3FFE5751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990600"/>
            <a:ext cx="9142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6633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5DFA0-00FF-4191-9B58-054F11D5C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4.20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4D2B477-D09C-4CB2-A101-E00572FEF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67056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Reasons for Conducting HRM Audits</a:t>
            </a:r>
            <a:endParaRPr lang="en-CA" altLang="en-US" sz="3600" b="1">
              <a:solidFill>
                <a:schemeClr val="accent2"/>
              </a:solidFill>
            </a:endParaRPr>
          </a:p>
        </p:txBody>
      </p:sp>
      <p:sp>
        <p:nvSpPr>
          <p:cNvPr id="24579" name="Rectangle 3" descr="25%">
            <a:extLst>
              <a:ext uri="{FF2B5EF4-FFF2-40B4-BE49-F238E27FC236}">
                <a16:creationId xmlns:a16="http://schemas.microsoft.com/office/drawing/2014/main" id="{FBE8DE03-A523-48FF-83AC-DA57473DA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851400"/>
          </a:xfrm>
          <a:noFill/>
          <a:ln/>
          <a:extLst>
            <a:ext uri="{909E8E84-426E-40DD-AFC4-6F175D3DCCD1}">
              <a14:hiddenFill xmlns:a14="http://schemas.microsoft.com/office/drawing/2010/main">
                <a:pattFill prst="pct25">
                  <a:fgClr>
                    <a:srgbClr val="FFFF99"/>
                  </a:fgClr>
                  <a:bgClr>
                    <a:schemeClr val="bg1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chemeClr val="accent2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When labour costs are  large or the largest component of total product or service costs</a:t>
            </a:r>
          </a:p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The personnel audit is used to justify the existence of budgets of staff and programs</a:t>
            </a:r>
          </a:p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The personnel audit provides valuable feedback from employees and line managers</a:t>
            </a:r>
          </a:p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The personnel audit may uncover problems such as unqualified HRM staff, lack of HRM  policy compliance, or low employee satisfaction</a:t>
            </a:r>
          </a:p>
        </p:txBody>
      </p:sp>
      <p:sp>
        <p:nvSpPr>
          <p:cNvPr id="24580" name="Line 4">
            <a:extLst>
              <a:ext uri="{FF2B5EF4-FFF2-40B4-BE49-F238E27FC236}">
                <a16:creationId xmlns:a16="http://schemas.microsoft.com/office/drawing/2014/main" id="{AE993BB6-9457-418B-8C6C-63795D729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91821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2E2098-67FC-44B0-B8BD-4FD759805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4.2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D1EBA477-2A66-4DA4-9062-9469E60B6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2413" cy="1524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Chapter Overview </a:t>
            </a:r>
            <a:r>
              <a:rPr lang="en-CA" altLang="en-US" sz="2800" b="1">
                <a:solidFill>
                  <a:srgbClr val="FFFFFF"/>
                </a:solidFill>
              </a:rPr>
              <a:t>(cont’d.)</a:t>
            </a:r>
            <a:br>
              <a:rPr lang="en-CA" altLang="en-US" sz="3600" b="1">
                <a:solidFill>
                  <a:srgbClr val="FFFFFF"/>
                </a:solidFill>
              </a:rPr>
            </a:br>
            <a:endParaRPr lang="en-CA" altLang="en-US" sz="3600" b="1">
              <a:solidFill>
                <a:srgbClr val="663300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844343C-725D-417F-B395-F5C512F85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470400"/>
          </a:xfrm>
          <a:noFill/>
          <a:ln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6633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Forecasting future human resource needs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Comparing forecast needs with projected supply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Planning policies and programs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Evaluating human resource planning effectiveness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The HRM audit</a:t>
            </a:r>
            <a:r>
              <a:rPr lang="en-CA" altLang="en-US" b="1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C48C9-873B-47F1-B8E5-C80C7ABD0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4.3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A61DC341-B011-42C3-8C02-E8260C079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867400" cy="1219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Purposes of Human Resource Planning</a:t>
            </a:r>
            <a:endParaRPr lang="en-CA" altLang="en-US" sz="3600" b="1">
              <a:solidFill>
                <a:srgbClr val="9900FF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A54D518-277B-417B-82FC-D93B5F4BD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4700" y="2451100"/>
            <a:ext cx="7670800" cy="271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9900FF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  <a:effectLst/>
              </a:rPr>
              <a:t>Setting goals and objectives</a:t>
            </a:r>
          </a:p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  <a:effectLst/>
              </a:rPr>
              <a:t>Examining the effects of alternative human resource policies and programs</a:t>
            </a: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0AAE0531-79C7-40BF-85F1-3BAE3E70D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2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900FF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07F77-90FF-4907-A691-B92347DC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4.4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2087BB9C-9A34-4E57-8CBD-CB2740332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54102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Examples of Organizational Goals</a:t>
            </a:r>
            <a:endParaRPr lang="en-CA" altLang="en-US" sz="3600" b="1">
              <a:solidFill>
                <a:srgbClr val="990066"/>
              </a:solidFill>
            </a:endParaRPr>
          </a:p>
        </p:txBody>
      </p:sp>
      <p:sp>
        <p:nvSpPr>
          <p:cNvPr id="8195" name="Rectangle 3" descr="White marble">
            <a:extLst>
              <a:ext uri="{FF2B5EF4-FFF2-40B4-BE49-F238E27FC236}">
                <a16:creationId xmlns:a16="http://schemas.microsoft.com/office/drawing/2014/main" id="{CA74732F-8A5F-45C2-A290-B2EA017E6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93900"/>
            <a:ext cx="9144000" cy="4089400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990066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To increase company profits by 10% in the next fiscal year (profitability)</a:t>
            </a:r>
          </a:p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To close 25 retail outlets in the next four years (downsizing)</a:t>
            </a:r>
          </a:p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To bottle 10% more diet pop in the next year (production)</a:t>
            </a:r>
          </a:p>
          <a:p>
            <a:pPr>
              <a:buClr>
                <a:srgbClr val="FFFFFF"/>
              </a:buClr>
            </a:pPr>
            <a:r>
              <a:rPr lang="en-CA" altLang="en-US" sz="2800" b="1">
                <a:solidFill>
                  <a:srgbClr val="FFFFFF"/>
                </a:solidFill>
                <a:effectLst/>
              </a:rPr>
              <a:t>To guarantee one-day delivery of all first-class mail within the province by 2001 (service level)</a:t>
            </a: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331DF6F5-7A2E-43D2-8080-A56758A8177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2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90066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EF36D-1C7B-4A69-9653-CA5458CDE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4.5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9BC6AB3-786C-48D1-8469-399E69AEA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6172200" cy="838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The Human Resource Planning Process</a:t>
            </a:r>
            <a:endParaRPr lang="en-CA" altLang="en-US" sz="3600" b="1">
              <a:solidFill>
                <a:srgbClr val="6600FF"/>
              </a:solidFill>
            </a:endParaRPr>
          </a:p>
        </p:txBody>
      </p:sp>
      <p:sp>
        <p:nvSpPr>
          <p:cNvPr id="9219" name="Rectangle 3" descr="Large confetti">
            <a:extLst>
              <a:ext uri="{FF2B5EF4-FFF2-40B4-BE49-F238E27FC236}">
                <a16:creationId xmlns:a16="http://schemas.microsoft.com/office/drawing/2014/main" id="{6E4A9956-D435-42A7-8899-2C4479F54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65300"/>
            <a:ext cx="9144000" cy="4394200"/>
          </a:xfrm>
          <a:noFill/>
          <a:ln/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hlink"/>
                  </a:fgClr>
                  <a:bgClr>
                    <a:schemeClr val="bg1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6600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Project future human resource supply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Forecast future human resource needs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Compare forecast needs with projected supply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Plan policies and programs to meet human resource needs</a:t>
            </a:r>
          </a:p>
          <a:p>
            <a:pPr>
              <a:buClr>
                <a:srgbClr val="FFFFFF"/>
              </a:buClr>
            </a:pPr>
            <a:r>
              <a:rPr lang="en-CA" altLang="en-US" b="1">
                <a:solidFill>
                  <a:srgbClr val="FFFFFF"/>
                </a:solidFill>
                <a:effectLst/>
              </a:rPr>
              <a:t>Evaluate human resource planning effectiveness</a:t>
            </a: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EB0F2BBD-F34A-4C1A-887D-C9F21E2DF7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8" y="1447800"/>
            <a:ext cx="906621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6600FF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5E86F-9D2D-449D-9ED0-BB8773B1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4.6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8D82FFAC-26C1-4FF9-883B-6CE4EF34C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5715000" cy="5334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Projecting Human Resource Supply</a:t>
            </a:r>
            <a:endParaRPr lang="en-CA" altLang="en-US" sz="3600" b="1">
              <a:solidFill>
                <a:srgbClr val="008080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39A7F05-86BE-496E-A682-7A23EFE7D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17700"/>
            <a:ext cx="7924800" cy="3784600"/>
          </a:xfrm>
          <a:noFill/>
          <a:ln/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808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  <a:effectLst/>
              </a:rPr>
              <a:t>Assessment of current supply</a:t>
            </a:r>
          </a:p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  <a:effectLst/>
              </a:rPr>
              <a:t>Skills inventories</a:t>
            </a:r>
          </a:p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  <a:effectLst/>
              </a:rPr>
              <a:t>Analysis of human resource flows</a:t>
            </a:r>
          </a:p>
          <a:p>
            <a:pPr>
              <a:buClr>
                <a:srgbClr val="FFFFFF"/>
              </a:buClr>
            </a:pPr>
            <a:r>
              <a:rPr lang="en-CA" altLang="en-US" sz="3600" b="1">
                <a:solidFill>
                  <a:srgbClr val="FFFFFF"/>
                </a:solidFill>
                <a:effectLst/>
              </a:rPr>
              <a:t>Stochastic models</a:t>
            </a:r>
            <a:endParaRPr lang="en-CA" altLang="en-US" sz="3600" b="1" i="1">
              <a:solidFill>
                <a:srgbClr val="008080"/>
              </a:solidFill>
              <a:effectLst/>
            </a:endParaRP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B112EAC5-EC46-4647-8247-9002F6DAB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47800"/>
            <a:ext cx="9142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8080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07D7793-2591-4479-8C4E-DAE6C29A5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4.7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7F3798FC-AFF5-43A3-AFEC-DA181C318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4008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Examples of Human Resource Flows</a:t>
            </a:r>
            <a:endParaRPr lang="en-CA" altLang="en-US" sz="3600" b="1">
              <a:solidFill>
                <a:srgbClr val="00CC00"/>
              </a:solidFill>
            </a:endParaRP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48FB9E46-6748-4549-8E16-E09F14625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47800"/>
            <a:ext cx="91059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CC00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 descr="50%">
            <a:extLst>
              <a:ext uri="{FF2B5EF4-FFF2-40B4-BE49-F238E27FC236}">
                <a16:creationId xmlns:a16="http://schemas.microsoft.com/office/drawing/2014/main" id="{BAD63BB8-E17C-449C-8488-C3595BD7E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85598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pct50">
                  <a:fgClr>
                    <a:srgbClr val="CCFFCC"/>
                  </a:fgClr>
                  <a:bgClr>
                    <a:schemeClr val="bg1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CA" altLang="en-US" sz="3000" b="1">
                <a:solidFill>
                  <a:srgbClr val="FFFFFF"/>
                </a:solidFill>
              </a:rPr>
              <a:t>Employees may</a:t>
            </a:r>
          </a:p>
          <a:p>
            <a:r>
              <a:rPr lang="en-CA" altLang="en-US" sz="3000" b="1">
                <a:solidFill>
                  <a:srgbClr val="FFFFFF"/>
                </a:solidFill>
              </a:rPr>
              <a:t>- stay </a:t>
            </a:r>
            <a:r>
              <a:rPr lang="en-CA" altLang="en-US" sz="3000" b="1" i="1">
                <a:solidFill>
                  <a:srgbClr val="FFFFFF"/>
                </a:solidFill>
              </a:rPr>
              <a:t>in</a:t>
            </a:r>
            <a:r>
              <a:rPr lang="en-CA" altLang="en-US" sz="3000" b="1">
                <a:solidFill>
                  <a:srgbClr val="FFFFFF"/>
                </a:solidFill>
              </a:rPr>
              <a:t> the same job</a:t>
            </a:r>
          </a:p>
          <a:p>
            <a:r>
              <a:rPr lang="en-CA" altLang="en-US" sz="3000" b="1">
                <a:solidFill>
                  <a:srgbClr val="FFFFFF"/>
                </a:solidFill>
              </a:rPr>
              <a:t>- move </a:t>
            </a:r>
            <a:r>
              <a:rPr lang="en-CA" altLang="en-US" sz="3000" b="1" i="1">
                <a:solidFill>
                  <a:srgbClr val="FFFFFF"/>
                </a:solidFill>
              </a:rPr>
              <a:t>across</a:t>
            </a:r>
            <a:r>
              <a:rPr lang="en-CA" altLang="en-US" sz="3000" b="1">
                <a:solidFill>
                  <a:srgbClr val="FFFFFF"/>
                </a:solidFill>
              </a:rPr>
              <a:t> to another, but not a higher-level job</a:t>
            </a:r>
          </a:p>
          <a:p>
            <a:r>
              <a:rPr lang="en-CA" altLang="en-US" sz="3000" b="1">
                <a:solidFill>
                  <a:srgbClr val="FFFFFF"/>
                </a:solidFill>
              </a:rPr>
              <a:t>  (transfer or lateral move)</a:t>
            </a:r>
          </a:p>
          <a:p>
            <a:r>
              <a:rPr lang="en-CA" altLang="en-US" sz="3000" b="1">
                <a:solidFill>
                  <a:srgbClr val="FFFFFF"/>
                </a:solidFill>
              </a:rPr>
              <a:t>- move </a:t>
            </a:r>
            <a:r>
              <a:rPr lang="en-CA" altLang="en-US" sz="3000" b="1" i="1">
                <a:solidFill>
                  <a:srgbClr val="FFFFFF"/>
                </a:solidFill>
              </a:rPr>
              <a:t>up</a:t>
            </a:r>
            <a:r>
              <a:rPr lang="en-CA" altLang="en-US" sz="3000" b="1">
                <a:solidFill>
                  <a:srgbClr val="FFFFFF"/>
                </a:solidFill>
              </a:rPr>
              <a:t> to a higher-level job (promotion)</a:t>
            </a:r>
          </a:p>
          <a:p>
            <a:r>
              <a:rPr lang="en-CA" altLang="en-US" sz="3000" b="1">
                <a:solidFill>
                  <a:srgbClr val="FFFFFF"/>
                </a:solidFill>
              </a:rPr>
              <a:t>- move </a:t>
            </a:r>
            <a:r>
              <a:rPr lang="en-CA" altLang="en-US" sz="3000" b="1" i="1">
                <a:solidFill>
                  <a:srgbClr val="FFFFFF"/>
                </a:solidFill>
              </a:rPr>
              <a:t>out</a:t>
            </a:r>
            <a:r>
              <a:rPr lang="en-CA" altLang="en-US" sz="3000" b="1">
                <a:solidFill>
                  <a:srgbClr val="FFFFFF"/>
                </a:solidFill>
              </a:rPr>
              <a:t> of the organization through voluntary </a:t>
            </a:r>
          </a:p>
          <a:p>
            <a:r>
              <a:rPr lang="en-CA" altLang="en-US" sz="3000" b="1">
                <a:solidFill>
                  <a:srgbClr val="FFFFFF"/>
                </a:solidFill>
              </a:rPr>
              <a:t>  termination (resignation) or involuntary </a:t>
            </a:r>
          </a:p>
          <a:p>
            <a:r>
              <a:rPr lang="en-CA" altLang="en-US" sz="3000" b="1">
                <a:solidFill>
                  <a:srgbClr val="FFFFFF"/>
                </a:solidFill>
              </a:rPr>
              <a:t>  termination   (lay-off, dismissal)</a:t>
            </a:r>
          </a:p>
          <a:p>
            <a:r>
              <a:rPr lang="en-CA" altLang="en-US" sz="3000" b="1">
                <a:solidFill>
                  <a:srgbClr val="FFFFFF"/>
                </a:solidFill>
              </a:rPr>
              <a:t>- move </a:t>
            </a:r>
            <a:r>
              <a:rPr lang="en-CA" altLang="en-US" sz="3000" b="1" i="1">
                <a:solidFill>
                  <a:srgbClr val="FFFFFF"/>
                </a:solidFill>
              </a:rPr>
              <a:t>down</a:t>
            </a:r>
            <a:r>
              <a:rPr lang="en-CA" altLang="en-US" sz="3000" b="1">
                <a:solidFill>
                  <a:srgbClr val="FFFFFF"/>
                </a:solidFill>
              </a:rPr>
              <a:t> (demotion)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AA7820C-3D79-44F0-978A-3CA7438B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4.8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8E96A84-6FCF-4BCD-87BC-0A42460D2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20100" cy="1219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CA" altLang="en-US" sz="3600" b="1">
                <a:solidFill>
                  <a:srgbClr val="FFFFFF"/>
                </a:solidFill>
              </a:rPr>
              <a:t>Typical Data Elements in a Human Resources Information System</a:t>
            </a:r>
            <a:endParaRPr lang="en-CA" altLang="en-US" sz="3600" b="1">
              <a:solidFill>
                <a:srgbClr val="CC00FF"/>
              </a:solidFill>
            </a:endParaRP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A3ACC01C-4CCB-4F34-BCE5-1E28C8BAB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91821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FF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 descr="70%">
            <a:extLst>
              <a:ext uri="{FF2B5EF4-FFF2-40B4-BE49-F238E27FC236}">
                <a16:creationId xmlns:a16="http://schemas.microsoft.com/office/drawing/2014/main" id="{6A91F022-999B-48F6-9BE1-34F8B2E59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1536700"/>
            <a:ext cx="8623300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pct70">
                  <a:fgClr>
                    <a:srgbClr val="CCECFF"/>
                  </a:fgClr>
                  <a:bgClr>
                    <a:schemeClr val="bg1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410232C8-A613-4666-B55F-D5A2F62E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828800"/>
            <a:ext cx="883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CA" altLang="en-US" sz="2600" b="1">
                <a:solidFill>
                  <a:srgbClr val="FFFFFF"/>
                </a:solidFill>
              </a:rPr>
              <a:t>Employee personal data		Salary administration</a:t>
            </a:r>
          </a:p>
          <a:p>
            <a:r>
              <a:rPr lang="en-CA" altLang="en-US" sz="2600" b="1">
                <a:solidFill>
                  <a:srgbClr val="FFFFFF"/>
                </a:solidFill>
              </a:rPr>
              <a:t>Benefits information		Skills</a:t>
            </a:r>
          </a:p>
          <a:p>
            <a:r>
              <a:rPr lang="en-CA" altLang="en-US" b="1">
                <a:solidFill>
                  <a:srgbClr val="FFFFFF"/>
                </a:solidFill>
              </a:rPr>
              <a:t>     Benefits plans	</a:t>
            </a:r>
            <a:r>
              <a:rPr lang="en-CA" altLang="en-US" sz="2000" b="1">
                <a:solidFill>
                  <a:srgbClr val="FFFFFF"/>
                </a:solidFill>
              </a:rPr>
              <a:t>		</a:t>
            </a:r>
            <a:r>
              <a:rPr lang="en-CA" altLang="en-US" sz="2600" b="1">
                <a:solidFill>
                  <a:srgbClr val="FFFFFF"/>
                </a:solidFill>
              </a:rPr>
              <a:t>Attendance</a:t>
            </a:r>
          </a:p>
          <a:p>
            <a:r>
              <a:rPr lang="en-CA" altLang="en-US" b="1">
                <a:solidFill>
                  <a:srgbClr val="FFFFFF"/>
                </a:solidFill>
              </a:rPr>
              <a:t>     Employee benefits information</a:t>
            </a:r>
            <a:r>
              <a:rPr lang="en-CA" altLang="en-US" sz="2000" b="1">
                <a:solidFill>
                  <a:srgbClr val="FFFFFF"/>
                </a:solidFill>
              </a:rPr>
              <a:t>	</a:t>
            </a:r>
            <a:r>
              <a:rPr lang="en-CA" altLang="en-US" sz="2600" b="1">
                <a:solidFill>
                  <a:srgbClr val="FFFFFF"/>
                </a:solidFill>
              </a:rPr>
              <a:t>Performance/Discipline</a:t>
            </a:r>
            <a:endParaRPr lang="en-CA" altLang="en-US" sz="2000" b="1">
              <a:solidFill>
                <a:srgbClr val="FFFFFF"/>
              </a:solidFill>
            </a:endParaRPr>
          </a:p>
          <a:p>
            <a:r>
              <a:rPr lang="en-CA" altLang="en-US" sz="2000" b="1">
                <a:solidFill>
                  <a:srgbClr val="FFFFFF"/>
                </a:solidFill>
              </a:rPr>
              <a:t>      </a:t>
            </a:r>
            <a:r>
              <a:rPr lang="en-CA" altLang="en-US" b="1">
                <a:solidFill>
                  <a:srgbClr val="FFFFFF"/>
                </a:solidFill>
              </a:rPr>
              <a:t>Dependents</a:t>
            </a:r>
            <a:r>
              <a:rPr lang="en-CA" altLang="en-US" sz="2000" b="1">
                <a:solidFill>
                  <a:srgbClr val="FFFFFF"/>
                </a:solidFill>
              </a:rPr>
              <a:t>			</a:t>
            </a:r>
            <a:r>
              <a:rPr lang="en-CA" altLang="en-US" sz="2600" b="1">
                <a:solidFill>
                  <a:srgbClr val="FFFFFF"/>
                </a:solidFill>
              </a:rPr>
              <a:t>Health and Safety</a:t>
            </a:r>
            <a:endParaRPr lang="en-CA" altLang="en-US" b="1">
              <a:solidFill>
                <a:srgbClr val="FFFFFF"/>
              </a:solidFill>
            </a:endParaRPr>
          </a:p>
          <a:p>
            <a:r>
              <a:rPr lang="en-CA" altLang="en-US" b="1">
                <a:solidFill>
                  <a:srgbClr val="FFFFFF"/>
                </a:solidFill>
              </a:rPr>
              <a:t>Training and development		</a:t>
            </a:r>
            <a:r>
              <a:rPr lang="en-CA" altLang="en-US" sz="2600" b="1">
                <a:solidFill>
                  <a:srgbClr val="FFFFFF"/>
                </a:solidFill>
              </a:rPr>
              <a:t>Payroll</a:t>
            </a:r>
            <a:endParaRPr lang="en-CA" altLang="en-US" b="1">
              <a:solidFill>
                <a:srgbClr val="FFFFFF"/>
              </a:solidFill>
            </a:endParaRPr>
          </a:p>
          <a:p>
            <a:r>
              <a:rPr lang="en-CA" altLang="en-US" b="1">
                <a:solidFill>
                  <a:srgbClr val="FFFFFF"/>
                </a:solidFill>
              </a:rPr>
              <a:t>Employee work data</a:t>
            </a:r>
          </a:p>
          <a:p>
            <a:r>
              <a:rPr lang="en-CA" altLang="en-US" b="1">
                <a:solidFill>
                  <a:srgbClr val="FFFFFF"/>
                </a:solidFill>
              </a:rPr>
              <a:t>     Salary</a:t>
            </a:r>
          </a:p>
          <a:p>
            <a:r>
              <a:rPr lang="en-CA" altLang="en-US" b="1">
                <a:solidFill>
                  <a:srgbClr val="FFFFFF"/>
                </a:solidFill>
              </a:rPr>
              <a:t>     Performance review</a:t>
            </a:r>
          </a:p>
          <a:p>
            <a:r>
              <a:rPr lang="en-CA" altLang="en-US" b="1">
                <a:solidFill>
                  <a:srgbClr val="FFFFFF"/>
                </a:solidFill>
              </a:rPr>
              <a:t>     Job information</a:t>
            </a:r>
          </a:p>
          <a:p>
            <a:r>
              <a:rPr lang="en-CA" altLang="en-US" b="1">
                <a:solidFill>
                  <a:srgbClr val="FFFFFF"/>
                </a:solidFill>
              </a:rPr>
              <a:t>     Employment status information</a:t>
            </a:r>
          </a:p>
          <a:p>
            <a:r>
              <a:rPr lang="en-CA" altLang="en-US" b="1">
                <a:solidFill>
                  <a:srgbClr val="FFFFFF"/>
                </a:solidFill>
              </a:rPr>
              <a:t>     Hire/Termination information</a:t>
            </a:r>
          </a:p>
          <a:p>
            <a:r>
              <a:rPr lang="en-CA" altLang="en-US" b="1">
                <a:solidFill>
                  <a:srgbClr val="FFFFFF"/>
                </a:solidFill>
              </a:rPr>
              <a:t>     Work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rlpool.pot">
  <a:themeElements>
    <a:clrScheme name="Whirlpool.pot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.po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rgbClr val="CC00FF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rgbClr val="CC00FF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.pot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.pot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429</TotalTime>
  <Words>897</Words>
  <Application>Microsoft Office PowerPoint</Application>
  <PresentationFormat>On-screen Show (4:3)</PresentationFormat>
  <Paragraphs>127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Whirlpool.pot</vt:lpstr>
      <vt:lpstr>Chapter 4 Human Resource Planning</vt:lpstr>
      <vt:lpstr>Chapter Overview</vt:lpstr>
      <vt:lpstr>Chapter Overview (cont’d.) </vt:lpstr>
      <vt:lpstr>Purposes of Human Resource Planning</vt:lpstr>
      <vt:lpstr>Examples of Organizational Goals</vt:lpstr>
      <vt:lpstr>The Human Resource Planning Process</vt:lpstr>
      <vt:lpstr>Projecting Human Resource Supply</vt:lpstr>
      <vt:lpstr>Examples of Human Resource Flows</vt:lpstr>
      <vt:lpstr>Typical Data Elements in a Human Resources Information System</vt:lpstr>
      <vt:lpstr>Forecasting Future Human Resource Needs</vt:lpstr>
      <vt:lpstr>Five Steps in the Delphi Method</vt:lpstr>
      <vt:lpstr>Sample Questions from a Unit Forecasting Questionnaire</vt:lpstr>
      <vt:lpstr>Planning for Anticipated Shortages</vt:lpstr>
      <vt:lpstr>Planning for Anticipated Shortages (cont’d.)</vt:lpstr>
      <vt:lpstr>Ways to Increase Employee Productivity</vt:lpstr>
      <vt:lpstr>Planning for Anticipated Labour Surpluses</vt:lpstr>
      <vt:lpstr>Evaluating Alternatives to the Problem of Labour Shortages or Surpluses</vt:lpstr>
      <vt:lpstr>Information Needed to Identify Appropriate Ways to Deal with Labour Surplus/Shortage</vt:lpstr>
      <vt:lpstr>Programs for Human Resource Planning</vt:lpstr>
      <vt:lpstr>HRM Auditing Model</vt:lpstr>
      <vt:lpstr>Reasons for Conducting HRM Audits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 HUMAN RESOURCE PLANNING </dc:title>
  <dc:creator>Tom Forrest</dc:creator>
  <cp:lastModifiedBy>Tantri Yanuar Rahmat Syah</cp:lastModifiedBy>
  <cp:revision>22</cp:revision>
  <cp:lastPrinted>1999-01-27T18:53:17Z</cp:lastPrinted>
  <dcterms:created xsi:type="dcterms:W3CDTF">1998-12-09T19:49:34Z</dcterms:created>
  <dcterms:modified xsi:type="dcterms:W3CDTF">2019-04-13T06:42:12Z</dcterms:modified>
</cp:coreProperties>
</file>