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8" r:id="rId1"/>
  </p:sldMasterIdLst>
  <p:notesMasterIdLst>
    <p:notesMasterId r:id="rId31"/>
  </p:notes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53" r:id="rId10"/>
    <p:sldId id="327" r:id="rId11"/>
    <p:sldId id="350" r:id="rId12"/>
    <p:sldId id="328" r:id="rId13"/>
    <p:sldId id="329" r:id="rId14"/>
    <p:sldId id="330" r:id="rId15"/>
    <p:sldId id="285" r:id="rId16"/>
    <p:sldId id="275" r:id="rId17"/>
    <p:sldId id="271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273" r:id="rId28"/>
    <p:sldId id="316" r:id="rId29"/>
    <p:sldId id="340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FFFFFF"/>
    <a:srgbClr val="000099"/>
    <a:srgbClr val="00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140" autoAdjust="0"/>
    <p:restoredTop sz="86410" autoAdjust="0"/>
  </p:normalViewPr>
  <p:slideViewPr>
    <p:cSldViewPr snapToGrid="0" snapToObjects="1">
      <p:cViewPr varScale="1">
        <p:scale>
          <a:sx n="61" d="100"/>
          <a:sy n="61" d="100"/>
        </p:scale>
        <p:origin x="906" y="3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576" cy="3657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CB6C29-566B-4DE2-9BD1-DE87D66FC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0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2286000"/>
            <a:ext cx="6096000" cy="762000"/>
          </a:xfrm>
        </p:spPr>
        <p:txBody>
          <a:bodyPr/>
          <a:lstStyle>
            <a:lvl1pPr>
              <a:defRPr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971800"/>
            <a:ext cx="6096000" cy="6096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76587"/>
            <a:ext cx="5638800" cy="1362075"/>
          </a:xfrm>
        </p:spPr>
        <p:txBody>
          <a:bodyPr anchor="t"/>
          <a:lstStyle>
            <a:lvl1pPr algn="l">
              <a:defRPr sz="32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5638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581400" cy="521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3581400" cy="521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41973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780213" cy="1905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98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7315200" cy="52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5" r:id="rId3"/>
    <p:sldLayoutId id="2147483956" r:id="rId4"/>
    <p:sldLayoutId id="2147483951" r:id="rId5"/>
    <p:sldLayoutId id="2147483952" r:id="rId6"/>
    <p:sldLayoutId id="2147483953" r:id="rId7"/>
    <p:sldLayoutId id="2147483957" r:id="rId8"/>
    <p:sldLayoutId id="21474839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 b="1" i="1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b="1" i="1">
          <a:solidFill>
            <a:schemeClr val="accent6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 i="1">
          <a:solidFill>
            <a:schemeClr val="accent6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="1" i="1">
          <a:solidFill>
            <a:schemeClr val="accent6">
              <a:lumMod val="50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="1" i="1">
          <a:solidFill>
            <a:schemeClr val="accent6">
              <a:lumMod val="5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0073105902/sr=1-2/qid=1249679637/ref=dp_image_0?ie=UTF8&amp;n=283155&amp;s=books&amp;qid=1249679637&amp;sr=1-2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amazon.com/Financial-Analysis-Modeling-Using-Finance/dp/047027560X/ref=dp_ob_image_bk" TargetMode="Externa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Financial Modeling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Getting Started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2] In-Class Exercises: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There are several in-class Exercises throughout the course</a:t>
            </a:r>
          </a:p>
          <a:p>
            <a:pPr lvl="1" eaLnBrk="1" hangingPunct="1"/>
            <a:r>
              <a:rPr lang="en-US" dirty="0"/>
              <a:t>These are due at the end of the in-class exercise time period.</a:t>
            </a:r>
          </a:p>
          <a:p>
            <a:pPr lvl="1" eaLnBrk="1" hangingPunct="1"/>
            <a:r>
              <a:rPr lang="en-US" dirty="0"/>
              <a:t>These exercises are designed to test your modeling skills under pressure; there are no re-submissions.</a:t>
            </a:r>
          </a:p>
          <a:p>
            <a:pPr lvl="1" eaLnBrk="1" hangingPunct="1"/>
            <a:r>
              <a:rPr lang="en-US" dirty="0"/>
              <a:t>The lowest scoring in-class exercise will be dropped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3] MMIL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course of the semester</a:t>
            </a:r>
            <a:r>
              <a:rPr lang="en-US" baseline="0" dirty="0"/>
              <a:t> you must acquire </a:t>
            </a:r>
            <a:r>
              <a:rPr lang="en-US" dirty="0"/>
              <a:t>Basic</a:t>
            </a:r>
            <a:r>
              <a:rPr lang="en-US" baseline="0" dirty="0"/>
              <a:t> MMIL Certification</a:t>
            </a:r>
          </a:p>
          <a:p>
            <a:pPr lvl="2"/>
            <a:r>
              <a:rPr lang="en-US" dirty="0"/>
              <a:t>Bloomberg 101, 102, 103</a:t>
            </a:r>
          </a:p>
          <a:p>
            <a:pPr lvl="2"/>
            <a:r>
              <a:rPr lang="en-US" dirty="0"/>
              <a:t>Capital IQ 101</a:t>
            </a:r>
          </a:p>
          <a:p>
            <a:pPr lvl="2"/>
            <a:r>
              <a:rPr lang="en-US" dirty="0"/>
              <a:t>Moody’s KMV 101</a:t>
            </a:r>
          </a:p>
          <a:p>
            <a:pPr lvl="2"/>
            <a:r>
              <a:rPr lang="en-US" dirty="0"/>
              <a:t>Crystal Ball 101</a:t>
            </a:r>
          </a:p>
          <a:p>
            <a:pPr lvl="2"/>
            <a:r>
              <a:rPr lang="en-US" dirty="0" err="1"/>
              <a:t>Matlab</a:t>
            </a:r>
            <a:r>
              <a:rPr lang="en-US" dirty="0"/>
              <a:t> 101</a:t>
            </a:r>
          </a:p>
          <a:p>
            <a:pPr lvl="2"/>
            <a:r>
              <a:rPr lang="en-US" dirty="0"/>
              <a:t>Morningstar </a:t>
            </a:r>
            <a:r>
              <a:rPr lang="en-US" dirty="0" err="1"/>
              <a:t>Encorr</a:t>
            </a:r>
            <a:r>
              <a:rPr lang="en-US" dirty="0"/>
              <a:t> 101 or Direct 101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4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4] Project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Presentation of a model developed </a:t>
            </a:r>
          </a:p>
          <a:p>
            <a:pPr lvl="1" eaLnBrk="1" hangingPunct="1"/>
            <a:r>
              <a:rPr lang="en-US"/>
              <a:t>As an extension of a class model</a:t>
            </a:r>
          </a:p>
          <a:p>
            <a:pPr lvl="1" eaLnBrk="1" hangingPunct="1"/>
            <a:r>
              <a:rPr lang="en-US"/>
              <a:t>For another class (so long as you have permission from the instructor)</a:t>
            </a:r>
          </a:p>
          <a:p>
            <a:pPr lvl="1" eaLnBrk="1" hangingPunct="1"/>
            <a:r>
              <a:rPr lang="en-US"/>
              <a:t>For an internship or other work (so long as you have permission from the company for whom the model was developed)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pe0183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3512820"/>
            <a:ext cx="3017837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4] Project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Developed for class</a:t>
            </a:r>
          </a:p>
          <a:p>
            <a:pPr lvl="1" eaLnBrk="1" hangingPunct="1"/>
            <a:r>
              <a:rPr lang="en-US" dirty="0"/>
              <a:t>This is not show-and-tell,</a:t>
            </a:r>
            <a:br>
              <a:rPr lang="en-US" dirty="0"/>
            </a:br>
            <a:r>
              <a:rPr lang="en-US" dirty="0"/>
              <a:t>we expect to see a model developed or extended by the presenters</a:t>
            </a:r>
          </a:p>
          <a:p>
            <a:pPr eaLnBrk="1" hangingPunct="1"/>
            <a:r>
              <a:rPr lang="en-US" dirty="0"/>
              <a:t>Projects are developed and presented in groups of 2</a:t>
            </a:r>
          </a:p>
        </p:txBody>
      </p:sp>
      <p:pic>
        <p:nvPicPr>
          <p:cNvPr id="34821" name="Picture 8" descr="pe0167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07" y="140970"/>
            <a:ext cx="33845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4] Project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Presentations are peer evaluated.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Project scores come from</a:t>
            </a:r>
          </a:p>
          <a:p>
            <a:pPr lvl="1" eaLnBrk="1" hangingPunct="1"/>
            <a:r>
              <a:rPr lang="en-US"/>
              <a:t>The evaluation of your peers</a:t>
            </a:r>
          </a:p>
          <a:p>
            <a:pPr lvl="1" eaLnBrk="1" hangingPunct="1"/>
            <a:r>
              <a:rPr lang="en-US"/>
              <a:t>The evaluations by you of your peers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Professionalism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Professionalism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Professionalism requires decorum</a:t>
            </a:r>
          </a:p>
          <a:p>
            <a:pPr lvl="1" eaLnBrk="1" hangingPunct="1"/>
            <a:r>
              <a:rPr lang="en-US"/>
              <a:t>While in class you will work on Financial Modeling.</a:t>
            </a:r>
          </a:p>
          <a:p>
            <a:pPr lvl="1" eaLnBrk="1" hangingPunct="1"/>
            <a:r>
              <a:rPr lang="en-US"/>
              <a:t>Students working on games, email, networking, or assignments for other classes will be asked to work elsewhere.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Professionalism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Professionalism requires collaboration, not cheating.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You are encouraged to help each other succeed, but not by doing their work for them.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 expect each student to develop their models independently. Copying, using, or linking to another’s model is considered cheating and will result in a grade of 0.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5791200" y="5638800"/>
            <a:ext cx="2514600" cy="990600"/>
          </a:xfrm>
          <a:prstGeom prst="rightArrow">
            <a:avLst>
              <a:gd name="adj1" fmla="val 50000"/>
              <a:gd name="adj2" fmla="val 94135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chemeClr val="accent6">
                    <a:lumMod val="50000"/>
                  </a:schemeClr>
                </a:solidFill>
              </a:rPr>
              <a:t>Examples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685800" y="1968540"/>
            <a:ext cx="4038600" cy="1055608"/>
          </a:xfrm>
          <a:prstGeom prst="wedgeRoundRectCallout">
            <a:avLst>
              <a:gd name="adj1" fmla="val -25903"/>
              <a:gd name="adj2" fmla="val 68782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>
                <a:solidFill>
                  <a:schemeClr val="accent6">
                    <a:lumMod val="50000"/>
                  </a:schemeClr>
                </a:solidFill>
              </a:rPr>
              <a:t>How do I get the line on this graph to go straight?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Example</a:t>
            </a:r>
          </a:p>
        </p:txBody>
      </p:sp>
      <p:pic>
        <p:nvPicPr>
          <p:cNvPr id="39940" name="Picture 13" descr="PE0748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39624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5334000" y="2492177"/>
            <a:ext cx="2819400" cy="1532334"/>
          </a:xfrm>
          <a:prstGeom prst="wedgeRoundRectCallout">
            <a:avLst>
              <a:gd name="adj1" fmla="val -21509"/>
              <a:gd name="adj2" fmla="val 80843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Use an XY scatter instead of a line chart</a:t>
            </a:r>
          </a:p>
        </p:txBody>
      </p:sp>
      <p:pic>
        <p:nvPicPr>
          <p:cNvPr id="189446" name="Picture 6" descr="MCj043466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15557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20" descr="PE0168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30448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685800" y="1730177"/>
            <a:ext cx="4038600" cy="1532334"/>
          </a:xfrm>
          <a:prstGeom prst="wedgeRoundRectCallout">
            <a:avLst>
              <a:gd name="adj1" fmla="val -25903"/>
              <a:gd name="adj2" fmla="val 68782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Lets both use 5% for 10 years and compare results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Example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5334000" y="2492177"/>
            <a:ext cx="2819400" cy="1532334"/>
          </a:xfrm>
          <a:prstGeom prst="wedgeRoundRectCallout">
            <a:avLst>
              <a:gd name="adj1" fmla="val -21509"/>
              <a:gd name="adj2" fmla="val 80843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Hold on, I get $12 per share instead of $120</a:t>
            </a:r>
          </a:p>
        </p:txBody>
      </p:sp>
      <p:pic>
        <p:nvPicPr>
          <p:cNvPr id="40965" name="Picture 5" descr="pe0172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3" descr="PE0748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1000"/>
            <a:ext cx="39624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1" name="Picture 7" descr="MCj043466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15557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Course Structure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Example</a:t>
            </a: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6096000" y="2881353"/>
            <a:ext cx="2819400" cy="1055608"/>
          </a:xfrm>
          <a:prstGeom prst="wedgeRoundRectCallout">
            <a:avLst>
              <a:gd name="adj1" fmla="val -6417"/>
              <a:gd name="adj2" fmla="val 113213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>
                <a:solidFill>
                  <a:schemeClr val="accent6">
                    <a:lumMod val="50000"/>
                  </a:schemeClr>
                </a:solidFill>
              </a:rPr>
              <a:t>Sure, </a:t>
            </a:r>
          </a:p>
          <a:p>
            <a:r>
              <a:rPr lang="en-US" sz="2800" b="1" i="1">
                <a:solidFill>
                  <a:schemeClr val="accent6">
                    <a:lumMod val="50000"/>
                  </a:schemeClr>
                </a:solidFill>
              </a:rPr>
              <a:t>take a look</a:t>
            </a:r>
          </a:p>
        </p:txBody>
      </p:sp>
      <p:pic>
        <p:nvPicPr>
          <p:cNvPr id="191492" name="Picture 4" descr="MCj043466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15557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pe0184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583113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2144713" y="1636712"/>
            <a:ext cx="2667000" cy="1532334"/>
          </a:xfrm>
          <a:prstGeom prst="wedgeRoundRectCallout">
            <a:avLst>
              <a:gd name="adj1" fmla="val -63097"/>
              <a:gd name="adj2" fmla="val 55764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Let me see how you get that graph</a:t>
            </a:r>
          </a:p>
        </p:txBody>
      </p:sp>
      <p:pic>
        <p:nvPicPr>
          <p:cNvPr id="41991" name="Picture 7" descr="pe0172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98888"/>
            <a:ext cx="4583113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24" name="AutoShape 12"/>
          <p:cNvSpPr>
            <a:spLocks noChangeArrowheads="1"/>
          </p:cNvSpPr>
          <p:nvPr/>
        </p:nvSpPr>
        <p:spPr bwMode="auto">
          <a:xfrm>
            <a:off x="3429000" y="2743200"/>
            <a:ext cx="1066800" cy="1524000"/>
          </a:xfrm>
          <a:prstGeom prst="cloudCallout">
            <a:avLst>
              <a:gd name="adj1" fmla="val 72769"/>
              <a:gd name="adj2" fmla="val 31042"/>
            </a:avLst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Example</a:t>
            </a:r>
          </a:p>
        </p:txBody>
      </p:sp>
      <p:pic>
        <p:nvPicPr>
          <p:cNvPr id="192515" name="Picture 3" descr="MCj042446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1981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3" descr="PE0748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39624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pe0168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3576638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9" name="AutoShape 7"/>
          <p:cNvSpPr>
            <a:spLocks noChangeArrowheads="1"/>
          </p:cNvSpPr>
          <p:nvPr/>
        </p:nvSpPr>
        <p:spPr bwMode="auto">
          <a:xfrm>
            <a:off x="4648200" y="2339777"/>
            <a:ext cx="4267200" cy="1532334"/>
          </a:xfrm>
          <a:prstGeom prst="wedgeRoundRectCallout">
            <a:avLst>
              <a:gd name="adj1" fmla="val -5616"/>
              <a:gd name="adj2" fmla="val 76574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Maybe ask the professor if she has your model 12 in the submissions file</a:t>
            </a:r>
          </a:p>
        </p:txBody>
      </p:sp>
      <p:grpSp>
        <p:nvGrpSpPr>
          <p:cNvPr id="192520" name="Group 8"/>
          <p:cNvGrpSpPr>
            <a:grpSpLocks/>
          </p:cNvGrpSpPr>
          <p:nvPr/>
        </p:nvGrpSpPr>
        <p:grpSpPr bwMode="auto">
          <a:xfrm>
            <a:off x="3549655" y="2884488"/>
            <a:ext cx="793751" cy="1311275"/>
            <a:chOff x="2236" y="1817"/>
            <a:chExt cx="500" cy="826"/>
          </a:xfrm>
        </p:grpSpPr>
        <p:sp>
          <p:nvSpPr>
            <p:cNvPr id="43018" name="Text Box 9"/>
            <p:cNvSpPr txBox="1">
              <a:spLocks noChangeArrowheads="1"/>
            </p:cNvSpPr>
            <p:nvPr/>
          </p:nvSpPr>
          <p:spPr bwMode="auto">
            <a:xfrm>
              <a:off x="2334" y="1817"/>
              <a:ext cx="29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8000" b="1" dirty="0">
                  <a:solidFill>
                    <a:srgbClr val="CC0000"/>
                  </a:solidFill>
                </a:rPr>
                <a:t>/</a:t>
              </a:r>
            </a:p>
          </p:txBody>
        </p:sp>
        <p:sp>
          <p:nvSpPr>
            <p:cNvPr id="43019" name="Text Box 10"/>
            <p:cNvSpPr txBox="1">
              <a:spLocks noChangeArrowheads="1"/>
            </p:cNvSpPr>
            <p:nvPr/>
          </p:nvSpPr>
          <p:spPr bwMode="auto">
            <a:xfrm>
              <a:off x="2236" y="1881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 dirty="0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43020" name="Text Box 11"/>
            <p:cNvSpPr txBox="1">
              <a:spLocks noChangeArrowheads="1"/>
            </p:cNvSpPr>
            <p:nvPr/>
          </p:nvSpPr>
          <p:spPr bwMode="auto">
            <a:xfrm>
              <a:off x="2428" y="2073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 dirty="0">
                  <a:solidFill>
                    <a:srgbClr val="CC0000"/>
                  </a:solidFill>
                </a:rPr>
                <a:t>5</a:t>
              </a:r>
            </a:p>
          </p:txBody>
        </p:sp>
      </p:grpSp>
      <p:sp>
        <p:nvSpPr>
          <p:cNvPr id="43017" name="AutoShape 5"/>
          <p:cNvSpPr>
            <a:spLocks noChangeArrowheads="1"/>
          </p:cNvSpPr>
          <p:nvPr/>
        </p:nvSpPr>
        <p:spPr bwMode="auto">
          <a:xfrm>
            <a:off x="152400" y="350401"/>
            <a:ext cx="2819400" cy="2009061"/>
          </a:xfrm>
          <a:prstGeom prst="wedgeRoundRectCallout">
            <a:avLst>
              <a:gd name="adj1" fmla="val 30968"/>
              <a:gd name="adj2" fmla="val 58722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I forgot my flash drive. Can you email me your model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4" grpId="0" animBg="1"/>
      <p:bldP spid="1925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j02406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46482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7" name="AutoShape 11"/>
          <p:cNvSpPr>
            <a:spLocks noChangeArrowheads="1"/>
          </p:cNvSpPr>
          <p:nvPr/>
        </p:nvSpPr>
        <p:spPr bwMode="auto">
          <a:xfrm>
            <a:off x="7924800" y="2514600"/>
            <a:ext cx="1066800" cy="1524000"/>
          </a:xfrm>
          <a:prstGeom prst="cloudCallout">
            <a:avLst>
              <a:gd name="adj1" fmla="val -277231"/>
              <a:gd name="adj2" fmla="val 66042"/>
            </a:avLst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endParaRPr lang="en-US"/>
          </a:p>
        </p:txBody>
      </p:sp>
      <p:pic>
        <p:nvPicPr>
          <p:cNvPr id="193538" name="Picture 2" descr="MCj042446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1981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AutoShape 3"/>
          <p:cNvSpPr>
            <a:spLocks noChangeArrowheads="1"/>
          </p:cNvSpPr>
          <p:nvPr/>
        </p:nvSpPr>
        <p:spPr bwMode="auto">
          <a:xfrm>
            <a:off x="228600" y="501214"/>
            <a:ext cx="4876800" cy="2009061"/>
          </a:xfrm>
          <a:prstGeom prst="wedgeRoundRectCallout">
            <a:avLst>
              <a:gd name="adj1" fmla="val 18977"/>
              <a:gd name="adj2" fmla="val 63773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>
                <a:solidFill>
                  <a:schemeClr val="accent6">
                    <a:lumMod val="50000"/>
                  </a:schemeClr>
                </a:solidFill>
              </a:rPr>
              <a:t>I had a great interview last week, but I missed class. Can you send me your model 13 so I don't fall behind.</a:t>
            </a:r>
          </a:p>
        </p:txBody>
      </p:sp>
      <p:sp>
        <p:nvSpPr>
          <p:cNvPr id="193540" name="AutoShape 4"/>
          <p:cNvSpPr>
            <a:spLocks noChangeArrowheads="1"/>
          </p:cNvSpPr>
          <p:nvPr/>
        </p:nvSpPr>
        <p:spPr bwMode="auto">
          <a:xfrm>
            <a:off x="4953000" y="2424153"/>
            <a:ext cx="2819400" cy="1055608"/>
          </a:xfrm>
          <a:prstGeom prst="wedgeRoundRectCallout">
            <a:avLst>
              <a:gd name="adj1" fmla="val -111"/>
              <a:gd name="adj2" fmla="val 77046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You're kidding, right?</a:t>
            </a:r>
          </a:p>
        </p:txBody>
      </p:sp>
      <p:pic>
        <p:nvPicPr>
          <p:cNvPr id="44039" name="Picture 5" descr="pe0184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32276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3543" name="Group 7"/>
          <p:cNvGrpSpPr>
            <a:grpSpLocks/>
          </p:cNvGrpSpPr>
          <p:nvPr/>
        </p:nvGrpSpPr>
        <p:grpSpPr bwMode="auto">
          <a:xfrm>
            <a:off x="8077200" y="2514600"/>
            <a:ext cx="793750" cy="1311275"/>
            <a:chOff x="2236" y="1817"/>
            <a:chExt cx="500" cy="826"/>
          </a:xfrm>
        </p:grpSpPr>
        <p:sp>
          <p:nvSpPr>
            <p:cNvPr id="44041" name="Text Box 8"/>
            <p:cNvSpPr txBox="1">
              <a:spLocks noChangeArrowheads="1"/>
            </p:cNvSpPr>
            <p:nvPr/>
          </p:nvSpPr>
          <p:spPr bwMode="auto">
            <a:xfrm>
              <a:off x="2334" y="1817"/>
              <a:ext cx="29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8000" b="1" dirty="0">
                  <a:solidFill>
                    <a:srgbClr val="CC0000"/>
                  </a:solidFill>
                </a:rPr>
                <a:t>/</a:t>
              </a:r>
            </a:p>
          </p:txBody>
        </p:sp>
        <p:sp>
          <p:nvSpPr>
            <p:cNvPr id="44042" name="Text Box 9"/>
            <p:cNvSpPr txBox="1">
              <a:spLocks noChangeArrowheads="1"/>
            </p:cNvSpPr>
            <p:nvPr/>
          </p:nvSpPr>
          <p:spPr bwMode="auto">
            <a:xfrm>
              <a:off x="2236" y="1881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44043" name="Text Box 10"/>
            <p:cNvSpPr txBox="1">
              <a:spLocks noChangeArrowheads="1"/>
            </p:cNvSpPr>
            <p:nvPr/>
          </p:nvSpPr>
          <p:spPr bwMode="auto">
            <a:xfrm>
              <a:off x="2428" y="2073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>
                  <a:solidFill>
                    <a:srgbClr val="CC0000"/>
                  </a:solidFill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7" grpId="0" animBg="1"/>
      <p:bldP spid="1935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1" name="AutoShape 11"/>
          <p:cNvSpPr>
            <a:spLocks noChangeArrowheads="1"/>
          </p:cNvSpPr>
          <p:nvPr/>
        </p:nvSpPr>
        <p:spPr bwMode="auto">
          <a:xfrm>
            <a:off x="4495800" y="2819400"/>
            <a:ext cx="1066800" cy="1524000"/>
          </a:xfrm>
          <a:prstGeom prst="cloudCallout">
            <a:avLst>
              <a:gd name="adj1" fmla="val 44194"/>
              <a:gd name="adj2" fmla="val 46042"/>
            </a:avLst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endParaRPr lang="en-US"/>
          </a:p>
        </p:txBody>
      </p:sp>
      <p:pic>
        <p:nvPicPr>
          <p:cNvPr id="194562" name="Picture 2" descr="MCj042446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1981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228600" y="501214"/>
            <a:ext cx="4876800" cy="2009061"/>
          </a:xfrm>
          <a:prstGeom prst="wedgeRoundRectCallout">
            <a:avLst>
              <a:gd name="adj1" fmla="val 18977"/>
              <a:gd name="adj2" fmla="val 63773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I had a great interview last week, but I missed class. Can you send me your model 13 so I don't fall behind.</a:t>
            </a:r>
          </a:p>
        </p:txBody>
      </p:sp>
      <p:sp>
        <p:nvSpPr>
          <p:cNvPr id="194564" name="AutoShape 4"/>
          <p:cNvSpPr>
            <a:spLocks noChangeArrowheads="1"/>
          </p:cNvSpPr>
          <p:nvPr/>
        </p:nvSpPr>
        <p:spPr bwMode="auto">
          <a:xfrm>
            <a:off x="5943600" y="2720777"/>
            <a:ext cx="2971800" cy="1532334"/>
          </a:xfrm>
          <a:prstGeom prst="wedgeRoundRectCallout">
            <a:avLst>
              <a:gd name="adj1" fmla="val -18912"/>
              <a:gd name="adj2" fmla="val 46690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Congratulations!</a:t>
            </a:r>
          </a:p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Oops… </a:t>
            </a:r>
          </a:p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gotta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go</a:t>
            </a:r>
          </a:p>
        </p:txBody>
      </p:sp>
      <p:pic>
        <p:nvPicPr>
          <p:cNvPr id="45062" name="Picture 5" descr="pe018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32276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6" descr="pe0172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798888"/>
            <a:ext cx="4583112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67" name="Group 7"/>
          <p:cNvGrpSpPr>
            <a:grpSpLocks/>
          </p:cNvGrpSpPr>
          <p:nvPr/>
        </p:nvGrpSpPr>
        <p:grpSpPr bwMode="auto">
          <a:xfrm>
            <a:off x="4648204" y="2819400"/>
            <a:ext cx="793751" cy="1311275"/>
            <a:chOff x="2236" y="1817"/>
            <a:chExt cx="500" cy="826"/>
          </a:xfrm>
        </p:grpSpPr>
        <p:sp>
          <p:nvSpPr>
            <p:cNvPr id="45065" name="Text Box 8"/>
            <p:cNvSpPr txBox="1">
              <a:spLocks noChangeArrowheads="1"/>
            </p:cNvSpPr>
            <p:nvPr/>
          </p:nvSpPr>
          <p:spPr bwMode="auto">
            <a:xfrm>
              <a:off x="2334" y="1817"/>
              <a:ext cx="29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8000" b="1">
                  <a:solidFill>
                    <a:srgbClr val="CC0000"/>
                  </a:solidFill>
                </a:rPr>
                <a:t>/</a:t>
              </a:r>
            </a:p>
          </p:txBody>
        </p:sp>
        <p:sp>
          <p:nvSpPr>
            <p:cNvPr id="45066" name="Text Box 9"/>
            <p:cNvSpPr txBox="1">
              <a:spLocks noChangeArrowheads="1"/>
            </p:cNvSpPr>
            <p:nvPr/>
          </p:nvSpPr>
          <p:spPr bwMode="auto">
            <a:xfrm>
              <a:off x="2236" y="1881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 dirty="0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45067" name="Text Box 10"/>
            <p:cNvSpPr txBox="1">
              <a:spLocks noChangeArrowheads="1"/>
            </p:cNvSpPr>
            <p:nvPr/>
          </p:nvSpPr>
          <p:spPr bwMode="auto">
            <a:xfrm>
              <a:off x="2428" y="2073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>
                  <a:solidFill>
                    <a:srgbClr val="CC0000"/>
                  </a:solidFill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1" grpId="0" animBg="1"/>
      <p:bldP spid="1945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5" name="AutoShape 11"/>
          <p:cNvSpPr>
            <a:spLocks noChangeArrowheads="1"/>
          </p:cNvSpPr>
          <p:nvPr/>
        </p:nvSpPr>
        <p:spPr bwMode="auto">
          <a:xfrm>
            <a:off x="4876800" y="3124200"/>
            <a:ext cx="1066800" cy="1524000"/>
          </a:xfrm>
          <a:prstGeom prst="cloudCallout">
            <a:avLst>
              <a:gd name="adj1" fmla="val 15329"/>
              <a:gd name="adj2" fmla="val 70208"/>
            </a:avLst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endParaRPr lang="en-US"/>
          </a:p>
        </p:txBody>
      </p:sp>
      <p:pic>
        <p:nvPicPr>
          <p:cNvPr id="195586" name="Picture 2" descr="MCj042446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1981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228600" y="501214"/>
            <a:ext cx="4876800" cy="2009061"/>
          </a:xfrm>
          <a:prstGeom prst="wedgeRoundRectCallout">
            <a:avLst>
              <a:gd name="adj1" fmla="val 18977"/>
              <a:gd name="adj2" fmla="val 63773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I had a great interview last week, but I missed class. Can you send me your model 13 so I don't fall behind.</a:t>
            </a:r>
          </a:p>
        </p:txBody>
      </p:sp>
      <p:sp>
        <p:nvSpPr>
          <p:cNvPr id="195588" name="AutoShape 4"/>
          <p:cNvSpPr>
            <a:spLocks noChangeArrowheads="1"/>
          </p:cNvSpPr>
          <p:nvPr/>
        </p:nvSpPr>
        <p:spPr bwMode="auto">
          <a:xfrm>
            <a:off x="6172200" y="1412211"/>
            <a:ext cx="2819400" cy="2936617"/>
          </a:xfrm>
          <a:prstGeom prst="wedgeRoundRectCallout">
            <a:avLst>
              <a:gd name="adj1" fmla="val -25338"/>
              <a:gd name="adj2" fmla="val 75579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Are you kidding?</a:t>
            </a:r>
            <a:b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File sharing can be hazardous to my grade</a:t>
            </a:r>
          </a:p>
        </p:txBody>
      </p:sp>
      <p:pic>
        <p:nvPicPr>
          <p:cNvPr id="46086" name="Picture 5" descr="pe018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32276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5590" name="Group 6"/>
          <p:cNvGrpSpPr>
            <a:grpSpLocks/>
          </p:cNvGrpSpPr>
          <p:nvPr/>
        </p:nvGrpSpPr>
        <p:grpSpPr bwMode="auto">
          <a:xfrm>
            <a:off x="5029200" y="3124200"/>
            <a:ext cx="793750" cy="1311275"/>
            <a:chOff x="2236" y="1817"/>
            <a:chExt cx="500" cy="826"/>
          </a:xfrm>
        </p:grpSpPr>
        <p:sp>
          <p:nvSpPr>
            <p:cNvPr id="46089" name="Text Box 7"/>
            <p:cNvSpPr txBox="1">
              <a:spLocks noChangeArrowheads="1"/>
            </p:cNvSpPr>
            <p:nvPr/>
          </p:nvSpPr>
          <p:spPr bwMode="auto">
            <a:xfrm>
              <a:off x="2334" y="1817"/>
              <a:ext cx="29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8000" b="1">
                  <a:solidFill>
                    <a:srgbClr val="CC0000"/>
                  </a:solidFill>
                </a:rPr>
                <a:t>/</a:t>
              </a:r>
            </a:p>
          </p:txBody>
        </p:sp>
        <p:sp>
          <p:nvSpPr>
            <p:cNvPr id="46090" name="Text Box 8"/>
            <p:cNvSpPr txBox="1">
              <a:spLocks noChangeArrowheads="1"/>
            </p:cNvSpPr>
            <p:nvPr/>
          </p:nvSpPr>
          <p:spPr bwMode="auto">
            <a:xfrm>
              <a:off x="2236" y="1881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46091" name="Text Box 9"/>
            <p:cNvSpPr txBox="1">
              <a:spLocks noChangeArrowheads="1"/>
            </p:cNvSpPr>
            <p:nvPr/>
          </p:nvSpPr>
          <p:spPr bwMode="auto">
            <a:xfrm>
              <a:off x="2428" y="2073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>
                  <a:solidFill>
                    <a:srgbClr val="CC0000"/>
                  </a:solidFill>
                </a:rPr>
                <a:t>5</a:t>
              </a:r>
            </a:p>
          </p:txBody>
        </p:sp>
      </p:grpSp>
      <p:pic>
        <p:nvPicPr>
          <p:cNvPr id="46088" name="Picture 13" descr="PE0748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9624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5" grpId="0" animBg="1"/>
      <p:bldP spid="1955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3" name="AutoShape 5"/>
          <p:cNvSpPr>
            <a:spLocks noChangeArrowheads="1"/>
          </p:cNvSpPr>
          <p:nvPr/>
        </p:nvSpPr>
        <p:spPr bwMode="auto">
          <a:xfrm>
            <a:off x="6647232" y="382621"/>
            <a:ext cx="2438400" cy="6094413"/>
          </a:xfrm>
          <a:prstGeom prst="wedgeRoundRectCallout">
            <a:avLst>
              <a:gd name="adj1" fmla="val -60222"/>
              <a:gd name="adj2" fmla="val 18403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Compass has the template and the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powerpoint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. It walks you right through the model. If you buy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JimmyJohns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I'll come to the lab and give you a hand. </a:t>
            </a:r>
          </a:p>
        </p:txBody>
      </p:sp>
      <p:sp>
        <p:nvSpPr>
          <p:cNvPr id="196619" name="AutoShape 11"/>
          <p:cNvSpPr>
            <a:spLocks noChangeArrowheads="1"/>
          </p:cNvSpPr>
          <p:nvPr/>
        </p:nvSpPr>
        <p:spPr bwMode="auto">
          <a:xfrm>
            <a:off x="4038600" y="2743200"/>
            <a:ext cx="1066800" cy="1524000"/>
          </a:xfrm>
          <a:prstGeom prst="cloudCallout">
            <a:avLst>
              <a:gd name="adj1" fmla="val 87056"/>
              <a:gd name="adj2" fmla="val 51042"/>
            </a:avLst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endParaRPr lang="en-US"/>
          </a:p>
        </p:txBody>
      </p:sp>
      <p:pic>
        <p:nvPicPr>
          <p:cNvPr id="196611" name="Picture 3" descr="MCj042446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57198"/>
            <a:ext cx="1981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AutoShape 4"/>
          <p:cNvSpPr>
            <a:spLocks noChangeArrowheads="1"/>
          </p:cNvSpPr>
          <p:nvPr/>
        </p:nvSpPr>
        <p:spPr bwMode="auto">
          <a:xfrm>
            <a:off x="152400" y="198001"/>
            <a:ext cx="4876800" cy="2009061"/>
          </a:xfrm>
          <a:prstGeom prst="wedgeRoundRectCallout">
            <a:avLst>
              <a:gd name="adj1" fmla="val 18977"/>
              <a:gd name="adj2" fmla="val 87245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I had a great interview last week, but I missed class. Can you send me your model 13 so I don't fall behind.</a:t>
            </a:r>
          </a:p>
        </p:txBody>
      </p:sp>
      <p:grpSp>
        <p:nvGrpSpPr>
          <p:cNvPr id="196615" name="Group 7"/>
          <p:cNvGrpSpPr>
            <a:grpSpLocks/>
          </p:cNvGrpSpPr>
          <p:nvPr/>
        </p:nvGrpSpPr>
        <p:grpSpPr bwMode="auto">
          <a:xfrm>
            <a:off x="4114800" y="2743202"/>
            <a:ext cx="793750" cy="1311276"/>
            <a:chOff x="2236" y="1817"/>
            <a:chExt cx="500" cy="826"/>
          </a:xfrm>
        </p:grpSpPr>
        <p:sp>
          <p:nvSpPr>
            <p:cNvPr id="47113" name="Text Box 8"/>
            <p:cNvSpPr txBox="1">
              <a:spLocks noChangeArrowheads="1"/>
            </p:cNvSpPr>
            <p:nvPr/>
          </p:nvSpPr>
          <p:spPr bwMode="auto">
            <a:xfrm>
              <a:off x="2334" y="1817"/>
              <a:ext cx="29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8000" b="1">
                  <a:solidFill>
                    <a:srgbClr val="CC0000"/>
                  </a:solidFill>
                </a:rPr>
                <a:t>/</a:t>
              </a:r>
            </a:p>
          </p:txBody>
        </p:sp>
        <p:sp>
          <p:nvSpPr>
            <p:cNvPr id="47114" name="Text Box 9"/>
            <p:cNvSpPr txBox="1">
              <a:spLocks noChangeArrowheads="1"/>
            </p:cNvSpPr>
            <p:nvPr/>
          </p:nvSpPr>
          <p:spPr bwMode="auto">
            <a:xfrm>
              <a:off x="2236" y="1881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47115" name="Text Box 10"/>
            <p:cNvSpPr txBox="1">
              <a:spLocks noChangeArrowheads="1"/>
            </p:cNvSpPr>
            <p:nvPr/>
          </p:nvSpPr>
          <p:spPr bwMode="auto">
            <a:xfrm>
              <a:off x="2428" y="2073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>
                  <a:solidFill>
                    <a:srgbClr val="CC0000"/>
                  </a:solidFill>
                </a:rPr>
                <a:t>5</a:t>
              </a:r>
            </a:p>
          </p:txBody>
        </p:sp>
      </p:grpSp>
      <p:pic>
        <p:nvPicPr>
          <p:cNvPr id="12" name="Picture 6" descr="pe0168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07" y="2627313"/>
            <a:ext cx="3848962" cy="41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6" descr="pe0184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7338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nimBg="1"/>
      <p:bldP spid="1966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Share insights </a:t>
            </a:r>
            <a:br>
              <a:rPr lang="en-US"/>
            </a:br>
            <a:r>
              <a:rPr lang="en-US"/>
              <a:t>&amp; expertise, </a:t>
            </a:r>
            <a:br>
              <a:rPr lang="en-US"/>
            </a:br>
            <a:r>
              <a:rPr lang="en-US"/>
              <a:t>not files.</a:t>
            </a:r>
            <a:endParaRPr lang="en-US" dirty="0"/>
          </a:p>
        </p:txBody>
      </p:sp>
      <p:pic>
        <p:nvPicPr>
          <p:cNvPr id="48132" name="Picture 8" descr="You’re Fired from the School Carnival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55" y="1199744"/>
            <a:ext cx="2989633" cy="44844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Financial Modeling</a:t>
            </a:r>
          </a:p>
        </p:txBody>
      </p:sp>
      <p:sp>
        <p:nvSpPr>
          <p:cNvPr id="49155" name="Rectangle 11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/>
              <a:t>Some notes before we begin</a:t>
            </a:r>
          </a:p>
        </p:txBody>
      </p:sp>
      <p:pic>
        <p:nvPicPr>
          <p:cNvPr id="22541" name="Picture 13" descr="clip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5" y="54211"/>
            <a:ext cx="28575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Finance </a:t>
            </a:r>
            <a:r>
              <a:rPr lang="en-US" dirty="0" err="1"/>
              <a:t>vs</a:t>
            </a:r>
            <a:r>
              <a:rPr lang="en-US" dirty="0"/>
              <a:t> Modeling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You cannot model what you do not understand</a:t>
            </a:r>
          </a:p>
          <a:p>
            <a:pPr eaLnBrk="1" hangingPunct="1"/>
            <a:r>
              <a:rPr lang="en-US" dirty="0"/>
              <a:t>The assumption is that you know the finance</a:t>
            </a:r>
          </a:p>
          <a:p>
            <a:pPr eaLnBrk="1" hangingPunct="1"/>
            <a:r>
              <a:rPr lang="en-US" dirty="0"/>
              <a:t>If you need to refresh your memory </a:t>
            </a:r>
          </a:p>
          <a:p>
            <a:pPr lvl="1" eaLnBrk="1" hangingPunct="1"/>
            <a:r>
              <a:rPr lang="en-US" dirty="0"/>
              <a:t>Financial Markets (</a:t>
            </a:r>
            <a:r>
              <a:rPr lang="en-US" dirty="0" err="1"/>
              <a:t>Oltheten</a:t>
            </a:r>
            <a:r>
              <a:rPr lang="en-US" dirty="0"/>
              <a:t> &amp; Waspi)</a:t>
            </a:r>
          </a:p>
          <a:p>
            <a:pPr lvl="1" eaLnBrk="1" hangingPunct="1"/>
            <a:r>
              <a:rPr lang="en-US" dirty="0"/>
              <a:t>Corporate Finance</a:t>
            </a:r>
          </a:p>
          <a:p>
            <a:pPr lvl="1" eaLnBrk="1" hangingPunct="1"/>
            <a:r>
              <a:rPr lang="en-US" dirty="0"/>
              <a:t>Financial Modeling (</a:t>
            </a:r>
            <a:r>
              <a:rPr lang="en-US" dirty="0" err="1"/>
              <a:t>Sengupta</a:t>
            </a:r>
            <a:r>
              <a:rPr lang="en-US" dirty="0"/>
              <a:t>) </a:t>
            </a:r>
          </a:p>
        </p:txBody>
      </p:sp>
      <p:pic>
        <p:nvPicPr>
          <p:cNvPr id="162821" name="Picture 5" descr="cover2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2590800"/>
            <a:ext cx="1654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5" name="Picture 9" descr="Corporate Finance: Eighth Edi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114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1" descr="Sengupta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515" y="4853292"/>
            <a:ext cx="14446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Financial Modeling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Structure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Models</a:t>
            </a:r>
          </a:p>
          <a:p>
            <a:r>
              <a:rPr lang="en-US"/>
              <a:t>In-Class Exercises</a:t>
            </a:r>
          </a:p>
          <a:p>
            <a:r>
              <a:rPr lang="en-US"/>
              <a:t>MMIL Certification</a:t>
            </a:r>
          </a:p>
          <a:p>
            <a:r>
              <a:rPr lang="en-US"/>
              <a:t>Project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1] Models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each class we will develop a model or portion thereof</a:t>
            </a:r>
          </a:p>
          <a:p>
            <a:r>
              <a:rPr lang="en-US"/>
              <a:t>Each model will be given a due date (generally midnight Friday )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523232" y="3702756"/>
            <a:ext cx="2712946" cy="155922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>
                <a:solidFill>
                  <a:srgbClr val="FF6600"/>
                </a:solidFill>
                <a:effectLst/>
                <a:latin typeface="Times New Roman" pitchFamily="18" charset="0"/>
              </a:rPr>
              <a:t>PowerPoint.pptx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670754" y="3702756"/>
            <a:ext cx="2728299" cy="1559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rPr>
              <a:t>Excel.xlsx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348281" y="5364631"/>
            <a:ext cx="2237008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bg1"/>
                </a:solidFill>
              </a:rPr>
              <a:t>[][][][][][][][][][][][][][] [][][]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[][][][][][][][][][][][][][] [][][]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bg1"/>
                </a:solidFill>
              </a:rPr>
              <a:t>[][][][][][][][][][][][][][] [][][]</a:t>
            </a:r>
            <a:endParaRPr kumimoji="0" lang="en-US" sz="14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1] Models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Models returned with comments</a:t>
            </a:r>
          </a:p>
          <a:p>
            <a:pPr lvl="1"/>
            <a:r>
              <a:rPr lang="en-US"/>
              <a:t>You are encouraged to resubmit corrected models for 80% of full marks.</a:t>
            </a:r>
          </a:p>
          <a:p>
            <a:pPr lvl="1"/>
            <a:r>
              <a:rPr lang="en-US"/>
              <a:t>The due date for re-submissions is noon on the day following the next class.</a:t>
            </a:r>
          </a:p>
          <a:p>
            <a:pPr lvl="1"/>
            <a:r>
              <a:rPr lang="en-US"/>
              <a:t>There are no re-re-submissions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1] Models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will frequently work a model from class to class.</a:t>
            </a:r>
          </a:p>
          <a:p>
            <a:pPr lvl="1"/>
            <a:r>
              <a:rPr lang="en-US"/>
              <a:t>If you do not have the previous model completed then you will have nothing with which to work</a:t>
            </a:r>
          </a:p>
          <a:p>
            <a:pPr lvl="1"/>
            <a:r>
              <a:rPr lang="en-US"/>
              <a:t>If you miss a class remember that the template and class powerpoint are on Compass.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Submission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Submit models through the course web page</a:t>
            </a:r>
            <a:endParaRPr lang="en-US" dirty="0"/>
          </a:p>
        </p:txBody>
      </p:sp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54" y="1813795"/>
            <a:ext cx="5689059" cy="4921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Submission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submission</a:t>
            </a:r>
          </a:p>
          <a:p>
            <a:pPr lvl="1"/>
            <a:r>
              <a:rPr lang="en-US" dirty="0"/>
              <a:t>the file name is changed to </a:t>
            </a:r>
            <a:r>
              <a:rPr lang="en-US" dirty="0" err="1"/>
              <a:t>NetID</a:t>
            </a:r>
            <a:r>
              <a:rPr lang="en-US" dirty="0"/>
              <a:t> &amp; model number. </a:t>
            </a:r>
          </a:p>
          <a:p>
            <a:pPr lvl="1"/>
            <a:r>
              <a:rPr lang="en-US" dirty="0"/>
              <a:t>The file is time and date stamped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491541" y="4444639"/>
            <a:ext cx="1160834" cy="381000"/>
          </a:xfrm>
          <a:prstGeom prst="rightArrow">
            <a:avLst>
              <a:gd name="adj1" fmla="val 50000"/>
              <a:gd name="adj2" fmla="val 110000"/>
            </a:avLst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94806" y="3263917"/>
            <a:ext cx="4880823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MyModelSixteenVersionTwelve.xlsx</a:t>
            </a:r>
          </a:p>
          <a:p>
            <a:pPr algn="r"/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MyModelForThursday.slsx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52375" y="4368478"/>
            <a:ext cx="5003293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oltheten016.xlsx  12/12/2013  6:42pm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52374" y="4856842"/>
            <a:ext cx="5003293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oltheten017.xlsx  12/12/2013  6:43pm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Submissions are relayed to the grading and backup servers every morning.</a:t>
            </a:r>
          </a:p>
          <a:p>
            <a:r>
              <a:rPr lang="en-US" dirty="0"/>
              <a:t>Subsequent submissions will overwrite previous submissions for the same model.</a:t>
            </a:r>
          </a:p>
        </p:txBody>
      </p:sp>
    </p:spTree>
    <p:extLst>
      <p:ext uri="{BB962C8B-B14F-4D97-AF65-F5344CB8AC3E}">
        <p14:creationId xmlns:p14="http://schemas.microsoft.com/office/powerpoint/2010/main" val="2435412456"/>
      </p:ext>
    </p:extLst>
  </p:cSld>
  <p:clrMapOvr>
    <a:masterClrMapping/>
  </p:clrMapOvr>
</p:sld>
</file>

<file path=ppt/theme/theme1.xml><?xml version="1.0" encoding="utf-8"?>
<a:theme xmlns:a="http://schemas.openxmlformats.org/drawingml/2006/main" name="piece_of_mind">
  <a:themeElements>
    <a:clrScheme name="Office Theme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01069010</Template>
  <TotalTime>1134</TotalTime>
  <Words>781</Words>
  <Application>Microsoft Office PowerPoint</Application>
  <PresentationFormat>On-screen Show (4:3)</PresentationFormat>
  <Paragraphs>129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piece_of_mind</vt:lpstr>
      <vt:lpstr>Financial Modeling</vt:lpstr>
      <vt:lpstr>Course Structure</vt:lpstr>
      <vt:lpstr>Course Structure</vt:lpstr>
      <vt:lpstr>1] Models</vt:lpstr>
      <vt:lpstr>1] Models</vt:lpstr>
      <vt:lpstr>1] Models</vt:lpstr>
      <vt:lpstr>Submission</vt:lpstr>
      <vt:lpstr>Submission</vt:lpstr>
      <vt:lpstr>Submission</vt:lpstr>
      <vt:lpstr>2] In-Class Exercises:</vt:lpstr>
      <vt:lpstr>3] MMIL Certification</vt:lpstr>
      <vt:lpstr>4] Project</vt:lpstr>
      <vt:lpstr>4] Project</vt:lpstr>
      <vt:lpstr>4] Project</vt:lpstr>
      <vt:lpstr>Professionalism</vt:lpstr>
      <vt:lpstr>Professionalism</vt:lpstr>
      <vt:lpstr>Professionalism</vt:lpstr>
      <vt:lpstr>Example</vt:lpstr>
      <vt:lpstr>Example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Bottom Line</vt:lpstr>
      <vt:lpstr>Financial Modeling</vt:lpstr>
      <vt:lpstr>Finance vs Modeling</vt:lpstr>
      <vt:lpstr>Financial Modeling</vt:lpstr>
    </vt:vector>
  </TitlesOfParts>
  <Company>University of Illinois -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Modeling</dc:title>
  <dc:creator>Elisabeth Oltheten</dc:creator>
  <cp:lastModifiedBy>Tantri Yanuar Rahmat Syah</cp:lastModifiedBy>
  <cp:revision>167</cp:revision>
  <dcterms:created xsi:type="dcterms:W3CDTF">2007-07-13T12:53:52Z</dcterms:created>
  <dcterms:modified xsi:type="dcterms:W3CDTF">2019-04-13T06:51:50Z</dcterms:modified>
</cp:coreProperties>
</file>