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 id="2147483661" r:id="rId6"/>
  </p:sldMasterIdLst>
  <p:notesMasterIdLst>
    <p:notesMasterId r:id="rId26"/>
  </p:notesMasterIdLst>
  <p:handoutMasterIdLst>
    <p:handoutMasterId r:id="rId27"/>
  </p:handoutMasterIdLst>
  <p:sldIdLst>
    <p:sldId id="258" r:id="rId7"/>
    <p:sldId id="261" r:id="rId8"/>
    <p:sldId id="271" r:id="rId9"/>
    <p:sldId id="279" r:id="rId10"/>
    <p:sldId id="272" r:id="rId11"/>
    <p:sldId id="294" r:id="rId12"/>
    <p:sldId id="280" r:id="rId13"/>
    <p:sldId id="281" r:id="rId14"/>
    <p:sldId id="282" r:id="rId15"/>
    <p:sldId id="284" r:id="rId16"/>
    <p:sldId id="275" r:id="rId17"/>
    <p:sldId id="285" r:id="rId18"/>
    <p:sldId id="286" r:id="rId19"/>
    <p:sldId id="287" r:id="rId20"/>
    <p:sldId id="288" r:id="rId21"/>
    <p:sldId id="289" r:id="rId22"/>
    <p:sldId id="291" r:id="rId23"/>
    <p:sldId id="262" r:id="rId24"/>
    <p:sldId id="270"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637" autoAdjust="0"/>
    <p:restoredTop sz="86323" autoAdjust="0"/>
  </p:normalViewPr>
  <p:slideViewPr>
    <p:cSldViewPr snapToGrid="0" snapToObjects="1">
      <p:cViewPr varScale="1">
        <p:scale>
          <a:sx n="115" d="100"/>
          <a:sy n="115" d="100"/>
        </p:scale>
        <p:origin x="-151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4" d="100"/>
          <a:sy n="64" d="100"/>
        </p:scale>
        <p:origin x="-3096"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EDEA64-7379-42EF-850A-3CC57486CFCE}" type="datetimeFigureOut">
              <a:rPr lang="en-US" smtClean="0"/>
              <a:t>4/13/19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8ED1028-F558-4414-B46E-2FFECC2403DF}" type="slidenum">
              <a:rPr lang="en-US" smtClean="0"/>
              <a:t>‹#›</a:t>
            </a:fld>
            <a:endParaRPr lang="en-US"/>
          </a:p>
        </p:txBody>
      </p:sp>
    </p:spTree>
    <p:extLst>
      <p:ext uri="{BB962C8B-B14F-4D97-AF65-F5344CB8AC3E}">
        <p14:creationId xmlns:p14="http://schemas.microsoft.com/office/powerpoint/2010/main" val="23569216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94F1F9-670B-4BD8-A79A-22FF1A005646}" type="datetimeFigureOut">
              <a:rPr lang="en-US" smtClean="0"/>
              <a:t>4/13/19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488F4B-C8AB-4DED-82A3-6F6C06D43A36}" type="slidenum">
              <a:rPr lang="en-US" smtClean="0"/>
              <a:t>‹#›</a:t>
            </a:fld>
            <a:endParaRPr lang="en-US"/>
          </a:p>
        </p:txBody>
      </p:sp>
    </p:spTree>
    <p:extLst>
      <p:ext uri="{BB962C8B-B14F-4D97-AF65-F5344CB8AC3E}">
        <p14:creationId xmlns:p14="http://schemas.microsoft.com/office/powerpoint/2010/main" val="2943650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488F4B-C8AB-4DED-82A3-6F6C06D43A36}" type="slidenum">
              <a:rPr lang="en-US" smtClean="0"/>
              <a:t>1</a:t>
            </a:fld>
            <a:endParaRPr lang="en-US"/>
          </a:p>
        </p:txBody>
      </p:sp>
    </p:spTree>
    <p:extLst>
      <p:ext uri="{BB962C8B-B14F-4D97-AF65-F5344CB8AC3E}">
        <p14:creationId xmlns:p14="http://schemas.microsoft.com/office/powerpoint/2010/main" val="2383416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10</a:t>
            </a:fld>
            <a:endParaRPr lang="en-US"/>
          </a:p>
        </p:txBody>
      </p:sp>
    </p:spTree>
    <p:extLst>
      <p:ext uri="{BB962C8B-B14F-4D97-AF65-F5344CB8AC3E}">
        <p14:creationId xmlns:p14="http://schemas.microsoft.com/office/powerpoint/2010/main" val="241131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Detailed in the next 4slides are the key initiatives that we are working on to achieve the objectives for the Quality goal.</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support of FDA’s mission, OIMT is committed to improving our partnership with the Centers in order to drive awareness and accountability of our services, while delivering quality systems and services in support of FDA’s priorities such as in the areas of cloud, mobility, scientific and high performance computing, and public communication.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addition, OIMT will improve the reliability of tools and systems needed to maintain and support the Agency’s administrative and operational functions.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high quality workforce will be needed to deliver high quality of services. OIMT will continue to develop and invest in our workforce to ensure current and future Agency needs are addressed at the highest level of quality possible. </a:t>
            </a:r>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11</a:t>
            </a:fld>
            <a:endParaRPr lang="en-US"/>
          </a:p>
        </p:txBody>
      </p:sp>
    </p:spTree>
    <p:extLst>
      <p:ext uri="{BB962C8B-B14F-4D97-AF65-F5344CB8AC3E}">
        <p14:creationId xmlns:p14="http://schemas.microsoft.com/office/powerpoint/2010/main" val="1480635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488F4B-C8AB-4DED-82A3-6F6C06D43A36}" type="slidenum">
              <a:rPr lang="en-US" smtClean="0"/>
              <a:t>12</a:t>
            </a:fld>
            <a:endParaRPr lang="en-US"/>
          </a:p>
        </p:txBody>
      </p:sp>
    </p:spTree>
    <p:extLst>
      <p:ext uri="{BB962C8B-B14F-4D97-AF65-F5344CB8AC3E}">
        <p14:creationId xmlns:p14="http://schemas.microsoft.com/office/powerpoint/2010/main" val="1758534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488F4B-C8AB-4DED-82A3-6F6C06D43A36}" type="slidenum">
              <a:rPr lang="en-US" smtClean="0"/>
              <a:t>13</a:t>
            </a:fld>
            <a:endParaRPr lang="en-US"/>
          </a:p>
        </p:txBody>
      </p:sp>
    </p:spTree>
    <p:extLst>
      <p:ext uri="{BB962C8B-B14F-4D97-AF65-F5344CB8AC3E}">
        <p14:creationId xmlns:p14="http://schemas.microsoft.com/office/powerpoint/2010/main" val="581566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488F4B-C8AB-4DED-82A3-6F6C06D43A36}" type="slidenum">
              <a:rPr lang="en-US" smtClean="0"/>
              <a:t>14</a:t>
            </a:fld>
            <a:endParaRPr lang="en-US"/>
          </a:p>
        </p:txBody>
      </p:sp>
    </p:spTree>
    <p:extLst>
      <p:ext uri="{BB962C8B-B14F-4D97-AF65-F5344CB8AC3E}">
        <p14:creationId xmlns:p14="http://schemas.microsoft.com/office/powerpoint/2010/main" val="1102380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Detailed in the next 3 slides are the key initiatives that we are working on to achieve the objectives for the Efficiency goal.</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OIMT maintains over 80 systems that support FDA’s core, business management, and administrative capabilities. With rapid advancements in regulatory science and technology, governmental mandates and regulations, along with limited systems interoperability, OIMT has found it difficult to maintain the high volume of systems as the inventory continues to grow. There are multiple systems that: </a:t>
            </a:r>
          </a:p>
          <a:p>
            <a:r>
              <a:rPr lang="en-US" sz="1200" b="0" i="0" u="none" strike="noStrike" kern="1200" baseline="0" dirty="0">
                <a:solidFill>
                  <a:schemeClr val="tx1"/>
                </a:solidFill>
                <a:latin typeface="+mn-lt"/>
                <a:ea typeface="+mn-ea"/>
                <a:cs typeface="+mn-cs"/>
              </a:rPr>
              <a:t>1) Serve the same purpose, but were built for different </a:t>
            </a:r>
          </a:p>
          <a:p>
            <a:r>
              <a:rPr lang="en-US" sz="1200" b="0" i="0" u="none" strike="noStrike" kern="1200" baseline="0" dirty="0">
                <a:solidFill>
                  <a:schemeClr val="tx1"/>
                </a:solidFill>
                <a:latin typeface="+mn-lt"/>
                <a:ea typeface="+mn-ea"/>
                <a:cs typeface="+mn-cs"/>
              </a:rPr>
              <a:t>Offices/Centers, </a:t>
            </a:r>
          </a:p>
          <a:p>
            <a:r>
              <a:rPr lang="en-US" sz="1200" b="0" i="0" u="none" strike="noStrike" kern="1200" baseline="0" dirty="0">
                <a:solidFill>
                  <a:schemeClr val="tx1"/>
                </a:solidFill>
                <a:latin typeface="+mn-lt"/>
                <a:ea typeface="+mn-ea"/>
                <a:cs typeface="+mn-cs"/>
              </a:rPr>
              <a:t>2) Maintain or store the same data or information, and </a:t>
            </a:r>
          </a:p>
          <a:p>
            <a:r>
              <a:rPr lang="en-US" sz="1200" b="0" i="0" u="none" strike="noStrike" kern="1200" baseline="0" dirty="0">
                <a:solidFill>
                  <a:schemeClr val="tx1"/>
                </a:solidFill>
                <a:latin typeface="+mn-lt"/>
                <a:ea typeface="+mn-ea"/>
                <a:cs typeface="+mn-cs"/>
              </a:rPr>
              <a:t>3) Are part of a work process but are not connected, </a:t>
            </a:r>
          </a:p>
          <a:p>
            <a:r>
              <a:rPr lang="en-US" sz="1200" b="0" i="0" u="none" strike="noStrike" kern="1200" baseline="0" dirty="0">
                <a:solidFill>
                  <a:schemeClr val="tx1"/>
                </a:solidFill>
                <a:latin typeface="+mn-lt"/>
                <a:ea typeface="+mn-ea"/>
                <a:cs typeface="+mn-cs"/>
              </a:rPr>
              <a:t>requiring time consuming manual intervention, which </a:t>
            </a:r>
          </a:p>
          <a:p>
            <a:r>
              <a:rPr lang="en-US" sz="1200" b="0" i="0" u="none" strike="noStrike" kern="1200" baseline="0" dirty="0">
                <a:solidFill>
                  <a:schemeClr val="tx1"/>
                </a:solidFill>
                <a:latin typeface="+mn-lt"/>
                <a:ea typeface="+mn-ea"/>
                <a:cs typeface="+mn-cs"/>
              </a:rPr>
              <a:t>in turn increases the risk for inaccurate or incomplete </a:t>
            </a:r>
          </a:p>
          <a:p>
            <a:r>
              <a:rPr lang="en-US" sz="1200" b="0" i="0" u="none" strike="noStrike" kern="1200" baseline="0" dirty="0">
                <a:solidFill>
                  <a:schemeClr val="tx1"/>
                </a:solidFill>
                <a:latin typeface="+mn-lt"/>
                <a:ea typeface="+mn-ea"/>
                <a:cs typeface="+mn-cs"/>
              </a:rPr>
              <a:t>information being used for decision making.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Through consolidation of systems and reducing redundant applications, services and processes, support for these systems will be more manageable and will allow OIMT to better streamline our processes. This effort, along with improvements in asset management and increased systems interoperability, will allow the FDA to more efficiently and effectively work and share data while realizing long-term cost savings. </a:t>
            </a:r>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15</a:t>
            </a:fld>
            <a:endParaRPr lang="en-US"/>
          </a:p>
        </p:txBody>
      </p:sp>
    </p:spTree>
    <p:extLst>
      <p:ext uri="{BB962C8B-B14F-4D97-AF65-F5344CB8AC3E}">
        <p14:creationId xmlns:p14="http://schemas.microsoft.com/office/powerpoint/2010/main" val="241131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16</a:t>
            </a:fld>
            <a:endParaRPr lang="en-US"/>
          </a:p>
        </p:txBody>
      </p:sp>
    </p:spTree>
    <p:extLst>
      <p:ext uri="{BB962C8B-B14F-4D97-AF65-F5344CB8AC3E}">
        <p14:creationId xmlns:p14="http://schemas.microsoft.com/office/powerpoint/2010/main" val="241131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17</a:t>
            </a:fld>
            <a:endParaRPr lang="en-US"/>
          </a:p>
        </p:txBody>
      </p:sp>
    </p:spTree>
    <p:extLst>
      <p:ext uri="{BB962C8B-B14F-4D97-AF65-F5344CB8AC3E}">
        <p14:creationId xmlns:p14="http://schemas.microsoft.com/office/powerpoint/2010/main" val="241131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again for being</a:t>
            </a:r>
            <a:r>
              <a:rPr lang="en-US" baseline="0" dirty="0"/>
              <a:t> here with us today.  This concludes my overview of our updated IT Strategic Plan and priorities and now I will welcome, Mr. Craig Taylor, FDA’s Chief Information Security Officer to the podium to discuss Cybersecurity.</a:t>
            </a:r>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18</a:t>
            </a:fld>
            <a:endParaRPr lang="en-US"/>
          </a:p>
        </p:txBody>
      </p:sp>
    </p:spTree>
    <p:extLst>
      <p:ext uri="{BB962C8B-B14F-4D97-AF65-F5344CB8AC3E}">
        <p14:creationId xmlns:p14="http://schemas.microsoft.com/office/powerpoint/2010/main" val="617789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Hello,</a:t>
            </a:r>
            <a:r>
              <a:rPr lang="en-US" sz="1300" baseline="0" dirty="0"/>
              <a:t> I am Todd Simpson, FDA’s Chief Information Officer.  As I look out across the audience, I see familiar faces from last year’s event as well as many new faces joining us this year.  I want to extend my appreciation and a very warm welcome to all of you for attending our 2</a:t>
            </a:r>
            <a:r>
              <a:rPr lang="en-US" sz="1300" baseline="30000" dirty="0"/>
              <a:t>nd</a:t>
            </a:r>
            <a:r>
              <a:rPr lang="en-US" sz="1300" baseline="0" dirty="0"/>
              <a:t> Annual </a:t>
            </a:r>
            <a:r>
              <a:rPr lang="en-US" sz="1300" dirty="0"/>
              <a:t>Technology and Outreach Day!</a:t>
            </a:r>
          </a:p>
          <a:p>
            <a:endParaRPr lang="en-US" sz="1300" dirty="0"/>
          </a:p>
          <a:p>
            <a:r>
              <a:rPr lang="en-US" sz="1300" dirty="0"/>
              <a:t>We had such a great turn</a:t>
            </a:r>
            <a:r>
              <a:rPr lang="en-US" sz="1300" baseline="0" dirty="0"/>
              <a:t> out and exchange last year during our Inaugural Event that we decided we needed to do this every year! We hope that you find it beneficial and look forward to seeing you in the years to come.</a:t>
            </a:r>
            <a:endParaRPr lang="en-US" sz="1300" dirty="0"/>
          </a:p>
          <a:p>
            <a:endParaRPr lang="en-US" sz="1300" dirty="0"/>
          </a:p>
          <a:p>
            <a:r>
              <a:rPr lang="en-US" sz="1300" dirty="0"/>
              <a:t>As I did last year, I would like to highlight FDA’s public health mission for those of you that may not be familiar with the breadth and depth of FDA responsibilities.</a:t>
            </a:r>
            <a:r>
              <a:rPr lang="en-US" sz="1300" baseline="0" dirty="0"/>
              <a:t>  I will also discuss </a:t>
            </a:r>
            <a:r>
              <a:rPr lang="en-US" sz="1300" dirty="0"/>
              <a:t>our implementation progress of the IT Strategic plan and the priorities that we are focusing on over the next 2 years.</a:t>
            </a:r>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2</a:t>
            </a:fld>
            <a:endParaRPr lang="en-US"/>
          </a:p>
        </p:txBody>
      </p:sp>
    </p:spTree>
    <p:extLst>
      <p:ext uri="{BB962C8B-B14F-4D97-AF65-F5344CB8AC3E}">
        <p14:creationId xmlns:p14="http://schemas.microsoft.com/office/powerpoint/2010/main" val="924781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FDA</a:t>
            </a:r>
            <a:r>
              <a:rPr lang="en-US" baseline="0" dirty="0"/>
              <a:t> </a:t>
            </a:r>
            <a:endParaRPr lang="en-US" dirty="0"/>
          </a:p>
          <a:p>
            <a:pPr marL="171450" indent="-171450">
              <a:buFont typeface="Arial" panose="020B0604020202020204" pitchFamily="34" charset="0"/>
              <a:buChar char="•"/>
            </a:pPr>
            <a:r>
              <a:rPr lang="en-US" dirty="0"/>
              <a:t>Science-based Federal Regulatory</a:t>
            </a:r>
            <a:r>
              <a:rPr lang="en-US" baseline="0" dirty="0"/>
              <a:t> Agency</a:t>
            </a:r>
          </a:p>
          <a:p>
            <a:pPr marL="171450" indent="-171450">
              <a:buFont typeface="Arial" panose="020B0604020202020204" pitchFamily="34" charset="0"/>
              <a:buChar char="•"/>
            </a:pPr>
            <a:r>
              <a:rPr lang="en-US" baseline="0" dirty="0"/>
              <a:t>Responsible for protecting and promoting the public health</a:t>
            </a:r>
          </a:p>
          <a:p>
            <a:pPr marL="628650" lvl="1" indent="-171450">
              <a:buFont typeface="Arial" panose="020B0604020202020204" pitchFamily="34" charset="0"/>
              <a:buChar char="•"/>
            </a:pPr>
            <a:r>
              <a:rPr lang="en-US" baseline="0" dirty="0"/>
              <a:t>Regulation and supervision of </a:t>
            </a:r>
          </a:p>
          <a:p>
            <a:pPr marL="1085850" lvl="2" indent="-171450">
              <a:buFont typeface="Arial" panose="020B0604020202020204" pitchFamily="34" charset="0"/>
              <a:buChar char="•"/>
            </a:pPr>
            <a:r>
              <a:rPr lang="en-US" baseline="0" dirty="0"/>
              <a:t>Food safety</a:t>
            </a:r>
          </a:p>
          <a:p>
            <a:pPr marL="1085850" lvl="2" indent="-171450">
              <a:buFont typeface="Arial" panose="020B0604020202020204" pitchFamily="34" charset="0"/>
              <a:buChar char="•"/>
            </a:pPr>
            <a:r>
              <a:rPr lang="en-US" baseline="0" dirty="0"/>
              <a:t>Tobacco products</a:t>
            </a:r>
          </a:p>
          <a:p>
            <a:pPr marL="1085850" lvl="2" indent="-171450">
              <a:buFont typeface="Arial" panose="020B0604020202020204" pitchFamily="34" charset="0"/>
              <a:buChar char="•"/>
            </a:pPr>
            <a:r>
              <a:rPr lang="en-US" baseline="0" dirty="0"/>
              <a:t>Dietary supplements</a:t>
            </a:r>
          </a:p>
          <a:p>
            <a:pPr marL="1085850" lvl="2" indent="-171450">
              <a:buFont typeface="Arial" panose="020B0604020202020204" pitchFamily="34" charset="0"/>
              <a:buChar char="•"/>
            </a:pPr>
            <a:r>
              <a:rPr lang="en-US" baseline="0" dirty="0"/>
              <a:t>Prescription and over-the-counter pharmaceutical drugs</a:t>
            </a:r>
          </a:p>
          <a:p>
            <a:pPr marL="1085850" lvl="2" indent="-171450">
              <a:buFont typeface="Arial" panose="020B0604020202020204" pitchFamily="34" charset="0"/>
              <a:buChar char="•"/>
            </a:pPr>
            <a:r>
              <a:rPr lang="en-US" baseline="0" dirty="0"/>
              <a:t>Vaccines</a:t>
            </a:r>
          </a:p>
          <a:p>
            <a:pPr marL="1085850" lvl="2" indent="-171450">
              <a:buFont typeface="Arial" panose="020B0604020202020204" pitchFamily="34" charset="0"/>
              <a:buChar char="•"/>
            </a:pPr>
            <a:r>
              <a:rPr lang="en-US" baseline="0" dirty="0"/>
              <a:t>Biopharmaceuticals</a:t>
            </a:r>
          </a:p>
          <a:p>
            <a:pPr marL="1085850" lvl="2" indent="-171450">
              <a:buFont typeface="Arial" panose="020B0604020202020204" pitchFamily="34" charset="0"/>
              <a:buChar char="•"/>
            </a:pPr>
            <a:r>
              <a:rPr lang="en-US" baseline="0" dirty="0"/>
              <a:t>Blood transfusions</a:t>
            </a:r>
          </a:p>
          <a:p>
            <a:pPr marL="1085850" lvl="2" indent="-171450">
              <a:buFont typeface="Arial" panose="020B0604020202020204" pitchFamily="34" charset="0"/>
              <a:buChar char="•"/>
            </a:pPr>
            <a:r>
              <a:rPr lang="en-US" baseline="0" dirty="0"/>
              <a:t>Medical devices</a:t>
            </a:r>
          </a:p>
          <a:p>
            <a:pPr marL="1085850" lvl="2" indent="-171450">
              <a:buFont typeface="Arial" panose="020B0604020202020204" pitchFamily="34" charset="0"/>
              <a:buChar char="•"/>
            </a:pPr>
            <a:r>
              <a:rPr lang="en-US" baseline="0" dirty="0"/>
              <a:t>Veterinary products</a:t>
            </a:r>
          </a:p>
          <a:p>
            <a:pPr marL="171450" lvl="0" indent="-171450">
              <a:buFont typeface="Arial" panose="020B0604020202020204" pitchFamily="34" charset="0"/>
              <a:buChar char="•"/>
            </a:pPr>
            <a:r>
              <a:rPr lang="en-US" baseline="0" dirty="0"/>
              <a:t>Estimated 25% of nation’s gross domestic product is regulated by the FDA</a:t>
            </a:r>
          </a:p>
          <a:p>
            <a:pPr marL="171450" indent="-171450">
              <a:buFont typeface="Arial" panose="020B0604020202020204" pitchFamily="34" charset="0"/>
              <a:buChar char="•"/>
            </a:pPr>
            <a:r>
              <a:rPr lang="en-US" dirty="0"/>
              <a:t>FDA has offices and</a:t>
            </a:r>
            <a:r>
              <a:rPr lang="en-US" baseline="0" dirty="0"/>
              <a:t> labs throughout t</a:t>
            </a:r>
            <a:r>
              <a:rPr lang="en-US" dirty="0"/>
              <a:t>he US.</a:t>
            </a:r>
          </a:p>
          <a:p>
            <a:pPr marL="171450" indent="-171450">
              <a:buFont typeface="Arial" panose="020B0604020202020204" pitchFamily="34" charset="0"/>
              <a:buChar char="•"/>
            </a:pPr>
            <a:r>
              <a:rPr lang="en-US" dirty="0"/>
              <a:t>In today's world, other countries produce significant portions of the food and medical products that U.S. consumers and patients use in their daily lives. </a:t>
            </a:r>
          </a:p>
          <a:p>
            <a:pPr marL="171450" indent="-171450">
              <a:buFont typeface="Arial" panose="020B0604020202020204" pitchFamily="34" charset="0"/>
              <a:buChar char="•"/>
            </a:pPr>
            <a:r>
              <a:rPr lang="en-US" dirty="0"/>
              <a:t>In fact 300,000 foreign facilities from more than 150 countries export FDA-regulated products to the United States. </a:t>
            </a:r>
          </a:p>
          <a:p>
            <a:pPr marL="171450" indent="-171450">
              <a:buFont typeface="Arial" panose="020B0604020202020204" pitchFamily="34" charset="0"/>
              <a:buChar char="•"/>
            </a:pPr>
            <a:r>
              <a:rPr lang="en-US" dirty="0"/>
              <a:t>Therefore, in 2008 to address this globalization,</a:t>
            </a:r>
            <a:r>
              <a:rPr lang="en-US" baseline="0" dirty="0"/>
              <a:t> FDA established foreign offices in China, Europe, India and Latin America.  </a:t>
            </a:r>
          </a:p>
          <a:p>
            <a:pPr marL="171450" indent="-171450">
              <a:buFont typeface="Arial" panose="020B0604020202020204" pitchFamily="34" charset="0"/>
              <a:buChar char="•"/>
            </a:pPr>
            <a:r>
              <a:rPr lang="en-US" baseline="0" dirty="0"/>
              <a:t>These FDA offices overseas work closely with foreign governments, industry and other stakeholders to enable FDA to more effectively protect U.S. consumers.</a:t>
            </a:r>
          </a:p>
          <a:p>
            <a:endParaRPr lang="en-US" baseline="0" dirty="0"/>
          </a:p>
        </p:txBody>
      </p:sp>
      <p:sp>
        <p:nvSpPr>
          <p:cNvPr id="4" name="Slide Number Placeholder 3"/>
          <p:cNvSpPr>
            <a:spLocks noGrp="1"/>
          </p:cNvSpPr>
          <p:nvPr>
            <p:ph type="sldNum" sz="quarter" idx="10"/>
          </p:nvPr>
        </p:nvSpPr>
        <p:spPr/>
        <p:txBody>
          <a:bodyPr/>
          <a:lstStyle/>
          <a:p>
            <a:fld id="{70488F4B-C8AB-4DED-82A3-6F6C06D43A36}" type="slidenum">
              <a:rPr lang="en-US" smtClean="0"/>
              <a:t>3</a:t>
            </a:fld>
            <a:endParaRPr lang="en-US"/>
          </a:p>
        </p:txBody>
      </p:sp>
    </p:spTree>
    <p:extLst>
      <p:ext uri="{BB962C8B-B14F-4D97-AF65-F5344CB8AC3E}">
        <p14:creationId xmlns:p14="http://schemas.microsoft.com/office/powerpoint/2010/main" val="203447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those of</a:t>
            </a:r>
            <a:r>
              <a:rPr lang="en-US" baseline="0" dirty="0"/>
              <a:t> you that may not have attended last year’s Outreach and Technology Day…</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2015, OIMT developed an IT Strategic Plan in concert with our colleagues across the Agency.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Coupled with the IT Strategic Plan, we developed an annual update process to ensure our strategic plan remains aligned with agency priorities and agile to address emerging FDA business needs.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Since the fall of 2016 and into early 2017, we have updated our Plan to:</a:t>
            </a:r>
          </a:p>
          <a:p>
            <a:pPr lvl="0"/>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Account for the activities that have been completed over the last year, </a:t>
            </a:r>
          </a:p>
          <a:p>
            <a:pPr marL="628650" lvl="1"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Ensure alignment with overall FDA strategic priorities and Office/Center activities and;</a:t>
            </a:r>
          </a:p>
          <a:p>
            <a:pPr lvl="1"/>
            <a:r>
              <a:rPr lang="en-US" sz="1200" kern="1200" dirty="0">
                <a:solidFill>
                  <a:schemeClr val="tx1"/>
                </a:solidFill>
                <a:effectLst/>
                <a:latin typeface="+mn-lt"/>
                <a:ea typeface="+mn-ea"/>
                <a:cs typeface="+mn-cs"/>
              </a:rPr>
              <a:t>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Ensure clarity and consistency in the level of detail of the strategic plan content.</a:t>
            </a:r>
            <a:endParaRPr lang="en-US" dirty="0">
              <a:effectLst/>
            </a:endParaRPr>
          </a:p>
          <a:p>
            <a:endParaRPr lang="en-US" dirty="0"/>
          </a:p>
          <a:p>
            <a:endParaRPr lang="en-US" dirty="0"/>
          </a:p>
        </p:txBody>
      </p:sp>
      <p:sp>
        <p:nvSpPr>
          <p:cNvPr id="4" name="Slide Number Placeholder 3"/>
          <p:cNvSpPr>
            <a:spLocks noGrp="1"/>
          </p:cNvSpPr>
          <p:nvPr>
            <p:ph type="sldNum" sz="quarter" idx="10"/>
          </p:nvPr>
        </p:nvSpPr>
        <p:spPr/>
        <p:txBody>
          <a:bodyPr/>
          <a:lstStyle/>
          <a:p>
            <a:fld id="{E57F820C-EC2D-498C-8CC7-BE819A63BDF5}"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834437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we worked through the update process, we felt good about the progress we’ve made in information technology across the Agency since the posting of our strategic plan in October 2015.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had completed approximately 40% of the strategic milestones and have reduced central OIMT costs per IT user by 23.2% since 2014.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But we also know that there is still much work to be done.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will now walk through our updated strategic plan, upcoming priorities  and the outcomes</a:t>
            </a:r>
            <a:r>
              <a:rPr lang="en-US" sz="1200" kern="1200" baseline="0" dirty="0">
                <a:solidFill>
                  <a:schemeClr val="tx1"/>
                </a:solidFill>
                <a:effectLst/>
                <a:latin typeface="+mn-lt"/>
                <a:ea typeface="+mn-ea"/>
                <a:cs typeface="+mn-cs"/>
              </a:rPr>
              <a:t> we hope to realize upon completion of these activities.  For many of you that attended last year, this will be familiar.  But it is important to review for our new attendees and to share how we have </a:t>
            </a:r>
            <a:r>
              <a:rPr lang="en-US" sz="1200" kern="1200" dirty="0">
                <a:solidFill>
                  <a:schemeClr val="tx1"/>
                </a:solidFill>
                <a:effectLst/>
                <a:latin typeface="+mn-lt"/>
                <a:ea typeface="+mn-ea"/>
                <a:cs typeface="+mn-cs"/>
              </a:rPr>
              <a:t>adjusted to our evolving mission and the rapidly changing information ecosystem to support and enable our customers, to more efficiently perform their mission critical work through use of information technology.  </a:t>
            </a:r>
          </a:p>
          <a:p>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5</a:t>
            </a:fld>
            <a:endParaRPr lang="en-US"/>
          </a:p>
        </p:txBody>
      </p:sp>
    </p:spTree>
    <p:extLst>
      <p:ext uri="{BB962C8B-B14F-4D97-AF65-F5344CB8AC3E}">
        <p14:creationId xmlns:p14="http://schemas.microsoft.com/office/powerpoint/2010/main" val="49722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few of our notable accomplishments include but are not limited to </a:t>
            </a:r>
          </a:p>
          <a:p>
            <a:pPr algn="ctr"/>
            <a:r>
              <a:rPr lang="en-US" baseline="0" dirty="0"/>
              <a:t>(note metrics as of the Jan 2017 Strategic Plan Update):</a:t>
            </a:r>
          </a:p>
          <a:p>
            <a:endParaRPr lang="en-US" dirty="0"/>
          </a:p>
          <a:p>
            <a:r>
              <a:rPr lang="en-US" dirty="0"/>
              <a:t>&lt;&lt;Enhanced Service</a:t>
            </a:r>
            <a:r>
              <a:rPr lang="en-US" baseline="0" dirty="0"/>
              <a:t> Offerings - 1</a:t>
            </a:r>
            <a:r>
              <a:rPr lang="en-US" baseline="30000" dirty="0"/>
              <a:t>st</a:t>
            </a:r>
            <a:r>
              <a:rPr lang="en-US" baseline="0" dirty="0"/>
              <a:t> row (left to right) &gt;&gt;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We have implemented the choose your own device (CYOD) program in April 2016.  </a:t>
            </a:r>
          </a:p>
          <a:p>
            <a:pPr lvl="1"/>
            <a:r>
              <a:rPr lang="en-US" sz="1200" kern="1200" dirty="0">
                <a:solidFill>
                  <a:schemeClr val="tx1"/>
                </a:solidFill>
                <a:effectLst/>
                <a:latin typeface="+mn-lt"/>
                <a:ea typeface="+mn-ea"/>
                <a:cs typeface="+mn-cs"/>
              </a:rPr>
              <a:t>We have embraced new technologies and adapted to the new trends by introducing a variety of mobile platforms such as the iPhones 5 and 6, Samsung Note and Galaxy along with a series of Blackberry models bringing the total mobile unit count to 9069.  </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And the number of mobile devices is continuing to grow at a rapid rate</a:t>
            </a:r>
          </a:p>
          <a:p>
            <a:endParaRPr lang="en-US" dirty="0"/>
          </a:p>
          <a:p>
            <a:pPr lvl="0"/>
            <a:r>
              <a:rPr lang="en-US" sz="1200" kern="1200" dirty="0">
                <a:solidFill>
                  <a:schemeClr val="tx1"/>
                </a:solidFill>
                <a:effectLst/>
                <a:latin typeface="+mn-lt"/>
                <a:ea typeface="+mn-ea"/>
                <a:cs typeface="+mn-cs"/>
              </a:rPr>
              <a:t>Implemented FDA Systems Management Center (SMC) to unify Network and Security Operations Centers, to afford network, systems, application, and cybersecurity threat management activities and operations.  </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The SMC is formally U.S Food and Drug Administration central command and control center for the monitoring, triaging, troubleshooting, and restoral and the escalation of all detected or reported or potential security incidents, performance issues, enterprise services, and infrastructure operations.  </a:t>
            </a:r>
            <a:endParaRPr lang="en-US" sz="14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Completed an ESG upgrade in April 2016, resulting in a significant reduction in the time it takes for an industry sponsor to upload and receive acknowledgment from the FDA that the file has been received.  </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This improvement translates into a much faster upload time for industry. In addition, we improved the notification process and speed for industry to receive confirmation of a successful upload.  </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For example, a typical 4Gigabytes (GB) submission previously would often take more than an hour to upload; but after the changes implemented in April a 4Gb submission takes on average 15 minutes to upload</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We have deployed multiple cloud services to support the mission of FDA.</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For example, the WebEx sessions used by FDA users for teleconference and desktop screen sharing are being provided in a cloud environment. </a:t>
            </a:r>
          </a:p>
          <a:p>
            <a:pPr lvl="1"/>
            <a:r>
              <a:rPr lang="en-US" sz="1200" kern="1200" dirty="0">
                <a:solidFill>
                  <a:schemeClr val="tx1"/>
                </a:solidFill>
                <a:effectLst/>
                <a:latin typeface="+mn-lt"/>
                <a:ea typeface="+mn-ea"/>
                <a:cs typeface="+mn-cs"/>
              </a:rPr>
              <a:t>The helpdesk ticketing system has also been migrated to the cloud to provide better functionality.  </a:t>
            </a:r>
          </a:p>
          <a:p>
            <a:pPr lvl="1"/>
            <a:r>
              <a:rPr lang="en-US" sz="1200" kern="1200" dirty="0">
                <a:solidFill>
                  <a:schemeClr val="tx1"/>
                </a:solidFill>
                <a:effectLst/>
                <a:latin typeface="+mn-lt"/>
                <a:ea typeface="+mn-ea"/>
                <a:cs typeface="+mn-cs"/>
              </a:rPr>
              <a:t>FDA will continue to explore the cloud landscape to allow users to leverage the benefits of the cloud.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Hired a Chief Technology Officer</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OIMT is implementing a one stop shop through the Employee Resource &amp; Information Center  (ERIC) call center and through the implementation of the new IT ticketing and tracking system (</a:t>
            </a:r>
            <a:r>
              <a:rPr lang="en-US" sz="1200" kern="1200" dirty="0" err="1">
                <a:solidFill>
                  <a:schemeClr val="tx1"/>
                </a:solidFill>
                <a:effectLst/>
                <a:latin typeface="+mn-lt"/>
                <a:ea typeface="+mn-ea"/>
                <a:cs typeface="+mn-cs"/>
              </a:rPr>
              <a:t>ServiceNow</a:t>
            </a:r>
            <a:r>
              <a:rPr lang="en-US" sz="1200" kern="1200" dirty="0">
                <a:solidFill>
                  <a:schemeClr val="tx1"/>
                </a:solidFill>
                <a:effectLst/>
                <a:latin typeface="+mn-lt"/>
                <a:ea typeface="+mn-ea"/>
                <a:cs typeface="+mn-cs"/>
              </a:rPr>
              <a:t> ticketing component implemented in December 2016).  </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Our customers have the ability to get detailed information about the status of all of your requests.  </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Furthermore, through the implementation of a service catalog this will define what we do and how customers obtain the services.  </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The implementation of the service catalog will provide a clear expectation on when users can expect to receive a service after it is requested, as well as see the full offerings available to FDA.</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To ensure greater cohesion we established a Cybersecurity Task Force with the scientific community to discuss requirements and identify secure solutions that meet the Agency research needs.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Additionally, for an advanced external collaboration we are also looking into a cloud technology similar to Dropbox that allows our partner labs, locally within United States as well as international, to share and collaborate using large amounts of datasets without having to exchange thousands of emails through a secure online portal.</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Through the increase of the network bandwidth and the network upgrade we are working to facilitate the transfer of large data sets across the network by implementing Internet 2.  </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Internet 2 allows the ability to create and use dedicated high-speed connections as needed between external organizations and FDA. One important advantage of this approach is increasing the throughput of genomics analysis.  </a:t>
            </a:r>
          </a:p>
          <a:p>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Implemented </a:t>
            </a:r>
            <a:r>
              <a:rPr lang="en-US" sz="1200" kern="1200" dirty="0" err="1">
                <a:solidFill>
                  <a:schemeClr val="tx1"/>
                </a:solidFill>
                <a:effectLst/>
                <a:latin typeface="+mn-lt"/>
                <a:ea typeface="+mn-ea"/>
                <a:cs typeface="+mn-cs"/>
              </a:rPr>
              <a:t>eNspect</a:t>
            </a:r>
            <a:r>
              <a:rPr lang="en-US" sz="1200" kern="1200" dirty="0">
                <a:solidFill>
                  <a:schemeClr val="tx1"/>
                </a:solidFill>
                <a:effectLst/>
                <a:latin typeface="+mn-lt"/>
                <a:ea typeface="+mn-ea"/>
                <a:cs typeface="+mn-cs"/>
              </a:rPr>
              <a:t> which allows for inspections of establishments  and associated reporting.  We currently have used </a:t>
            </a:r>
            <a:r>
              <a:rPr lang="en-US" sz="1200" kern="1200" dirty="0" err="1">
                <a:solidFill>
                  <a:schemeClr val="tx1"/>
                </a:solidFill>
                <a:effectLst/>
                <a:latin typeface="+mn-lt"/>
                <a:ea typeface="+mn-ea"/>
                <a:cs typeface="+mn-cs"/>
              </a:rPr>
              <a:t>eNspect</a:t>
            </a:r>
            <a:r>
              <a:rPr lang="en-US" sz="1200" kern="1200" dirty="0">
                <a:solidFill>
                  <a:schemeClr val="tx1"/>
                </a:solidFill>
                <a:effectLst/>
                <a:latin typeface="+mn-lt"/>
                <a:ea typeface="+mn-ea"/>
                <a:cs typeface="+mn-cs"/>
              </a:rPr>
              <a:t> in over 18,000 ORA inspections with an average of approximately 2500 inspections a month through the advanced mobile platform.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Successfully implemented the ACE interface with Customs, to improve import processing with over 99% of FDA import submission entries using the new system. in order to clear imports, </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As of Jan 2017 we had 28.5 million lines have run through ACE/ITDS, 98% consumption entries are coming through this new system.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&lt;&lt;Governance &amp; Communication enhancements</a:t>
            </a:r>
            <a:r>
              <a:rPr lang="en-US" sz="1200" kern="1200" baseline="0" dirty="0">
                <a:solidFill>
                  <a:schemeClr val="tx1"/>
                </a:solidFill>
                <a:effectLst/>
                <a:latin typeface="+mn-lt"/>
                <a:ea typeface="+mn-ea"/>
                <a:cs typeface="+mn-cs"/>
              </a:rPr>
              <a:t> – top row (left to right)&gt;&gt;</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addition to the above, we have made significant changes within our organization to improve information technology governance, service delivery, transparency and communication, these include</a:t>
            </a:r>
          </a:p>
          <a:p>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Established an Office of Enterprise Portfolio Management to provide oversight for all IT projects and investments, using standard review and reporting procedures to measure the performance and compliance of projects.</a:t>
            </a:r>
            <a:r>
              <a:rPr lang="en-US" sz="1200" kern="1200" baseline="0" dirty="0">
                <a:solidFill>
                  <a:schemeClr val="tx1"/>
                </a:solidFill>
                <a:effectLst/>
                <a:latin typeface="+mn-lt"/>
                <a:ea typeface="+mn-ea"/>
                <a:cs typeface="+mn-cs"/>
              </a:rPr>
              <a:t> And d</a:t>
            </a:r>
            <a:r>
              <a:rPr lang="en-US" sz="1200" kern="1200" dirty="0">
                <a:solidFill>
                  <a:schemeClr val="tx1"/>
                </a:solidFill>
                <a:effectLst/>
                <a:latin typeface="+mn-lt"/>
                <a:ea typeface="+mn-ea"/>
                <a:cs typeface="+mn-cs"/>
              </a:rPr>
              <a:t>eveloped an Enterprise Project Management team to manage select strategic enterprise programs, and provide oversight, guidance, and mentorship to other OIMT projects.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Established an</a:t>
            </a:r>
            <a:r>
              <a:rPr lang="en-US" sz="1200" kern="1200" baseline="0" dirty="0">
                <a:solidFill>
                  <a:schemeClr val="tx1"/>
                </a:solidFill>
                <a:effectLst/>
                <a:latin typeface="+mn-lt"/>
                <a:ea typeface="+mn-ea"/>
                <a:cs typeface="+mn-cs"/>
              </a:rPr>
              <a:t> OIMT Communication Council to improve and provide consistent communications within our organization and the FDA community.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Employed a balanced scorecard methodology to inform our customers about IT initiatives and on-going activities, and measure our adherence to the established SLAs and OLAs.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Established quarterly meetings to increase communication and provide better customer service to the field and with the FDA Centers and Offices.</a:t>
            </a:r>
          </a:p>
          <a:p>
            <a:endParaRPr lang="en-US" dirty="0"/>
          </a:p>
          <a:p>
            <a:pPr lvl="0"/>
            <a:r>
              <a:rPr lang="en-US" sz="1200" kern="1200" dirty="0">
                <a:solidFill>
                  <a:schemeClr val="tx1"/>
                </a:solidFill>
                <a:effectLst/>
                <a:latin typeface="+mn-lt"/>
                <a:ea typeface="+mn-ea"/>
                <a:cs typeface="+mn-cs"/>
              </a:rPr>
              <a:t>Developed Subcommittees that tactically execute and identify business process innovations and deliver innovative business solutions; not simply IT solutions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We are working toward an HPC as a Service (</a:t>
            </a:r>
            <a:r>
              <a:rPr lang="en-US" sz="1200" kern="1200" dirty="0" err="1">
                <a:solidFill>
                  <a:schemeClr val="tx1"/>
                </a:solidFill>
                <a:effectLst/>
                <a:latin typeface="+mn-lt"/>
                <a:ea typeface="+mn-ea"/>
                <a:cs typeface="+mn-cs"/>
              </a:rPr>
              <a:t>HPCaaS</a:t>
            </a:r>
            <a:r>
              <a:rPr lang="en-US" sz="1200" kern="1200" dirty="0">
                <a:solidFill>
                  <a:schemeClr val="tx1"/>
                </a:solidFill>
                <a:effectLst/>
                <a:latin typeface="+mn-lt"/>
                <a:ea typeface="+mn-ea"/>
                <a:cs typeface="+mn-cs"/>
              </a:rPr>
              <a:t>) model that will ensure Enterprise support of this critical service and to ensure that we keep pace with inevitable technology changes.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We established a portfolio of projects, active</a:t>
            </a:r>
            <a:r>
              <a:rPr lang="en-US" sz="1200" kern="1200" baseline="0" dirty="0">
                <a:solidFill>
                  <a:schemeClr val="tx1"/>
                </a:solidFill>
                <a:effectLst/>
                <a:latin typeface="+mn-lt"/>
                <a:ea typeface="+mn-ea"/>
                <a:cs typeface="+mn-cs"/>
              </a:rPr>
              <a:t> projects are reviewed on a weekly basis and we have implemented standard reporting (e.g., quad charts) for all of our projects.</a:t>
            </a:r>
          </a:p>
          <a:p>
            <a:pPr lvl="0"/>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We have established an Agency-wide project intake process for our customers</a:t>
            </a:r>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6</a:t>
            </a:fld>
            <a:endParaRPr lang="en-US"/>
          </a:p>
        </p:txBody>
      </p:sp>
    </p:spTree>
    <p:extLst>
      <p:ext uri="{BB962C8B-B14F-4D97-AF65-F5344CB8AC3E}">
        <p14:creationId xmlns:p14="http://schemas.microsoft.com/office/powerpoint/2010/main" val="4147182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89025"/>
            <a:ext cx="5486400" cy="4114800"/>
          </a:xfrm>
        </p:spPr>
        <p:txBody>
          <a:bodyPr/>
          <a:lstStyle/>
          <a:p>
            <a:r>
              <a:rPr lang="en-US" sz="1200" kern="1200" dirty="0">
                <a:solidFill>
                  <a:schemeClr val="tx1"/>
                </a:solidFill>
                <a:effectLst/>
                <a:latin typeface="+mn-lt"/>
                <a:ea typeface="+mn-ea"/>
                <a:cs typeface="+mn-cs"/>
              </a:rPr>
              <a:t>Our Mission is to provide high quality, secure and efficient solutions that enable the FDA to promote and protect the public health through partnership and collaboration with the Offices, Centers and our customers.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OIMT Vision is to provide world-class technology services and be the Federal model of a successful IT organization.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Our plan is comprised of 3 main result driven goals (as</a:t>
            </a:r>
            <a:r>
              <a:rPr lang="en-US" sz="1200" kern="1200" baseline="0" dirty="0">
                <a:solidFill>
                  <a:schemeClr val="tx1"/>
                </a:solidFill>
                <a:effectLst/>
                <a:latin typeface="+mn-lt"/>
                <a:ea typeface="+mn-ea"/>
                <a:cs typeface="+mn-cs"/>
              </a:rPr>
              <a:t> detailed on this slide)</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Security and compliance</a:t>
            </a:r>
          </a:p>
          <a:p>
            <a:r>
              <a:rPr lang="en-US" sz="1200" kern="1200" dirty="0">
                <a:solidFill>
                  <a:schemeClr val="tx1"/>
                </a:solidFill>
                <a:effectLst/>
                <a:latin typeface="+mn-lt"/>
                <a:ea typeface="+mn-ea"/>
                <a:cs typeface="+mn-cs"/>
              </a:rPr>
              <a:t> Quality </a:t>
            </a:r>
          </a:p>
          <a:p>
            <a:r>
              <a:rPr lang="en-US" sz="1200" kern="1200" dirty="0">
                <a:solidFill>
                  <a:schemeClr val="tx1"/>
                </a:solidFill>
                <a:effectLst/>
                <a:latin typeface="+mn-lt"/>
                <a:ea typeface="+mn-ea"/>
                <a:cs typeface="+mn-cs"/>
              </a:rPr>
              <a:t> Efficiency</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Within each goal are objectives that we are working toward achieving.</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For the Security &amp; Compliance goal, the objectives include enhancing cybersecurity compliance &amp; operations, improving FITARA compliance and Improving Mandates &amp; IT Audit Compliance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For the Quality goal, the objectives include improving awareness and accountability of services, improving communication, improving delivery of service, improving partnership with customers and developing and retaining a highly skilled workforce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And last but not least for the Efficiency goal, the objectives include reducing redundancy and promoting consolidation, improving asset management, fully leveraging consumption based cost model, improving process efficiency and effectiveness and improving utilization and technology.</a:t>
            </a:r>
          </a:p>
        </p:txBody>
      </p:sp>
      <p:sp>
        <p:nvSpPr>
          <p:cNvPr id="4" name="Slide Number Placeholder 3"/>
          <p:cNvSpPr>
            <a:spLocks noGrp="1"/>
          </p:cNvSpPr>
          <p:nvPr>
            <p:ph type="sldNum" sz="quarter" idx="10"/>
          </p:nvPr>
        </p:nvSpPr>
        <p:spPr/>
        <p:txBody>
          <a:bodyPr/>
          <a:lstStyle/>
          <a:p>
            <a:fld id="{70488F4B-C8AB-4DED-82A3-6F6C06D43A36}" type="slidenum">
              <a:rPr lang="en-US" smtClean="0"/>
              <a:t>7</a:t>
            </a:fld>
            <a:endParaRPr lang="en-US"/>
          </a:p>
        </p:txBody>
      </p:sp>
    </p:spTree>
    <p:extLst>
      <p:ext uri="{BB962C8B-B14F-4D97-AF65-F5344CB8AC3E}">
        <p14:creationId xmlns:p14="http://schemas.microsoft.com/office/powerpoint/2010/main" val="3183712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OIMT Supporting FDA Priorities - This diagram</a:t>
            </a:r>
            <a:r>
              <a:rPr lang="en-US" baseline="0" dirty="0"/>
              <a:t> was developed to show the key outcomes expected for each of the 3 strategic goals and how the outcomes enable FDA to meet its’ priorities.</a:t>
            </a:r>
          </a:p>
          <a:p>
            <a:endParaRPr lang="en-US" dirty="0"/>
          </a:p>
          <a:p>
            <a:r>
              <a:rPr lang="en-US" dirty="0"/>
              <a:t>&lt;&lt;walk through diagram if appropriate&gt;&gt;</a:t>
            </a:r>
          </a:p>
        </p:txBody>
      </p:sp>
      <p:sp>
        <p:nvSpPr>
          <p:cNvPr id="4" name="Slide Number Placeholder 3"/>
          <p:cNvSpPr>
            <a:spLocks noGrp="1"/>
          </p:cNvSpPr>
          <p:nvPr>
            <p:ph type="sldNum" sz="quarter" idx="10"/>
          </p:nvPr>
        </p:nvSpPr>
        <p:spPr/>
        <p:txBody>
          <a:bodyPr/>
          <a:lstStyle/>
          <a:p>
            <a:fld id="{70488F4B-C8AB-4DED-82A3-6F6C06D43A36}" type="slidenum">
              <a:rPr lang="en-US" smtClean="0"/>
              <a:t>8</a:t>
            </a:fld>
            <a:endParaRPr lang="en-US"/>
          </a:p>
        </p:txBody>
      </p:sp>
    </p:spTree>
    <p:extLst>
      <p:ext uri="{BB962C8B-B14F-4D97-AF65-F5344CB8AC3E}">
        <p14:creationId xmlns:p14="http://schemas.microsoft.com/office/powerpoint/2010/main" val="1995255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Detailed in the next 2 slides are the key initiatives that we are working on to achieve the objectives for the Security and Compliance goal.</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FDA Cybersecurity Program provides near real-time cybersecurity capabilities and risk management methodologies to protect sensitive data and information systems in support of the U.S. Food and Drug Administration’s public health mission; and ensures security controls are appropriately applied to FDA systems for the protection of privacy and to ensure the confidentiality, integrity, and availability of information. </a:t>
            </a:r>
          </a:p>
          <a:p>
            <a:r>
              <a:rPr lang="en-US" sz="1200" b="0" i="0" u="none" strike="noStrike" kern="1200" baseline="0" dirty="0">
                <a:solidFill>
                  <a:schemeClr val="tx1"/>
                </a:solidFill>
                <a:latin typeface="+mn-lt"/>
                <a:ea typeface="+mn-ea"/>
                <a:cs typeface="+mn-cs"/>
              </a:rPr>
              <a:t>In support of this strategic plan, the FDA Cybersecurity Program will meet this objective by addressing the five strategic priorities: </a:t>
            </a:r>
          </a:p>
          <a:p>
            <a:r>
              <a:rPr lang="en-US" sz="1200" b="0" i="0" u="none" strike="noStrike" kern="1200" baseline="0" dirty="0">
                <a:solidFill>
                  <a:schemeClr val="tx1"/>
                </a:solidFill>
                <a:latin typeface="+mn-lt"/>
                <a:ea typeface="+mn-ea"/>
                <a:cs typeface="+mn-cs"/>
              </a:rPr>
              <a:t> Information Protection </a:t>
            </a:r>
          </a:p>
          <a:p>
            <a:r>
              <a:rPr lang="en-US" sz="1200" b="0" i="0" u="none" strike="noStrike" kern="1200" baseline="0" dirty="0">
                <a:solidFill>
                  <a:schemeClr val="tx1"/>
                </a:solidFill>
                <a:latin typeface="+mn-lt"/>
                <a:ea typeface="+mn-ea"/>
                <a:cs typeface="+mn-cs"/>
              </a:rPr>
              <a:t> Cyber, Threat and Vulnerability Management </a:t>
            </a:r>
          </a:p>
          <a:p>
            <a:r>
              <a:rPr lang="en-US" sz="1200" b="0" i="0" u="none" strike="noStrike" kern="1200" baseline="0" dirty="0">
                <a:solidFill>
                  <a:schemeClr val="tx1"/>
                </a:solidFill>
                <a:latin typeface="+mn-lt"/>
                <a:ea typeface="+mn-ea"/>
                <a:cs typeface="+mn-cs"/>
              </a:rPr>
              <a:t> IT and Cybersecurity Compliance </a:t>
            </a:r>
          </a:p>
          <a:p>
            <a:r>
              <a:rPr lang="en-US" sz="1200" b="0" i="0" u="none" strike="noStrike" kern="1200" baseline="0" dirty="0">
                <a:solidFill>
                  <a:schemeClr val="tx1"/>
                </a:solidFill>
                <a:latin typeface="+mn-lt"/>
                <a:ea typeface="+mn-ea"/>
                <a:cs typeface="+mn-cs"/>
              </a:rPr>
              <a:t> Center Engagement, Awareness, and Workforce Development </a:t>
            </a:r>
          </a:p>
          <a:p>
            <a:r>
              <a:rPr lang="en-US" sz="1200" b="0" i="0" u="none" strike="noStrike" kern="1200" baseline="0" dirty="0">
                <a:solidFill>
                  <a:schemeClr val="tx1"/>
                </a:solidFill>
                <a:latin typeface="+mn-lt"/>
                <a:ea typeface="+mn-ea"/>
                <a:cs typeface="+mn-cs"/>
              </a:rPr>
              <a:t> Workflow Standardization and Alignment </a:t>
            </a:r>
          </a:p>
          <a:p>
            <a:endParaRPr lang="en-US" dirty="0"/>
          </a:p>
          <a:p>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9</a:t>
            </a:fld>
            <a:endParaRPr lang="en-US"/>
          </a:p>
        </p:txBody>
      </p:sp>
    </p:spTree>
    <p:extLst>
      <p:ext uri="{BB962C8B-B14F-4D97-AF65-F5344CB8AC3E}">
        <p14:creationId xmlns:p14="http://schemas.microsoft.com/office/powerpoint/2010/main" val="2411316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8" name="Picture 7" descr="Food and Drug Administration" titl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0947" y="261425"/>
            <a:ext cx="2703422" cy="563312"/>
          </a:xfrm>
          <a:prstGeom prst="rect">
            <a:avLst/>
          </a:prstGeom>
        </p:spPr>
      </p:pic>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71F5F-C8AF-484B-B19A-A0CBCE8C7764}" type="slidenum">
              <a:rPr lang="en-US" smtClean="0"/>
              <a:t>‹#›</a:t>
            </a:fld>
            <a:endParaRPr lang="en-US"/>
          </a:p>
        </p:txBody>
      </p:sp>
      <p:pic>
        <p:nvPicPr>
          <p:cNvPr id="5" name="Picture 4" descr="OIMT&#10;Office of Information Management and Technology" title="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82591" y="6455953"/>
            <a:ext cx="4178817" cy="228600"/>
          </a:xfrm>
          <a:prstGeom prst="rect">
            <a:avLst/>
          </a:prstGeom>
        </p:spPr>
      </p:pic>
    </p:spTree>
    <p:extLst>
      <p:ext uri="{BB962C8B-B14F-4D97-AF65-F5344CB8AC3E}">
        <p14:creationId xmlns:p14="http://schemas.microsoft.com/office/powerpoint/2010/main" val="1073698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11"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71F5F-C8AF-484B-B19A-A0CBCE8C7764}" type="slidenum">
              <a:rPr lang="en-US" smtClean="0"/>
              <a:t>‹#›</a:t>
            </a:fld>
            <a:endParaRPr lang="en-US"/>
          </a:p>
        </p:txBody>
      </p:sp>
      <p:pic>
        <p:nvPicPr>
          <p:cNvPr id="8" name="Picture 7" descr="Food and Drug Administration" titl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pic>
        <p:nvPicPr>
          <p:cNvPr id="6" name="Picture 5" descr="OIMT&#10;Office of Information Management and Technology" title="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82591" y="6455953"/>
            <a:ext cx="4178817" cy="228600"/>
          </a:xfrm>
          <a:prstGeom prst="rect">
            <a:avLst/>
          </a:prstGeom>
        </p:spPr>
      </p:pic>
      <p:sp>
        <p:nvSpPr>
          <p:cNvPr id="9" name="TextBox 8"/>
          <p:cNvSpPr txBox="1"/>
          <p:nvPr userDrawn="1"/>
        </p:nvSpPr>
        <p:spPr>
          <a:xfrm>
            <a:off x="302428" y="6430656"/>
            <a:ext cx="1672249" cy="276999"/>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3104323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6" name="Picture 5" descr="Food and Drug Administration" titl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54236" y="2648601"/>
            <a:ext cx="4198518" cy="874845"/>
          </a:xfrm>
          <a:prstGeom prst="rect">
            <a:avLst/>
          </a:prstGeom>
        </p:spPr>
      </p:pic>
    </p:spTree>
    <p:extLst>
      <p:ext uri="{BB962C8B-B14F-4D97-AF65-F5344CB8AC3E}">
        <p14:creationId xmlns:p14="http://schemas.microsoft.com/office/powerpoint/2010/main" val="609147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a:prstGeom prst="rect">
            <a:avLst/>
          </a:prstGeom>
        </p:spPr>
        <p:txBody>
          <a:bodyPr/>
          <a:lstStyle/>
          <a:p>
            <a:r>
              <a:rPr lang="en-US" dirty="0">
                <a:solidFill>
                  <a:schemeClr val="tx2">
                    <a:lumMod val="75000"/>
                  </a:schemeClr>
                </a:solidFill>
              </a:rPr>
              <a:t>Office of Operations</a:t>
            </a:r>
            <a:endParaRPr lang="en-US" dirty="0"/>
          </a:p>
        </p:txBody>
      </p:sp>
      <p:sp>
        <p:nvSpPr>
          <p:cNvPr id="3" name="Subtitle 2"/>
          <p:cNvSpPr>
            <a:spLocks noGrp="1"/>
          </p:cNvSpPr>
          <p:nvPr>
            <p:ph type="subTitle" idx="1" hasCustomPrompt="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solidFill>
                  <a:srgbClr val="005A15"/>
                </a:solidFill>
              </a:rPr>
              <a:t>Click to change or delete subtitle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89CAE93-8073-894B-8F5B-A492EDB36BAF}" type="datetimeFigureOut">
              <a:rPr lang="en-US" smtClean="0">
                <a:solidFill>
                  <a:prstClr val="black"/>
                </a:solidFill>
              </a:rPr>
              <a:pPr/>
              <a:t>4/13/19</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456CE35-573F-3243-BAC1-E904CDBF56E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005878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89CAE93-8073-894B-8F5B-A492EDB36BAF}" type="datetimeFigureOut">
              <a:rPr lang="en-US" smtClean="0">
                <a:solidFill>
                  <a:prstClr val="black"/>
                </a:solidFill>
              </a:rPr>
              <a:pPr/>
              <a:t>4/13/19</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456CE35-573F-3243-BAC1-E904CDBF56E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525643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89CAE93-8073-894B-8F5B-A492EDB36BAF}" type="datetimeFigureOut">
              <a:rPr lang="en-US" smtClean="0">
                <a:solidFill>
                  <a:prstClr val="black"/>
                </a:solidFill>
              </a:rPr>
              <a:pPr/>
              <a:t>4/13/19</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456CE35-573F-3243-BAC1-E904CDBF56E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866362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89CAE93-8073-894B-8F5B-A492EDB36BAF}" type="datetimeFigureOut">
              <a:rPr lang="en-US" smtClean="0">
                <a:solidFill>
                  <a:prstClr val="black"/>
                </a:solidFill>
              </a:rPr>
              <a:pPr/>
              <a:t>4/13/19</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456CE35-573F-3243-BAC1-E904CDBF56E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644800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89CAE93-8073-894B-8F5B-A492EDB36BAF}" type="datetimeFigureOut">
              <a:rPr lang="en-US" smtClean="0">
                <a:solidFill>
                  <a:prstClr val="black"/>
                </a:solidFill>
              </a:rPr>
              <a:pPr/>
              <a:t>4/13/19</a:t>
            </a:fld>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456CE35-573F-3243-BAC1-E904CDBF56E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007702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89CAE93-8073-894B-8F5B-A492EDB36BAF}" type="datetimeFigureOut">
              <a:rPr lang="en-US" smtClean="0">
                <a:solidFill>
                  <a:prstClr val="black"/>
                </a:solidFill>
              </a:rPr>
              <a:pPr/>
              <a:t>4/13/19</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456CE35-573F-3243-BAC1-E904CDBF56E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313455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89CAE93-8073-894B-8F5B-A492EDB36BAF}" type="datetimeFigureOut">
              <a:rPr lang="en-US" smtClean="0">
                <a:solidFill>
                  <a:prstClr val="black"/>
                </a:solidFill>
              </a:rPr>
              <a:pPr/>
              <a:t>4/13/19</a:t>
            </a:fld>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456CE35-573F-3243-BAC1-E904CDBF56E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422432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89CAE93-8073-894B-8F5B-A492EDB36BAF}" type="datetimeFigureOut">
              <a:rPr lang="en-US" smtClean="0">
                <a:solidFill>
                  <a:prstClr val="black"/>
                </a:solidFill>
              </a:rPr>
              <a:pPr/>
              <a:t>4/13/19</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456CE35-573F-3243-BAC1-E904CDBF56E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827221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49" y="1023679"/>
            <a:ext cx="8509103" cy="926020"/>
          </a:xfrm>
        </p:spPr>
        <p:txBody>
          <a:bodyPr/>
          <a:lstStyle/>
          <a:p>
            <a:r>
              <a:rPr lang="en-US"/>
              <a:t>Click to edit Master title style</a:t>
            </a:r>
          </a:p>
        </p:txBody>
      </p:sp>
      <p:sp>
        <p:nvSpPr>
          <p:cNvPr id="3" name="Content Placeholder 2"/>
          <p:cNvSpPr>
            <a:spLocks noGrp="1"/>
          </p:cNvSpPr>
          <p:nvPr>
            <p:ph idx="1"/>
          </p:nvPr>
        </p:nvSpPr>
        <p:spPr>
          <a:xfrm>
            <a:off x="323850" y="2009775"/>
            <a:ext cx="8509103" cy="42860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Food and Drug Administration" titl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71F5F-C8AF-484B-B19A-A0CBCE8C7764}" type="slidenum">
              <a:rPr lang="en-US" smtClean="0"/>
              <a:t>‹#›</a:t>
            </a:fld>
            <a:endParaRPr lang="en-US"/>
          </a:p>
        </p:txBody>
      </p:sp>
      <p:pic>
        <p:nvPicPr>
          <p:cNvPr id="8" name="Picture 7" descr="OIMT&#10;Office of Information Management and Technology" title="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82591" y="6455953"/>
            <a:ext cx="4178817" cy="228600"/>
          </a:xfrm>
          <a:prstGeom prst="rect">
            <a:avLst/>
          </a:prstGeom>
        </p:spPr>
      </p:pic>
      <p:sp>
        <p:nvSpPr>
          <p:cNvPr id="11" name="TextBox 10"/>
          <p:cNvSpPr txBox="1"/>
          <p:nvPr userDrawn="1"/>
        </p:nvSpPr>
        <p:spPr>
          <a:xfrm>
            <a:off x="302428" y="6430656"/>
            <a:ext cx="1672249" cy="276999"/>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32295440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89CAE93-8073-894B-8F5B-A492EDB36BAF}" type="datetimeFigureOut">
              <a:rPr lang="en-US" smtClean="0">
                <a:solidFill>
                  <a:prstClr val="black"/>
                </a:solidFill>
              </a:rPr>
              <a:pPr/>
              <a:t>4/13/19</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456CE35-573F-3243-BAC1-E904CDBF56E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569381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89CAE93-8073-894B-8F5B-A492EDB36BAF}" type="datetimeFigureOut">
              <a:rPr lang="en-US" smtClean="0">
                <a:solidFill>
                  <a:prstClr val="black"/>
                </a:solidFill>
              </a:rPr>
              <a:pPr/>
              <a:t>4/13/19</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456CE35-573F-3243-BAC1-E904CDBF56E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304724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89CAE93-8073-894B-8F5B-A492EDB36BAF}" type="datetimeFigureOut">
              <a:rPr lang="en-US" smtClean="0">
                <a:solidFill>
                  <a:prstClr val="black"/>
                </a:solidFill>
              </a:rPr>
              <a:pPr/>
              <a:t>4/13/19</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456CE35-573F-3243-BAC1-E904CDBF56E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275064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Title 1"/>
          <p:cNvSpPr>
            <a:spLocks noGrp="1"/>
          </p:cNvSpPr>
          <p:nvPr>
            <p:ph type="title"/>
          </p:nvPr>
        </p:nvSpPr>
        <p:spPr>
          <a:xfrm>
            <a:off x="3314700" y="96838"/>
            <a:ext cx="5422900" cy="677862"/>
          </a:xfrm>
          <a:prstGeom prst="rect">
            <a:avLst/>
          </a:prstGeom>
        </p:spPr>
        <p:txBody>
          <a:bodyPr anchor="t"/>
          <a:lstStyle>
            <a:lvl1pPr algn="r">
              <a:defRPr sz="3200" b="1">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16708016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51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71F5F-C8AF-484B-B19A-A0CBCE8C7764}" type="slidenum">
              <a:rPr lang="en-US" smtClean="0"/>
              <a:t>‹#›</a:t>
            </a:fld>
            <a:endParaRPr lang="en-US"/>
          </a:p>
        </p:txBody>
      </p:sp>
      <p:pic>
        <p:nvPicPr>
          <p:cNvPr id="8" name="Picture 7" descr="Food and Drug Administration" titl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pic>
        <p:nvPicPr>
          <p:cNvPr id="9" name="Picture 8" descr="OIMT&#10;Office of Information Management and Technology" title="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82591" y="6455953"/>
            <a:ext cx="4178817" cy="228600"/>
          </a:xfrm>
          <a:prstGeom prst="rect">
            <a:avLst/>
          </a:prstGeom>
        </p:spPr>
      </p:pic>
      <p:sp>
        <p:nvSpPr>
          <p:cNvPr id="10" name="TextBox 9"/>
          <p:cNvSpPr txBox="1"/>
          <p:nvPr userDrawn="1"/>
        </p:nvSpPr>
        <p:spPr>
          <a:xfrm>
            <a:off x="302428" y="6430656"/>
            <a:ext cx="1672249" cy="276999"/>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389358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1"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71F5F-C8AF-484B-B19A-A0CBCE8C7764}" type="slidenum">
              <a:rPr lang="en-US" smtClean="0"/>
              <a:t>‹#›</a:t>
            </a:fld>
            <a:endParaRPr lang="en-US"/>
          </a:p>
        </p:txBody>
      </p:sp>
      <p:pic>
        <p:nvPicPr>
          <p:cNvPr id="9" name="Picture 8" descr="Food and Drug Administration" titl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pic>
        <p:nvPicPr>
          <p:cNvPr id="10" name="Picture 9" descr="OIMT&#10;Office of Information Management and Technology" title="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82591" y="6455953"/>
            <a:ext cx="4178817" cy="228600"/>
          </a:xfrm>
          <a:prstGeom prst="rect">
            <a:avLst/>
          </a:prstGeom>
        </p:spPr>
      </p:pic>
      <p:sp>
        <p:nvSpPr>
          <p:cNvPr id="13" name="TextBox 12"/>
          <p:cNvSpPr txBox="1"/>
          <p:nvPr userDrawn="1"/>
        </p:nvSpPr>
        <p:spPr>
          <a:xfrm>
            <a:off x="302428" y="6430656"/>
            <a:ext cx="1672249" cy="276999"/>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1249819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71F5F-C8AF-484B-B19A-A0CBCE8C7764}" type="slidenum">
              <a:rPr lang="en-US" smtClean="0"/>
              <a:t>‹#›</a:t>
            </a:fld>
            <a:endParaRPr lang="en-US"/>
          </a:p>
        </p:txBody>
      </p:sp>
      <p:pic>
        <p:nvPicPr>
          <p:cNvPr id="10" name="Picture 9" descr="Food and Drug Administration" titl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pic>
        <p:nvPicPr>
          <p:cNvPr id="13" name="Picture 12" descr="OIMT&#10;Office of Information Management and Technology" title="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82591" y="6455953"/>
            <a:ext cx="4178817" cy="228600"/>
          </a:xfrm>
          <a:prstGeom prst="rect">
            <a:avLst/>
          </a:prstGeom>
        </p:spPr>
      </p:pic>
      <p:sp>
        <p:nvSpPr>
          <p:cNvPr id="14" name="TextBox 13"/>
          <p:cNvSpPr txBox="1"/>
          <p:nvPr userDrawn="1"/>
        </p:nvSpPr>
        <p:spPr>
          <a:xfrm>
            <a:off x="302428" y="6430656"/>
            <a:ext cx="1672249" cy="276999"/>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2181172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71F5F-C8AF-484B-B19A-A0CBCE8C7764}" type="slidenum">
              <a:rPr lang="en-US" smtClean="0"/>
              <a:t>‹#›</a:t>
            </a:fld>
            <a:endParaRPr lang="en-US"/>
          </a:p>
        </p:txBody>
      </p:sp>
      <p:pic>
        <p:nvPicPr>
          <p:cNvPr id="12" name="Picture 11" descr="Food and Drug Administration" titl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pic>
        <p:nvPicPr>
          <p:cNvPr id="15" name="Picture 14" descr="OIMT&#10;Office of Information Management and Technology" title="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82591" y="6455953"/>
            <a:ext cx="4178817" cy="228600"/>
          </a:xfrm>
          <a:prstGeom prst="rect">
            <a:avLst/>
          </a:prstGeom>
        </p:spPr>
      </p:pic>
      <p:sp>
        <p:nvSpPr>
          <p:cNvPr id="16" name="TextBox 15"/>
          <p:cNvSpPr txBox="1"/>
          <p:nvPr userDrawn="1"/>
        </p:nvSpPr>
        <p:spPr>
          <a:xfrm>
            <a:off x="302428" y="6430656"/>
            <a:ext cx="1672249" cy="276999"/>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350450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71F5F-C8AF-484B-B19A-A0CBCE8C7764}" type="slidenum">
              <a:rPr lang="en-US" smtClean="0"/>
              <a:t>‹#›</a:t>
            </a:fld>
            <a:endParaRPr lang="en-US"/>
          </a:p>
        </p:txBody>
      </p:sp>
      <p:pic>
        <p:nvPicPr>
          <p:cNvPr id="8" name="Picture 7" descr="Food and Drug Administration" titl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pic>
        <p:nvPicPr>
          <p:cNvPr id="11" name="Picture 10" descr="OIMT&#10;Office of Information Management and Technology" title="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82591" y="6455953"/>
            <a:ext cx="4178817" cy="228600"/>
          </a:xfrm>
          <a:prstGeom prst="rect">
            <a:avLst/>
          </a:prstGeom>
        </p:spPr>
      </p:pic>
      <p:sp>
        <p:nvSpPr>
          <p:cNvPr id="12" name="TextBox 11"/>
          <p:cNvSpPr txBox="1"/>
          <p:nvPr userDrawn="1"/>
        </p:nvSpPr>
        <p:spPr>
          <a:xfrm>
            <a:off x="302428" y="6430656"/>
            <a:ext cx="1672249" cy="276999"/>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1950559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71F5F-C8AF-484B-B19A-A0CBCE8C7764}" type="slidenum">
              <a:rPr lang="en-US" smtClean="0"/>
              <a:t>‹#›</a:t>
            </a:fld>
            <a:endParaRPr lang="en-US"/>
          </a:p>
        </p:txBody>
      </p:sp>
      <p:pic>
        <p:nvPicPr>
          <p:cNvPr id="10" name="Picture 9" descr="Food and Drug Administration" titl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pic>
        <p:nvPicPr>
          <p:cNvPr id="13" name="Picture 12" descr="OIMT&#10;Office of Information Management and Technology" title="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82591" y="6455953"/>
            <a:ext cx="4178817" cy="228600"/>
          </a:xfrm>
          <a:prstGeom prst="rect">
            <a:avLst/>
          </a:prstGeom>
        </p:spPr>
      </p:pic>
      <p:sp>
        <p:nvSpPr>
          <p:cNvPr id="14" name="TextBox 13"/>
          <p:cNvSpPr txBox="1"/>
          <p:nvPr userDrawn="1"/>
        </p:nvSpPr>
        <p:spPr>
          <a:xfrm>
            <a:off x="302428" y="6430656"/>
            <a:ext cx="1672249" cy="276999"/>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850138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71F5F-C8AF-484B-B19A-A0CBCE8C7764}" type="slidenum">
              <a:rPr lang="en-US" smtClean="0"/>
              <a:t>‹#›</a:t>
            </a:fld>
            <a:endParaRPr lang="en-US"/>
          </a:p>
        </p:txBody>
      </p:sp>
      <p:pic>
        <p:nvPicPr>
          <p:cNvPr id="10" name="Picture 9" descr="Food and Drug Administration" titl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pic>
        <p:nvPicPr>
          <p:cNvPr id="13" name="Picture 12" descr="OIMT&#10;Office of Information Management and Technology" title="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82591" y="6455953"/>
            <a:ext cx="4178817" cy="228600"/>
          </a:xfrm>
          <a:prstGeom prst="rect">
            <a:avLst/>
          </a:prstGeom>
        </p:spPr>
      </p:pic>
      <p:sp>
        <p:nvSpPr>
          <p:cNvPr id="14" name="TextBox 13"/>
          <p:cNvSpPr txBox="1"/>
          <p:nvPr userDrawn="1"/>
        </p:nvSpPr>
        <p:spPr>
          <a:xfrm>
            <a:off x="302428" y="6430656"/>
            <a:ext cx="1672249" cy="276999"/>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4251043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jp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9544A-F1CD-3844-BFB3-6D230A0137DD}" type="datetimeFigureOut">
              <a:rPr lang="en-US" smtClean="0"/>
              <a:t>4/13/19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71F5F-C8AF-484B-B19A-A0CBCE8C7764}" type="slidenum">
              <a:rPr lang="en-US" smtClean="0"/>
              <a:t>‹#›</a:t>
            </a:fld>
            <a:endParaRPr lang="en-US"/>
          </a:p>
        </p:txBody>
      </p:sp>
    </p:spTree>
    <p:extLst>
      <p:ext uri="{BB962C8B-B14F-4D97-AF65-F5344CB8AC3E}">
        <p14:creationId xmlns:p14="http://schemas.microsoft.com/office/powerpoint/2010/main" val="1126301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1" r:id="rId4"/>
    <p:sldLayoutId id="2147483652" r:id="rId5"/>
    <p:sldLayoutId id="2147483653" r:id="rId6"/>
    <p:sldLayoutId id="2147483654" r:id="rId7"/>
    <p:sldLayoutId id="2147483656" r:id="rId8"/>
    <p:sldLayoutId id="2147483657" r:id="rId9"/>
    <p:sldLayoutId id="2147483659" r:id="rId10"/>
    <p:sldLayoutId id="214748366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OIMT HeaderPPT.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115464"/>
            <a:ext cx="9144000" cy="844147"/>
          </a:xfrm>
          <a:prstGeom prst="rect">
            <a:avLst/>
          </a:prstGeom>
        </p:spPr>
      </p:pic>
    </p:spTree>
    <p:extLst>
      <p:ext uri="{BB962C8B-B14F-4D97-AF65-F5344CB8AC3E}">
        <p14:creationId xmlns:p14="http://schemas.microsoft.com/office/powerpoint/2010/main" val="260806892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hyperlink" Target="http://www.fda.gov/AboutFDA/AboutThisWebsite/WebsitePolicies/ucm218116.htm#officialFDAlogo"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25388" y="2164977"/>
            <a:ext cx="6400800" cy="1752600"/>
          </a:xfrm>
        </p:spPr>
        <p:txBody>
          <a:bodyPr>
            <a:normAutofit fontScale="62500" lnSpcReduction="20000"/>
          </a:bodyPr>
          <a:lstStyle/>
          <a:p>
            <a:r>
              <a:rPr lang="en-US" sz="4100" b="1" dirty="0">
                <a:solidFill>
                  <a:schemeClr val="tx1"/>
                </a:solidFill>
              </a:rPr>
              <a:t>IT Strategic Plan</a:t>
            </a:r>
          </a:p>
          <a:p>
            <a:endParaRPr lang="en-US" dirty="0">
              <a:solidFill>
                <a:schemeClr val="tx1"/>
              </a:solidFill>
            </a:endParaRPr>
          </a:p>
          <a:p>
            <a:r>
              <a:rPr lang="en-US" sz="3800" i="1" dirty="0">
                <a:solidFill>
                  <a:schemeClr val="tx1"/>
                </a:solidFill>
              </a:rPr>
              <a:t>Todd Simpson, Chief Information Officer, FDA</a:t>
            </a:r>
          </a:p>
          <a:p>
            <a:endParaRPr lang="en-US" sz="3800" dirty="0">
              <a:solidFill>
                <a:schemeClr val="tx1"/>
              </a:solidFill>
            </a:endParaRPr>
          </a:p>
          <a:p>
            <a:r>
              <a:rPr lang="en-US" dirty="0">
                <a:solidFill>
                  <a:schemeClr val="tx1"/>
                </a:solidFill>
              </a:rPr>
              <a:t>May 16, 2017</a:t>
            </a:r>
          </a:p>
        </p:txBody>
      </p:sp>
    </p:spTree>
    <p:extLst>
      <p:ext uri="{BB962C8B-B14F-4D97-AF65-F5344CB8AC3E}">
        <p14:creationId xmlns:p14="http://schemas.microsoft.com/office/powerpoint/2010/main" val="3146773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60" y="108967"/>
            <a:ext cx="8509103" cy="926020"/>
          </a:xfrm>
        </p:spPr>
        <p:txBody>
          <a:bodyPr/>
          <a:lstStyle/>
          <a:p>
            <a:r>
              <a:rPr lang="en-US" dirty="0"/>
              <a:t>Goal 1: Security and Compliance</a:t>
            </a:r>
          </a:p>
        </p:txBody>
      </p:sp>
      <p:sp>
        <p:nvSpPr>
          <p:cNvPr id="3" name="Content Placeholder 2"/>
          <p:cNvSpPr>
            <a:spLocks noGrp="1"/>
          </p:cNvSpPr>
          <p:nvPr>
            <p:ph idx="1"/>
          </p:nvPr>
        </p:nvSpPr>
        <p:spPr>
          <a:xfrm>
            <a:off x="323850" y="947058"/>
            <a:ext cx="8509103" cy="587822"/>
          </a:xfrm>
        </p:spPr>
        <p:txBody>
          <a:bodyPr>
            <a:normAutofit/>
          </a:bodyPr>
          <a:lstStyle/>
          <a:p>
            <a:pPr marL="0" indent="0" algn="ctr">
              <a:buNone/>
            </a:pPr>
            <a:r>
              <a:rPr lang="en-US" sz="1600" b="1" dirty="0"/>
              <a:t>Ensure the security, reliability and accuracy, of the Agency’s systems as required and in support of key regulations and mandates. </a:t>
            </a:r>
          </a:p>
          <a:p>
            <a:pPr marL="0" indent="0" algn="ctr">
              <a:buNone/>
            </a:pPr>
            <a:endParaRPr lang="en-US" sz="1600" b="1" dirty="0"/>
          </a:p>
          <a:p>
            <a:pPr marL="0" indent="0">
              <a:buNone/>
            </a:pPr>
            <a:endParaRPr lang="en-US" sz="4400" dirty="0"/>
          </a:p>
        </p:txBody>
      </p:sp>
      <p:sp>
        <p:nvSpPr>
          <p:cNvPr id="4" name="Rounded Rectangle 3" descr="Large green rounded corner square with the following text in the box:&#10;&#10;Objective 1.3: Improve Mandates &amp; IT Audit Compliance &#10;Key Initiatives:&#10;1.3.1 Develop a framework for a records management strategy for mobile devices, including texts and voicemails. &#10;&#10;1.3.2 Develop a strategy that includes a disaster recovery solution that provides business continuity for critical applications and vital records. &#10;&#10;1.3.3 Develop a business continuity plan. &#10;&#10;1.3.4 Enhance and improve backup processes to ensure that OIMT can meet business needs to return to operations. &#10;&#10;1.3.5 Enhance the eDiscovery program. &#10;&#10;1.3.6 Develop and implement a strategy to support User Fee programs. &#10;&#10;1.3.7 Develop a strategy for data center optimization. &#10;"/>
          <p:cNvSpPr/>
          <p:nvPr/>
        </p:nvSpPr>
        <p:spPr>
          <a:xfrm>
            <a:off x="185060" y="1534879"/>
            <a:ext cx="8654142" cy="2764978"/>
          </a:xfrm>
          <a:prstGeom prst="roundRect">
            <a:avLst/>
          </a:prstGeom>
          <a:solidFill>
            <a:srgbClr val="92D05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rPr>
              <a:t>Objective 1.3: Improve Mandates &amp; IT Audit Compliance </a:t>
            </a:r>
          </a:p>
          <a:p>
            <a:pPr algn="ctr"/>
            <a:r>
              <a:rPr lang="en-US" sz="1200" b="1" dirty="0">
                <a:solidFill>
                  <a:schemeClr val="tx1"/>
                </a:solidFill>
              </a:rPr>
              <a:t>Key Initiatives:</a:t>
            </a:r>
          </a:p>
          <a:p>
            <a:r>
              <a:rPr lang="en-US" sz="1100" b="1" dirty="0">
                <a:solidFill>
                  <a:schemeClr val="tx1"/>
                </a:solidFill>
              </a:rPr>
              <a:t>1.3.1 </a:t>
            </a:r>
            <a:r>
              <a:rPr lang="en-US" sz="1100" dirty="0">
                <a:solidFill>
                  <a:schemeClr val="tx1"/>
                </a:solidFill>
              </a:rPr>
              <a:t>Develop a framework for a records management strategy for mobile devices, including texts and voicemails. </a:t>
            </a:r>
          </a:p>
          <a:p>
            <a:endParaRPr lang="en-US" sz="1100" dirty="0">
              <a:solidFill>
                <a:schemeClr val="tx1"/>
              </a:solidFill>
            </a:endParaRPr>
          </a:p>
          <a:p>
            <a:r>
              <a:rPr lang="en-US" sz="1100" b="1" dirty="0">
                <a:solidFill>
                  <a:schemeClr val="tx1"/>
                </a:solidFill>
              </a:rPr>
              <a:t>1.3.2 </a:t>
            </a:r>
            <a:r>
              <a:rPr lang="en-US" sz="1100" dirty="0">
                <a:solidFill>
                  <a:schemeClr val="tx1"/>
                </a:solidFill>
              </a:rPr>
              <a:t>Develop a strategy that includes a disaster recovery solution that provides business continuity for critical applications and vital records. </a:t>
            </a:r>
          </a:p>
          <a:p>
            <a:endParaRPr lang="en-US" sz="1100" dirty="0">
              <a:solidFill>
                <a:schemeClr val="tx1"/>
              </a:solidFill>
            </a:endParaRPr>
          </a:p>
          <a:p>
            <a:r>
              <a:rPr lang="en-US" sz="1100" b="1" dirty="0">
                <a:solidFill>
                  <a:schemeClr val="tx1"/>
                </a:solidFill>
              </a:rPr>
              <a:t>1.3.3 </a:t>
            </a:r>
            <a:r>
              <a:rPr lang="en-US" sz="1100" dirty="0">
                <a:solidFill>
                  <a:schemeClr val="tx1"/>
                </a:solidFill>
              </a:rPr>
              <a:t>Develop a business continuity plan. </a:t>
            </a:r>
          </a:p>
          <a:p>
            <a:endParaRPr lang="en-US" sz="1100" dirty="0">
              <a:solidFill>
                <a:schemeClr val="tx1"/>
              </a:solidFill>
            </a:endParaRPr>
          </a:p>
          <a:p>
            <a:r>
              <a:rPr lang="en-US" sz="1100" b="1" dirty="0">
                <a:solidFill>
                  <a:schemeClr val="tx1"/>
                </a:solidFill>
              </a:rPr>
              <a:t>1.3.4 </a:t>
            </a:r>
            <a:r>
              <a:rPr lang="en-US" sz="1100" dirty="0">
                <a:solidFill>
                  <a:schemeClr val="tx1"/>
                </a:solidFill>
              </a:rPr>
              <a:t>Enhance and improve backup processes to ensure that OIMT can meet business needs to return to operations. </a:t>
            </a:r>
          </a:p>
          <a:p>
            <a:endParaRPr lang="en-US" sz="1100" dirty="0">
              <a:solidFill>
                <a:schemeClr val="tx1"/>
              </a:solidFill>
            </a:endParaRPr>
          </a:p>
          <a:p>
            <a:r>
              <a:rPr lang="en-US" sz="1100" b="1" dirty="0">
                <a:solidFill>
                  <a:schemeClr val="tx1"/>
                </a:solidFill>
              </a:rPr>
              <a:t>1.3.5 </a:t>
            </a:r>
            <a:r>
              <a:rPr lang="en-US" sz="1100" dirty="0">
                <a:solidFill>
                  <a:schemeClr val="tx1"/>
                </a:solidFill>
              </a:rPr>
              <a:t>Enhance the eDiscovery program. </a:t>
            </a:r>
          </a:p>
          <a:p>
            <a:endParaRPr lang="en-US" sz="1100" dirty="0">
              <a:solidFill>
                <a:schemeClr val="tx1"/>
              </a:solidFill>
            </a:endParaRPr>
          </a:p>
          <a:p>
            <a:r>
              <a:rPr lang="en-US" sz="1100" b="1" dirty="0">
                <a:solidFill>
                  <a:schemeClr val="tx1"/>
                </a:solidFill>
              </a:rPr>
              <a:t>1.3.6 </a:t>
            </a:r>
            <a:r>
              <a:rPr lang="en-US" sz="1100" dirty="0">
                <a:solidFill>
                  <a:schemeClr val="tx1"/>
                </a:solidFill>
              </a:rPr>
              <a:t>Develop and implement a strategy to support User Fee programs. </a:t>
            </a:r>
          </a:p>
          <a:p>
            <a:endParaRPr lang="en-US" sz="1100" dirty="0">
              <a:solidFill>
                <a:schemeClr val="tx1"/>
              </a:solidFill>
            </a:endParaRPr>
          </a:p>
          <a:p>
            <a:r>
              <a:rPr lang="en-US" sz="1100" b="1" dirty="0">
                <a:solidFill>
                  <a:schemeClr val="tx1"/>
                </a:solidFill>
              </a:rPr>
              <a:t>1.3.7 </a:t>
            </a:r>
            <a:r>
              <a:rPr lang="en-US" sz="1100" dirty="0">
                <a:solidFill>
                  <a:schemeClr val="tx1"/>
                </a:solidFill>
              </a:rPr>
              <a:t>Develop a strategy for data center optimization. </a:t>
            </a:r>
          </a:p>
        </p:txBody>
      </p:sp>
    </p:spTree>
    <p:extLst>
      <p:ext uri="{BB962C8B-B14F-4D97-AF65-F5344CB8AC3E}">
        <p14:creationId xmlns:p14="http://schemas.microsoft.com/office/powerpoint/2010/main" val="1743813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97659"/>
            <a:ext cx="8509103" cy="926020"/>
          </a:xfrm>
        </p:spPr>
        <p:txBody>
          <a:bodyPr/>
          <a:lstStyle/>
          <a:p>
            <a:r>
              <a:rPr lang="en-US" dirty="0"/>
              <a:t>Goal 2: Quality </a:t>
            </a:r>
          </a:p>
        </p:txBody>
      </p:sp>
      <p:sp>
        <p:nvSpPr>
          <p:cNvPr id="3" name="Content Placeholder 2"/>
          <p:cNvSpPr>
            <a:spLocks noGrp="1"/>
          </p:cNvSpPr>
          <p:nvPr>
            <p:ph idx="1"/>
          </p:nvPr>
        </p:nvSpPr>
        <p:spPr>
          <a:xfrm>
            <a:off x="323850" y="925287"/>
            <a:ext cx="8509103" cy="587819"/>
          </a:xfrm>
        </p:spPr>
        <p:txBody>
          <a:bodyPr>
            <a:normAutofit/>
          </a:bodyPr>
          <a:lstStyle/>
          <a:p>
            <a:pPr marL="0" indent="0" algn="ctr">
              <a:buNone/>
            </a:pPr>
            <a:r>
              <a:rPr lang="en-US" sz="1600" b="1" dirty="0"/>
              <a:t>Deliver high quality IT products and services that are critical for the FDA to fulfill its mission and in support of related administrative and operational needs. </a:t>
            </a:r>
          </a:p>
          <a:p>
            <a:pPr marL="0" indent="0" algn="ctr">
              <a:buNone/>
            </a:pPr>
            <a:endParaRPr lang="en-US" sz="1600" b="1" dirty="0"/>
          </a:p>
        </p:txBody>
      </p:sp>
      <p:sp>
        <p:nvSpPr>
          <p:cNvPr id="4" name="Rounded Rectangle 3" descr="Large tan rounded corner square with the following text in the box:&#10;&#10;Objective 2.1: Improve Awareness and Accountability of Services &#10;Key Initiatives:&#10;2.1.1 Mature the Program Management Office by refining standard review and reporting procedures used to provide oversight for all IT projects and investments. &#10;&#10;2.1.2 Develop Service Level Agreements (SLAs) with metrics tracking to ensure accountability of services. &#10;"/>
          <p:cNvSpPr/>
          <p:nvPr/>
        </p:nvSpPr>
        <p:spPr>
          <a:xfrm>
            <a:off x="185060" y="1513106"/>
            <a:ext cx="8654142" cy="1230090"/>
          </a:xfrm>
          <a:prstGeom prst="roundRect">
            <a:avLst/>
          </a:prstGeom>
          <a:solidFill>
            <a:schemeClr val="accent6">
              <a:lumMod val="60000"/>
              <a:lumOff val="40000"/>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rPr>
              <a:t>Objective 2.1: Improve Awareness and Accountability of Services </a:t>
            </a:r>
          </a:p>
          <a:p>
            <a:pPr algn="ctr"/>
            <a:r>
              <a:rPr lang="en-US" sz="1200" b="1" dirty="0">
                <a:solidFill>
                  <a:schemeClr val="tx1"/>
                </a:solidFill>
              </a:rPr>
              <a:t>Key Initiatives:</a:t>
            </a:r>
          </a:p>
          <a:p>
            <a:r>
              <a:rPr lang="en-US" sz="1100" b="1" dirty="0">
                <a:solidFill>
                  <a:schemeClr val="tx1"/>
                </a:solidFill>
              </a:rPr>
              <a:t>2.1.1 </a:t>
            </a:r>
            <a:r>
              <a:rPr lang="en-US" sz="1100" dirty="0">
                <a:solidFill>
                  <a:schemeClr val="tx1"/>
                </a:solidFill>
              </a:rPr>
              <a:t>Mature the Program Management Office by refining standard review and reporting procedures used to provide oversight for all IT projects and investments. </a:t>
            </a:r>
          </a:p>
          <a:p>
            <a:endParaRPr lang="en-US" sz="1100" dirty="0">
              <a:solidFill>
                <a:schemeClr val="tx1"/>
              </a:solidFill>
            </a:endParaRPr>
          </a:p>
          <a:p>
            <a:r>
              <a:rPr lang="en-US" sz="1100" b="1" dirty="0">
                <a:solidFill>
                  <a:schemeClr val="tx1"/>
                </a:solidFill>
              </a:rPr>
              <a:t>2.1.2 </a:t>
            </a:r>
            <a:r>
              <a:rPr lang="en-US" sz="1100" dirty="0">
                <a:solidFill>
                  <a:schemeClr val="tx1"/>
                </a:solidFill>
              </a:rPr>
              <a:t>Develop Service Level Agreements (SLAs) with metrics tracking to ensure accountability of services. </a:t>
            </a:r>
          </a:p>
        </p:txBody>
      </p:sp>
      <p:sp>
        <p:nvSpPr>
          <p:cNvPr id="5" name="Rounded Rectangle 4" descr="Large tan rounded corner square with the following text in the box:&#10;&#10;Objective 2.2: Improve Communication &#10;Key Initiatives:&#10;2.2.1 Streamline communications within the organization and promote OIMT activities and accomplishments throughout the Agency. &#10;&#10;2.2.2 Improve efficiency and frequency of communications with the Centers. &#10;&#10;2.2.3 Develop a plan for modernizing the FDA’s communication platform used to engage and provide the public of safety and health information. &#10;&#10;2.2.4 Employ a balanced scorecard methodology to inform our customers about IT initiatives and on-going activities, measure adherence to the established SLAs and OLAs. &#10;&#10;2.2.5 Enhance the centralized internal knowledgebase that documents IT related issues or problems, and how they are resolved. &#10;"/>
          <p:cNvSpPr/>
          <p:nvPr/>
        </p:nvSpPr>
        <p:spPr>
          <a:xfrm>
            <a:off x="178810" y="2950017"/>
            <a:ext cx="8654142" cy="2242458"/>
          </a:xfrm>
          <a:prstGeom prst="roundRect">
            <a:avLst/>
          </a:prstGeom>
          <a:solidFill>
            <a:schemeClr val="accent6">
              <a:lumMod val="60000"/>
              <a:lumOff val="40000"/>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rPr>
              <a:t>Objective 2.2: Improve Communication </a:t>
            </a:r>
          </a:p>
          <a:p>
            <a:pPr algn="ctr"/>
            <a:r>
              <a:rPr lang="en-US" sz="1200" b="1" dirty="0">
                <a:solidFill>
                  <a:schemeClr val="tx1"/>
                </a:solidFill>
              </a:rPr>
              <a:t>Key Initiatives:</a:t>
            </a:r>
          </a:p>
          <a:p>
            <a:r>
              <a:rPr lang="en-US" sz="1100" b="1" dirty="0">
                <a:solidFill>
                  <a:schemeClr val="tx1"/>
                </a:solidFill>
              </a:rPr>
              <a:t>2.2.1 </a:t>
            </a:r>
            <a:r>
              <a:rPr lang="en-US" sz="1100" dirty="0">
                <a:solidFill>
                  <a:schemeClr val="tx1"/>
                </a:solidFill>
              </a:rPr>
              <a:t>Streamline communications within the organization and promote OIMT activities and accomplishments throughout the Agency. </a:t>
            </a:r>
          </a:p>
          <a:p>
            <a:endParaRPr lang="en-US" sz="1100" dirty="0">
              <a:solidFill>
                <a:schemeClr val="tx1"/>
              </a:solidFill>
            </a:endParaRPr>
          </a:p>
          <a:p>
            <a:r>
              <a:rPr lang="en-US" sz="1100" b="1" dirty="0">
                <a:solidFill>
                  <a:schemeClr val="tx1"/>
                </a:solidFill>
              </a:rPr>
              <a:t>2.2.2 </a:t>
            </a:r>
            <a:r>
              <a:rPr lang="en-US" sz="1100" dirty="0">
                <a:solidFill>
                  <a:schemeClr val="tx1"/>
                </a:solidFill>
              </a:rPr>
              <a:t>Improve efficiency and frequency of communications with the Centers. </a:t>
            </a:r>
          </a:p>
          <a:p>
            <a:endParaRPr lang="en-US" sz="1100" dirty="0">
              <a:solidFill>
                <a:schemeClr val="tx1"/>
              </a:solidFill>
            </a:endParaRPr>
          </a:p>
          <a:p>
            <a:r>
              <a:rPr lang="en-US" sz="1100" b="1" dirty="0">
                <a:solidFill>
                  <a:schemeClr val="tx1"/>
                </a:solidFill>
              </a:rPr>
              <a:t>2.2.3</a:t>
            </a:r>
            <a:r>
              <a:rPr lang="en-US" sz="1100" dirty="0">
                <a:solidFill>
                  <a:schemeClr val="tx1"/>
                </a:solidFill>
              </a:rPr>
              <a:t> Develop a plan for modernizing the FDA’s communication platform used to engage and provide the public of safety and health information. </a:t>
            </a:r>
          </a:p>
          <a:p>
            <a:endParaRPr lang="en-US" sz="1100" dirty="0">
              <a:solidFill>
                <a:schemeClr val="tx1"/>
              </a:solidFill>
            </a:endParaRPr>
          </a:p>
          <a:p>
            <a:r>
              <a:rPr lang="en-US" sz="1100" b="1" dirty="0">
                <a:solidFill>
                  <a:schemeClr val="tx1"/>
                </a:solidFill>
              </a:rPr>
              <a:t>2.2.4</a:t>
            </a:r>
            <a:r>
              <a:rPr lang="en-US" sz="1100" dirty="0">
                <a:solidFill>
                  <a:schemeClr val="tx1"/>
                </a:solidFill>
              </a:rPr>
              <a:t> Employ a balanced scorecard methodology to inform our customers about IT initiatives and on-going activities, measure adherence to the established SLAs and OLAs. </a:t>
            </a:r>
          </a:p>
          <a:p>
            <a:endParaRPr lang="en-US" sz="1100" b="1" dirty="0">
              <a:solidFill>
                <a:schemeClr val="tx1"/>
              </a:solidFill>
            </a:endParaRPr>
          </a:p>
          <a:p>
            <a:r>
              <a:rPr lang="en-US" sz="1100" b="1" dirty="0">
                <a:solidFill>
                  <a:schemeClr val="tx1"/>
                </a:solidFill>
              </a:rPr>
              <a:t>2.2.5 </a:t>
            </a:r>
            <a:r>
              <a:rPr lang="en-US" sz="1100" dirty="0">
                <a:solidFill>
                  <a:schemeClr val="tx1"/>
                </a:solidFill>
              </a:rPr>
              <a:t>Enhance the centralized internal knowledgebase that documents IT related issues or problems, and how they are resolved. </a:t>
            </a:r>
          </a:p>
        </p:txBody>
      </p:sp>
    </p:spTree>
    <p:extLst>
      <p:ext uri="{BB962C8B-B14F-4D97-AF65-F5344CB8AC3E}">
        <p14:creationId xmlns:p14="http://schemas.microsoft.com/office/powerpoint/2010/main" val="1596185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97659"/>
            <a:ext cx="8509103" cy="926020"/>
          </a:xfrm>
        </p:spPr>
        <p:txBody>
          <a:bodyPr/>
          <a:lstStyle/>
          <a:p>
            <a:r>
              <a:rPr lang="en-US" dirty="0"/>
              <a:t>Goal 2: Quality </a:t>
            </a:r>
          </a:p>
        </p:txBody>
      </p:sp>
      <p:sp>
        <p:nvSpPr>
          <p:cNvPr id="3" name="Content Placeholder 2"/>
          <p:cNvSpPr>
            <a:spLocks noGrp="1"/>
          </p:cNvSpPr>
          <p:nvPr>
            <p:ph idx="1"/>
          </p:nvPr>
        </p:nvSpPr>
        <p:spPr>
          <a:xfrm>
            <a:off x="323850" y="936172"/>
            <a:ext cx="8509103" cy="685800"/>
          </a:xfrm>
        </p:spPr>
        <p:txBody>
          <a:bodyPr>
            <a:normAutofit/>
          </a:bodyPr>
          <a:lstStyle/>
          <a:p>
            <a:pPr marL="0" indent="0" algn="ctr">
              <a:buNone/>
            </a:pPr>
            <a:r>
              <a:rPr lang="en-US" sz="1600" b="1" dirty="0"/>
              <a:t>Deliver high quality IT products and services that are critical for the FDA to fulfill its mission and in support of related administrative and operational needs. </a:t>
            </a:r>
          </a:p>
          <a:p>
            <a:pPr marL="0" indent="0" algn="ctr">
              <a:buNone/>
            </a:pPr>
            <a:endParaRPr lang="en-US" sz="1600" b="1" dirty="0"/>
          </a:p>
        </p:txBody>
      </p:sp>
      <p:sp>
        <p:nvSpPr>
          <p:cNvPr id="4" name="Rounded Rectangle 3" descr="Large tan rounded corner square with the following text in the box:&#10;&#10;Objective 2.3: Improve Delivery of Service  &#10;Key Initiatives:&#10;2.3.1 Improve unified communications for field offices. &#10;&#10;2.3.2 Develop high speed connections to remote offices to facilitate data transfer. &#10;&#10;2.3.3 Implement continuous service improvement processes (i.e., Service Level Agreements (SLAs) and Operation Level Agreements (OLAs)) to ensure that customers are provided services in a timely manner. &#10;&#10;2.3.4 Enforce a governance model that drives quality, consistency and integrity into the service and project delivery processes.&#10;&#10;2.3.5 Increase the number of projects to be reviewed through the quality review process to ensure that projects are within scope, on time, and on budget, and help mitigate high probability risks and high impact issues. &#10;&#10;2.3.6 Develop a strategy to provide Network as a Service. &#10;&#10;2.3.7 Perform capacity management and IT forecasting to ensure that the IT infrastructure is able to meet anticipated business growth. &#10;&#10;2.3.8 Utilize enterprise architecture methodologies to stabilize and modernize the infrastructure. &#10;&#10;2.3.9 Develop a technology roadmap to modernize and more effectively plan for technology refresh. &#10;&#10;2.3.10 Develop a strategy and implementation plan for application modernization. &#10;&#10;2.3.11 Improve timely access to information and data to support the need for access to Agency data. &#10;"/>
          <p:cNvSpPr/>
          <p:nvPr/>
        </p:nvSpPr>
        <p:spPr>
          <a:xfrm>
            <a:off x="185060" y="1621971"/>
            <a:ext cx="8654142" cy="4365172"/>
          </a:xfrm>
          <a:prstGeom prst="roundRect">
            <a:avLst/>
          </a:prstGeom>
          <a:solidFill>
            <a:schemeClr val="accent6">
              <a:lumMod val="60000"/>
              <a:lumOff val="40000"/>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rPr>
              <a:t>Objective 2.3: Improve Delivery of Service  </a:t>
            </a:r>
          </a:p>
          <a:p>
            <a:pPr algn="ctr"/>
            <a:r>
              <a:rPr lang="en-US" sz="1200" b="1" dirty="0">
                <a:solidFill>
                  <a:schemeClr val="tx1"/>
                </a:solidFill>
              </a:rPr>
              <a:t>Key Initiatives:</a:t>
            </a:r>
          </a:p>
          <a:p>
            <a:r>
              <a:rPr lang="en-US" sz="1100" b="1" dirty="0">
                <a:solidFill>
                  <a:schemeClr val="tx1"/>
                </a:solidFill>
              </a:rPr>
              <a:t>2.3.1</a:t>
            </a:r>
            <a:r>
              <a:rPr lang="en-US" sz="1100" dirty="0">
                <a:solidFill>
                  <a:schemeClr val="tx1"/>
                </a:solidFill>
              </a:rPr>
              <a:t> Improve unified communications for field offices. </a:t>
            </a:r>
          </a:p>
          <a:p>
            <a:endParaRPr lang="en-US" sz="1100" dirty="0">
              <a:solidFill>
                <a:schemeClr val="tx1"/>
              </a:solidFill>
            </a:endParaRPr>
          </a:p>
          <a:p>
            <a:r>
              <a:rPr lang="en-US" sz="1100" b="1" dirty="0">
                <a:solidFill>
                  <a:schemeClr val="tx1"/>
                </a:solidFill>
              </a:rPr>
              <a:t>2.3.2 </a:t>
            </a:r>
            <a:r>
              <a:rPr lang="en-US" sz="1100" dirty="0">
                <a:solidFill>
                  <a:schemeClr val="tx1"/>
                </a:solidFill>
              </a:rPr>
              <a:t>Develop high speed connections to remote offices to facilitate data transfer. </a:t>
            </a:r>
          </a:p>
          <a:p>
            <a:endParaRPr lang="en-US" sz="1100" dirty="0">
              <a:solidFill>
                <a:schemeClr val="tx1"/>
              </a:solidFill>
            </a:endParaRPr>
          </a:p>
          <a:p>
            <a:r>
              <a:rPr lang="en-US" sz="1100" b="1" dirty="0">
                <a:solidFill>
                  <a:schemeClr val="tx1"/>
                </a:solidFill>
              </a:rPr>
              <a:t>2.3.3</a:t>
            </a:r>
            <a:r>
              <a:rPr lang="en-US" sz="1100" dirty="0">
                <a:solidFill>
                  <a:schemeClr val="tx1"/>
                </a:solidFill>
              </a:rPr>
              <a:t> Implement continuous service improvement processes (i.e., Service Level Agreements (SLAs) and Operation Level Agreements (OLAs)) to ensure that customers are provided services in a timely manner. </a:t>
            </a:r>
          </a:p>
          <a:p>
            <a:endParaRPr lang="en-US" sz="1100" dirty="0">
              <a:solidFill>
                <a:schemeClr val="tx1"/>
              </a:solidFill>
            </a:endParaRPr>
          </a:p>
          <a:p>
            <a:r>
              <a:rPr lang="en-US" sz="1100" b="1" dirty="0">
                <a:solidFill>
                  <a:schemeClr val="tx1"/>
                </a:solidFill>
              </a:rPr>
              <a:t>2.3.4 </a:t>
            </a:r>
            <a:r>
              <a:rPr lang="en-US" sz="1100" dirty="0">
                <a:solidFill>
                  <a:schemeClr val="tx1"/>
                </a:solidFill>
              </a:rPr>
              <a:t>Enforce a governance model that drives quality, consistency and integrity into the service and project delivery processes.</a:t>
            </a:r>
          </a:p>
          <a:p>
            <a:endParaRPr lang="en-US" sz="1100" b="1" dirty="0">
              <a:solidFill>
                <a:schemeClr val="tx1"/>
              </a:solidFill>
            </a:endParaRPr>
          </a:p>
          <a:p>
            <a:r>
              <a:rPr lang="en-US" sz="1100" b="1" dirty="0">
                <a:solidFill>
                  <a:schemeClr val="tx1"/>
                </a:solidFill>
              </a:rPr>
              <a:t>2.3.5 </a:t>
            </a:r>
            <a:r>
              <a:rPr lang="en-US" sz="1100" dirty="0">
                <a:solidFill>
                  <a:schemeClr val="tx1"/>
                </a:solidFill>
              </a:rPr>
              <a:t>Increase the number of projects to be reviewed through the quality review process to ensure that projects are within scope, on time, and on budget, and help mitigate high probability risks and high impact issues. </a:t>
            </a:r>
          </a:p>
          <a:p>
            <a:endParaRPr lang="en-US" sz="1100" dirty="0">
              <a:solidFill>
                <a:schemeClr val="tx1"/>
              </a:solidFill>
            </a:endParaRPr>
          </a:p>
          <a:p>
            <a:r>
              <a:rPr lang="en-US" sz="1100" b="1" dirty="0">
                <a:solidFill>
                  <a:schemeClr val="tx1"/>
                </a:solidFill>
              </a:rPr>
              <a:t>2.3.6</a:t>
            </a:r>
            <a:r>
              <a:rPr lang="en-US" sz="1100" dirty="0">
                <a:solidFill>
                  <a:schemeClr val="tx1"/>
                </a:solidFill>
              </a:rPr>
              <a:t> Develop a strategy to provide Network as a Service. </a:t>
            </a:r>
          </a:p>
          <a:p>
            <a:endParaRPr lang="en-US" sz="1100" dirty="0">
              <a:solidFill>
                <a:schemeClr val="tx1"/>
              </a:solidFill>
            </a:endParaRPr>
          </a:p>
          <a:p>
            <a:r>
              <a:rPr lang="en-US" sz="1100" b="1" dirty="0">
                <a:solidFill>
                  <a:schemeClr val="tx1"/>
                </a:solidFill>
              </a:rPr>
              <a:t>2.3.7</a:t>
            </a:r>
            <a:r>
              <a:rPr lang="en-US" sz="1100" dirty="0">
                <a:solidFill>
                  <a:schemeClr val="tx1"/>
                </a:solidFill>
              </a:rPr>
              <a:t> Perform capacity management and IT forecasting to ensure that the IT infrastructure is able to meet anticipated business growth. </a:t>
            </a:r>
          </a:p>
          <a:p>
            <a:endParaRPr lang="en-US" sz="1100" dirty="0">
              <a:solidFill>
                <a:schemeClr val="tx1"/>
              </a:solidFill>
            </a:endParaRPr>
          </a:p>
          <a:p>
            <a:r>
              <a:rPr lang="en-US" sz="1100" b="1" dirty="0">
                <a:solidFill>
                  <a:schemeClr val="tx1"/>
                </a:solidFill>
              </a:rPr>
              <a:t>2.3.8</a:t>
            </a:r>
            <a:r>
              <a:rPr lang="en-US" sz="1100" dirty="0">
                <a:solidFill>
                  <a:schemeClr val="tx1"/>
                </a:solidFill>
              </a:rPr>
              <a:t> Utilize enterprise architecture methodologies to stabilize and modernize the infrastructure. </a:t>
            </a:r>
          </a:p>
          <a:p>
            <a:endParaRPr lang="en-US" sz="1100" dirty="0">
              <a:solidFill>
                <a:schemeClr val="tx1"/>
              </a:solidFill>
            </a:endParaRPr>
          </a:p>
          <a:p>
            <a:r>
              <a:rPr lang="en-US" sz="1100" b="1" dirty="0">
                <a:solidFill>
                  <a:schemeClr val="tx1"/>
                </a:solidFill>
              </a:rPr>
              <a:t>2.3.9</a:t>
            </a:r>
            <a:r>
              <a:rPr lang="en-US" sz="1100" dirty="0">
                <a:solidFill>
                  <a:schemeClr val="tx1"/>
                </a:solidFill>
              </a:rPr>
              <a:t> Develop a technology roadmap to modernize and more effectively plan for technology refresh. </a:t>
            </a:r>
          </a:p>
          <a:p>
            <a:endParaRPr lang="en-US" sz="1100" dirty="0">
              <a:solidFill>
                <a:schemeClr val="tx1"/>
              </a:solidFill>
            </a:endParaRPr>
          </a:p>
          <a:p>
            <a:r>
              <a:rPr lang="en-US" sz="1100" b="1" dirty="0">
                <a:solidFill>
                  <a:schemeClr val="tx1"/>
                </a:solidFill>
              </a:rPr>
              <a:t>2.3.10</a:t>
            </a:r>
            <a:r>
              <a:rPr lang="en-US" sz="1100" dirty="0">
                <a:solidFill>
                  <a:schemeClr val="tx1"/>
                </a:solidFill>
              </a:rPr>
              <a:t> Develop a strategy and implementation plan for application modernization. </a:t>
            </a:r>
          </a:p>
          <a:p>
            <a:endParaRPr lang="en-US" sz="1100" dirty="0">
              <a:solidFill>
                <a:schemeClr val="tx1"/>
              </a:solidFill>
            </a:endParaRPr>
          </a:p>
          <a:p>
            <a:r>
              <a:rPr lang="en-US" sz="1100" b="1" dirty="0">
                <a:solidFill>
                  <a:schemeClr val="tx1"/>
                </a:solidFill>
              </a:rPr>
              <a:t>2.3.11</a:t>
            </a:r>
            <a:r>
              <a:rPr lang="en-US" sz="1100" dirty="0">
                <a:solidFill>
                  <a:schemeClr val="tx1"/>
                </a:solidFill>
              </a:rPr>
              <a:t> Improve timely access to information and data to support the need for access to Agency data. </a:t>
            </a:r>
          </a:p>
          <a:p>
            <a:endParaRPr lang="en-US" sz="1200" dirty="0">
              <a:solidFill>
                <a:schemeClr val="tx1"/>
              </a:solidFill>
            </a:endParaRPr>
          </a:p>
        </p:txBody>
      </p:sp>
    </p:spTree>
    <p:extLst>
      <p:ext uri="{BB962C8B-B14F-4D97-AF65-F5344CB8AC3E}">
        <p14:creationId xmlns:p14="http://schemas.microsoft.com/office/powerpoint/2010/main" val="3069722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97659"/>
            <a:ext cx="8509103" cy="926020"/>
          </a:xfrm>
        </p:spPr>
        <p:txBody>
          <a:bodyPr/>
          <a:lstStyle/>
          <a:p>
            <a:r>
              <a:rPr lang="en-US" dirty="0"/>
              <a:t>Goal 2: Quality </a:t>
            </a:r>
          </a:p>
        </p:txBody>
      </p:sp>
      <p:sp>
        <p:nvSpPr>
          <p:cNvPr id="3" name="Content Placeholder 2"/>
          <p:cNvSpPr>
            <a:spLocks noGrp="1"/>
          </p:cNvSpPr>
          <p:nvPr>
            <p:ph idx="1"/>
          </p:nvPr>
        </p:nvSpPr>
        <p:spPr>
          <a:xfrm>
            <a:off x="323850" y="925287"/>
            <a:ext cx="8509103" cy="794653"/>
          </a:xfrm>
        </p:spPr>
        <p:txBody>
          <a:bodyPr>
            <a:normAutofit/>
          </a:bodyPr>
          <a:lstStyle/>
          <a:p>
            <a:pPr marL="0" indent="0" algn="ctr">
              <a:buNone/>
            </a:pPr>
            <a:r>
              <a:rPr lang="en-US" sz="1600" b="1" dirty="0"/>
              <a:t>Deliver high quality IT products and services that are critical for the FDA to fulfill its mission and in support of related administrative and operational needs. </a:t>
            </a:r>
          </a:p>
          <a:p>
            <a:pPr marL="0" indent="0" algn="ctr">
              <a:buNone/>
            </a:pPr>
            <a:endParaRPr lang="en-US" sz="1600" b="1" dirty="0"/>
          </a:p>
        </p:txBody>
      </p:sp>
      <p:sp>
        <p:nvSpPr>
          <p:cNvPr id="4" name="Rounded Rectangle 3" descr="Large tan rounded corner square with the following text in the box:&#10;&#10;Objective 2.3: Improve Delivery of Service  &#10;Key Initiatives Continued:&#10;2.3.12 Develop, communicate, and implement a comprehensive, standardized mobility strategy. &#10;&#10;2.3.13 Implement a comprehensive cloud strategy. &#10;&#10;2.3.14 Integrate FDA’s scientific computing program into the enterprise architecture, in order to meet advanced computing needs in support of the continuous advancement and evolution of Regulatory Science. &#10;&#10;2.3.15 Continue to implement public and private Infrastructure as a Service (IaaS) to increase mission effectiveness and efficiency and meet OMB mandates. &#10;&#10;2.3.16 Implement digitization project in order to reduce the physical document footprint in the field offices. &#10;&#10;2.3.17 Develop a Master Data Management strategy to handle business data and Big Data requirements. &#10;"/>
          <p:cNvSpPr/>
          <p:nvPr/>
        </p:nvSpPr>
        <p:spPr>
          <a:xfrm>
            <a:off x="185060" y="1719940"/>
            <a:ext cx="8654142" cy="2656117"/>
          </a:xfrm>
          <a:prstGeom prst="roundRect">
            <a:avLst/>
          </a:prstGeom>
          <a:solidFill>
            <a:schemeClr val="accent6">
              <a:lumMod val="60000"/>
              <a:lumOff val="40000"/>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rPr>
              <a:t>Objective 2.3: Improve Delivery of Service  </a:t>
            </a:r>
          </a:p>
          <a:p>
            <a:pPr algn="ctr"/>
            <a:r>
              <a:rPr lang="en-US" sz="1200" b="1" dirty="0">
                <a:solidFill>
                  <a:schemeClr val="tx1"/>
                </a:solidFill>
              </a:rPr>
              <a:t>Key Initiatives Continued:</a:t>
            </a:r>
          </a:p>
          <a:p>
            <a:r>
              <a:rPr lang="en-US" sz="1100" b="1" dirty="0">
                <a:solidFill>
                  <a:schemeClr val="tx1"/>
                </a:solidFill>
              </a:rPr>
              <a:t>2.3.12 </a:t>
            </a:r>
            <a:r>
              <a:rPr lang="en-US" sz="1100" dirty="0">
                <a:solidFill>
                  <a:schemeClr val="tx1"/>
                </a:solidFill>
              </a:rPr>
              <a:t>Develop, communicate, and implement a comprehensive, standardized mobility strategy. </a:t>
            </a:r>
          </a:p>
          <a:p>
            <a:endParaRPr lang="en-US" sz="1100" dirty="0">
              <a:solidFill>
                <a:schemeClr val="tx1"/>
              </a:solidFill>
            </a:endParaRPr>
          </a:p>
          <a:p>
            <a:r>
              <a:rPr lang="en-US" sz="1100" b="1" dirty="0">
                <a:solidFill>
                  <a:schemeClr val="tx1"/>
                </a:solidFill>
              </a:rPr>
              <a:t>2.3.13 </a:t>
            </a:r>
            <a:r>
              <a:rPr lang="en-US" sz="1100" dirty="0">
                <a:solidFill>
                  <a:schemeClr val="tx1"/>
                </a:solidFill>
              </a:rPr>
              <a:t>Implement a comprehensive cloud strategy. </a:t>
            </a:r>
          </a:p>
          <a:p>
            <a:endParaRPr lang="en-US" sz="1100" dirty="0">
              <a:solidFill>
                <a:schemeClr val="tx1"/>
              </a:solidFill>
            </a:endParaRPr>
          </a:p>
          <a:p>
            <a:r>
              <a:rPr lang="en-US" sz="1100" b="1" dirty="0">
                <a:solidFill>
                  <a:schemeClr val="tx1"/>
                </a:solidFill>
              </a:rPr>
              <a:t>2.3.14</a:t>
            </a:r>
            <a:r>
              <a:rPr lang="en-US" sz="1100" dirty="0">
                <a:solidFill>
                  <a:schemeClr val="tx1"/>
                </a:solidFill>
              </a:rPr>
              <a:t> Integrate FDA’s scientific computing program into the enterprise architecture, in order to meet advanced computing needs in support of the continuous advancement and evolution of Regulatory Science. </a:t>
            </a:r>
          </a:p>
          <a:p>
            <a:endParaRPr lang="en-US" sz="1100" b="1" dirty="0">
              <a:solidFill>
                <a:schemeClr val="tx1"/>
              </a:solidFill>
            </a:endParaRPr>
          </a:p>
          <a:p>
            <a:r>
              <a:rPr lang="en-US" sz="1100" b="1" dirty="0">
                <a:solidFill>
                  <a:schemeClr val="tx1"/>
                </a:solidFill>
              </a:rPr>
              <a:t>2.3.15 </a:t>
            </a:r>
            <a:r>
              <a:rPr lang="en-US" sz="1100" dirty="0">
                <a:solidFill>
                  <a:schemeClr val="tx1"/>
                </a:solidFill>
              </a:rPr>
              <a:t>Continue to implement public and private Infrastructure as a Service (IaaS) to increase mission effectiveness and efficiency and meet OMB mandates. </a:t>
            </a:r>
          </a:p>
          <a:p>
            <a:endParaRPr lang="en-US" sz="1100" b="1" dirty="0">
              <a:solidFill>
                <a:schemeClr val="tx1"/>
              </a:solidFill>
            </a:endParaRPr>
          </a:p>
          <a:p>
            <a:r>
              <a:rPr lang="en-US" sz="1100" b="1" dirty="0">
                <a:solidFill>
                  <a:schemeClr val="tx1"/>
                </a:solidFill>
              </a:rPr>
              <a:t>2.3.16 </a:t>
            </a:r>
            <a:r>
              <a:rPr lang="en-US" sz="1100" dirty="0">
                <a:solidFill>
                  <a:schemeClr val="tx1"/>
                </a:solidFill>
              </a:rPr>
              <a:t>Implement digitization project in order to reduce the physical document footprint in the field offices. </a:t>
            </a:r>
          </a:p>
          <a:p>
            <a:endParaRPr lang="en-US" sz="1100" b="1" dirty="0">
              <a:solidFill>
                <a:schemeClr val="tx1"/>
              </a:solidFill>
            </a:endParaRPr>
          </a:p>
          <a:p>
            <a:r>
              <a:rPr lang="en-US" sz="1100" b="1" dirty="0">
                <a:solidFill>
                  <a:schemeClr val="tx1"/>
                </a:solidFill>
              </a:rPr>
              <a:t>2.3.17 </a:t>
            </a:r>
            <a:r>
              <a:rPr lang="en-US" sz="1100" dirty="0">
                <a:solidFill>
                  <a:schemeClr val="tx1"/>
                </a:solidFill>
              </a:rPr>
              <a:t>Develop a Master Data Management strategy to handle business data and Big Data requirements. </a:t>
            </a:r>
          </a:p>
        </p:txBody>
      </p:sp>
      <p:sp>
        <p:nvSpPr>
          <p:cNvPr id="6" name="Rounded Rectangle 5" descr="Large tan rounded corner square with the following text in the box:&#10;&#10;Objective 2.4: Improve Partnership with Customers &#10;Key Initiatives:&#10;2.4.1 Create an interactive self-help portal to allow users to identify IT solutions themselves. &#10;&#10;2.4.2 Improve center engagement to address IT challenges to enable the centers to meet regulatory and compliance requirements. &#10;"/>
          <p:cNvSpPr/>
          <p:nvPr/>
        </p:nvSpPr>
        <p:spPr>
          <a:xfrm>
            <a:off x="185060" y="4626503"/>
            <a:ext cx="8654142" cy="1164773"/>
          </a:xfrm>
          <a:prstGeom prst="roundRect">
            <a:avLst/>
          </a:prstGeom>
          <a:solidFill>
            <a:schemeClr val="accent6">
              <a:lumMod val="60000"/>
              <a:lumOff val="40000"/>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rPr>
              <a:t>Objective 2.4: Improve Partnership with Customers </a:t>
            </a:r>
          </a:p>
          <a:p>
            <a:pPr algn="ctr"/>
            <a:r>
              <a:rPr lang="en-US" sz="1200" b="1" dirty="0">
                <a:solidFill>
                  <a:schemeClr val="tx1"/>
                </a:solidFill>
              </a:rPr>
              <a:t>Key Initiatives:</a:t>
            </a:r>
          </a:p>
          <a:p>
            <a:r>
              <a:rPr lang="en-US" sz="1100" b="1" dirty="0">
                <a:solidFill>
                  <a:schemeClr val="tx1"/>
                </a:solidFill>
              </a:rPr>
              <a:t>2.4.1 </a:t>
            </a:r>
            <a:r>
              <a:rPr lang="en-US" sz="1100" dirty="0">
                <a:solidFill>
                  <a:schemeClr val="tx1"/>
                </a:solidFill>
              </a:rPr>
              <a:t>Create an interactive self-help portal to allow users to identify IT solutions themselves. </a:t>
            </a:r>
          </a:p>
          <a:p>
            <a:endParaRPr lang="en-US" sz="1100" dirty="0">
              <a:solidFill>
                <a:schemeClr val="tx1"/>
              </a:solidFill>
            </a:endParaRPr>
          </a:p>
          <a:p>
            <a:r>
              <a:rPr lang="en-US" sz="1100" b="1" dirty="0">
                <a:solidFill>
                  <a:schemeClr val="tx1"/>
                </a:solidFill>
              </a:rPr>
              <a:t>2.4.2</a:t>
            </a:r>
            <a:r>
              <a:rPr lang="en-US" sz="1100" dirty="0">
                <a:solidFill>
                  <a:schemeClr val="tx1"/>
                </a:solidFill>
              </a:rPr>
              <a:t> Improve center engagement to address IT challenges to enable the centers to meet regulatory and compliance requirements. </a:t>
            </a:r>
          </a:p>
        </p:txBody>
      </p:sp>
    </p:spTree>
    <p:extLst>
      <p:ext uri="{BB962C8B-B14F-4D97-AF65-F5344CB8AC3E}">
        <p14:creationId xmlns:p14="http://schemas.microsoft.com/office/powerpoint/2010/main" val="3011562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97659"/>
            <a:ext cx="8509103" cy="926020"/>
          </a:xfrm>
        </p:spPr>
        <p:txBody>
          <a:bodyPr/>
          <a:lstStyle/>
          <a:p>
            <a:r>
              <a:rPr lang="en-US" dirty="0"/>
              <a:t>Goal 2: Quality </a:t>
            </a:r>
          </a:p>
        </p:txBody>
      </p:sp>
      <p:sp>
        <p:nvSpPr>
          <p:cNvPr id="3" name="Content Placeholder 2"/>
          <p:cNvSpPr>
            <a:spLocks noGrp="1"/>
          </p:cNvSpPr>
          <p:nvPr>
            <p:ph idx="1"/>
          </p:nvPr>
        </p:nvSpPr>
        <p:spPr>
          <a:xfrm>
            <a:off x="323850" y="1023680"/>
            <a:ext cx="8509103" cy="696262"/>
          </a:xfrm>
        </p:spPr>
        <p:txBody>
          <a:bodyPr>
            <a:normAutofit/>
          </a:bodyPr>
          <a:lstStyle/>
          <a:p>
            <a:pPr marL="0" indent="0" algn="ctr">
              <a:buNone/>
            </a:pPr>
            <a:r>
              <a:rPr lang="en-US" sz="1600" b="1" dirty="0"/>
              <a:t>Deliver high quality IT products and services that are critical for the FDA to fulfill its mission and in support of related administrative and operational needs. </a:t>
            </a:r>
          </a:p>
          <a:p>
            <a:pPr marL="0" indent="0" algn="ctr">
              <a:buNone/>
            </a:pPr>
            <a:endParaRPr lang="en-US" sz="1600" b="1" dirty="0"/>
          </a:p>
        </p:txBody>
      </p:sp>
      <p:sp>
        <p:nvSpPr>
          <p:cNvPr id="4" name="Rounded Rectangle 3" descr="Large tan rounded corner square with the following text in the box:&#10;&#10;Objective 2.5: Develop and Retain a Highly Skilled Workforce &#10;Key Initiatives:&#10;2.5.1 Develop a career growth program that will provide transparent and clearly defined IT career paths with criteria for progression to the next level in both technical and leadership positions. &#10;&#10;2.5.2 Develop talent retention, and succession planning. &#10;&#10;2.5.3 Implement role-based training that focuses on specialized knowledge, skills, abilities, and performance. &#10;&#10;2.5.4 Develop a mentoring program which will provide new hires with the opportunity to understand the complexities that exist within FDA, as well as have the opportunity for collaboration. &#10;&#10;2.5.5 Right size the staff level and contractor support for cost savings and agility. &#10;&#10;2.5.6 Perform an organization assessment and staff rationalization to identify and redeploy staff with the requisite skills. &#10;&#10;2.5.7 Review Position Descriptions (PD) for updates, using common PDs where applicable (for similar positions). "/>
          <p:cNvSpPr/>
          <p:nvPr/>
        </p:nvSpPr>
        <p:spPr>
          <a:xfrm>
            <a:off x="185060" y="1719941"/>
            <a:ext cx="8654142" cy="3156859"/>
          </a:xfrm>
          <a:prstGeom prst="roundRect">
            <a:avLst/>
          </a:prstGeom>
          <a:solidFill>
            <a:schemeClr val="accent6">
              <a:lumMod val="60000"/>
              <a:lumOff val="40000"/>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rPr>
              <a:t>Objective 2.5: Develop and Retain a Highly Skilled Workforce </a:t>
            </a:r>
          </a:p>
          <a:p>
            <a:pPr algn="ctr"/>
            <a:r>
              <a:rPr lang="en-US" sz="1200" b="1" dirty="0">
                <a:solidFill>
                  <a:schemeClr val="tx1"/>
                </a:solidFill>
              </a:rPr>
              <a:t>Key Initiatives:</a:t>
            </a:r>
          </a:p>
          <a:p>
            <a:r>
              <a:rPr lang="en-US" sz="1100" b="1" dirty="0">
                <a:solidFill>
                  <a:schemeClr val="tx1"/>
                </a:solidFill>
              </a:rPr>
              <a:t>2.5.1</a:t>
            </a:r>
            <a:r>
              <a:rPr lang="en-US" sz="1100" dirty="0">
                <a:solidFill>
                  <a:schemeClr val="tx1"/>
                </a:solidFill>
              </a:rPr>
              <a:t> Develop a career growth program that will provide transparent and clearly defined IT career paths with criteria for progression to the next level in both technical and leadership positions. </a:t>
            </a:r>
          </a:p>
          <a:p>
            <a:endParaRPr lang="en-US" sz="1100" dirty="0">
              <a:solidFill>
                <a:schemeClr val="tx1"/>
              </a:solidFill>
            </a:endParaRPr>
          </a:p>
          <a:p>
            <a:r>
              <a:rPr lang="en-US" sz="1100" b="1" dirty="0">
                <a:solidFill>
                  <a:schemeClr val="tx1"/>
                </a:solidFill>
              </a:rPr>
              <a:t>2.5.2 </a:t>
            </a:r>
            <a:r>
              <a:rPr lang="en-US" sz="1100" dirty="0">
                <a:solidFill>
                  <a:schemeClr val="tx1"/>
                </a:solidFill>
              </a:rPr>
              <a:t>Develop talent retention, and succession planning. </a:t>
            </a:r>
          </a:p>
          <a:p>
            <a:endParaRPr lang="en-US" sz="1100" dirty="0">
              <a:solidFill>
                <a:schemeClr val="tx1"/>
              </a:solidFill>
            </a:endParaRPr>
          </a:p>
          <a:p>
            <a:r>
              <a:rPr lang="en-US" sz="1100" b="1" dirty="0">
                <a:solidFill>
                  <a:schemeClr val="tx1"/>
                </a:solidFill>
              </a:rPr>
              <a:t>2.5.3</a:t>
            </a:r>
            <a:r>
              <a:rPr lang="en-US" sz="1100" dirty="0">
                <a:solidFill>
                  <a:schemeClr val="tx1"/>
                </a:solidFill>
              </a:rPr>
              <a:t> Implement role-based training that focuses on specialized knowledge, skills, abilities, and performance. </a:t>
            </a:r>
          </a:p>
          <a:p>
            <a:endParaRPr lang="en-US" sz="1100" dirty="0">
              <a:solidFill>
                <a:schemeClr val="tx1"/>
              </a:solidFill>
            </a:endParaRPr>
          </a:p>
          <a:p>
            <a:r>
              <a:rPr lang="en-US" sz="1100" b="1" dirty="0">
                <a:solidFill>
                  <a:schemeClr val="tx1"/>
                </a:solidFill>
              </a:rPr>
              <a:t>2.5.4 </a:t>
            </a:r>
            <a:r>
              <a:rPr lang="en-US" sz="1100" dirty="0">
                <a:solidFill>
                  <a:schemeClr val="tx1"/>
                </a:solidFill>
              </a:rPr>
              <a:t>Develop a mentoring program which will provide new hires with the opportunity to understand the complexities that exist within FDA, as </a:t>
            </a:r>
            <a:r>
              <a:rPr lang="en-US" sz="1100" b="1" dirty="0">
                <a:solidFill>
                  <a:schemeClr val="tx1"/>
                </a:solidFill>
              </a:rPr>
              <a:t>well as have the opportunity for collaboration. </a:t>
            </a:r>
          </a:p>
          <a:p>
            <a:endParaRPr lang="en-US" sz="1100" b="1" dirty="0">
              <a:solidFill>
                <a:schemeClr val="tx1"/>
              </a:solidFill>
            </a:endParaRPr>
          </a:p>
          <a:p>
            <a:r>
              <a:rPr lang="en-US" sz="1100" b="1" dirty="0">
                <a:solidFill>
                  <a:schemeClr val="tx1"/>
                </a:solidFill>
              </a:rPr>
              <a:t>2.5.5 </a:t>
            </a:r>
            <a:r>
              <a:rPr lang="en-US" sz="1100" dirty="0">
                <a:solidFill>
                  <a:schemeClr val="tx1"/>
                </a:solidFill>
              </a:rPr>
              <a:t>Right size the staff level and contractor support for cost savings and agility. </a:t>
            </a:r>
          </a:p>
          <a:p>
            <a:endParaRPr lang="en-US" sz="1100" b="1" dirty="0">
              <a:solidFill>
                <a:schemeClr val="tx1"/>
              </a:solidFill>
            </a:endParaRPr>
          </a:p>
          <a:p>
            <a:r>
              <a:rPr lang="en-US" sz="1100" b="1" dirty="0">
                <a:solidFill>
                  <a:schemeClr val="tx1"/>
                </a:solidFill>
              </a:rPr>
              <a:t>2.5.6 </a:t>
            </a:r>
            <a:r>
              <a:rPr lang="en-US" sz="1100" dirty="0">
                <a:solidFill>
                  <a:schemeClr val="tx1"/>
                </a:solidFill>
              </a:rPr>
              <a:t>Perform an organization assessment and staff rationalization to identify and redeploy staff with the requisite skills. </a:t>
            </a:r>
          </a:p>
          <a:p>
            <a:endParaRPr lang="en-US" sz="1100" b="1" dirty="0">
              <a:solidFill>
                <a:schemeClr val="tx1"/>
              </a:solidFill>
            </a:endParaRPr>
          </a:p>
          <a:p>
            <a:r>
              <a:rPr lang="en-US" sz="1100" b="1" dirty="0">
                <a:solidFill>
                  <a:schemeClr val="tx1"/>
                </a:solidFill>
              </a:rPr>
              <a:t>2.5.7 </a:t>
            </a:r>
            <a:r>
              <a:rPr lang="en-US" sz="1100" dirty="0">
                <a:solidFill>
                  <a:schemeClr val="tx1"/>
                </a:solidFill>
              </a:rPr>
              <a:t>Review Position Descriptions (PD) for updates, using common PDs where applicable (for similar positions). </a:t>
            </a:r>
          </a:p>
        </p:txBody>
      </p:sp>
    </p:spTree>
    <p:extLst>
      <p:ext uri="{BB962C8B-B14F-4D97-AF65-F5344CB8AC3E}">
        <p14:creationId xmlns:p14="http://schemas.microsoft.com/office/powerpoint/2010/main" val="2488896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60" y="108967"/>
            <a:ext cx="8509103" cy="926020"/>
          </a:xfrm>
        </p:spPr>
        <p:txBody>
          <a:bodyPr>
            <a:normAutofit/>
          </a:bodyPr>
          <a:lstStyle/>
          <a:p>
            <a:r>
              <a:rPr lang="en-US" dirty="0"/>
              <a:t>Goal 3: Efficiency</a:t>
            </a:r>
          </a:p>
        </p:txBody>
      </p:sp>
      <p:sp>
        <p:nvSpPr>
          <p:cNvPr id="3" name="Content Placeholder 2"/>
          <p:cNvSpPr>
            <a:spLocks noGrp="1"/>
          </p:cNvSpPr>
          <p:nvPr>
            <p:ph idx="1"/>
          </p:nvPr>
        </p:nvSpPr>
        <p:spPr>
          <a:xfrm>
            <a:off x="323850" y="849087"/>
            <a:ext cx="8509103" cy="457184"/>
          </a:xfrm>
        </p:spPr>
        <p:txBody>
          <a:bodyPr>
            <a:normAutofit/>
          </a:bodyPr>
          <a:lstStyle/>
          <a:p>
            <a:pPr marL="0" indent="0" algn="ctr">
              <a:buNone/>
            </a:pPr>
            <a:r>
              <a:rPr lang="en-US" sz="1600" b="1" dirty="0"/>
              <a:t>Provide IT systems and services in an efficient, effective, and timely manner. </a:t>
            </a:r>
          </a:p>
          <a:p>
            <a:pPr marL="0" indent="0">
              <a:buNone/>
            </a:pPr>
            <a:endParaRPr lang="en-US" sz="4400" dirty="0"/>
          </a:p>
        </p:txBody>
      </p:sp>
      <p:sp>
        <p:nvSpPr>
          <p:cNvPr id="4" name="Rounded Rectangle 3" descr="Large blue  rounded corner square with the following text in the box:&#10;&#10;Objective 3.1: Reduce Redundancy and Promote Consolidation&#10;Key Initiatives:&#10;3.1.1 Streamline the OIMT procurement portfolio by continuing to collaborate with OAGS to perform strategic sourcing and category management. &#10;&#10;3.1.2 Leverage enterprise architecture (EA) and business capability model to reduce infrastructure footprint. &#10;&#10;3.1.3 Perform application rationalization to identify unused, redundant and out of date applications, and trim down the portfolio through application modernization and decommissioning. &#10;&#10;3.1.4 Align the FDA IT Investment Review Board (ITIRB) decisions through early engagement to reduce redundant efforts. &#10;&#10;3.1.5 Create a standardized framework for application development. &#10;"/>
          <p:cNvSpPr/>
          <p:nvPr/>
        </p:nvSpPr>
        <p:spPr>
          <a:xfrm>
            <a:off x="185060" y="1306271"/>
            <a:ext cx="8654142" cy="2449298"/>
          </a:xfrm>
          <a:prstGeom prst="roundRect">
            <a:avLst/>
          </a:prstGeom>
          <a:solidFill>
            <a:schemeClr val="tx2">
              <a:lumMod val="40000"/>
              <a:lumOff val="60000"/>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rPr>
              <a:t>Objective 3.1: Reduce Redundancy and Promote Consolidation</a:t>
            </a:r>
          </a:p>
          <a:p>
            <a:pPr algn="ctr"/>
            <a:r>
              <a:rPr lang="en-US" sz="1200" b="1" dirty="0">
                <a:solidFill>
                  <a:schemeClr val="tx1"/>
                </a:solidFill>
              </a:rPr>
              <a:t>Key Initiatives:</a:t>
            </a:r>
          </a:p>
          <a:p>
            <a:r>
              <a:rPr lang="en-US" sz="1100" b="1" dirty="0">
                <a:solidFill>
                  <a:schemeClr val="tx1"/>
                </a:solidFill>
              </a:rPr>
              <a:t>3.1.1 </a:t>
            </a:r>
            <a:r>
              <a:rPr lang="en-US" sz="1100" dirty="0">
                <a:solidFill>
                  <a:schemeClr val="tx1"/>
                </a:solidFill>
              </a:rPr>
              <a:t>Streamline the OIMT procurement portfolio by continuing to collaborate with OAGS to perform strategic sourcing and category management. </a:t>
            </a:r>
          </a:p>
          <a:p>
            <a:endParaRPr lang="en-US" sz="1100" b="1" dirty="0">
              <a:solidFill>
                <a:schemeClr val="tx1"/>
              </a:solidFill>
            </a:endParaRPr>
          </a:p>
          <a:p>
            <a:r>
              <a:rPr lang="en-US" sz="1100" b="1" dirty="0">
                <a:solidFill>
                  <a:schemeClr val="tx1"/>
                </a:solidFill>
              </a:rPr>
              <a:t>3.1.2 </a:t>
            </a:r>
            <a:r>
              <a:rPr lang="en-US" sz="1100" dirty="0">
                <a:solidFill>
                  <a:schemeClr val="tx1"/>
                </a:solidFill>
              </a:rPr>
              <a:t>Leverage enterprise architecture (EA) and business capability model to reduce infrastructure footprint. </a:t>
            </a:r>
          </a:p>
          <a:p>
            <a:endParaRPr lang="en-US" sz="1100" b="1" dirty="0">
              <a:solidFill>
                <a:schemeClr val="tx1"/>
              </a:solidFill>
            </a:endParaRPr>
          </a:p>
          <a:p>
            <a:r>
              <a:rPr lang="en-US" sz="1100" b="1" dirty="0">
                <a:solidFill>
                  <a:schemeClr val="tx1"/>
                </a:solidFill>
              </a:rPr>
              <a:t>3.1.3 </a:t>
            </a:r>
            <a:r>
              <a:rPr lang="en-US" sz="1100" dirty="0">
                <a:solidFill>
                  <a:schemeClr val="tx1"/>
                </a:solidFill>
              </a:rPr>
              <a:t>Perform application rationalization to identify unused, redundant and out of date applications, and trim down the portfolio through application modernization and decommissioning. </a:t>
            </a:r>
          </a:p>
          <a:p>
            <a:endParaRPr lang="en-US" sz="1100" dirty="0">
              <a:solidFill>
                <a:schemeClr val="tx1"/>
              </a:solidFill>
            </a:endParaRPr>
          </a:p>
          <a:p>
            <a:r>
              <a:rPr lang="en-US" sz="1100" b="1" dirty="0">
                <a:solidFill>
                  <a:schemeClr val="tx1"/>
                </a:solidFill>
              </a:rPr>
              <a:t>3.1.4</a:t>
            </a:r>
            <a:r>
              <a:rPr lang="en-US" sz="1100" dirty="0">
                <a:solidFill>
                  <a:schemeClr val="tx1"/>
                </a:solidFill>
              </a:rPr>
              <a:t> Align the FDA IT Investment Review Board (ITIRB) decisions through early engagement to reduce redundant efforts. </a:t>
            </a:r>
          </a:p>
          <a:p>
            <a:endParaRPr lang="en-US" sz="1100" b="1" dirty="0">
              <a:solidFill>
                <a:schemeClr val="tx1"/>
              </a:solidFill>
            </a:endParaRPr>
          </a:p>
          <a:p>
            <a:r>
              <a:rPr lang="en-US" sz="1100" b="1" dirty="0">
                <a:solidFill>
                  <a:schemeClr val="tx1"/>
                </a:solidFill>
              </a:rPr>
              <a:t>3.1.5 </a:t>
            </a:r>
            <a:r>
              <a:rPr lang="en-US" sz="1100" dirty="0">
                <a:solidFill>
                  <a:schemeClr val="tx1"/>
                </a:solidFill>
              </a:rPr>
              <a:t>Create a standardized framework for application development. </a:t>
            </a:r>
          </a:p>
          <a:p>
            <a:r>
              <a:rPr lang="en-US" sz="1100" dirty="0">
                <a:solidFill>
                  <a:schemeClr val="tx1"/>
                </a:solidFill>
              </a:rPr>
              <a:t> </a:t>
            </a:r>
          </a:p>
        </p:txBody>
      </p:sp>
      <p:sp>
        <p:nvSpPr>
          <p:cNvPr id="5" name="Rounded Rectangle 4" descr="Large blue  rounded corner square with the following text in the box:&#10;&#10;Objective 3.2: Improve Asset Management &#10;Key Initiatives:&#10;3.2.1 Leverage enterprise architecture and asset management tools to collect a complete inventory of assets and applications to enhance asset management. &#10;&#10;3.2.2 Evaluate available industry standard IT Service frameworks and develop and implement a strategy in support of managing, &#10;maintaining, and applying IT governance over applications and technologies at FDA. &#10;"/>
          <p:cNvSpPr/>
          <p:nvPr/>
        </p:nvSpPr>
        <p:spPr>
          <a:xfrm>
            <a:off x="185060" y="3995125"/>
            <a:ext cx="8654142" cy="1654629"/>
          </a:xfrm>
          <a:prstGeom prst="roundRect">
            <a:avLst/>
          </a:prstGeom>
          <a:solidFill>
            <a:schemeClr val="tx2">
              <a:lumMod val="40000"/>
              <a:lumOff val="60000"/>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rPr>
              <a:t>Objective 3.2: Improve Asset Management </a:t>
            </a:r>
          </a:p>
          <a:p>
            <a:pPr algn="ctr"/>
            <a:r>
              <a:rPr lang="en-US" sz="1200" b="1" dirty="0">
                <a:solidFill>
                  <a:schemeClr val="tx1"/>
                </a:solidFill>
              </a:rPr>
              <a:t>Key Initiatives:</a:t>
            </a:r>
          </a:p>
          <a:p>
            <a:r>
              <a:rPr lang="en-US" sz="1100" b="1" dirty="0">
                <a:solidFill>
                  <a:schemeClr val="tx1"/>
                </a:solidFill>
              </a:rPr>
              <a:t>3.2.1 </a:t>
            </a:r>
            <a:r>
              <a:rPr lang="en-US" sz="1100" dirty="0">
                <a:solidFill>
                  <a:schemeClr val="tx1"/>
                </a:solidFill>
              </a:rPr>
              <a:t>Leverage enterprise architecture and asset management tools to collect a complete inventory of assets and applications to enhance asset management. </a:t>
            </a:r>
          </a:p>
          <a:p>
            <a:endParaRPr lang="en-US" sz="1100" dirty="0">
              <a:solidFill>
                <a:schemeClr val="tx1"/>
              </a:solidFill>
            </a:endParaRPr>
          </a:p>
          <a:p>
            <a:r>
              <a:rPr lang="en-US" sz="1100" b="1" dirty="0">
                <a:solidFill>
                  <a:schemeClr val="tx1"/>
                </a:solidFill>
              </a:rPr>
              <a:t>3.2.2 </a:t>
            </a:r>
            <a:r>
              <a:rPr lang="en-US" sz="1100" dirty="0">
                <a:solidFill>
                  <a:schemeClr val="tx1"/>
                </a:solidFill>
              </a:rPr>
              <a:t>Evaluate available industry standard IT Service frameworks and develop and implement a strategy in support of managing, </a:t>
            </a:r>
          </a:p>
          <a:p>
            <a:r>
              <a:rPr lang="en-US" sz="1100" dirty="0">
                <a:solidFill>
                  <a:schemeClr val="tx1"/>
                </a:solidFill>
              </a:rPr>
              <a:t>maintaining, and applying IT governance over applications and technologies at FDA. </a:t>
            </a:r>
          </a:p>
          <a:p>
            <a:r>
              <a:rPr lang="en-US" sz="1200" dirty="0">
                <a:solidFill>
                  <a:schemeClr val="tx1"/>
                </a:solidFill>
              </a:rPr>
              <a:t> </a:t>
            </a:r>
          </a:p>
        </p:txBody>
      </p:sp>
    </p:spTree>
    <p:extLst>
      <p:ext uri="{BB962C8B-B14F-4D97-AF65-F5344CB8AC3E}">
        <p14:creationId xmlns:p14="http://schemas.microsoft.com/office/powerpoint/2010/main" val="2717585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60" y="108967"/>
            <a:ext cx="8509103" cy="926020"/>
          </a:xfrm>
        </p:spPr>
        <p:txBody>
          <a:bodyPr>
            <a:normAutofit/>
          </a:bodyPr>
          <a:lstStyle/>
          <a:p>
            <a:r>
              <a:rPr lang="en-US" dirty="0"/>
              <a:t>Goal 3: Efficiency</a:t>
            </a:r>
          </a:p>
        </p:txBody>
      </p:sp>
      <p:sp>
        <p:nvSpPr>
          <p:cNvPr id="3" name="Content Placeholder 2"/>
          <p:cNvSpPr>
            <a:spLocks noGrp="1"/>
          </p:cNvSpPr>
          <p:nvPr>
            <p:ph idx="1"/>
          </p:nvPr>
        </p:nvSpPr>
        <p:spPr>
          <a:xfrm>
            <a:off x="323850" y="838201"/>
            <a:ext cx="8509103" cy="326561"/>
          </a:xfrm>
        </p:spPr>
        <p:txBody>
          <a:bodyPr>
            <a:normAutofit lnSpcReduction="10000"/>
          </a:bodyPr>
          <a:lstStyle/>
          <a:p>
            <a:pPr marL="0" indent="0" algn="ctr">
              <a:buNone/>
            </a:pPr>
            <a:r>
              <a:rPr lang="en-US" sz="1600" b="1" dirty="0"/>
              <a:t>Provide IT systems and services in an efficient, effective, and timely manner. </a:t>
            </a:r>
          </a:p>
          <a:p>
            <a:pPr marL="0" indent="0">
              <a:buNone/>
            </a:pPr>
            <a:endParaRPr lang="en-US" sz="4400" dirty="0"/>
          </a:p>
        </p:txBody>
      </p:sp>
      <p:sp>
        <p:nvSpPr>
          <p:cNvPr id="5" name="Rounded Rectangle 4" descr="Large blue  rounded corner square with the following text in the box:&#10;&#10;Objective 3.3: Fully Leverage Consumption-Based Cost Model &#10;Key Initiatives:&#10;3.3.1 Provide transparency into the costs and consumption of OIMT Services via the OIMT Enterprise Service Catalog and Cost Allocation Model. &#10;&#10;3.3.2 Institutionalize a FDA IT Investment Review Board (ITIRB) to improve acquisition and fiscal management accountability for capital planning execution. &#10;&#10;3.3.3 Leverage IT service management to implement governance model for IT cost allocation &#10;"/>
          <p:cNvSpPr/>
          <p:nvPr/>
        </p:nvSpPr>
        <p:spPr>
          <a:xfrm>
            <a:off x="174170" y="1164762"/>
            <a:ext cx="8654142" cy="1632860"/>
          </a:xfrm>
          <a:prstGeom prst="roundRect">
            <a:avLst/>
          </a:prstGeom>
          <a:solidFill>
            <a:schemeClr val="tx2">
              <a:lumMod val="40000"/>
              <a:lumOff val="60000"/>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rPr>
              <a:t>Objective 3.3: Fully Leverage Consumption-Based Cost Model </a:t>
            </a:r>
          </a:p>
          <a:p>
            <a:pPr algn="ctr"/>
            <a:r>
              <a:rPr lang="en-US" sz="1200" b="1" dirty="0">
                <a:solidFill>
                  <a:schemeClr val="tx1"/>
                </a:solidFill>
              </a:rPr>
              <a:t>Key Initiatives:</a:t>
            </a:r>
          </a:p>
          <a:p>
            <a:r>
              <a:rPr lang="en-US" sz="1100" b="1" dirty="0">
                <a:solidFill>
                  <a:schemeClr val="tx1"/>
                </a:solidFill>
              </a:rPr>
              <a:t>3.3.1 </a:t>
            </a:r>
            <a:r>
              <a:rPr lang="en-US" sz="1100" dirty="0">
                <a:solidFill>
                  <a:schemeClr val="tx1"/>
                </a:solidFill>
              </a:rPr>
              <a:t>Provide transparency into the costs and consumption of OIMT Services via the OIMT Enterprise Service Catalog and Cost Allocation Model. </a:t>
            </a:r>
          </a:p>
          <a:p>
            <a:endParaRPr lang="en-US" sz="1100" dirty="0">
              <a:solidFill>
                <a:schemeClr val="tx1"/>
              </a:solidFill>
            </a:endParaRPr>
          </a:p>
          <a:p>
            <a:r>
              <a:rPr lang="en-US" sz="1100" b="1" dirty="0">
                <a:solidFill>
                  <a:schemeClr val="tx1"/>
                </a:solidFill>
              </a:rPr>
              <a:t>3.3.2</a:t>
            </a:r>
            <a:r>
              <a:rPr lang="en-US" sz="1100" dirty="0">
                <a:solidFill>
                  <a:schemeClr val="tx1"/>
                </a:solidFill>
              </a:rPr>
              <a:t> Institutionalize a FDA IT Investment Review Board (ITIRB) to improve acquisition and fiscal management accountability for capital planning execution. </a:t>
            </a:r>
          </a:p>
          <a:p>
            <a:endParaRPr lang="en-US" sz="1100" b="1" dirty="0">
              <a:solidFill>
                <a:schemeClr val="tx1"/>
              </a:solidFill>
            </a:endParaRPr>
          </a:p>
          <a:p>
            <a:r>
              <a:rPr lang="en-US" sz="1100" b="1" dirty="0">
                <a:solidFill>
                  <a:schemeClr val="tx1"/>
                </a:solidFill>
              </a:rPr>
              <a:t>3.3.3 </a:t>
            </a:r>
            <a:r>
              <a:rPr lang="en-US" sz="1100" dirty="0">
                <a:solidFill>
                  <a:schemeClr val="tx1"/>
                </a:solidFill>
              </a:rPr>
              <a:t>Leverage IT service management to implement governance model for IT cost allocation </a:t>
            </a:r>
          </a:p>
        </p:txBody>
      </p:sp>
      <p:sp>
        <p:nvSpPr>
          <p:cNvPr id="6" name="Rounded Rectangle 5" descr="Large blue  rounded corner square with the following text in the box:&#10;&#10;Objective 3.4: Improve Process Efficiency and Effectiveness &#10;Key Initiatives:&#10;3.4.1 Enforce a project management methodology to standardize how IT projects are managed. &#10;&#10;3.4.2 Implement quality management processes to baseline, and begin routine reporting on the performance of projects, key metrics. &#10;&#10;3.4.3 Provide comprehensive oversight and guidance to IT personnel responsible for managing IT contracts and acquisitions. Collaborate across organizational boundaries with the Office of Acquisitions and Grants (OAGS) to make the acquisitions process efficient and ensure IT contracts are managed appropriately and to defined performance service levels. &#10;&#10;3.4.4 Redeploy staff with the requisite skills based on organization assessment and staff rationalization. &#10;&#10;3.4.5 Develop a role-based competency model to meet future business needs. &#10;&#10;3.4.6 Assess and refine performance work plans to ensure that they accurately reflect the expected performance in order to ensure accountability. &#10;&#10;3.4.7 Adopt ITIL methodologies for release management, configuration management, and unified monitoring. &#10;&#10;3.4.8 Develop and publish the Service Catalog. &#10;"/>
          <p:cNvSpPr/>
          <p:nvPr/>
        </p:nvSpPr>
        <p:spPr>
          <a:xfrm>
            <a:off x="185060" y="2939143"/>
            <a:ext cx="8654142" cy="3527002"/>
          </a:xfrm>
          <a:prstGeom prst="roundRect">
            <a:avLst/>
          </a:prstGeom>
          <a:solidFill>
            <a:schemeClr val="tx2">
              <a:lumMod val="40000"/>
              <a:lumOff val="60000"/>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rPr>
              <a:t>Objective 3.4: Improve Process Efficiency and Effectiveness </a:t>
            </a:r>
          </a:p>
          <a:p>
            <a:pPr algn="ctr"/>
            <a:r>
              <a:rPr lang="en-US" sz="1200" b="1" dirty="0">
                <a:solidFill>
                  <a:schemeClr val="tx1"/>
                </a:solidFill>
              </a:rPr>
              <a:t>Key Initiatives:</a:t>
            </a:r>
          </a:p>
          <a:p>
            <a:r>
              <a:rPr lang="en-US" sz="1100" b="1" dirty="0">
                <a:solidFill>
                  <a:schemeClr val="tx1"/>
                </a:solidFill>
              </a:rPr>
              <a:t>3.4.1 </a:t>
            </a:r>
            <a:r>
              <a:rPr lang="en-US" sz="1100" dirty="0">
                <a:solidFill>
                  <a:schemeClr val="tx1"/>
                </a:solidFill>
              </a:rPr>
              <a:t>Enforce a project management methodology to standardize how IT projects are managed. </a:t>
            </a:r>
          </a:p>
          <a:p>
            <a:endParaRPr lang="en-US" sz="1100" b="1" dirty="0">
              <a:solidFill>
                <a:schemeClr val="tx1"/>
              </a:solidFill>
            </a:endParaRPr>
          </a:p>
          <a:p>
            <a:r>
              <a:rPr lang="en-US" sz="1100" b="1" dirty="0">
                <a:solidFill>
                  <a:schemeClr val="tx1"/>
                </a:solidFill>
              </a:rPr>
              <a:t>3.4.2 </a:t>
            </a:r>
            <a:r>
              <a:rPr lang="en-US" sz="1100" dirty="0">
                <a:solidFill>
                  <a:schemeClr val="tx1"/>
                </a:solidFill>
              </a:rPr>
              <a:t>Implement quality management processes to baseline, and begin routine reporting on the performance of projects, key metrics. </a:t>
            </a:r>
          </a:p>
          <a:p>
            <a:endParaRPr lang="en-US" sz="1100" dirty="0">
              <a:solidFill>
                <a:schemeClr val="tx1"/>
              </a:solidFill>
            </a:endParaRPr>
          </a:p>
          <a:p>
            <a:r>
              <a:rPr lang="en-US" sz="1100" b="1" dirty="0">
                <a:solidFill>
                  <a:schemeClr val="tx1"/>
                </a:solidFill>
              </a:rPr>
              <a:t>3.4.3 </a:t>
            </a:r>
            <a:r>
              <a:rPr lang="en-US" sz="1100" dirty="0">
                <a:solidFill>
                  <a:schemeClr val="tx1"/>
                </a:solidFill>
              </a:rPr>
              <a:t>Provide comprehensive oversight and guidance to IT personnel responsible for managing IT contracts and acquisitions. Collaborate across organizational boundaries with the Office of Acquisitions and Grants (OAGS) to make the acquisitions process efficient and ensure IT contracts are managed appropriately and to defined performance service levels. </a:t>
            </a:r>
          </a:p>
          <a:p>
            <a:endParaRPr lang="en-US" sz="1100" dirty="0">
              <a:solidFill>
                <a:schemeClr val="tx1"/>
              </a:solidFill>
            </a:endParaRPr>
          </a:p>
          <a:p>
            <a:r>
              <a:rPr lang="en-US" sz="1100" b="1" dirty="0">
                <a:solidFill>
                  <a:schemeClr val="tx1"/>
                </a:solidFill>
              </a:rPr>
              <a:t>3.4.4 </a:t>
            </a:r>
            <a:r>
              <a:rPr lang="en-US" sz="1100" dirty="0">
                <a:solidFill>
                  <a:schemeClr val="tx1"/>
                </a:solidFill>
              </a:rPr>
              <a:t>Redeploy staff with the requisite skills based on organization assessment and staff rationalization. </a:t>
            </a:r>
          </a:p>
          <a:p>
            <a:endParaRPr lang="en-US" sz="1100" dirty="0">
              <a:solidFill>
                <a:schemeClr val="tx1"/>
              </a:solidFill>
            </a:endParaRPr>
          </a:p>
          <a:p>
            <a:r>
              <a:rPr lang="en-US" sz="1100" b="1" dirty="0">
                <a:solidFill>
                  <a:schemeClr val="tx1"/>
                </a:solidFill>
              </a:rPr>
              <a:t>3.4.5</a:t>
            </a:r>
            <a:r>
              <a:rPr lang="en-US" sz="1100" dirty="0">
                <a:solidFill>
                  <a:schemeClr val="tx1"/>
                </a:solidFill>
              </a:rPr>
              <a:t> Develop a role-based competency model to meet future business needs. </a:t>
            </a:r>
          </a:p>
          <a:p>
            <a:endParaRPr lang="en-US" sz="1100" dirty="0">
              <a:solidFill>
                <a:schemeClr val="tx1"/>
              </a:solidFill>
            </a:endParaRPr>
          </a:p>
          <a:p>
            <a:r>
              <a:rPr lang="en-US" sz="1100" b="1" dirty="0">
                <a:solidFill>
                  <a:schemeClr val="tx1"/>
                </a:solidFill>
              </a:rPr>
              <a:t>3.4.6 </a:t>
            </a:r>
            <a:r>
              <a:rPr lang="en-US" sz="1100" dirty="0">
                <a:solidFill>
                  <a:schemeClr val="tx1"/>
                </a:solidFill>
              </a:rPr>
              <a:t>Assess and refine performance work plans to ensure that they accurately reflect the expected performance in order to ensure accountability. </a:t>
            </a:r>
          </a:p>
          <a:p>
            <a:endParaRPr lang="en-US" sz="1100" dirty="0">
              <a:solidFill>
                <a:schemeClr val="tx1"/>
              </a:solidFill>
            </a:endParaRPr>
          </a:p>
          <a:p>
            <a:r>
              <a:rPr lang="en-US" sz="1100" b="1" dirty="0">
                <a:solidFill>
                  <a:schemeClr val="tx1"/>
                </a:solidFill>
              </a:rPr>
              <a:t>3.4.7 </a:t>
            </a:r>
            <a:r>
              <a:rPr lang="en-US" sz="1100" dirty="0">
                <a:solidFill>
                  <a:schemeClr val="tx1"/>
                </a:solidFill>
              </a:rPr>
              <a:t>Adopt ITIL methodologies for release management, configuration management, and unified monitoring. </a:t>
            </a:r>
          </a:p>
          <a:p>
            <a:endParaRPr lang="en-US" sz="1100" dirty="0">
              <a:solidFill>
                <a:schemeClr val="tx1"/>
              </a:solidFill>
            </a:endParaRPr>
          </a:p>
          <a:p>
            <a:r>
              <a:rPr lang="en-US" sz="1100" b="1" dirty="0">
                <a:solidFill>
                  <a:schemeClr val="tx1"/>
                </a:solidFill>
              </a:rPr>
              <a:t>3.4.8</a:t>
            </a:r>
            <a:r>
              <a:rPr lang="en-US" sz="1100" dirty="0">
                <a:solidFill>
                  <a:schemeClr val="tx1"/>
                </a:solidFill>
              </a:rPr>
              <a:t> Develop and publish the Service Catalog. </a:t>
            </a:r>
          </a:p>
        </p:txBody>
      </p:sp>
    </p:spTree>
    <p:extLst>
      <p:ext uri="{BB962C8B-B14F-4D97-AF65-F5344CB8AC3E}">
        <p14:creationId xmlns:p14="http://schemas.microsoft.com/office/powerpoint/2010/main" val="2104560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60" y="108967"/>
            <a:ext cx="8509103" cy="926020"/>
          </a:xfrm>
        </p:spPr>
        <p:txBody>
          <a:bodyPr>
            <a:normAutofit/>
          </a:bodyPr>
          <a:lstStyle/>
          <a:p>
            <a:r>
              <a:rPr lang="en-US" dirty="0"/>
              <a:t>Goal 3: Efficiency</a:t>
            </a:r>
          </a:p>
        </p:txBody>
      </p:sp>
      <p:sp>
        <p:nvSpPr>
          <p:cNvPr id="3" name="Content Placeholder 2"/>
          <p:cNvSpPr>
            <a:spLocks noGrp="1"/>
          </p:cNvSpPr>
          <p:nvPr>
            <p:ph idx="1"/>
          </p:nvPr>
        </p:nvSpPr>
        <p:spPr>
          <a:xfrm>
            <a:off x="323850" y="1034988"/>
            <a:ext cx="8509103" cy="412814"/>
          </a:xfrm>
        </p:spPr>
        <p:txBody>
          <a:bodyPr>
            <a:normAutofit/>
          </a:bodyPr>
          <a:lstStyle/>
          <a:p>
            <a:pPr marL="0" indent="0" algn="ctr">
              <a:buNone/>
            </a:pPr>
            <a:r>
              <a:rPr lang="en-US" sz="1600" b="1" dirty="0"/>
              <a:t>Provide IT systems and services in an efficient, effective, and timely manner. </a:t>
            </a:r>
          </a:p>
          <a:p>
            <a:pPr marL="0" indent="0">
              <a:buNone/>
            </a:pPr>
            <a:endParaRPr lang="en-US" sz="4400" dirty="0"/>
          </a:p>
        </p:txBody>
      </p:sp>
      <p:sp>
        <p:nvSpPr>
          <p:cNvPr id="4" name="Rounded Rectangle 3" descr="Large blue  rounded corner square with the following text in the box:&#10;&#10;Objective 3.5: Utilize Technology to Improve Business Efficiency &#10;Key Initiatives:&#10;3.5.1 Identify and automate key paper dependent business processes (ex. field inspections and sample collections). &#10;&#10;3.5.2 Improve system inter-operability to allow for more efficient data sharing. &#10;"/>
          <p:cNvSpPr/>
          <p:nvPr/>
        </p:nvSpPr>
        <p:spPr>
          <a:xfrm>
            <a:off x="185060" y="1447801"/>
            <a:ext cx="8654142" cy="1458686"/>
          </a:xfrm>
          <a:prstGeom prst="roundRect">
            <a:avLst/>
          </a:prstGeom>
          <a:solidFill>
            <a:schemeClr val="tx2">
              <a:lumMod val="40000"/>
              <a:lumOff val="60000"/>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rPr>
              <a:t>Objective 3.5: Utilize Technology to Improve Business Efficiency </a:t>
            </a:r>
          </a:p>
          <a:p>
            <a:pPr algn="ctr"/>
            <a:r>
              <a:rPr lang="en-US" sz="1200" b="1" dirty="0">
                <a:solidFill>
                  <a:schemeClr val="tx1"/>
                </a:solidFill>
              </a:rPr>
              <a:t>Key Initiatives:</a:t>
            </a:r>
          </a:p>
          <a:p>
            <a:r>
              <a:rPr lang="en-US" sz="1100" b="1" dirty="0">
                <a:solidFill>
                  <a:schemeClr val="tx1"/>
                </a:solidFill>
              </a:rPr>
              <a:t>3.5.1 </a:t>
            </a:r>
            <a:r>
              <a:rPr lang="en-US" sz="1100" dirty="0">
                <a:solidFill>
                  <a:schemeClr val="tx1"/>
                </a:solidFill>
              </a:rPr>
              <a:t>Identify and automate key paper dependent business processes (ex. field inspections and sample collections). </a:t>
            </a:r>
          </a:p>
          <a:p>
            <a:endParaRPr lang="en-US" sz="1100" b="1" dirty="0">
              <a:solidFill>
                <a:schemeClr val="tx1"/>
              </a:solidFill>
            </a:endParaRPr>
          </a:p>
          <a:p>
            <a:r>
              <a:rPr lang="en-US" sz="1100" b="1" dirty="0">
                <a:solidFill>
                  <a:schemeClr val="tx1"/>
                </a:solidFill>
              </a:rPr>
              <a:t>3.5.2 </a:t>
            </a:r>
            <a:r>
              <a:rPr lang="en-US" sz="1100" dirty="0">
                <a:solidFill>
                  <a:schemeClr val="tx1"/>
                </a:solidFill>
              </a:rPr>
              <a:t>Improve system inter-operability to allow for more efficient data sharing. </a:t>
            </a:r>
          </a:p>
          <a:p>
            <a:r>
              <a:rPr lang="en-US" sz="1100" dirty="0">
                <a:solidFill>
                  <a:schemeClr val="tx1"/>
                </a:solidFill>
              </a:rPr>
              <a:t> </a:t>
            </a:r>
          </a:p>
        </p:txBody>
      </p:sp>
    </p:spTree>
    <p:extLst>
      <p:ext uri="{BB962C8B-B14F-4D97-AF65-F5344CB8AC3E}">
        <p14:creationId xmlns:p14="http://schemas.microsoft.com/office/powerpoint/2010/main" val="3509947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Conclusion of presentation on the IT Strategic Plan.  Thank You!" title="Thank Yo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 y="1175656"/>
            <a:ext cx="7802880" cy="5267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974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978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6000" dirty="0">
                <a:latin typeface="Brush Script MT" panose="03060802040406070304" pitchFamily="66" charset="0"/>
              </a:rPr>
              <a:t>Welcome!</a:t>
            </a:r>
          </a:p>
        </p:txBody>
      </p:sp>
      <p:grpSp>
        <p:nvGrpSpPr>
          <p:cNvPr id="3" name="Group 2" descr="2017 2nd Annual OIMT Outreach &amp; Technology Day"/>
          <p:cNvGrpSpPr/>
          <p:nvPr/>
        </p:nvGrpSpPr>
        <p:grpSpPr>
          <a:xfrm>
            <a:off x="0" y="1872359"/>
            <a:ext cx="9144000" cy="2579898"/>
            <a:chOff x="0" y="1872359"/>
            <a:chExt cx="9144000" cy="2579898"/>
          </a:xfrm>
        </p:grpSpPr>
        <p:sp>
          <p:nvSpPr>
            <p:cNvPr id="4" name="Rectangle 3"/>
            <p:cNvSpPr/>
            <p:nvPr/>
          </p:nvSpPr>
          <p:spPr>
            <a:xfrm>
              <a:off x="0" y="3287486"/>
              <a:ext cx="9144000" cy="116477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2</a:t>
              </a:r>
              <a:r>
                <a:rPr lang="en-US" sz="3200" baseline="30000" dirty="0"/>
                <a:t>nd</a:t>
              </a:r>
              <a:r>
                <a:rPr lang="en-US" sz="3200" dirty="0"/>
                <a:t> Annual OIMT Outreach &amp; Technology Day</a:t>
              </a:r>
            </a:p>
          </p:txBody>
        </p:sp>
        <p:sp>
          <p:nvSpPr>
            <p:cNvPr id="5" name="Rectangle 4"/>
            <p:cNvSpPr/>
            <p:nvPr/>
          </p:nvSpPr>
          <p:spPr>
            <a:xfrm>
              <a:off x="2906486" y="1872359"/>
              <a:ext cx="5926466" cy="1569660"/>
            </a:xfrm>
            <a:prstGeom prst="rect">
              <a:avLst/>
            </a:prstGeom>
            <a:noFill/>
            <a:scene3d>
              <a:camera prst="isometricOffAxis2Left"/>
              <a:lightRig rig="threePt" dir="t"/>
            </a:scene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9600" b="1" i="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Black" panose="020B0A04020102020204" pitchFamily="34" charset="0"/>
                </a:rPr>
                <a:t>2017</a:t>
              </a:r>
            </a:p>
          </p:txBody>
        </p:sp>
      </p:grpSp>
    </p:spTree>
    <p:extLst>
      <p:ext uri="{BB962C8B-B14F-4D97-AF65-F5344CB8AC3E}">
        <p14:creationId xmlns:p14="http://schemas.microsoft.com/office/powerpoint/2010/main" val="3494640542"/>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Global Public Health Mission&#10;&#10;The United States Food and Drug Administration (FDA) is a science-based Federal Regulatory Agency responsible for protecting and promoting public health through the regulation and supervision of food safety, tobacco products, dietary supplements, prescription and over-the-counter pharmaceutical drugs (medications), vaccines, biopharmaceuticals, blood transfusions, medical devices, electromagnetic radiation emitting devices, and veterinary products. &#10;&#10;It is estimated that more the 25% of the nation’s gross domestic product is regulated by the FDA.  Those regulated products are submitted, reviewed, coordinated, supported and approved through our information technology systems and data repositories.&#10;&#10;FDA Fast Facts&#10;- Science-based Requlatory Agency&#10;- Organized by Product Area&#10;- Field Offices and Labs&#10;- Field Offices in other countries&#10;Approximately 22,000 Employees&#10;&#10;And the slide shows a colored worldwide map"/>
          <p:cNvGrpSpPr/>
          <p:nvPr/>
        </p:nvGrpSpPr>
        <p:grpSpPr>
          <a:xfrm>
            <a:off x="587823" y="1099450"/>
            <a:ext cx="7783287" cy="4953007"/>
            <a:chOff x="587823" y="1099450"/>
            <a:chExt cx="7783287" cy="4953007"/>
          </a:xfrm>
        </p:grpSpPr>
        <p:sp>
          <p:nvSpPr>
            <p:cNvPr id="4" name="TextBox 3"/>
            <p:cNvSpPr txBox="1"/>
            <p:nvPr/>
          </p:nvSpPr>
          <p:spPr>
            <a:xfrm>
              <a:off x="587823" y="1099450"/>
              <a:ext cx="7783286" cy="338518"/>
            </a:xfrm>
            <a:prstGeom prst="rect">
              <a:avLst/>
            </a:prstGeom>
            <a:solidFill>
              <a:schemeClr val="tx2">
                <a:lumMod val="50000"/>
              </a:schemeClr>
            </a:solidFill>
          </p:spPr>
          <p:txBody>
            <a:bodyPr wrap="square" lIns="91403" tIns="45702" rIns="91403" bIns="45702" rtlCol="0">
              <a:spAutoFit/>
            </a:bodyPr>
            <a:lstStyle/>
            <a:p>
              <a:pPr algn="ctr"/>
              <a:r>
                <a:rPr lang="en-US" sz="1600" b="1" dirty="0">
                  <a:solidFill>
                    <a:schemeClr val="bg1"/>
                  </a:solidFill>
                </a:rPr>
                <a:t>GLOBAL PUBLIC HEALTH MISSION</a:t>
              </a:r>
              <a:endParaRPr lang="en-US" sz="1400" b="1" dirty="0">
                <a:solidFill>
                  <a:schemeClr val="bg1"/>
                </a:solidFill>
              </a:endParaRPr>
            </a:p>
          </p:txBody>
        </p:sp>
        <p:sp>
          <p:nvSpPr>
            <p:cNvPr id="5" name="Text Placeholder 4"/>
            <p:cNvSpPr txBox="1">
              <a:spLocks/>
            </p:cNvSpPr>
            <p:nvPr/>
          </p:nvSpPr>
          <p:spPr>
            <a:xfrm>
              <a:off x="587824" y="1437968"/>
              <a:ext cx="7783286" cy="4614489"/>
            </a:xfrm>
            <a:prstGeom prst="rect">
              <a:avLst/>
            </a:prstGeom>
            <a:noFill/>
            <a:ln>
              <a:solidFill>
                <a:schemeClr val="accent1"/>
              </a:solidFill>
            </a:ln>
          </p:spPr>
          <p:txBody>
            <a:bodyPr lIns="91403" tIns="45702" rIns="91403" bIns="45702"/>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None/>
              </a:pPr>
              <a:r>
                <a:rPr lang="en-US" sz="1400" dirty="0">
                  <a:latin typeface="Calibri" panose="020F0502020204030204" pitchFamily="34" charset="0"/>
                </a:rPr>
                <a:t>The United States Food and Drug Administration (FDA) is a science-based Federal Regulatory Agency responsible for protecting and promoting public health through the regulation and supervision of food safety, tobacco products, dietary supplements, prescription and over-the-counter pharmaceutical drugs (medications), vaccines, biopharmaceuticals, blood transfusions, medical devices, electromagnetic radiation emitting devices, and veterinary products. </a:t>
              </a:r>
            </a:p>
            <a:p>
              <a:pPr marL="0" indent="0">
                <a:lnSpc>
                  <a:spcPct val="90000"/>
                </a:lnSpc>
                <a:buNone/>
              </a:pPr>
              <a:endParaRPr lang="en-US" sz="1400" dirty="0">
                <a:latin typeface="Calibri" panose="020F0502020204030204" pitchFamily="34" charset="0"/>
              </a:endParaRPr>
            </a:p>
            <a:p>
              <a:pPr marL="0" indent="0">
                <a:lnSpc>
                  <a:spcPct val="90000"/>
                </a:lnSpc>
                <a:buNone/>
              </a:pPr>
              <a:r>
                <a:rPr lang="en-US" sz="1400" b="1" dirty="0">
                  <a:latin typeface="Calibri" panose="020F0502020204030204" pitchFamily="34" charset="0"/>
                </a:rPr>
                <a:t>It is estimated that more the 25% of the nation’s gross domestic product is regulated by the FDA.  Those regulated products are submitted, reviewed, coordinated, supported and approved through our information technology systems and data repositories.</a:t>
              </a:r>
            </a:p>
            <a:p>
              <a:pPr marL="0" indent="0">
                <a:lnSpc>
                  <a:spcPct val="90000"/>
                </a:lnSpc>
                <a:buNone/>
              </a:pPr>
              <a:endParaRPr lang="en-US" sz="1400" dirty="0">
                <a:latin typeface="Calibri" panose="020F0502020204030204" pitchFamily="34" charset="0"/>
              </a:endParaRPr>
            </a:p>
            <a:p>
              <a:pPr marL="0" indent="0">
                <a:lnSpc>
                  <a:spcPct val="90000"/>
                </a:lnSpc>
                <a:buNone/>
              </a:pPr>
              <a:endParaRPr lang="en-US" sz="1400" dirty="0">
                <a:latin typeface="Calibri" panose="020F0502020204030204" pitchFamily="34" charset="0"/>
              </a:endParaRPr>
            </a:p>
          </p:txBody>
        </p:sp>
        <p:pic>
          <p:nvPicPr>
            <p:cNvPr id="6" name="Picture 2" descr="Worldwide map" title="Worldwide ma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7348" y="3506785"/>
              <a:ext cx="4236493" cy="229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2"/>
            <p:cNvSpPr txBox="1">
              <a:spLocks noChangeArrowheads="1"/>
            </p:cNvSpPr>
            <p:nvPr/>
          </p:nvSpPr>
          <p:spPr bwMode="auto">
            <a:xfrm>
              <a:off x="777239" y="3670149"/>
              <a:ext cx="3139667" cy="198927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365760" marR="0" algn="ctr">
                <a:spcBef>
                  <a:spcPts val="0"/>
                </a:spcBef>
                <a:spcAft>
                  <a:spcPts val="0"/>
                </a:spcAft>
              </a:pPr>
              <a:r>
                <a:rPr lang="en-US" sz="1400" b="1" u="sng" dirty="0">
                  <a:solidFill>
                    <a:srgbClr val="333333"/>
                  </a:solidFill>
                  <a:effectLst/>
                  <a:latin typeface="Times New Roman"/>
                  <a:ea typeface="Times New Roman"/>
                </a:rPr>
                <a:t>FDA Fast Facts</a:t>
              </a:r>
              <a:endParaRPr lang="en-US" sz="1400" u="sng" dirty="0">
                <a:effectLst/>
                <a:latin typeface="Times New Roman"/>
                <a:ea typeface="Times New Roman"/>
              </a:endParaRPr>
            </a:p>
            <a:p>
              <a:pPr marL="514350" marR="0" indent="-285750">
                <a:spcBef>
                  <a:spcPts val="0"/>
                </a:spcBef>
                <a:spcAft>
                  <a:spcPts val="0"/>
                </a:spcAft>
                <a:buFont typeface="Arial" panose="020B0604020202020204" pitchFamily="34" charset="0"/>
                <a:buChar char="•"/>
              </a:pPr>
              <a:r>
                <a:rPr lang="en-US" sz="1400" dirty="0">
                  <a:solidFill>
                    <a:srgbClr val="333333"/>
                  </a:solidFill>
                  <a:effectLst/>
                  <a:latin typeface="Times New Roman"/>
                  <a:ea typeface="Times New Roman"/>
                </a:rPr>
                <a:t>Science-Based Regulatory Agency</a:t>
              </a:r>
              <a:endParaRPr lang="en-US" sz="1400" dirty="0">
                <a:effectLst/>
                <a:latin typeface="Times New Roman"/>
                <a:ea typeface="Times New Roman"/>
              </a:endParaRPr>
            </a:p>
            <a:p>
              <a:pPr marL="514350" marR="0" indent="-285750">
                <a:spcBef>
                  <a:spcPts val="0"/>
                </a:spcBef>
                <a:spcAft>
                  <a:spcPts val="0"/>
                </a:spcAft>
                <a:buFont typeface="Arial" panose="020B0604020202020204" pitchFamily="34" charset="0"/>
                <a:buChar char="•"/>
              </a:pPr>
              <a:r>
                <a:rPr lang="en-US" sz="1400" dirty="0">
                  <a:solidFill>
                    <a:srgbClr val="333333"/>
                  </a:solidFill>
                  <a:effectLst/>
                  <a:latin typeface="Times New Roman"/>
                  <a:ea typeface="Times New Roman"/>
                </a:rPr>
                <a:t>Organized by Product Area</a:t>
              </a:r>
              <a:endParaRPr lang="en-US" sz="1400" dirty="0">
                <a:effectLst/>
                <a:latin typeface="Times New Roman"/>
                <a:ea typeface="Times New Roman"/>
              </a:endParaRPr>
            </a:p>
            <a:p>
              <a:pPr marL="514350" marR="0" indent="-285750">
                <a:spcBef>
                  <a:spcPts val="0"/>
                </a:spcBef>
                <a:spcAft>
                  <a:spcPts val="0"/>
                </a:spcAft>
                <a:buFont typeface="Arial" panose="020B0604020202020204" pitchFamily="34" charset="0"/>
                <a:buChar char="•"/>
              </a:pPr>
              <a:r>
                <a:rPr lang="en-US" sz="1400" dirty="0">
                  <a:solidFill>
                    <a:srgbClr val="333333"/>
                  </a:solidFill>
                  <a:effectLst/>
                  <a:latin typeface="Times New Roman"/>
                  <a:ea typeface="Times New Roman"/>
                </a:rPr>
                <a:t>Field Offices and Labs throughout U.S. </a:t>
              </a:r>
              <a:endParaRPr lang="en-US" sz="1400" dirty="0">
                <a:effectLst/>
                <a:latin typeface="Times New Roman"/>
                <a:ea typeface="Times New Roman"/>
              </a:endParaRPr>
            </a:p>
            <a:p>
              <a:pPr marL="514350" marR="0" indent="-285750">
                <a:spcBef>
                  <a:spcPts val="0"/>
                </a:spcBef>
                <a:spcAft>
                  <a:spcPts val="0"/>
                </a:spcAft>
                <a:buFont typeface="Arial" panose="020B0604020202020204" pitchFamily="34" charset="0"/>
                <a:buChar char="•"/>
              </a:pPr>
              <a:r>
                <a:rPr lang="en-US" sz="1400" dirty="0">
                  <a:solidFill>
                    <a:srgbClr val="333333"/>
                  </a:solidFill>
                  <a:effectLst/>
                  <a:latin typeface="Times New Roman"/>
                  <a:ea typeface="Times New Roman"/>
                </a:rPr>
                <a:t>Field Offices in other countries.</a:t>
              </a:r>
              <a:endParaRPr lang="en-US" sz="1400" dirty="0">
                <a:effectLst/>
                <a:latin typeface="Times New Roman"/>
                <a:ea typeface="Times New Roman"/>
              </a:endParaRPr>
            </a:p>
            <a:p>
              <a:pPr marL="514350" marR="0" indent="-285750">
                <a:spcBef>
                  <a:spcPts val="0"/>
                </a:spcBef>
                <a:spcAft>
                  <a:spcPts val="0"/>
                </a:spcAft>
                <a:buFont typeface="Arial" panose="020B0604020202020204" pitchFamily="34" charset="0"/>
                <a:buChar char="•"/>
              </a:pPr>
              <a:r>
                <a:rPr lang="en-US" sz="1400" dirty="0">
                  <a:solidFill>
                    <a:srgbClr val="333333"/>
                  </a:solidFill>
                  <a:effectLst/>
                  <a:latin typeface="Times New Roman"/>
                  <a:ea typeface="Times New Roman"/>
                </a:rPr>
                <a:t>Approximately 22,000 Employees</a:t>
              </a:r>
              <a:endParaRPr lang="en-US" sz="1400" dirty="0">
                <a:effectLst/>
                <a:latin typeface="Times New Roman"/>
                <a:ea typeface="Times New Roman"/>
              </a:endParaRPr>
            </a:p>
            <a:p>
              <a:pPr marL="365760" marR="0" algn="just">
                <a:spcBef>
                  <a:spcPts val="300"/>
                </a:spcBef>
                <a:spcAft>
                  <a:spcPts val="300"/>
                </a:spcAft>
              </a:pPr>
              <a:r>
                <a:rPr lang="en-US" sz="1400" dirty="0">
                  <a:effectLst/>
                  <a:latin typeface="Times New Roman"/>
                  <a:ea typeface="Times New Roman"/>
                </a:rPr>
                <a:t> </a:t>
              </a:r>
            </a:p>
          </p:txBody>
        </p:sp>
      </p:grpSp>
    </p:spTree>
    <p:extLst>
      <p:ext uri="{BB962C8B-B14F-4D97-AF65-F5344CB8AC3E}">
        <p14:creationId xmlns:p14="http://schemas.microsoft.com/office/powerpoint/2010/main" val="534743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195827" y="2322067"/>
            <a:ext cx="2753287" cy="1646252"/>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5400" b="1" dirty="0">
              <a:ln w="6350">
                <a:solidFill>
                  <a:srgbClr val="1782BF">
                    <a:lumMod val="75000"/>
                  </a:srgbClr>
                </a:solidFill>
              </a:ln>
              <a:solidFill>
                <a:srgbClr val="00B050"/>
              </a:solidFill>
              <a:effectLst>
                <a:outerShdw blurRad="38100" dist="38100" dir="2700000" algn="tl">
                  <a:srgbClr val="000000">
                    <a:alpha val="43137"/>
                  </a:srgbClr>
                </a:outerShdw>
              </a:effectLst>
              <a:latin typeface="Arial Black" panose="020B0A04020102020204" pitchFamily="34" charset="0"/>
            </a:endParaRPr>
          </a:p>
        </p:txBody>
      </p:sp>
      <p:sp>
        <p:nvSpPr>
          <p:cNvPr id="9" name="Rectangle 2"/>
          <p:cNvSpPr txBox="1">
            <a:spLocks noChangeArrowheads="1"/>
          </p:cNvSpPr>
          <p:nvPr/>
        </p:nvSpPr>
        <p:spPr>
          <a:xfrm>
            <a:off x="195826" y="4015805"/>
            <a:ext cx="2753287" cy="1470025"/>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5400" b="1" dirty="0">
              <a:ln w="6350">
                <a:solidFill>
                  <a:srgbClr val="1782BF">
                    <a:lumMod val="75000"/>
                  </a:srgbClr>
                </a:solidFill>
              </a:ln>
              <a:solidFill>
                <a:srgbClr val="00B050"/>
              </a:solidFill>
              <a:effectLst>
                <a:outerShdw blurRad="38100" dist="38100" dir="2700000" algn="tl">
                  <a:srgbClr val="000000">
                    <a:alpha val="43137"/>
                  </a:srgbClr>
                </a:outerShdw>
                <a:reflection blurRad="6350" stA="60000" endA="900" endPos="58000" dir="5400000" sy="-100000" algn="bl" rotWithShape="0"/>
              </a:effectLst>
              <a:latin typeface="Arial Black" panose="020B0A04020102020204" pitchFamily="34" charset="0"/>
            </a:endParaRPr>
          </a:p>
        </p:txBody>
      </p:sp>
      <p:grpSp>
        <p:nvGrpSpPr>
          <p:cNvPr id="2" name="Group 1" descr="OIMT Office of Information Management and Technology&#10;Information Technology Strategic Plan&#10;2015 - 2018&#10;Update 2016"/>
          <p:cNvGrpSpPr/>
          <p:nvPr/>
        </p:nvGrpSpPr>
        <p:grpSpPr>
          <a:xfrm>
            <a:off x="-39806" y="1"/>
            <a:ext cx="9199045" cy="8677274"/>
            <a:chOff x="-55046" y="1"/>
            <a:chExt cx="9199045" cy="8677274"/>
          </a:xfrm>
        </p:grpSpPr>
        <p:pic>
          <p:nvPicPr>
            <p:cNvPr id="12" name="Picture 11"/>
            <p:cNvPicPr/>
            <p:nvPr/>
          </p:nvPicPr>
          <p:blipFill>
            <a:blip r:embed="rId3">
              <a:extLst>
                <a:ext uri="{28A0092B-C50C-407E-A947-70E740481C1C}">
                  <a14:useLocalDpi xmlns:a14="http://schemas.microsoft.com/office/drawing/2010/main" val="0"/>
                </a:ext>
              </a:extLst>
            </a:blip>
            <a:srcRect/>
            <a:stretch>
              <a:fillRect/>
            </a:stretch>
          </p:blipFill>
          <p:spPr bwMode="auto">
            <a:xfrm>
              <a:off x="-2" y="1"/>
              <a:ext cx="9144001" cy="8677274"/>
            </a:xfrm>
            <a:prstGeom prst="rect">
              <a:avLst/>
            </a:prstGeom>
            <a:noFill/>
            <a:ln>
              <a:noFill/>
            </a:ln>
          </p:spPr>
        </p:pic>
        <p:sp>
          <p:nvSpPr>
            <p:cNvPr id="14" name="Rectangle 13"/>
            <p:cNvSpPr/>
            <p:nvPr/>
          </p:nvSpPr>
          <p:spPr>
            <a:xfrm>
              <a:off x="0" y="977462"/>
              <a:ext cx="8986344" cy="392569"/>
            </a:xfrm>
            <a:prstGeom prst="rect">
              <a:avLst/>
            </a:prstGeom>
            <a:gradFill>
              <a:gsLst>
                <a:gs pos="80000">
                  <a:schemeClr val="tx2">
                    <a:lumMod val="75000"/>
                  </a:schemeClr>
                </a:gs>
                <a:gs pos="100000">
                  <a:schemeClr val="accent1">
                    <a:lumMod val="50000"/>
                  </a:schemeClr>
                </a:gs>
              </a:gsLst>
              <a:lin ang="174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181" name="Picture 13" descr="FDA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2398" y="584893"/>
              <a:ext cx="1713389" cy="785138"/>
            </a:xfrm>
            <a:prstGeom prst="rect">
              <a:avLst/>
            </a:prstGeom>
            <a:solidFill>
              <a:schemeClr val="bg2"/>
            </a:solidFill>
          </p:spPr>
        </p:pic>
        <p:sp>
          <p:nvSpPr>
            <p:cNvPr id="13" name="Text Box 2"/>
            <p:cNvSpPr txBox="1"/>
            <p:nvPr/>
          </p:nvSpPr>
          <p:spPr>
            <a:xfrm>
              <a:off x="-55046" y="3061818"/>
              <a:ext cx="8110475" cy="2924312"/>
            </a:xfrm>
            <a:prstGeom prst="rect">
              <a:avLst/>
            </a:prstGeom>
            <a:solidFill>
              <a:schemeClr val="accent1"/>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457200">
                <a:spcBef>
                  <a:spcPts val="1200"/>
                </a:spcBef>
                <a:spcAft>
                  <a:spcPts val="1000"/>
                </a:spcAft>
              </a:pPr>
              <a:r>
                <a:rPr lang="en-US" sz="2400" dirty="0">
                  <a:solidFill>
                    <a:srgbClr val="FFFFFF"/>
                  </a:solidFill>
                  <a:ea typeface="Calibri"/>
                  <a:cs typeface="Times New Roman"/>
                </a:rPr>
                <a:t>OIMT | Office of Information Management and Technology</a:t>
              </a:r>
              <a:endParaRPr lang="en-US" sz="1050" dirty="0">
                <a:solidFill>
                  <a:prstClr val="black"/>
                </a:solidFill>
                <a:ea typeface="Calibri"/>
                <a:cs typeface="Times New Roman"/>
              </a:endParaRPr>
            </a:p>
            <a:p>
              <a:pPr marL="457200">
                <a:spcBef>
                  <a:spcPts val="1200"/>
                </a:spcBef>
                <a:spcAft>
                  <a:spcPts val="1000"/>
                </a:spcAft>
              </a:pPr>
              <a:r>
                <a:rPr lang="en-US" sz="2800" dirty="0">
                  <a:solidFill>
                    <a:srgbClr val="FFFFFF"/>
                  </a:solidFill>
                  <a:ea typeface="Calibri"/>
                  <a:cs typeface="Times New Roman"/>
                </a:rPr>
                <a:t>Information Technology Strategic Plan</a:t>
              </a:r>
              <a:endParaRPr lang="en-US" sz="1100" dirty="0">
                <a:solidFill>
                  <a:prstClr val="black"/>
                </a:solidFill>
                <a:ea typeface="Calibri"/>
                <a:cs typeface="Times New Roman"/>
              </a:endParaRPr>
            </a:p>
            <a:p>
              <a:pPr marL="457200">
                <a:spcBef>
                  <a:spcPts val="1200"/>
                </a:spcBef>
                <a:spcAft>
                  <a:spcPts val="1000"/>
                </a:spcAft>
              </a:pPr>
              <a:r>
                <a:rPr lang="en-US" sz="2800" dirty="0">
                  <a:solidFill>
                    <a:srgbClr val="FFC000"/>
                  </a:solidFill>
                  <a:ea typeface="Calibri"/>
                  <a:cs typeface="Times New Roman"/>
                </a:rPr>
                <a:t>2015-2018</a:t>
              </a:r>
            </a:p>
            <a:p>
              <a:pPr marL="457200">
                <a:spcBef>
                  <a:spcPts val="1200"/>
                </a:spcBef>
                <a:spcAft>
                  <a:spcPts val="1000"/>
                </a:spcAft>
              </a:pPr>
              <a:r>
                <a:rPr lang="en-US" sz="3200" b="1" dirty="0">
                  <a:solidFill>
                    <a:schemeClr val="bg1"/>
                  </a:solidFill>
                  <a:ea typeface="Calibri"/>
                  <a:cs typeface="Times New Roman"/>
                </a:rPr>
                <a:t>Update 2016</a:t>
              </a:r>
            </a:p>
            <a:p>
              <a:pPr marL="457200">
                <a:lnSpc>
                  <a:spcPct val="115000"/>
                </a:lnSpc>
                <a:spcBef>
                  <a:spcPts val="1200"/>
                </a:spcBef>
                <a:spcAft>
                  <a:spcPts val="1000"/>
                </a:spcAft>
              </a:pPr>
              <a:endParaRPr lang="en-US" sz="1100" dirty="0">
                <a:solidFill>
                  <a:prstClr val="black"/>
                </a:solidFill>
                <a:ea typeface="Calibri"/>
                <a:cs typeface="Times New Roman"/>
              </a:endParaRPr>
            </a:p>
            <a:p>
              <a:pPr marL="457200">
                <a:lnSpc>
                  <a:spcPct val="115000"/>
                </a:lnSpc>
                <a:spcBef>
                  <a:spcPts val="1200"/>
                </a:spcBef>
                <a:spcAft>
                  <a:spcPts val="1000"/>
                </a:spcAft>
              </a:pPr>
              <a:r>
                <a:rPr lang="en-US" sz="2800" dirty="0">
                  <a:solidFill>
                    <a:srgbClr val="FFFFFF"/>
                  </a:solidFill>
                  <a:ea typeface="Calibri"/>
                  <a:cs typeface="Times New Roman"/>
                </a:rPr>
                <a:t> </a:t>
              </a:r>
              <a:endParaRPr lang="en-US" sz="1100" dirty="0">
                <a:solidFill>
                  <a:prstClr val="black"/>
                </a:solidFill>
                <a:ea typeface="Calibri"/>
                <a:cs typeface="Times New Roman"/>
              </a:endParaRPr>
            </a:p>
            <a:p>
              <a:pPr marL="457200">
                <a:lnSpc>
                  <a:spcPct val="115000"/>
                </a:lnSpc>
                <a:spcBef>
                  <a:spcPts val="1200"/>
                </a:spcBef>
                <a:spcAft>
                  <a:spcPts val="1000"/>
                </a:spcAft>
              </a:pPr>
              <a:r>
                <a:rPr lang="en-US" sz="2800" dirty="0">
                  <a:solidFill>
                    <a:srgbClr val="FFFFFF"/>
                  </a:solidFill>
                  <a:ea typeface="Calibri"/>
                  <a:cs typeface="Times New Roman"/>
                </a:rPr>
                <a:t> </a:t>
              </a:r>
              <a:endParaRPr lang="en-US" sz="1100" dirty="0">
                <a:solidFill>
                  <a:prstClr val="black"/>
                </a:solidFill>
                <a:ea typeface="Calibri"/>
                <a:cs typeface="Times New Roman"/>
              </a:endParaRPr>
            </a:p>
          </p:txBody>
        </p:sp>
      </p:grpSp>
    </p:spTree>
    <p:extLst>
      <p:ext uri="{BB962C8B-B14F-4D97-AF65-F5344CB8AC3E}">
        <p14:creationId xmlns:p14="http://schemas.microsoft.com/office/powerpoint/2010/main" val="2798607392"/>
      </p:ext>
    </p:extLst>
  </p:cSld>
  <p:clrMapOvr>
    <a:masterClrMapping/>
  </p:clrMapOvr>
  <mc:AlternateContent xmlns:mc="http://schemas.openxmlformats.org/markup-compatibility/2006" xmlns:p14="http://schemas.microsoft.com/office/powerpoint/2010/main">
    <mc:Choice Requires="p14">
      <p:transition spd="slow" p14:dur="25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
          <p:cNvSpPr>
            <a:spLocks noGrp="1"/>
          </p:cNvSpPr>
          <p:nvPr>
            <p:ph type="title"/>
          </p:nvPr>
        </p:nvSpPr>
        <p:spPr>
          <a:xfrm>
            <a:off x="1290536" y="62273"/>
            <a:ext cx="6537960" cy="1143000"/>
          </a:xfrm>
        </p:spPr>
        <p:txBody>
          <a:bodyPr>
            <a:normAutofit/>
          </a:bodyPr>
          <a:lstStyle/>
          <a:p>
            <a:r>
              <a:rPr lang="en-US" dirty="0"/>
              <a:t>Implementation Progress</a:t>
            </a:r>
          </a:p>
        </p:txBody>
      </p:sp>
      <p:grpSp>
        <p:nvGrpSpPr>
          <p:cNvPr id="2" name="Group 1" descr="Thermometer with 10 portions marked. Four of the portions are colored red starting from the bottom and progressing up. At the very bottom of the thermometer it is tagged with September 2015. Three red portions above that there is a listing of April 2016 25%. And on top of that in red it is listed as January 2017 40%. On the last red portion there are six white portions with no tags and at the top of the thermometer it states 2018."/>
          <p:cNvGrpSpPr/>
          <p:nvPr/>
        </p:nvGrpSpPr>
        <p:grpSpPr>
          <a:xfrm>
            <a:off x="4107956" y="947293"/>
            <a:ext cx="2978647" cy="5039063"/>
            <a:chOff x="4107956" y="947293"/>
            <a:chExt cx="2978647" cy="5039063"/>
          </a:xfrm>
        </p:grpSpPr>
        <p:sp>
          <p:nvSpPr>
            <p:cNvPr id="6" name="Oval 5"/>
            <p:cNvSpPr/>
            <p:nvPr/>
          </p:nvSpPr>
          <p:spPr>
            <a:xfrm rot="21318667">
              <a:off x="4125683" y="4952990"/>
              <a:ext cx="881743" cy="892628"/>
            </a:xfrm>
            <a:prstGeom prst="ellipse">
              <a:avLst/>
            </a:prstGeom>
            <a:solidFill>
              <a:schemeClr val="accent2">
                <a:lumMod val="75000"/>
              </a:schemeClr>
            </a:solidFill>
            <a:ln>
              <a:solidFill>
                <a:schemeClr val="accent2">
                  <a:lumMod val="50000"/>
                </a:schemeClr>
              </a:solidFill>
            </a:ln>
            <a:effectLst>
              <a:outerShdw blurRad="152400" dist="101600" dir="5400000" sx="90000" sy="-19000" rotWithShape="0">
                <a:prstClr val="black">
                  <a:alpha val="15000"/>
                </a:prstClr>
              </a:outerShdw>
            </a:effectLst>
            <a:scene3d>
              <a:camera prst="orthographicFront"/>
              <a:lightRig rig="threePt" dir="t"/>
            </a:scene3d>
            <a:sp3d>
              <a:bevelT w="558800" h="558800"/>
              <a:bevelB w="558800" h="5588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6" name="Group 35"/>
            <p:cNvGrpSpPr/>
            <p:nvPr/>
          </p:nvGrpSpPr>
          <p:grpSpPr>
            <a:xfrm>
              <a:off x="4288957" y="1175498"/>
              <a:ext cx="552468" cy="3967926"/>
              <a:chOff x="4376045" y="1567394"/>
              <a:chExt cx="552468" cy="3967926"/>
            </a:xfrm>
          </p:grpSpPr>
          <p:sp>
            <p:nvSpPr>
              <p:cNvPr id="33" name="Can 32"/>
              <p:cNvSpPr/>
              <p:nvPr/>
            </p:nvSpPr>
            <p:spPr>
              <a:xfrm>
                <a:off x="4376045" y="5083565"/>
                <a:ext cx="552468" cy="451755"/>
              </a:xfrm>
              <a:prstGeom prst="can">
                <a:avLst/>
              </a:prstGeom>
              <a:solidFill>
                <a:schemeClr val="accent2">
                  <a:lumMod val="75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Can 31"/>
              <p:cNvSpPr/>
              <p:nvPr/>
            </p:nvSpPr>
            <p:spPr>
              <a:xfrm>
                <a:off x="4376045" y="4692882"/>
                <a:ext cx="552468" cy="451755"/>
              </a:xfrm>
              <a:prstGeom prst="can">
                <a:avLst/>
              </a:prstGeom>
              <a:solidFill>
                <a:schemeClr val="accent2">
                  <a:lumMod val="75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Can 30"/>
              <p:cNvSpPr/>
              <p:nvPr/>
            </p:nvSpPr>
            <p:spPr>
              <a:xfrm>
                <a:off x="4376045" y="4302196"/>
                <a:ext cx="552468" cy="451755"/>
              </a:xfrm>
              <a:prstGeom prst="can">
                <a:avLst/>
              </a:prstGeom>
              <a:solidFill>
                <a:schemeClr val="accent2">
                  <a:lumMod val="75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Can 29"/>
              <p:cNvSpPr/>
              <p:nvPr/>
            </p:nvSpPr>
            <p:spPr>
              <a:xfrm>
                <a:off x="4376045" y="3911510"/>
                <a:ext cx="552468" cy="451755"/>
              </a:xfrm>
              <a:prstGeom prst="can">
                <a:avLst/>
              </a:prstGeom>
              <a:solidFill>
                <a:schemeClr val="accent2">
                  <a:lumMod val="75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Can 28"/>
              <p:cNvSpPr/>
              <p:nvPr/>
            </p:nvSpPr>
            <p:spPr>
              <a:xfrm>
                <a:off x="4376045" y="3520824"/>
                <a:ext cx="552468" cy="451755"/>
              </a:xfrm>
              <a:prstGeom prst="can">
                <a:avLst/>
              </a:prstGeom>
              <a:solidFill>
                <a:schemeClr val="bg1">
                  <a:lumMod val="95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Can 27"/>
              <p:cNvSpPr/>
              <p:nvPr/>
            </p:nvSpPr>
            <p:spPr>
              <a:xfrm>
                <a:off x="4376045" y="3130138"/>
                <a:ext cx="552468" cy="451755"/>
              </a:xfrm>
              <a:prstGeom prst="can">
                <a:avLst/>
              </a:prstGeom>
              <a:solidFill>
                <a:schemeClr val="bg1">
                  <a:lumMod val="95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Can 26"/>
              <p:cNvSpPr/>
              <p:nvPr/>
            </p:nvSpPr>
            <p:spPr>
              <a:xfrm>
                <a:off x="4376045" y="2739452"/>
                <a:ext cx="552468" cy="451755"/>
              </a:xfrm>
              <a:prstGeom prst="can">
                <a:avLst/>
              </a:prstGeom>
              <a:solidFill>
                <a:schemeClr val="bg1">
                  <a:lumMod val="95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Can 25"/>
              <p:cNvSpPr/>
              <p:nvPr/>
            </p:nvSpPr>
            <p:spPr>
              <a:xfrm>
                <a:off x="4376045" y="2348766"/>
                <a:ext cx="552468" cy="451755"/>
              </a:xfrm>
              <a:prstGeom prst="can">
                <a:avLst/>
              </a:prstGeom>
              <a:solidFill>
                <a:schemeClr val="bg1">
                  <a:lumMod val="95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Can 23"/>
              <p:cNvSpPr/>
              <p:nvPr/>
            </p:nvSpPr>
            <p:spPr>
              <a:xfrm>
                <a:off x="4376045" y="1958080"/>
                <a:ext cx="552468" cy="451755"/>
              </a:xfrm>
              <a:prstGeom prst="can">
                <a:avLst/>
              </a:prstGeom>
              <a:solidFill>
                <a:schemeClr val="bg1">
                  <a:lumMod val="95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Can 33"/>
              <p:cNvSpPr/>
              <p:nvPr/>
            </p:nvSpPr>
            <p:spPr>
              <a:xfrm>
                <a:off x="4376045" y="1567394"/>
                <a:ext cx="552468" cy="451755"/>
              </a:xfrm>
              <a:prstGeom prst="can">
                <a:avLst/>
              </a:prstGeom>
              <a:solidFill>
                <a:schemeClr val="bg1">
                  <a:lumMod val="95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8" name="Moon 37"/>
            <p:cNvSpPr/>
            <p:nvPr/>
          </p:nvSpPr>
          <p:spPr>
            <a:xfrm rot="21062765">
              <a:off x="4107956" y="5051919"/>
              <a:ext cx="357866" cy="840319"/>
            </a:xfrm>
            <a:prstGeom prst="moon">
              <a:avLst>
                <a:gd name="adj" fmla="val 56497"/>
              </a:avLst>
            </a:prstGeom>
            <a:solidFill>
              <a:schemeClr val="bg1">
                <a:alpha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4340163" y="1301970"/>
              <a:ext cx="112514" cy="3848034"/>
            </a:xfrm>
            <a:prstGeom prst="rect">
              <a:avLst/>
            </a:prstGeom>
            <a:solidFill>
              <a:schemeClr val="bg1">
                <a:alpha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Box 42"/>
            <p:cNvSpPr txBox="1"/>
            <p:nvPr/>
          </p:nvSpPr>
          <p:spPr>
            <a:xfrm>
              <a:off x="4476363" y="5617024"/>
              <a:ext cx="2471057" cy="369332"/>
            </a:xfrm>
            <a:prstGeom prst="rect">
              <a:avLst/>
            </a:prstGeom>
            <a:noFill/>
          </p:spPr>
          <p:txBody>
            <a:bodyPr wrap="square" rtlCol="0">
              <a:spAutoFit/>
            </a:bodyPr>
            <a:lstStyle/>
            <a:p>
              <a:pPr algn="ctr"/>
              <a:r>
                <a:rPr lang="en-US" b="1" dirty="0"/>
                <a:t>September 2015</a:t>
              </a:r>
            </a:p>
          </p:txBody>
        </p:sp>
        <p:sp>
          <p:nvSpPr>
            <p:cNvPr id="44" name="TextBox 43"/>
            <p:cNvSpPr txBox="1"/>
            <p:nvPr/>
          </p:nvSpPr>
          <p:spPr>
            <a:xfrm>
              <a:off x="4702640" y="947293"/>
              <a:ext cx="947057" cy="369332"/>
            </a:xfrm>
            <a:prstGeom prst="rect">
              <a:avLst/>
            </a:prstGeom>
            <a:noFill/>
          </p:spPr>
          <p:txBody>
            <a:bodyPr wrap="square" rtlCol="0">
              <a:spAutoFit/>
            </a:bodyPr>
            <a:lstStyle/>
            <a:p>
              <a:pPr algn="ctr"/>
              <a:r>
                <a:rPr lang="en-US" b="1" dirty="0"/>
                <a:t>2018</a:t>
              </a:r>
            </a:p>
          </p:txBody>
        </p:sp>
        <p:sp>
          <p:nvSpPr>
            <p:cNvPr id="45" name="TextBox 44"/>
            <p:cNvSpPr txBox="1"/>
            <p:nvPr/>
          </p:nvSpPr>
          <p:spPr>
            <a:xfrm>
              <a:off x="4656364" y="3374245"/>
              <a:ext cx="2430239" cy="369332"/>
            </a:xfrm>
            <a:prstGeom prst="rect">
              <a:avLst/>
            </a:prstGeom>
            <a:noFill/>
          </p:spPr>
          <p:txBody>
            <a:bodyPr wrap="square" rtlCol="0">
              <a:spAutoFit/>
            </a:bodyPr>
            <a:lstStyle/>
            <a:p>
              <a:pPr algn="ctr"/>
              <a:r>
                <a:rPr lang="en-US" b="1" dirty="0"/>
                <a:t>January  2017: ~ 40%</a:t>
              </a:r>
            </a:p>
          </p:txBody>
        </p:sp>
        <p:sp>
          <p:nvSpPr>
            <p:cNvPr id="46" name="TextBox 45"/>
            <p:cNvSpPr txBox="1"/>
            <p:nvPr/>
          </p:nvSpPr>
          <p:spPr>
            <a:xfrm>
              <a:off x="4514845" y="3971369"/>
              <a:ext cx="2430239" cy="369332"/>
            </a:xfrm>
            <a:prstGeom prst="rect">
              <a:avLst/>
            </a:prstGeom>
            <a:noFill/>
          </p:spPr>
          <p:txBody>
            <a:bodyPr wrap="square" rtlCol="0">
              <a:spAutoFit/>
            </a:bodyPr>
            <a:lstStyle/>
            <a:p>
              <a:pPr algn="ctr"/>
              <a:r>
                <a:rPr lang="en-US" b="1" dirty="0"/>
                <a:t>April  2016: ~ 25%</a:t>
              </a:r>
            </a:p>
          </p:txBody>
        </p:sp>
      </p:grpSp>
    </p:spTree>
    <p:extLst>
      <p:ext uri="{BB962C8B-B14F-4D97-AF65-F5344CB8AC3E}">
        <p14:creationId xmlns:p14="http://schemas.microsoft.com/office/powerpoint/2010/main" val="1007941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318"/>
            <a:ext cx="8229600" cy="1143000"/>
          </a:xfrm>
        </p:spPr>
        <p:txBody>
          <a:bodyPr>
            <a:normAutofit/>
          </a:bodyPr>
          <a:lstStyle/>
          <a:p>
            <a:r>
              <a:rPr lang="en-US" dirty="0"/>
              <a:t>Major Accomplishments</a:t>
            </a:r>
          </a:p>
        </p:txBody>
      </p:sp>
      <p:graphicFrame>
        <p:nvGraphicFramePr>
          <p:cNvPr id="4" name="Content Placeholder 3" descr="Table with five columns and five rows. The heading row has Ehnahnced Service Offerings which spans across three columns colored pink. The second heading is Governance, Communication &amp; Transparency which spans across two columns and colored blue.&#10;&#10;First row, cells under Enhanced Service Offerings heading: Choose Your Own Device Program, Systems Management Center (SMC), Electronic Submissions Gateway (ESG) Upgrade. Remaining two cells under the Governance, Communication &amp; Transparency heading: Enterprise Portfolio Management Office, and then OIMT Communication Council.&#10;&#10;Second row, cells under Enhanced Service Offerings heading: Multiple Cloud Services, Chief Technology Officer (CTO), and ServiceNow &amp; ITIL. Remaining two cells under Governance, Communication &amp; Transparency heading: Balanced Scorecard Methodology, and Quarterly Field and Center/Office Meetings.&#10;&#10;Third row, cells under Enhanced Service Offerings heading: Cybersecurity Task Force and GAO Remediation, Collaboration Pilots, Network Upgrades &amp; Internet 2. Remaining two cells under Governance, Communication &amp; Transparency heading: Governance Sub-Committees, and High Performance Computing (HPC) Governance Board.&#10;&#10;Last row in table,  cells under Enhanced Service Offerings heading:eNSpect, ACE Customs Interface, Infrastructure &amp; Application Monitoring. Remaining two cells under Governance, Communication &amp; Transparency heading: Portfolio of Projects Project Reviews &amp; Standard Reporting, Intake Process."/>
          <p:cNvGraphicFramePr>
            <a:graphicFrameLocks noGrp="1"/>
          </p:cNvGraphicFramePr>
          <p:nvPr>
            <p:ph idx="4294967295"/>
            <p:extLst>
              <p:ext uri="{D42A27DB-BD31-4B8C-83A1-F6EECF244321}">
                <p14:modId xmlns:p14="http://schemas.microsoft.com/office/powerpoint/2010/main" val="1166680261"/>
              </p:ext>
            </p:extLst>
          </p:nvPr>
        </p:nvGraphicFramePr>
        <p:xfrm>
          <a:off x="635000" y="981075"/>
          <a:ext cx="8509000" cy="5252236"/>
        </p:xfrm>
        <a:graphic>
          <a:graphicData uri="http://schemas.openxmlformats.org/drawingml/2006/table">
            <a:tbl>
              <a:tblPr bandRow="1">
                <a:tableStyleId>{5C22544A-7EE6-4342-B048-85BDC9FD1C3A}</a:tableStyleId>
              </a:tblPr>
              <a:tblGrid>
                <a:gridCol w="1701800">
                  <a:extLst>
                    <a:ext uri="{9D8B030D-6E8A-4147-A177-3AD203B41FA5}">
                      <a16:colId xmlns:a16="http://schemas.microsoft.com/office/drawing/2014/main" val="20000"/>
                    </a:ext>
                  </a:extLst>
                </a:gridCol>
                <a:gridCol w="1701800">
                  <a:extLst>
                    <a:ext uri="{9D8B030D-6E8A-4147-A177-3AD203B41FA5}">
                      <a16:colId xmlns:a16="http://schemas.microsoft.com/office/drawing/2014/main" val="20001"/>
                    </a:ext>
                  </a:extLst>
                </a:gridCol>
                <a:gridCol w="1701800">
                  <a:extLst>
                    <a:ext uri="{9D8B030D-6E8A-4147-A177-3AD203B41FA5}">
                      <a16:colId xmlns:a16="http://schemas.microsoft.com/office/drawing/2014/main" val="20002"/>
                    </a:ext>
                  </a:extLst>
                </a:gridCol>
                <a:gridCol w="1701800">
                  <a:extLst>
                    <a:ext uri="{9D8B030D-6E8A-4147-A177-3AD203B41FA5}">
                      <a16:colId xmlns:a16="http://schemas.microsoft.com/office/drawing/2014/main" val="20003"/>
                    </a:ext>
                  </a:extLst>
                </a:gridCol>
                <a:gridCol w="1701800">
                  <a:extLst>
                    <a:ext uri="{9D8B030D-6E8A-4147-A177-3AD203B41FA5}">
                      <a16:colId xmlns:a16="http://schemas.microsoft.com/office/drawing/2014/main" val="20004"/>
                    </a:ext>
                  </a:extLst>
                </a:gridCol>
              </a:tblGrid>
              <a:tr h="600730">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i="0" u="sng" dirty="0">
                          <a:solidFill>
                            <a:srgbClr val="002060"/>
                          </a:solidFill>
                        </a:rPr>
                        <a:t>Enhanced Service</a:t>
                      </a:r>
                      <a:r>
                        <a:rPr lang="en-US" sz="1800" b="1" i="0" u="sng" baseline="0" dirty="0">
                          <a:solidFill>
                            <a:srgbClr val="002060"/>
                          </a:solidFill>
                        </a:rPr>
                        <a:t> Offerings</a:t>
                      </a:r>
                      <a:endParaRPr lang="en-US" sz="1800" b="1" i="0" u="sng" dirty="0">
                        <a:solidFill>
                          <a:srgbClr val="002060"/>
                        </a:solidFill>
                      </a:endParaRPr>
                    </a:p>
                  </a:txBody>
                  <a:tcPr>
                    <a:gradFill>
                      <a:gsLst>
                        <a:gs pos="0">
                          <a:schemeClr val="accent2">
                            <a:lumMod val="20000"/>
                            <a:lumOff val="80000"/>
                          </a:schemeClr>
                        </a:gs>
                        <a:gs pos="0">
                          <a:schemeClr val="accent2">
                            <a:lumMod val="20000"/>
                            <a:lumOff val="80000"/>
                          </a:schemeClr>
                        </a:gs>
                      </a:gsLst>
                      <a:lin ang="16200000" scaled="0"/>
                    </a:gradFill>
                  </a:tcPr>
                </a:tc>
                <a:tc hMerge="1">
                  <a:txBody>
                    <a:bodyPr/>
                    <a:lstStyle/>
                    <a:p>
                      <a:pPr algn="l"/>
                      <a:endParaRPr lang="en-US" sz="1600" dirty="0"/>
                    </a:p>
                  </a:txBody>
                  <a:tcPr>
                    <a:gradFill>
                      <a:gsLst>
                        <a:gs pos="0">
                          <a:schemeClr val="accent1">
                            <a:tint val="100000"/>
                            <a:shade val="100000"/>
                            <a:satMod val="130000"/>
                            <a:alpha val="0"/>
                          </a:schemeClr>
                        </a:gs>
                        <a:gs pos="100000">
                          <a:schemeClr val="accent1">
                            <a:tint val="50000"/>
                            <a:shade val="100000"/>
                            <a:satMod val="350000"/>
                          </a:schemeClr>
                        </a:gs>
                      </a:gsLst>
                      <a:lin ang="16200000" scaled="0"/>
                    </a:grad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600" b="1" i="1" dirty="0">
                        <a:solidFill>
                          <a:srgbClr val="002060"/>
                        </a:solidFill>
                      </a:endParaRPr>
                    </a:p>
                  </a:txBody>
                  <a:tcPr>
                    <a:gradFill>
                      <a:gsLst>
                        <a:gs pos="0">
                          <a:schemeClr val="accent1">
                            <a:tint val="100000"/>
                            <a:shade val="100000"/>
                            <a:satMod val="130000"/>
                            <a:alpha val="0"/>
                          </a:schemeClr>
                        </a:gs>
                        <a:gs pos="100000">
                          <a:schemeClr val="accent1">
                            <a:tint val="50000"/>
                            <a:shade val="100000"/>
                            <a:satMod val="350000"/>
                          </a:schemeClr>
                        </a:gs>
                      </a:gsLst>
                      <a:lin ang="16200000" scaled="0"/>
                    </a:gradFill>
                  </a:tcP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i="0" u="sng" dirty="0">
                          <a:solidFill>
                            <a:srgbClr val="002060"/>
                          </a:solidFill>
                        </a:rPr>
                        <a:t>Governance,</a:t>
                      </a:r>
                      <a:r>
                        <a:rPr lang="en-US" sz="1800" b="1" i="0" u="sng" baseline="0" dirty="0">
                          <a:solidFill>
                            <a:srgbClr val="002060"/>
                          </a:solidFill>
                        </a:rPr>
                        <a:t> </a:t>
                      </a:r>
                      <a:r>
                        <a:rPr lang="en-US" sz="1800" b="1" i="0" u="sng" dirty="0">
                          <a:solidFill>
                            <a:srgbClr val="002060"/>
                          </a:solidFill>
                        </a:rPr>
                        <a:t>Communication &amp; Transparency</a:t>
                      </a:r>
                    </a:p>
                  </a:txBody>
                  <a:tcPr>
                    <a:gradFill>
                      <a:gsLst>
                        <a:gs pos="100000">
                          <a:schemeClr val="tx2">
                            <a:lumMod val="20000"/>
                            <a:lumOff val="80000"/>
                          </a:schemeClr>
                        </a:gs>
                        <a:gs pos="100000">
                          <a:schemeClr val="accent1">
                            <a:tint val="50000"/>
                            <a:shade val="100000"/>
                            <a:satMod val="350000"/>
                          </a:schemeClr>
                        </a:gs>
                      </a:gsLst>
                      <a:lin ang="16200000" scaled="0"/>
                    </a:gradFill>
                  </a:tcPr>
                </a:tc>
                <a:tc hMerge="1">
                  <a:txBody>
                    <a:bodyPr/>
                    <a:lstStyle/>
                    <a:p>
                      <a:pPr algn="l"/>
                      <a:endParaRPr lang="en-US" sz="1600" b="1" i="1" dirty="0">
                        <a:solidFill>
                          <a:srgbClr val="002060"/>
                        </a:solidFill>
                      </a:endParaRPr>
                    </a:p>
                  </a:txBody>
                  <a:tcPr>
                    <a:gradFill>
                      <a:gsLst>
                        <a:gs pos="0">
                          <a:schemeClr val="accent1">
                            <a:tint val="100000"/>
                            <a:shade val="100000"/>
                            <a:satMod val="130000"/>
                            <a:alpha val="0"/>
                          </a:schemeClr>
                        </a:gs>
                        <a:gs pos="100000">
                          <a:schemeClr val="accent1">
                            <a:tint val="50000"/>
                            <a:shade val="100000"/>
                            <a:satMod val="350000"/>
                          </a:schemeClr>
                        </a:gs>
                      </a:gsLst>
                      <a:lin ang="16200000" scaled="0"/>
                    </a:gradFill>
                  </a:tcPr>
                </a:tc>
                <a:extLst>
                  <a:ext uri="{0D108BD9-81ED-4DB2-BD59-A6C34878D82A}">
                    <a16:rowId xmlns:a16="http://schemas.microsoft.com/office/drawing/2014/main" val="10000"/>
                  </a:ext>
                </a:extLst>
              </a:tr>
              <a:tr h="112851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i="1" dirty="0">
                          <a:solidFill>
                            <a:srgbClr val="002060"/>
                          </a:solidFill>
                        </a:rPr>
                        <a:t>Choose Your Own Device Program</a:t>
                      </a:r>
                    </a:p>
                  </a:txBody>
                  <a:tcPr>
                    <a:gradFill>
                      <a:gsLst>
                        <a:gs pos="0">
                          <a:schemeClr val="accent2">
                            <a:lumMod val="20000"/>
                            <a:lumOff val="80000"/>
                          </a:schemeClr>
                        </a:gs>
                        <a:gs pos="0">
                          <a:schemeClr val="accent2">
                            <a:lumMod val="20000"/>
                            <a:lumOff val="80000"/>
                          </a:schemeClr>
                        </a:gs>
                      </a:gsLst>
                      <a:lin ang="16200000" scaled="0"/>
                    </a:gradFill>
                  </a:tcPr>
                </a:tc>
                <a:tc>
                  <a:txBody>
                    <a:bodyPr/>
                    <a:lstStyle/>
                    <a:p>
                      <a:pPr algn="l"/>
                      <a:r>
                        <a:rPr lang="en-US" sz="1400" b="1" i="1" dirty="0">
                          <a:solidFill>
                            <a:srgbClr val="002060"/>
                          </a:solidFill>
                        </a:rPr>
                        <a:t>Systems Management Center (SMC)</a:t>
                      </a:r>
                      <a:endParaRPr lang="en-US" sz="1400" dirty="0"/>
                    </a:p>
                  </a:txBody>
                  <a:tcPr>
                    <a:gradFill>
                      <a:gsLst>
                        <a:gs pos="0">
                          <a:schemeClr val="accent2">
                            <a:lumMod val="20000"/>
                            <a:lumOff val="80000"/>
                          </a:schemeClr>
                        </a:gs>
                        <a:gs pos="0">
                          <a:schemeClr val="accent2">
                            <a:lumMod val="20000"/>
                            <a:lumOff val="80000"/>
                          </a:schemeClr>
                        </a:gs>
                      </a:gsLst>
                      <a:lin ang="16200000" scaled="0"/>
                    </a:gra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i="1" dirty="0">
                          <a:solidFill>
                            <a:srgbClr val="002060"/>
                          </a:solidFill>
                        </a:rPr>
                        <a:t>Electronic Submissions Gateway (ESG) Upgrade</a:t>
                      </a:r>
                    </a:p>
                  </a:txBody>
                  <a:tcPr>
                    <a:gradFill>
                      <a:gsLst>
                        <a:gs pos="0">
                          <a:schemeClr val="accent2">
                            <a:lumMod val="20000"/>
                            <a:lumOff val="80000"/>
                          </a:schemeClr>
                        </a:gs>
                        <a:gs pos="0">
                          <a:schemeClr val="accent2">
                            <a:lumMod val="20000"/>
                            <a:lumOff val="80000"/>
                          </a:schemeClr>
                        </a:gs>
                      </a:gsLst>
                      <a:lin ang="16200000" scaled="0"/>
                    </a:gra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i="1" dirty="0">
                          <a:solidFill>
                            <a:srgbClr val="002060"/>
                          </a:solidFill>
                        </a:rPr>
                        <a:t>Enterprise Portfolio Management Office</a:t>
                      </a:r>
                    </a:p>
                  </a:txBody>
                  <a:tcPr>
                    <a:gradFill>
                      <a:gsLst>
                        <a:gs pos="100000">
                          <a:schemeClr val="tx2">
                            <a:lumMod val="20000"/>
                            <a:lumOff val="80000"/>
                          </a:schemeClr>
                        </a:gs>
                        <a:gs pos="100000">
                          <a:schemeClr val="accent1">
                            <a:tint val="50000"/>
                            <a:shade val="100000"/>
                            <a:satMod val="350000"/>
                          </a:schemeClr>
                        </a:gs>
                      </a:gsLst>
                      <a:lin ang="16200000" scaled="0"/>
                    </a:gradFill>
                  </a:tcPr>
                </a:tc>
                <a:tc>
                  <a:txBody>
                    <a:bodyPr/>
                    <a:lstStyle/>
                    <a:p>
                      <a:pPr algn="l"/>
                      <a:r>
                        <a:rPr lang="en-US" sz="1400" b="1" i="1" dirty="0">
                          <a:solidFill>
                            <a:srgbClr val="002060"/>
                          </a:solidFill>
                        </a:rPr>
                        <a:t>OIMT Communication Council</a:t>
                      </a:r>
                    </a:p>
                  </a:txBody>
                  <a:tcPr>
                    <a:gradFill>
                      <a:gsLst>
                        <a:gs pos="100000">
                          <a:schemeClr val="tx2">
                            <a:lumMod val="20000"/>
                            <a:lumOff val="80000"/>
                          </a:schemeClr>
                        </a:gs>
                        <a:gs pos="100000">
                          <a:schemeClr val="accent1">
                            <a:tint val="50000"/>
                            <a:shade val="100000"/>
                            <a:satMod val="350000"/>
                          </a:schemeClr>
                        </a:gs>
                      </a:gsLst>
                      <a:lin ang="16200000" scaled="0"/>
                    </a:gradFill>
                  </a:tcPr>
                </a:tc>
                <a:extLst>
                  <a:ext uri="{0D108BD9-81ED-4DB2-BD59-A6C34878D82A}">
                    <a16:rowId xmlns:a16="http://schemas.microsoft.com/office/drawing/2014/main" val="10001"/>
                  </a:ext>
                </a:extLst>
              </a:tr>
              <a:tr h="112851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i="1" dirty="0">
                          <a:solidFill>
                            <a:srgbClr val="002060"/>
                          </a:solidFill>
                        </a:rPr>
                        <a:t>Multiple Cloud Services</a:t>
                      </a:r>
                    </a:p>
                  </a:txBody>
                  <a:tcPr>
                    <a:gradFill>
                      <a:gsLst>
                        <a:gs pos="0">
                          <a:schemeClr val="accent2">
                            <a:lumMod val="20000"/>
                            <a:lumOff val="80000"/>
                          </a:schemeClr>
                        </a:gs>
                        <a:gs pos="0">
                          <a:schemeClr val="accent2">
                            <a:lumMod val="20000"/>
                            <a:lumOff val="80000"/>
                          </a:schemeClr>
                        </a:gs>
                      </a:gsLst>
                      <a:lin ang="16200000" scaled="0"/>
                    </a:gra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i="1" dirty="0">
                          <a:solidFill>
                            <a:srgbClr val="002060"/>
                          </a:solidFill>
                        </a:rPr>
                        <a:t>Chief Technology Officer (CTO)</a:t>
                      </a:r>
                    </a:p>
                  </a:txBody>
                  <a:tcPr>
                    <a:gradFill>
                      <a:gsLst>
                        <a:gs pos="0">
                          <a:schemeClr val="accent2">
                            <a:lumMod val="20000"/>
                            <a:lumOff val="80000"/>
                          </a:schemeClr>
                        </a:gs>
                        <a:gs pos="0">
                          <a:schemeClr val="accent2">
                            <a:lumMod val="20000"/>
                            <a:lumOff val="80000"/>
                          </a:schemeClr>
                        </a:gs>
                      </a:gsLst>
                      <a:lin ang="16200000" scaled="0"/>
                    </a:gra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i="1" dirty="0" err="1">
                          <a:solidFill>
                            <a:srgbClr val="002060"/>
                          </a:solidFill>
                        </a:rPr>
                        <a:t>ServiceNow</a:t>
                      </a:r>
                      <a:r>
                        <a:rPr lang="en-US" sz="1400" b="1" i="1" dirty="0">
                          <a:solidFill>
                            <a:srgbClr val="002060"/>
                          </a:solidFill>
                        </a:rPr>
                        <a:t> &amp; ITIL</a:t>
                      </a:r>
                    </a:p>
                    <a:p>
                      <a:pPr algn="l"/>
                      <a:endParaRPr lang="en-US" sz="1400" dirty="0"/>
                    </a:p>
                  </a:txBody>
                  <a:tcPr>
                    <a:gradFill>
                      <a:gsLst>
                        <a:gs pos="0">
                          <a:schemeClr val="accent2">
                            <a:lumMod val="20000"/>
                            <a:lumOff val="80000"/>
                          </a:schemeClr>
                        </a:gs>
                        <a:gs pos="0">
                          <a:schemeClr val="accent2">
                            <a:lumMod val="20000"/>
                            <a:lumOff val="80000"/>
                          </a:schemeClr>
                        </a:gs>
                      </a:gsLst>
                      <a:lin ang="16200000" scaled="0"/>
                    </a:gra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i="1" dirty="0">
                          <a:solidFill>
                            <a:srgbClr val="002060"/>
                          </a:solidFill>
                        </a:rPr>
                        <a:t>Balanced Scorecard Methodology</a:t>
                      </a:r>
                    </a:p>
                  </a:txBody>
                  <a:tcPr>
                    <a:gradFill>
                      <a:gsLst>
                        <a:gs pos="100000">
                          <a:schemeClr val="tx2">
                            <a:lumMod val="20000"/>
                            <a:lumOff val="80000"/>
                          </a:schemeClr>
                        </a:gs>
                        <a:gs pos="100000">
                          <a:schemeClr val="accent1">
                            <a:tint val="50000"/>
                            <a:shade val="100000"/>
                            <a:satMod val="350000"/>
                          </a:schemeClr>
                        </a:gs>
                      </a:gsLst>
                      <a:lin ang="16200000" scaled="0"/>
                    </a:gra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i="1" dirty="0">
                          <a:solidFill>
                            <a:srgbClr val="002060"/>
                          </a:solidFill>
                        </a:rPr>
                        <a:t>Quarterly Field and Center/Office Meetings</a:t>
                      </a:r>
                    </a:p>
                  </a:txBody>
                  <a:tcPr>
                    <a:gradFill>
                      <a:gsLst>
                        <a:gs pos="100000">
                          <a:schemeClr val="tx2">
                            <a:lumMod val="20000"/>
                            <a:lumOff val="80000"/>
                          </a:schemeClr>
                        </a:gs>
                        <a:gs pos="100000">
                          <a:schemeClr val="accent1">
                            <a:tint val="50000"/>
                            <a:shade val="100000"/>
                            <a:satMod val="350000"/>
                          </a:schemeClr>
                        </a:gs>
                      </a:gsLst>
                      <a:lin ang="16200000" scaled="0"/>
                    </a:gradFill>
                  </a:tcPr>
                </a:tc>
                <a:extLst>
                  <a:ext uri="{0D108BD9-81ED-4DB2-BD59-A6C34878D82A}">
                    <a16:rowId xmlns:a16="http://schemas.microsoft.com/office/drawing/2014/main" val="10002"/>
                  </a:ext>
                </a:extLst>
              </a:tr>
              <a:tr h="113356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i="1" dirty="0">
                          <a:solidFill>
                            <a:srgbClr val="002060"/>
                          </a:solidFill>
                        </a:rPr>
                        <a:t>Cybersecurity Task Force and GAO Remediation</a:t>
                      </a:r>
                    </a:p>
                  </a:txBody>
                  <a:tcPr>
                    <a:gradFill>
                      <a:gsLst>
                        <a:gs pos="0">
                          <a:schemeClr val="accent2">
                            <a:lumMod val="20000"/>
                            <a:lumOff val="80000"/>
                          </a:schemeClr>
                        </a:gs>
                        <a:gs pos="0">
                          <a:schemeClr val="accent2">
                            <a:lumMod val="20000"/>
                            <a:lumOff val="80000"/>
                          </a:schemeClr>
                        </a:gs>
                      </a:gsLst>
                      <a:lin ang="16200000" scaled="0"/>
                    </a:gra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i="1" dirty="0">
                          <a:solidFill>
                            <a:srgbClr val="002060"/>
                          </a:solidFill>
                        </a:rPr>
                        <a:t>Collaboration Pilots</a:t>
                      </a:r>
                    </a:p>
                    <a:p>
                      <a:pPr algn="l"/>
                      <a:endParaRPr lang="en-US" sz="1400" dirty="0"/>
                    </a:p>
                  </a:txBody>
                  <a:tcPr>
                    <a:gradFill>
                      <a:gsLst>
                        <a:gs pos="0">
                          <a:schemeClr val="accent2">
                            <a:lumMod val="20000"/>
                            <a:lumOff val="80000"/>
                          </a:schemeClr>
                        </a:gs>
                        <a:gs pos="0">
                          <a:schemeClr val="accent2">
                            <a:lumMod val="20000"/>
                            <a:lumOff val="80000"/>
                          </a:schemeClr>
                        </a:gs>
                      </a:gsLst>
                      <a:lin ang="16200000" scaled="0"/>
                    </a:gra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i="1" dirty="0">
                          <a:solidFill>
                            <a:srgbClr val="002060"/>
                          </a:solidFill>
                        </a:rPr>
                        <a:t>Network Upgrades</a:t>
                      </a:r>
                      <a:r>
                        <a:rPr lang="en-US" sz="1400" b="1" i="1" baseline="0" dirty="0">
                          <a:solidFill>
                            <a:srgbClr val="002060"/>
                          </a:solidFill>
                        </a:rPr>
                        <a:t> &amp; Internet 2</a:t>
                      </a:r>
                      <a:endParaRPr lang="en-US" sz="1400" b="1" i="1" dirty="0">
                        <a:solidFill>
                          <a:srgbClr val="002060"/>
                        </a:solidFill>
                      </a:endParaRPr>
                    </a:p>
                    <a:p>
                      <a:pPr algn="l"/>
                      <a:endParaRPr lang="en-US" sz="1400" dirty="0"/>
                    </a:p>
                  </a:txBody>
                  <a:tcPr>
                    <a:gradFill>
                      <a:gsLst>
                        <a:gs pos="0">
                          <a:schemeClr val="accent2">
                            <a:lumMod val="20000"/>
                            <a:lumOff val="80000"/>
                          </a:schemeClr>
                        </a:gs>
                        <a:gs pos="0">
                          <a:schemeClr val="accent2">
                            <a:lumMod val="20000"/>
                            <a:lumOff val="80000"/>
                          </a:schemeClr>
                        </a:gs>
                      </a:gsLst>
                      <a:lin ang="16200000" scaled="0"/>
                    </a:gra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i="1" dirty="0">
                          <a:solidFill>
                            <a:srgbClr val="002060"/>
                          </a:solidFill>
                        </a:rPr>
                        <a:t>Governance Sub-Committees</a:t>
                      </a:r>
                    </a:p>
                  </a:txBody>
                  <a:tcPr>
                    <a:gradFill>
                      <a:gsLst>
                        <a:gs pos="100000">
                          <a:schemeClr val="tx2">
                            <a:lumMod val="20000"/>
                            <a:lumOff val="80000"/>
                          </a:schemeClr>
                        </a:gs>
                        <a:gs pos="100000">
                          <a:schemeClr val="accent1">
                            <a:tint val="50000"/>
                            <a:shade val="100000"/>
                            <a:satMod val="350000"/>
                          </a:schemeClr>
                        </a:gs>
                      </a:gsLst>
                      <a:lin ang="16200000" scaled="0"/>
                    </a:gra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i="1" dirty="0">
                          <a:solidFill>
                            <a:srgbClr val="002060"/>
                          </a:solidFill>
                        </a:rPr>
                        <a:t>High Performance Computing (HPC)</a:t>
                      </a:r>
                      <a:r>
                        <a:rPr lang="en-US" sz="1400" b="1" i="1" baseline="0" dirty="0">
                          <a:solidFill>
                            <a:srgbClr val="002060"/>
                          </a:solidFill>
                        </a:rPr>
                        <a:t> G</a:t>
                      </a:r>
                      <a:r>
                        <a:rPr lang="en-US" sz="1400" b="1" i="1" dirty="0">
                          <a:solidFill>
                            <a:srgbClr val="002060"/>
                          </a:solidFill>
                        </a:rPr>
                        <a:t>overnance Board</a:t>
                      </a:r>
                    </a:p>
                  </a:txBody>
                  <a:tcPr>
                    <a:gradFill>
                      <a:gsLst>
                        <a:gs pos="100000">
                          <a:schemeClr val="tx2">
                            <a:lumMod val="20000"/>
                            <a:lumOff val="80000"/>
                          </a:schemeClr>
                        </a:gs>
                        <a:gs pos="100000">
                          <a:schemeClr val="accent1">
                            <a:tint val="50000"/>
                            <a:shade val="100000"/>
                            <a:satMod val="350000"/>
                          </a:schemeClr>
                        </a:gs>
                      </a:gsLst>
                      <a:lin ang="16200000" scaled="0"/>
                    </a:gradFill>
                  </a:tcPr>
                </a:tc>
                <a:extLst>
                  <a:ext uri="{0D108BD9-81ED-4DB2-BD59-A6C34878D82A}">
                    <a16:rowId xmlns:a16="http://schemas.microsoft.com/office/drawing/2014/main" val="10003"/>
                  </a:ext>
                </a:extLst>
              </a:tr>
              <a:tr h="122156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i="1" dirty="0" err="1">
                          <a:solidFill>
                            <a:srgbClr val="002060"/>
                          </a:solidFill>
                        </a:rPr>
                        <a:t>eNSpect</a:t>
                      </a:r>
                      <a:endParaRPr lang="en-US" sz="1400" dirty="0"/>
                    </a:p>
                  </a:txBody>
                  <a:tcPr>
                    <a:gradFill>
                      <a:gsLst>
                        <a:gs pos="0">
                          <a:schemeClr val="accent2">
                            <a:lumMod val="20000"/>
                            <a:lumOff val="80000"/>
                          </a:schemeClr>
                        </a:gs>
                        <a:gs pos="0">
                          <a:schemeClr val="accent2">
                            <a:lumMod val="20000"/>
                            <a:lumOff val="80000"/>
                          </a:schemeClr>
                        </a:gs>
                      </a:gsLst>
                      <a:lin ang="16200000" scaled="0"/>
                    </a:gra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i="1" dirty="0">
                          <a:solidFill>
                            <a:srgbClr val="002060"/>
                          </a:solidFill>
                        </a:rPr>
                        <a:t>ACE Customs Interface</a:t>
                      </a:r>
                    </a:p>
                  </a:txBody>
                  <a:tcPr>
                    <a:gradFill>
                      <a:gsLst>
                        <a:gs pos="0">
                          <a:schemeClr val="accent2">
                            <a:lumMod val="20000"/>
                            <a:lumOff val="80000"/>
                          </a:schemeClr>
                        </a:gs>
                        <a:gs pos="0">
                          <a:schemeClr val="accent2">
                            <a:lumMod val="20000"/>
                            <a:lumOff val="80000"/>
                          </a:schemeClr>
                        </a:gs>
                      </a:gsLst>
                      <a:lin ang="16200000" scaled="0"/>
                    </a:gra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i="1" dirty="0">
                          <a:solidFill>
                            <a:srgbClr val="002060"/>
                          </a:solidFill>
                        </a:rPr>
                        <a:t>Infrastructure &amp; Application Monitoring</a:t>
                      </a:r>
                    </a:p>
                    <a:p>
                      <a:pPr algn="l"/>
                      <a:endParaRPr lang="en-US" sz="1400" dirty="0"/>
                    </a:p>
                  </a:txBody>
                  <a:tcPr>
                    <a:gradFill>
                      <a:gsLst>
                        <a:gs pos="0">
                          <a:schemeClr val="accent2">
                            <a:lumMod val="20000"/>
                            <a:lumOff val="80000"/>
                          </a:schemeClr>
                        </a:gs>
                        <a:gs pos="0">
                          <a:schemeClr val="accent2">
                            <a:lumMod val="20000"/>
                            <a:lumOff val="80000"/>
                          </a:schemeClr>
                        </a:gs>
                      </a:gsLst>
                      <a:lin ang="16200000" scaled="0"/>
                    </a:gra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i="1" dirty="0">
                          <a:solidFill>
                            <a:srgbClr val="002060"/>
                          </a:solidFill>
                        </a:rPr>
                        <a:t>Portfolio of Projects, Project Reviews</a:t>
                      </a:r>
                      <a:r>
                        <a:rPr lang="en-US" sz="1400" b="1" i="1" baseline="0" dirty="0">
                          <a:solidFill>
                            <a:srgbClr val="002060"/>
                          </a:solidFill>
                        </a:rPr>
                        <a:t> &amp; Standard Reporting</a:t>
                      </a:r>
                      <a:endParaRPr lang="en-US" sz="1400" b="1" i="1" dirty="0">
                        <a:solidFill>
                          <a:srgbClr val="002060"/>
                        </a:solidFill>
                      </a:endParaRPr>
                    </a:p>
                  </a:txBody>
                  <a:tcPr>
                    <a:gradFill>
                      <a:gsLst>
                        <a:gs pos="100000">
                          <a:schemeClr val="tx2">
                            <a:lumMod val="20000"/>
                            <a:lumOff val="80000"/>
                          </a:schemeClr>
                        </a:gs>
                        <a:gs pos="100000">
                          <a:schemeClr val="accent1">
                            <a:tint val="50000"/>
                            <a:shade val="100000"/>
                            <a:satMod val="350000"/>
                          </a:schemeClr>
                        </a:gs>
                      </a:gsLst>
                      <a:lin ang="16200000" scaled="0"/>
                    </a:gra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i="1" dirty="0">
                          <a:solidFill>
                            <a:srgbClr val="002060"/>
                          </a:solidFill>
                        </a:rPr>
                        <a:t>Intake Process</a:t>
                      </a:r>
                    </a:p>
                    <a:p>
                      <a:pPr algn="l"/>
                      <a:endParaRPr lang="en-US" sz="1400" dirty="0"/>
                    </a:p>
                  </a:txBody>
                  <a:tcPr>
                    <a:gradFill>
                      <a:gsLst>
                        <a:gs pos="100000">
                          <a:schemeClr val="tx2">
                            <a:lumMod val="20000"/>
                            <a:lumOff val="80000"/>
                          </a:schemeClr>
                        </a:gs>
                        <a:gs pos="100000">
                          <a:schemeClr val="accent1">
                            <a:tint val="50000"/>
                            <a:shade val="100000"/>
                            <a:satMod val="350000"/>
                          </a:schemeClr>
                        </a:gs>
                      </a:gsLst>
                      <a:lin ang="16200000" scaled="0"/>
                    </a:gra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64791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iagram of Mission &amp; Vision statements along with a list of goals and objectives.&#10;&#10;Security &amp; Compliance with an Overall Goal of Ensure the security, reliability, and accuracy, of the Agnecy's systems as required and in support of key regulations and mandates. Performance Goal Achieve by End of FY18 is 100%compliance on key regulations.&#10;&#10;Quality with an Overall Goal to Deliver high quality IT products and services that are critcal for the FDA to fulfill its mission, and in support of related administrative and operational needs. With a Performance Goal achieve by end of FY18 to Improve customer satisfaction by 10% (measured quarterly).&#10;&#10;Efficiency with an Overall Goal to Provide IT systems and services in an efficient, effective, and timely manner. Performance Goal achieve by end of FY18 is to Reduce base budget by 10% (cost per user).&#10;&#10;Our Mission is to provide high quality, secure, and efficient IT solutions that enable the FDA to promote and protect the public health.  Our vision is to be the Federal model of a successful IT organization.  There are three main goal areas, Security and Compliance, Quality and Efficiiency.&#10;&#10;Objectives for Security and Compliance are: Enhance Cybersecurity Compliance and Operations, Improve FITARA Compliance, Improve Mandates &amp; IT Audit compliance.&#10;&#10;Objectives under Quality are:&#10;Improve Awareness and Accountability for Services, Improve Communication, Improve Delivery of Service, Improve Partnership with Customers, Develop and Retain a Highly Skilled Workforce.&#10;&#10;Objectives under Efficiency are:&#10;Reduce Redundancy and Promote Consolidation, Improve Asset Manage, Fully Leverage Consumption-Based Cost Model, Improve Process Efficiency and Effectiveness, Improve Utilization of Technology." title="Mission and Vision of OIMT, Goals and Objectives of the IT Strategic Plan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829" y="1317172"/>
            <a:ext cx="7206342" cy="4887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US" dirty="0"/>
              <a:t>Goals and Objectives</a:t>
            </a:r>
          </a:p>
        </p:txBody>
      </p:sp>
    </p:spTree>
    <p:extLst>
      <p:ext uri="{BB962C8B-B14F-4D97-AF65-F5344CB8AC3E}">
        <p14:creationId xmlns:p14="http://schemas.microsoft.com/office/powerpoint/2010/main" val="3024840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09000" cy="925513"/>
          </a:xfrm>
        </p:spPr>
        <p:txBody>
          <a:bodyPr>
            <a:normAutofit fontScale="90000"/>
          </a:bodyPr>
          <a:lstStyle/>
          <a:p>
            <a:pPr>
              <a:defRPr/>
            </a:pPr>
            <a:r>
              <a:rPr lang="en-US" sz="3200" b="1" dirty="0">
                <a:solidFill>
                  <a:schemeClr val="tx2">
                    <a:lumMod val="75000"/>
                  </a:schemeClr>
                </a:solidFill>
              </a:rPr>
              <a:t>OIMT Strategic Plan</a:t>
            </a:r>
            <a:br>
              <a:rPr lang="en-US" sz="3200" dirty="0"/>
            </a:br>
            <a:r>
              <a:rPr lang="en-US" sz="2400" dirty="0"/>
              <a:t>2015-2018</a:t>
            </a:r>
          </a:p>
        </p:txBody>
      </p:sp>
      <p:pic>
        <p:nvPicPr>
          <p:cNvPr id="13315" name="Picture 4" descr="This diagram shows the key outcomes expected for each of these strategic goals and how the outcomes enable FDA to meet its priorities.&#10;&#10;For the strategic goal of Security and Commpliance, the key outcomes are Regulatory Review and Scientific data and information are kept secure.&#10;FDA is able to continue its mission in the event of a disaster.&#10;Prevention of risk exposure and disruption to FDA's 300 systems/applications and mobile devices.&#10;FDA mission is carried out with minimal interruption.&#10;User Fee programs are adequately supported.&#10;These key outcomes enable the FDA to:&#10;Countinuously perform core capabilities required to carry out its mission in-a-secure enviornment with accuracy. &#10;Maintain public and industry confidence in FDA and the Government.&#10;Improve the predicability, consistency, transparency, and efficiency of the review process.&#10;&#10;For the strategic goal of Quality, the key outcomes are:&#10;A more collaborative and cooperative culture.&#10;Reduced duplication of efforts which allows for increased delivery of high value services and solutions.&#10;Capability for High Peformance Computing.&#10;Scientific computing needs are met - OIMT is able to supported advanced computing needs.&#10;Field offices have improved data connection, enhancing and accelerating inspection processes.&#10;FDA has a modernized communiction platform and can better engage and provide the public of safety and helath information.&#10;FDA's IT infrastructre is able to accomodate growth of requirements; supporting advanements and innovatiton of regulatory science.&#10;Build, enhance, and maintain systems and applications that are mission critical and enable FDA to perform its core capabilities.&#10;FDA users are able to perform duties using a mobile device; improving the effectiveness and efficiency of the inpsection.&#10;Availability of Cloud services.&#10;These key outcomes enable FDA to:&#10;Increase regulatory science capacity to effectively evaluate products.&#10;Improve the predicatability, consistency, transparency, and efficiency of the review process.&#10;Improve safety and health information provided to the public.&#10;Improve patienct and provider access to benefit-risk information about FDA - regulated products.&#10;Improve the predicatability, consistency, transparency, and efficiency of the review process.&#10;Invest in infrastructure to enhance productivity and capabilities.&#10;Improve the overall operation and effectiveness of FDA.&#10;&#10;For the strategic goal of Efficiency, the key outcomes are:&#10;FDA users will be able to obtain IT services and solutions to common problems in one place.&#10;Sharing data across the agency will be easier; accelerating regulatory review, surveillance, and compliance enforcement processes.&#10;Key paper dependent business processes such as field inspections and sample collections are automated.&#10;FDA is up-to-date with technological advancements and of industry standards.&#10;IT cost per user is decreased through process efficiencies and implementation of a central governance model for IT cost allocation.&#10;IT projects are aligned with FDA priorities.&#10;These key outcomes enable FDA to:&#10;Strengthen detection and surveillance of problems with FDA-regulated products.&#10;Reduce risks in the manufacturing, production, and distribution of FDA-regulated products.&#10;Enhance oversight of FDA-regulated products.&#10;Improve the overall operation and effectiveness of FDA.&#10;Increase the regulatory science capacity to effectively evaluate products.&#10;&#10;The IT Strategic Plan goals and objectives are in support of the following FDA Core capabilities:&#10;Regulatory Review: Product review &amp; approval, Registration &amp; listing, Post-Market Safety &amp; Surveillance, Emergency Response, Compliance &amp; Enforcement.&#10;Scientific Operations: Laboratory Management &amp; Analysis, Regulatory Science.&#10;Enterprise Business: Administration and Operations.&#10;" title="Expected outcomes of IT Strategic goals and enable FDA to meet its prioriti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9370" y="1220596"/>
            <a:ext cx="8783638" cy="50879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5801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60" y="108967"/>
            <a:ext cx="8509103" cy="926020"/>
          </a:xfrm>
        </p:spPr>
        <p:txBody>
          <a:bodyPr/>
          <a:lstStyle/>
          <a:p>
            <a:r>
              <a:rPr lang="en-US" dirty="0"/>
              <a:t>Goal 1: Security and Compliance</a:t>
            </a:r>
          </a:p>
        </p:txBody>
      </p:sp>
      <p:sp>
        <p:nvSpPr>
          <p:cNvPr id="3" name="Content Placeholder 2"/>
          <p:cNvSpPr>
            <a:spLocks noGrp="1"/>
          </p:cNvSpPr>
          <p:nvPr>
            <p:ph idx="1"/>
          </p:nvPr>
        </p:nvSpPr>
        <p:spPr>
          <a:xfrm>
            <a:off x="323850" y="937014"/>
            <a:ext cx="8509103" cy="532548"/>
          </a:xfrm>
        </p:spPr>
        <p:txBody>
          <a:bodyPr>
            <a:normAutofit lnSpcReduction="10000"/>
          </a:bodyPr>
          <a:lstStyle/>
          <a:p>
            <a:pPr marL="0" indent="0" algn="ctr">
              <a:buNone/>
            </a:pPr>
            <a:r>
              <a:rPr lang="en-US" sz="1600" b="1" dirty="0"/>
              <a:t>Ensure the security, reliability and accuracy, of the Agency’s systems as required and in support of key regulations and mandates. </a:t>
            </a:r>
          </a:p>
          <a:p>
            <a:pPr marL="0" indent="0" algn="ctr">
              <a:buNone/>
            </a:pPr>
            <a:endParaRPr lang="en-US" sz="1600" b="1" dirty="0"/>
          </a:p>
          <a:p>
            <a:pPr marL="0" indent="0">
              <a:buNone/>
            </a:pPr>
            <a:endParaRPr lang="en-US" sz="4400" dirty="0"/>
          </a:p>
        </p:txBody>
      </p:sp>
      <p:sp>
        <p:nvSpPr>
          <p:cNvPr id="4" name="Rounded Rectangle 3" descr="Large green rounded corner square with the following text in the box:&#10;&#10;Objective 1.1: Enhance Cybersecurity Compliance &amp; Operations &#10;&#10;Key Initiatives:&#10;1.1.1 Enhance and strengthen the FDA Cybersecurity Program:   conduct highly effective incident response, insider threat detection, operational situational awareness, compliance, decrease the overall security risks to sensitive FDA information and IT infrastructure. &#10;&#10;1.1.2 Implement data loss prevention, multi-factor authentication, security incident/event management tools, and encryption at rest. &#10;&#10;1.1.3 Implement Continuous Diagnostics and Mitigation capabilities.&#10;&#10;1.1.4 Develop, implement, and maintain cybersecurity risk management capabilities and methodologies.&#10;&#10;1.1.5 Ensure compliance with and enforcement of national, departmental, and agency cybersecurity regulations, standards, and policies that align with federal requirements. &#10;&#10;1.1.6 Address recommendations made by the Government Accountability Office (GAO) audit and long standing FISMA findings, threats, vulnerabilities, risks, and weaknesses. &#10;&#10;1.1.7 Develop both a dynamic and static application security testing.&#10;"/>
          <p:cNvSpPr/>
          <p:nvPr/>
        </p:nvSpPr>
        <p:spPr>
          <a:xfrm>
            <a:off x="185060" y="1469561"/>
            <a:ext cx="8654142" cy="3211289"/>
          </a:xfrm>
          <a:prstGeom prst="roundRect">
            <a:avLst/>
          </a:prstGeom>
          <a:solidFill>
            <a:srgbClr val="92D05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rPr>
              <a:t>Objective 1.1: Enhance Cybersecurity Compliance &amp; Operations </a:t>
            </a:r>
          </a:p>
          <a:p>
            <a:pPr algn="ctr"/>
            <a:r>
              <a:rPr lang="en-US" sz="1200" b="1" dirty="0">
                <a:solidFill>
                  <a:schemeClr val="tx1"/>
                </a:solidFill>
              </a:rPr>
              <a:t>Key Initiatives:</a:t>
            </a:r>
          </a:p>
          <a:p>
            <a:r>
              <a:rPr lang="en-US" sz="1100" b="1" dirty="0">
                <a:solidFill>
                  <a:schemeClr val="tx1"/>
                </a:solidFill>
              </a:rPr>
              <a:t>1.1.1</a:t>
            </a:r>
            <a:r>
              <a:rPr lang="en-US" sz="1100" dirty="0">
                <a:solidFill>
                  <a:schemeClr val="tx1"/>
                </a:solidFill>
              </a:rPr>
              <a:t> Enhance and strengthen the FDA Cybersecurity Program:   conduct highly effective incident response, insider threat detection, operational situational awareness, compliance, decrease the overall security risks to sensitive FDA information and IT infrastructure. </a:t>
            </a:r>
          </a:p>
          <a:p>
            <a:endParaRPr lang="en-US" sz="1100" dirty="0">
              <a:solidFill>
                <a:schemeClr val="tx1"/>
              </a:solidFill>
            </a:endParaRPr>
          </a:p>
          <a:p>
            <a:r>
              <a:rPr lang="en-US" sz="1100" b="1" dirty="0">
                <a:solidFill>
                  <a:schemeClr val="tx1"/>
                </a:solidFill>
              </a:rPr>
              <a:t>1.1.2</a:t>
            </a:r>
            <a:r>
              <a:rPr lang="en-US" sz="1100" dirty="0">
                <a:solidFill>
                  <a:schemeClr val="tx1"/>
                </a:solidFill>
              </a:rPr>
              <a:t> Implement data loss prevention, multi-factor authentication, security incident/event management tools, and encryption at rest. </a:t>
            </a:r>
          </a:p>
          <a:p>
            <a:endParaRPr lang="en-US" sz="1100" dirty="0">
              <a:solidFill>
                <a:schemeClr val="tx1"/>
              </a:solidFill>
            </a:endParaRPr>
          </a:p>
          <a:p>
            <a:r>
              <a:rPr lang="en-US" sz="1100" b="1" dirty="0">
                <a:solidFill>
                  <a:schemeClr val="tx1"/>
                </a:solidFill>
              </a:rPr>
              <a:t>1.1.3</a:t>
            </a:r>
            <a:r>
              <a:rPr lang="en-US" sz="1100" dirty="0">
                <a:solidFill>
                  <a:schemeClr val="tx1"/>
                </a:solidFill>
              </a:rPr>
              <a:t> Implement Continuous Diagnostics and Mitigation capabilities.</a:t>
            </a:r>
          </a:p>
          <a:p>
            <a:endParaRPr lang="en-US" sz="1100" dirty="0">
              <a:solidFill>
                <a:schemeClr val="tx1"/>
              </a:solidFill>
            </a:endParaRPr>
          </a:p>
          <a:p>
            <a:r>
              <a:rPr lang="en-US" sz="1100" b="1" dirty="0">
                <a:solidFill>
                  <a:schemeClr val="tx1"/>
                </a:solidFill>
              </a:rPr>
              <a:t>1.1.4</a:t>
            </a:r>
            <a:r>
              <a:rPr lang="en-US" sz="1100" dirty="0">
                <a:solidFill>
                  <a:schemeClr val="tx1"/>
                </a:solidFill>
              </a:rPr>
              <a:t> Develop, implement, and maintain cybersecurity risk management capabilities and methodologies.</a:t>
            </a:r>
          </a:p>
          <a:p>
            <a:endParaRPr lang="en-US" sz="1100" dirty="0">
              <a:solidFill>
                <a:schemeClr val="tx1"/>
              </a:solidFill>
            </a:endParaRPr>
          </a:p>
          <a:p>
            <a:r>
              <a:rPr lang="en-US" sz="1100" b="1" dirty="0">
                <a:solidFill>
                  <a:schemeClr val="tx1"/>
                </a:solidFill>
              </a:rPr>
              <a:t>1.1.5</a:t>
            </a:r>
            <a:r>
              <a:rPr lang="en-US" sz="1100" dirty="0">
                <a:solidFill>
                  <a:schemeClr val="tx1"/>
                </a:solidFill>
              </a:rPr>
              <a:t> Ensure compliance with and enforcement of national, departmental, and agency cybersecurity regulations, standards, and policies that align with federal requirements. </a:t>
            </a:r>
          </a:p>
          <a:p>
            <a:endParaRPr lang="en-US" sz="1100" b="1" dirty="0">
              <a:solidFill>
                <a:schemeClr val="tx1"/>
              </a:solidFill>
            </a:endParaRPr>
          </a:p>
          <a:p>
            <a:r>
              <a:rPr lang="en-US" sz="1100" b="1" dirty="0">
                <a:solidFill>
                  <a:schemeClr val="tx1"/>
                </a:solidFill>
              </a:rPr>
              <a:t>1.1.6 </a:t>
            </a:r>
            <a:r>
              <a:rPr lang="en-US" sz="1100" dirty="0">
                <a:solidFill>
                  <a:schemeClr val="tx1"/>
                </a:solidFill>
              </a:rPr>
              <a:t>Address recommendations made by the Government Accountability Office (GAO) audit and long standing FISMA findings, threats, vulnerabilities, risks, and weaknesses. </a:t>
            </a:r>
          </a:p>
          <a:p>
            <a:endParaRPr lang="en-US" sz="1100" dirty="0">
              <a:solidFill>
                <a:schemeClr val="tx1"/>
              </a:solidFill>
            </a:endParaRPr>
          </a:p>
          <a:p>
            <a:r>
              <a:rPr lang="en-US" sz="1100" b="1" dirty="0">
                <a:solidFill>
                  <a:schemeClr val="tx1"/>
                </a:solidFill>
              </a:rPr>
              <a:t>1.1.7</a:t>
            </a:r>
            <a:r>
              <a:rPr lang="en-US" sz="1100" dirty="0">
                <a:solidFill>
                  <a:schemeClr val="tx1"/>
                </a:solidFill>
              </a:rPr>
              <a:t> Develop both a dynamic and static application security testing.</a:t>
            </a:r>
            <a:endParaRPr lang="en-US" sz="1100" dirty="0"/>
          </a:p>
        </p:txBody>
      </p:sp>
      <p:sp>
        <p:nvSpPr>
          <p:cNvPr id="9" name="Rounded Rectangle 8" descr="Large green rounded corner square with the following text in the box:&#10;&#10;Objective 1.2: Improve FITARA Compliance &#10;Key Initiatives:&#10;1.2.1 Assess and implement FAC-P/PM strategy for major investments. &#10;&#10;1.2.2 Improve process for budget formulation and tracking. &#10;&#10;1.2.3 Develop strategy for software sourcing to enhance Agency-wide acquisition, shared use, and dissemination of software, as well as compliance with end user license agreements. &#10;"/>
          <p:cNvSpPr/>
          <p:nvPr/>
        </p:nvSpPr>
        <p:spPr>
          <a:xfrm>
            <a:off x="185060" y="4822449"/>
            <a:ext cx="8654142" cy="1600122"/>
          </a:xfrm>
          <a:prstGeom prst="roundRect">
            <a:avLst/>
          </a:prstGeom>
          <a:solidFill>
            <a:srgbClr val="92D05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1200" b="1" dirty="0">
                <a:solidFill>
                  <a:schemeClr val="tx1"/>
                </a:solidFill>
              </a:rPr>
              <a:t>Objective 1.2: Improve FITARA Compliance </a:t>
            </a:r>
          </a:p>
          <a:p>
            <a:pPr algn="ctr"/>
            <a:r>
              <a:rPr lang="en-US" sz="1200" b="1" dirty="0">
                <a:solidFill>
                  <a:schemeClr val="tx1"/>
                </a:solidFill>
              </a:rPr>
              <a:t>Key Initiatives:</a:t>
            </a:r>
            <a:endParaRPr lang="en-US" sz="1200" dirty="0"/>
          </a:p>
          <a:p>
            <a:r>
              <a:rPr lang="en-US" sz="1100" b="1" dirty="0">
                <a:solidFill>
                  <a:schemeClr val="tx1"/>
                </a:solidFill>
              </a:rPr>
              <a:t>1.2.1 </a:t>
            </a:r>
            <a:r>
              <a:rPr lang="en-US" sz="1100" dirty="0">
                <a:solidFill>
                  <a:schemeClr val="tx1"/>
                </a:solidFill>
              </a:rPr>
              <a:t>Assess and implement FAC-P/PM strategy for major investments. </a:t>
            </a:r>
          </a:p>
          <a:p>
            <a:endParaRPr lang="en-US" sz="1100" dirty="0">
              <a:solidFill>
                <a:schemeClr val="tx1"/>
              </a:solidFill>
            </a:endParaRPr>
          </a:p>
          <a:p>
            <a:r>
              <a:rPr lang="en-US" sz="1100" b="1" dirty="0">
                <a:solidFill>
                  <a:schemeClr val="tx1"/>
                </a:solidFill>
              </a:rPr>
              <a:t>1.2.2 </a:t>
            </a:r>
            <a:r>
              <a:rPr lang="en-US" sz="1100" dirty="0">
                <a:solidFill>
                  <a:schemeClr val="tx1"/>
                </a:solidFill>
              </a:rPr>
              <a:t>Improve process for budget formulation and tracking. </a:t>
            </a:r>
          </a:p>
          <a:p>
            <a:endParaRPr lang="en-US" sz="1100" dirty="0">
              <a:solidFill>
                <a:schemeClr val="tx1"/>
              </a:solidFill>
            </a:endParaRPr>
          </a:p>
          <a:p>
            <a:r>
              <a:rPr lang="en-US" sz="1100" b="1" dirty="0">
                <a:solidFill>
                  <a:schemeClr val="tx1"/>
                </a:solidFill>
              </a:rPr>
              <a:t>1.2.3 </a:t>
            </a:r>
            <a:r>
              <a:rPr lang="en-US" sz="1100" dirty="0">
                <a:solidFill>
                  <a:schemeClr val="tx1"/>
                </a:solidFill>
              </a:rPr>
              <a:t>Develop strategy for software sourcing to enhance Agency-wide acquisition, shared use, and dissemination of software, as well as compliance with end user license agreements. </a:t>
            </a:r>
          </a:p>
        </p:txBody>
      </p:sp>
    </p:spTree>
    <p:extLst>
      <p:ext uri="{BB962C8B-B14F-4D97-AF65-F5344CB8AC3E}">
        <p14:creationId xmlns:p14="http://schemas.microsoft.com/office/powerpoint/2010/main" val="25131107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d19a7fb3-41d0-4647-92c2-89f09e0d5e00">K6PWC7NZ52FQ-23-569</_dlc_DocId>
    <_dlc_DocIdUrl xmlns="d19a7fb3-41d0-4647-92c2-89f09e0d5e00">
      <Url>http://sharepoint.fda.gov/orgs/DMS/DMSDOCS/_layouts/DocIdRedir.aspx?ID=K6PWC7NZ52FQ-23-569</Url>
      <Description>K6PWC7NZ52FQ-23-569</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9932273E48B314D82EEECA1545B957D" ma:contentTypeVersion="0" ma:contentTypeDescription="Create a new document." ma:contentTypeScope="" ma:versionID="9d18d4556c90fd2b7d92e01ccca17f16">
  <xsd:schema xmlns:xsd="http://www.w3.org/2001/XMLSchema" xmlns:xs="http://www.w3.org/2001/XMLSchema" xmlns:p="http://schemas.microsoft.com/office/2006/metadata/properties" xmlns:ns2="d19a7fb3-41d0-4647-92c2-89f09e0d5e00" targetNamespace="http://schemas.microsoft.com/office/2006/metadata/properties" ma:root="true" ma:fieldsID="17263907bbe232e08fcf0f45ac004731" ns2:_="">
    <xsd:import namespace="d19a7fb3-41d0-4647-92c2-89f09e0d5e00"/>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9a7fb3-41d0-4647-92c2-89f09e0d5e0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F6595F-6E91-489F-B23F-A33E80EDFD4F}">
  <ds:schemaRefs>
    <ds:schemaRef ds:uri="http://schemas.microsoft.com/office/2006/metadata/properties"/>
    <ds:schemaRef ds:uri="http://www.w3.org/2000/xmlns/"/>
    <ds:schemaRef ds:uri="d19a7fb3-41d0-4647-92c2-89f09e0d5e00"/>
  </ds:schemaRefs>
</ds:datastoreItem>
</file>

<file path=customXml/itemProps2.xml><?xml version="1.0" encoding="utf-8"?>
<ds:datastoreItem xmlns:ds="http://schemas.openxmlformats.org/officeDocument/2006/customXml" ds:itemID="{5D7F2D8E-5501-4CC2-95F5-BDF6FAB2B038}">
  <ds:schemaRefs>
    <ds:schemaRef ds:uri="http://schemas.microsoft.com/office/2006/metadata/contentType"/>
    <ds:schemaRef ds:uri="http://schemas.microsoft.com/office/2006/metadata/properties/metaAttributes"/>
    <ds:schemaRef ds:uri="http://www.w3.org/2000/xmlns/"/>
    <ds:schemaRef ds:uri="http://www.w3.org/2001/XMLSchema"/>
    <ds:schemaRef ds:uri="d19a7fb3-41d0-4647-92c2-89f09e0d5e00"/>
  </ds:schemaRefs>
</ds:datastoreItem>
</file>

<file path=customXml/itemProps3.xml><?xml version="1.0" encoding="utf-8"?>
<ds:datastoreItem xmlns:ds="http://schemas.openxmlformats.org/officeDocument/2006/customXml" ds:itemID="{8C5CBEB3-B3CE-4A13-BB8E-23C89793423E}">
  <ds:schemaRefs>
    <ds:schemaRef ds:uri="http://schemas.microsoft.com/sharepoint/events"/>
    <ds:schemaRef ds:uri="http://www.w3.org/2000/xmlns/"/>
  </ds:schemaRefs>
</ds:datastoreItem>
</file>

<file path=customXml/itemProps4.xml><?xml version="1.0" encoding="utf-8"?>
<ds:datastoreItem xmlns:ds="http://schemas.openxmlformats.org/officeDocument/2006/customXml" ds:itemID="{C6C94922-A984-45D2-ADB1-D7F9441E0E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7960</TotalTime>
  <Words>3064</Words>
  <Application>Microsoft Office PowerPoint</Application>
  <PresentationFormat>On-screen Show (4:3)</PresentationFormat>
  <Paragraphs>412</Paragraphs>
  <Slides>19</Slides>
  <Notes>18</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Office Theme</vt:lpstr>
      <vt:lpstr>1_Office Theme</vt:lpstr>
      <vt:lpstr>PowerPoint Presentation</vt:lpstr>
      <vt:lpstr>Welcome!</vt:lpstr>
      <vt:lpstr>PowerPoint Presentation</vt:lpstr>
      <vt:lpstr>PowerPoint Presentation</vt:lpstr>
      <vt:lpstr>Implementation Progress</vt:lpstr>
      <vt:lpstr>Major Accomplishments</vt:lpstr>
      <vt:lpstr>Goals and Objectives</vt:lpstr>
      <vt:lpstr>OIMT Strategic Plan 2015-2018</vt:lpstr>
      <vt:lpstr>Goal 1: Security and Compliance</vt:lpstr>
      <vt:lpstr>Goal 1: Security and Compliance</vt:lpstr>
      <vt:lpstr>Goal 2: Quality </vt:lpstr>
      <vt:lpstr>Goal 2: Quality </vt:lpstr>
      <vt:lpstr>Goal 2: Quality </vt:lpstr>
      <vt:lpstr>Goal 2: Quality </vt:lpstr>
      <vt:lpstr>Goal 3: Efficiency</vt:lpstr>
      <vt:lpstr>Goal 3: Efficiency</vt:lpstr>
      <vt:lpstr>Goal 3: Efficiency</vt:lpstr>
      <vt:lpstr>PowerPoint Presentation</vt:lpstr>
      <vt:lpstr>PowerPoint Presentation</vt:lpstr>
    </vt:vector>
  </TitlesOfParts>
  <Company>Sensis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Cory Grabow</dc:creator>
  <cp:lastModifiedBy>Tantri Yanuar Rahmat Syah</cp:lastModifiedBy>
  <cp:revision>137</cp:revision>
  <dcterms:created xsi:type="dcterms:W3CDTF">2015-10-02T20:33:31Z</dcterms:created>
  <dcterms:modified xsi:type="dcterms:W3CDTF">2019-04-13T06:20:43Z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ec2edb6b-c230-4df6-aa3a-40a7efeb6bfc</vt:lpwstr>
  </property>
  <property fmtid="{D5CDD505-2E9C-101B-9397-08002B2CF9AE}" pid="3" name="ContentTypeId">
    <vt:lpwstr>0x010100D9932273E48B314D82EEECA1545B957D</vt:lpwstr>
  </property>
</Properties>
</file>