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2" r:id="rId3"/>
    <p:sldId id="263" r:id="rId4"/>
    <p:sldId id="264" r:id="rId5"/>
    <p:sldId id="312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313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314" r:id="rId32"/>
    <p:sldId id="315" r:id="rId33"/>
    <p:sldId id="300" r:id="rId34"/>
    <p:sldId id="301" r:id="rId35"/>
    <p:sldId id="316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4728" autoAdjust="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301F23-2F9D-4EF3-AB50-AA7E60C4D1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A4254-AAE1-486F-B679-092D9C642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E380DD47-3026-4D43-B188-4C29788310A9}" type="datetimeFigureOut">
              <a:rPr lang="en-US"/>
              <a:pPr>
                <a:defRPr/>
              </a:pPr>
              <a:t>4/13/19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9DD72-A12C-4D4B-9F76-2F7F559072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83635-B71F-4CF2-B03B-BDA3C53D93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C5AEBF-E2E3-4121-BE8A-D70A9956B4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A67E37F-5F44-4785-A667-BE39F797D3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81CA1CC-7E1E-4AE7-99E2-3C5C474E25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0D0A4FFB-BDC9-446D-801F-F03AEF7466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5B482AF-9625-4F06-AE84-E43543AC86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32D3D44E-FEF5-440E-A35E-4A13CB5939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131C9073-DCE7-4911-98E2-FEA668C1B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FCEF5C-F95B-4A82-B836-0137A55987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72E37FC-E9EA-4D5A-8CCC-1AB2208AE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E5DAFF-6D74-4597-A7F0-05481E7060D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1FDF2D3-05C3-428D-A339-5CF494DC4F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0C1322B-BBF1-47C6-A67A-99EBC27DA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7866F9B-42F0-431E-BFB3-C8049994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C53984-A6FE-4CE2-9A85-6F5B75A678D1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1B02199-4AFF-466D-9124-F7E53E9AA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EA9FCCC-5326-4A5C-92E1-79551D8D2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77E8948-7684-4ABA-A5DA-284C08199F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5BDC55-0211-4D49-8222-50D361C6639E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E180560-2A95-4DDF-B138-3CC7BC6E2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2DF6BB9-14E5-4113-96A6-0CC4A01A2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083295A-4C5C-4F73-8B0D-F768346BAB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9DB2A2-F134-49C7-B260-E3A716C1CB78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552C032-020E-44AB-8500-9E42A0ADC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6FCCFEEE-06A5-4830-91DF-8FA295A2E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909CC201-4383-4599-8110-A0B7F5597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913E34-F7DB-4008-8110-87131D7DF09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F892B3B-58FE-49C6-A189-B40E6D706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C957135-F917-4C12-AF25-85E7DA682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B6C6C9F-4275-406B-9B5C-5218024B3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59DCB9-E0DE-408D-86EC-6EE2052C5BAB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C0F7332-392D-4856-9C5F-4C713DB9F5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A50AD9CD-6F15-456C-A33C-2D1AB02F3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4A983CE-238C-40B9-A452-52E34BB434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E2536B-86A4-4D65-8C4F-879CAD7D089B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A71220C-B7F4-49B9-9B7D-74A4C5E8F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81C5565-BE15-485E-83A7-49BD1836B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45F31F4-66FD-418B-9389-C54C069154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AC4A717-1307-429F-A008-02A106B31B19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898CB73-D804-4DDE-8C5D-1C91FC223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2B62833-1395-47BB-8292-F42F80312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1A41B6F-C7E2-4266-BEA5-3A60D89ED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6CBB8F-CB6D-4DE2-BCDF-8B55A4E65C17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5B3D8C9-AEFC-4026-9B29-C403F8A88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DB2E0738-B3D1-496B-A55B-CB7A07A8E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F4F94B20-5BD1-4523-96C3-AF1A855C4F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31CA4C-2F5A-47CC-BF93-AEE7B475C39C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3C03463-3EA2-4946-801B-211D7C388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E4388D5-410C-4F12-B4D8-C8250181F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D56779B2-E336-48A9-B638-E16F43E53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6BAD0D-1F10-4F30-A06F-D3379F0EF245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73145EF-ECD9-475A-8774-368D9E00D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648DD48-BCF4-48DC-AE50-26C2300C2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ECDBE63-B8CC-463E-9FE7-8E046483B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E60EEB-00A2-455F-B823-745601600EC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1F00530-5B6F-498F-8162-31329926B7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D13B99-09BF-4308-9054-062351769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E4C3765A-253D-4CDE-BE60-CB8C962C2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8F7B08-617F-4814-9A6D-EA62897C99F7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C2142897-4D25-47A6-897A-F7D127C6D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A08D8BD-9E84-4510-BC7E-C0D667B49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C0DDB581-C888-419A-8FA7-010C19A19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05584A-DAA3-4C33-9D3A-C7867696165A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E8364E4-0161-4DAA-BC6D-196C4861E2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9ED6BF8-050F-4F88-A3E0-807BE29A3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51AEF25-57D0-4F3D-9F57-517177AB8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D369F5-6C29-444C-9DDB-EAF91CC9E505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EB9E60FB-2514-4142-9915-8BDA48D5D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D5060F0-F87D-4809-A78E-13837B881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0846BB2-1D11-4723-9421-B4E171B54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0CA47A-B72C-45C0-A1DC-583BDDC9E0F6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FADDCEF6-7B64-4AA7-91BC-7F0342A43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5F607E9A-10B4-4930-99F5-797397849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CB2C84C7-7E1C-4CEA-9A82-1F92FAE00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3391C5-0688-4C21-9172-94500B97742B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139CDF9-2F5A-4155-A55E-7689542389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352AA698-6DAA-4648-9FCD-392E05679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862D5581-7AED-4A72-BE51-B452A6571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1BB410-C2CF-4310-B851-EF9DF4CC1D7E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7D96316-DAC7-468C-9C77-7B059A453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D5332A7-00E7-4E0C-8617-D5C3FFBAC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6FB4A554-7236-483F-AB71-F2B0E77CD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8D045B-D7F6-4A4F-9CC0-D5DE4EBABE05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B8789A1-4D0B-472A-A82A-AC90871DA1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7763C35-1BEF-49B4-85FA-E6443A2C0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9D95C78-512A-4CCC-B46E-DCC1CE8FD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15DDD1-1A00-43F4-A4F9-6ABEBF8B0248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E45AE338-57CA-4CB5-83AA-F2423E9D98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805E6CA-F424-4196-B00A-475EBBCE1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E0032DC4-A3B5-45D0-B5C3-A0ED6F865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464166-EA63-46FA-B3E4-6E43E4084063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D678C247-DA9B-4777-885F-E231F8A56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2A878368-BF3B-401E-94AC-436DB6BF4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8ACCD883-B7EC-4C9A-801F-437EFD4A1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EC38CB-E1ED-4C9E-99FE-385B693D1A42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0D7B0D2-5F78-4C2E-9B81-C238969C0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CE6BEB6-793C-4D70-8867-209EC0F97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B48C1A4-0584-44BC-94F9-489086239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5031D0-1D20-41C1-A445-34CBDC717796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9C77434-F2B6-4FF4-B9F0-23B8A956E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33430D1-48D6-468C-996E-0B3530319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DC2B2F1-198E-41A3-B75E-1C301625EC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BFE15C-88A5-46C7-A3B8-5216B753EE3E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B4023CA-6A84-498E-B37C-F10E7C404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08F7B50-DCE5-443D-B6D7-5E3DD7AD2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757A8C4-B5EC-4693-BCE0-8A477D8BC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B6D2D7-4808-4AB3-98B5-04F9EA0E5D45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82A8A2C-B793-415D-B474-FE8427A16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5B02DBF-A252-4559-A54F-1DE0A9152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0255136-5F1E-4AD2-AFEE-4353A4FAE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2F3D449-D952-410F-8641-FD21B89F2DA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158F4E4-1570-4E76-BA96-2CD5A7AAA6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702C7F6-FD45-49A1-BA0F-1E814BEB7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E19AAAC-FF7D-4ABA-B4AD-4BCE5DA71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FF6B4D-F4AF-45BB-A323-73863C7CFA99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AB11608-DFF2-4651-AC76-AA6748B9D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E994EA8-E22A-43C4-BB2B-3AC719CA1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4D8C810-1C76-4AE9-96BD-B7C48EFED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3F20AF-0103-4AB2-A9F0-F447FBE561C0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2F39492-1C41-4382-B0D3-BB211645E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C958F9C-9BCD-40EE-A42E-A1CD3CA31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64C5E00-EEE1-4768-9012-334A86A16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4BA954-A20E-4AB6-81E6-129421D17BD6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CFC1E43-607E-4166-A95A-1C1FCBCF1B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8265374-0796-484F-BFE3-9C84AB421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F2800E0D-620A-4A33-B50D-A90507E81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48400"/>
            <a:ext cx="4572000" cy="609600"/>
          </a:xfrm>
          <a:prstGeom prst="rect">
            <a:avLst/>
          </a:prstGeom>
          <a:solidFill>
            <a:srgbClr val="DE9A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1088927-CF6B-40B2-AF6D-8C22E2E78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242050"/>
            <a:ext cx="4572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5ACC21A-7797-4314-ABE5-AB523CF02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17" descr="corp3girl">
            <a:extLst>
              <a:ext uri="{FF2B5EF4-FFF2-40B4-BE49-F238E27FC236}">
                <a16:creationId xmlns:a16="http://schemas.microsoft.com/office/drawing/2014/main" id="{27B9ADB0-30B3-4E4A-8468-1B9BE7D80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6" b="7260"/>
          <a:stretch>
            <a:fillRect/>
          </a:stretch>
        </p:blipFill>
        <p:spPr bwMode="auto">
          <a:xfrm>
            <a:off x="0" y="1676400"/>
            <a:ext cx="45910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 descr="corp3building">
            <a:extLst>
              <a:ext uri="{FF2B5EF4-FFF2-40B4-BE49-F238E27FC236}">
                <a16:creationId xmlns:a16="http://schemas.microsoft.com/office/drawing/2014/main" id="{9AB415A0-2F0A-4320-A46E-E4A425552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5720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 descr="corp3person">
            <a:extLst>
              <a:ext uri="{FF2B5EF4-FFF2-40B4-BE49-F238E27FC236}">
                <a16:creationId xmlns:a16="http://schemas.microsoft.com/office/drawing/2014/main" id="{2D29136A-5094-4DBC-B83E-5C38254EC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2" b="21622"/>
          <a:stretch>
            <a:fillRect/>
          </a:stretch>
        </p:blipFill>
        <p:spPr bwMode="auto">
          <a:xfrm>
            <a:off x="4572000" y="4724400"/>
            <a:ext cx="2819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0">
            <a:extLst>
              <a:ext uri="{FF2B5EF4-FFF2-40B4-BE49-F238E27FC236}">
                <a16:creationId xmlns:a16="http://schemas.microsoft.com/office/drawing/2014/main" id="{48FA6008-80E9-4284-ABD8-3A00E8C1A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724400"/>
            <a:ext cx="17526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21">
            <a:extLst>
              <a:ext uri="{FF2B5EF4-FFF2-40B4-BE49-F238E27FC236}">
                <a16:creationId xmlns:a16="http://schemas.microsoft.com/office/drawing/2014/main" id="{0448EF9D-81C9-4F7C-9EA3-3DB84811E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2">
            <a:extLst>
              <a:ext uri="{FF2B5EF4-FFF2-40B4-BE49-F238E27FC236}">
                <a16:creationId xmlns:a16="http://schemas.microsoft.com/office/drawing/2014/main" id="{86A3FDC9-71B3-4366-92FD-B68EE41D5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7EADB0F1-F829-420A-95BA-997F1636E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676400"/>
            <a:ext cx="0" cy="4572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2FC74447-F420-470B-941C-0665F0A1C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724400"/>
            <a:ext cx="4572000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5">
            <a:extLst>
              <a:ext uri="{FF2B5EF4-FFF2-40B4-BE49-F238E27FC236}">
                <a16:creationId xmlns:a16="http://schemas.microsoft.com/office/drawing/2014/main" id="{672AB457-9423-4760-A1BE-3332E4BD4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724400"/>
            <a:ext cx="0" cy="15240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4267200" cy="1143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noProof="0"/>
              <a:t>CLICK HERE TO EDIT TITLE TEXT AREA</a:t>
            </a:r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6324600"/>
            <a:ext cx="4191000" cy="4572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BCB8F829-79FE-4E89-855B-E77417E7F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246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952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68E3C5-8EEE-4806-88BA-F3D204314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DFEFE9-0EBB-4ACB-8D15-40A088BFA0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0DFF9D-4E56-49FB-BA65-E99A5D82D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A743E-40DA-4D24-9AE3-1CCFE4153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03793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0"/>
            <a:ext cx="1981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5791200" cy="5105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2962FF-B543-45DE-9791-5F6FC3E09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85A695-0832-42A0-A41A-4C899F428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CB0C35-6CB2-4363-B5CA-AA6EACFE8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E1B77-C8E2-4E79-84E6-15CF5DFF6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27562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27747-4915-466A-AA77-39A5C8F1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45674B-CB43-4EFE-8DC3-64F7E95D3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E50B65-68B8-4963-9B10-6C06DFF76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20F36-0EFE-49D1-9FA9-DB7DCC8CA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21270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3FFC6A-52C3-4AA2-B692-37F3FCE7F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FB3002-87DF-4016-AD01-3903B0BA3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CB08F8-E9C3-410E-B211-E23893503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11D57-A555-4318-9558-8A7CED403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0830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2362200"/>
            <a:ext cx="27813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2362200"/>
            <a:ext cx="27813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F4AF51-D9CD-4DB6-909D-EAE5E64D6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7729F-3311-40DF-8884-F8D9E4012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7BBD7-4F71-4AB7-8EBE-49DB8751D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5DA4-6BBA-4DBE-B21C-4BCA8F979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46686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7C4E94-C1AF-47E3-8F39-AC7801191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03C37F-6209-4078-A9F2-012EC9861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02BA4B-3F68-483C-B21B-2F3F5303B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7EAEB-D678-4425-B570-3CBCA2D27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03244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2626A8-F882-471A-ACF6-5FF169C8E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44EDF4-887E-4329-938A-24A906228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141514-E3B3-400C-A83C-7B9F2E2AF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FBE7A-A93A-4E59-9770-413F3FB74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30281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0691D2-D798-43FB-AAF2-FF5E5866A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016B8F-3071-4904-B58B-1484DB21C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F8DEB1-4EE9-49DF-BBAF-3E5D7BF23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20D80-35AB-4D4B-81E4-E18141FD3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921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D9A796-D078-41F6-B57B-14DB36A56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606A63-EE7B-4B4B-AB2C-FD60C5E6F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4FD79C-1183-4F8C-934C-A7687AD23E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78F87-663E-4D4D-9842-C63C9DE85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7206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A5364F-56D0-4A35-A1C5-4DF50168B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D241E-3E5E-4130-8B08-2726E3B52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C2905E-1EC4-424C-A0B9-211E29E6A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DAA26-3D57-4C7B-835D-3D47BDBBD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19244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2CB1F742-7817-4EAF-B51C-F19424239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45720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E581171-24CB-4F37-BF33-7D7E192FD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HERE TO EDIT TITLE TEXT AREA</a:t>
            </a:r>
            <a:endParaRPr lang="en-US" altLang="en-U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DD406AD-C1E8-4905-9DAA-AF88BB5F8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2362200"/>
            <a:ext cx="5715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B61463C-4ECE-4377-941D-DD84D0AEED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BA8A83-7A1F-4CCD-AC23-7E92A0E00E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965492-688A-4C55-A3A4-97B38B7E0E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70FC9761-5286-44EB-9FAF-3E733A0DC70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13" descr="corp3girl">
            <a:extLst>
              <a:ext uri="{FF2B5EF4-FFF2-40B4-BE49-F238E27FC236}">
                <a16:creationId xmlns:a16="http://schemas.microsoft.com/office/drawing/2014/main" id="{32523451-6E16-49EA-912B-F9701E2F8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5" b="71144"/>
          <a:stretch>
            <a:fillRect/>
          </a:stretch>
        </p:blipFill>
        <p:spPr bwMode="auto">
          <a:xfrm>
            <a:off x="0" y="0"/>
            <a:ext cx="4591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corp3building">
            <a:extLst>
              <a:ext uri="{FF2B5EF4-FFF2-40B4-BE49-F238E27FC236}">
                <a16:creationId xmlns:a16="http://schemas.microsoft.com/office/drawing/2014/main" id="{8465F5DE-1B42-44F8-A817-A2194EA2C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30" b="50156"/>
          <a:stretch>
            <a:fillRect/>
          </a:stretch>
        </p:blipFill>
        <p:spPr bwMode="auto">
          <a:xfrm>
            <a:off x="4572000" y="0"/>
            <a:ext cx="457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5">
            <a:extLst>
              <a:ext uri="{FF2B5EF4-FFF2-40B4-BE49-F238E27FC236}">
                <a16:creationId xmlns:a16="http://schemas.microsoft.com/office/drawing/2014/main" id="{42382B49-6350-476A-9EBC-48B4A3E4F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0"/>
            <a:ext cx="0" cy="83820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random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EE00FB-6DFF-4535-93B5-314715F04D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228600" y="609600"/>
            <a:ext cx="4267200" cy="1143000"/>
          </a:xfrm>
        </p:spPr>
        <p:txBody>
          <a:bodyPr/>
          <a:lstStyle/>
          <a:p>
            <a:pPr eaLnBrk="1" hangingPunct="1"/>
            <a:r>
              <a:rPr lang="en-US" altLang="en-US" sz="6000"/>
              <a:t>Chapter 5</a:t>
            </a: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8DB89F-E6D8-4646-A0FA-B7D29B3231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838200"/>
            <a:ext cx="4953000" cy="762000"/>
          </a:xfrm>
        </p:spPr>
        <p:txBody>
          <a:bodyPr/>
          <a:lstStyle/>
          <a:p>
            <a:pPr eaLnBrk="1" hangingPunct="1"/>
            <a:r>
              <a:rPr lang="en-US" altLang="en-US"/>
              <a:t>Feasibility and Business Planning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DF4F27B-76ED-4A21-83FF-C15A73543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Looking at Start-Up Resources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88CA47-D158-4069-86DF-F9FF4DC66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4958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A strong </a:t>
            </a:r>
            <a:r>
              <a:rPr lang="en-US" altLang="en-US" b="1">
                <a:cs typeface="Arial" panose="020B0604020202020204" pitchFamily="34" charset="0"/>
              </a:rPr>
              <a:t>business model</a:t>
            </a:r>
            <a:r>
              <a:rPr lang="en-US" altLang="en-US">
                <a:cs typeface="Arial" panose="020B0604020202020204" pitchFamily="34" charset="0"/>
              </a:rPr>
              <a:t> is important to investors because it describes how you intend to make money with your business concept.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In your feasibility study, you should calculate the costs of..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algn="ctr" eaLnBrk="1" hangingPunct="1">
              <a:buFontTx/>
              <a:buNone/>
            </a:pPr>
            <a:r>
              <a:rPr lang="en-US" altLang="en-US">
                <a:solidFill>
                  <a:schemeClr val="bg2"/>
                </a:solidFill>
                <a:cs typeface="Arial" panose="020B0604020202020204" pitchFamily="34" charset="0"/>
              </a:rPr>
              <a:t>Equipment, Furnishings, a Facility, Inventory, Supplies, Employees, Product Development, Operating Expenses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D97669B-3BDE-4C35-8720-1D72B0A94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Analyzing the Value Chain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B64F122-8D7C-494B-A69D-158AB42AD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391400" cy="2895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A business can create a competitive advantage by improving the </a:t>
            </a:r>
            <a:r>
              <a:rPr lang="en-US" altLang="en-US" b="1">
                <a:cs typeface="Arial" panose="020B0604020202020204" pitchFamily="34" charset="0"/>
              </a:rPr>
              <a:t>value chain (distribution channel)</a:t>
            </a:r>
            <a:r>
              <a:rPr lang="en-US" altLang="en-US">
                <a:cs typeface="Arial" panose="020B0604020202020204" pitchFamily="34" charset="0"/>
              </a:rPr>
              <a:t> of its products and services. The value chain includes manufacturers, distributors, and retailers.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r>
              <a:rPr lang="en-US" altLang="en-US">
                <a:solidFill>
                  <a:schemeClr val="hlink"/>
                </a:solidFill>
                <a:cs typeface="Arial" panose="020B0604020202020204" pitchFamily="34" charset="0"/>
              </a:rPr>
              <a:t>The goal is to….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id="{30ABB6CB-6A9C-4456-BD38-86C237F8E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4648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Text Box 9">
            <a:extLst>
              <a:ext uri="{FF2B5EF4-FFF2-40B4-BE49-F238E27FC236}">
                <a16:creationId xmlns:a16="http://schemas.microsoft.com/office/drawing/2014/main" id="{E80639A0-C677-49ED-97D1-D8F38D8F4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81600"/>
            <a:ext cx="6781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maximum value for the least possible total cost.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F44E-3028-4DBC-A6CF-8630AA17F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700">
                <a:cs typeface="Arial" panose="020B0604020202020204" pitchFamily="34" charset="0"/>
              </a:rPr>
              <a:t>The Business Plan: Your Road Map to Entrepreneurial Success</a:t>
            </a:r>
            <a:r>
              <a:rPr lang="en-US" altLang="en-US" sz="170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7852E5-F36F-4CF3-AF1B-449ACB44F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239000" cy="2209800"/>
          </a:xfrm>
        </p:spPr>
        <p:txBody>
          <a:bodyPr/>
          <a:lstStyle/>
          <a:p>
            <a:pPr marL="109538" indent="4763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Once you have a feasible business concept, the next step is to develop a </a:t>
            </a:r>
            <a:r>
              <a:rPr lang="en-US" altLang="en-US" b="1">
                <a:cs typeface="Arial" panose="020B0604020202020204" pitchFamily="34" charset="0"/>
              </a:rPr>
              <a:t>business plan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12577B8-C46F-457D-B425-C6878C320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Parts of the Business Plan</a:t>
            </a:r>
          </a:p>
        </p:txBody>
      </p:sp>
      <p:grpSp>
        <p:nvGrpSpPr>
          <p:cNvPr id="15363" name="Group 3">
            <a:extLst>
              <a:ext uri="{FF2B5EF4-FFF2-40B4-BE49-F238E27FC236}">
                <a16:creationId xmlns:a16="http://schemas.microsoft.com/office/drawing/2014/main" id="{B0E33B06-F934-4F95-B44B-13CD4C60192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8229600" cy="4433888"/>
            <a:chOff x="384" y="1191"/>
            <a:chExt cx="5184" cy="2793"/>
          </a:xfrm>
        </p:grpSpPr>
        <p:sp>
          <p:nvSpPr>
            <p:cNvPr id="15364" name="Rectangle 4">
              <a:extLst>
                <a:ext uri="{FF2B5EF4-FFF2-40B4-BE49-F238E27FC236}">
                  <a16:creationId xmlns:a16="http://schemas.microsoft.com/office/drawing/2014/main" id="{3A40E2CA-AD32-4746-9A0A-3EDE46973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191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Cover Page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CDB37212-B205-4C41-AF27-50AC03428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15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Title Page</a:t>
              </a:r>
              <a:endParaRPr lang="en-US" altLang="en-US" sz="1700" b="1">
                <a:latin typeface="Arial" panose="020B0604020202020204" pitchFamily="34" charset="0"/>
              </a:endParaRPr>
            </a:p>
          </p:txBody>
        </p:sp>
        <p:sp>
          <p:nvSpPr>
            <p:cNvPr id="15366" name="Rectangle 6">
              <a:extLst>
                <a:ext uri="{FF2B5EF4-FFF2-40B4-BE49-F238E27FC236}">
                  <a16:creationId xmlns:a16="http://schemas.microsoft.com/office/drawing/2014/main" id="{23CF588B-15A5-4933-B66D-82D256973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839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Table of Contents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B405217C-8189-47D2-A9D3-4A65A3649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63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Executive Summary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40B87860-3D82-4BE2-9CB5-1DC0F554D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487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Management Plan</a:t>
              </a:r>
            </a:p>
          </p:txBody>
        </p:sp>
        <p:sp>
          <p:nvSpPr>
            <p:cNvPr id="15369" name="Rectangle 9">
              <a:extLst>
                <a:ext uri="{FF2B5EF4-FFF2-40B4-BE49-F238E27FC236}">
                  <a16:creationId xmlns:a16="http://schemas.microsoft.com/office/drawing/2014/main" id="{23B8E4BA-F75A-4388-B1C4-C6C6C99C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811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Company Description </a:t>
              </a:r>
            </a:p>
          </p:txBody>
        </p:sp>
        <p:sp>
          <p:nvSpPr>
            <p:cNvPr id="15370" name="Rectangle 10">
              <a:extLst>
                <a:ext uri="{FF2B5EF4-FFF2-40B4-BE49-F238E27FC236}">
                  <a16:creationId xmlns:a16="http://schemas.microsoft.com/office/drawing/2014/main" id="{7153F2E8-DF9F-454B-B826-B9DC174A0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135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Product and Service Plan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71" name="Rectangle 11">
              <a:extLst>
                <a:ext uri="{FF2B5EF4-FFF2-40B4-BE49-F238E27FC236}">
                  <a16:creationId xmlns:a16="http://schemas.microsoft.com/office/drawing/2014/main" id="{4C05A036-AEE4-40B8-ABF3-9075BCEF7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459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Mission and Vision Statements</a:t>
              </a:r>
            </a:p>
          </p:txBody>
        </p:sp>
        <p:sp>
          <p:nvSpPr>
            <p:cNvPr id="15372" name="Rectangle 12">
              <a:extLst>
                <a:ext uri="{FF2B5EF4-FFF2-40B4-BE49-F238E27FC236}">
                  <a16:creationId xmlns:a16="http://schemas.microsoft.com/office/drawing/2014/main" id="{7B525BAE-D458-4540-BD24-C31F89D08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783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Industry Overview</a:t>
              </a:r>
            </a:p>
          </p:txBody>
        </p:sp>
        <p:sp>
          <p:nvSpPr>
            <p:cNvPr id="15373" name="Rectangle 13">
              <a:extLst>
                <a:ext uri="{FF2B5EF4-FFF2-40B4-BE49-F238E27FC236}">
                  <a16:creationId xmlns:a16="http://schemas.microsoft.com/office/drawing/2014/main" id="{F5AB04C5-9831-427C-953C-F3EAA7844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191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Market Analysis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74" name="Rectangle 14">
              <a:extLst>
                <a:ext uri="{FF2B5EF4-FFF2-40B4-BE49-F238E27FC236}">
                  <a16:creationId xmlns:a16="http://schemas.microsoft.com/office/drawing/2014/main" id="{E2E56D6D-96F8-4047-A383-36D16AB2C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515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Competitive Analysis</a:t>
              </a:r>
              <a:endParaRPr lang="en-US" altLang="en-US" sz="1700" b="1">
                <a:latin typeface="Arial" panose="020B0604020202020204" pitchFamily="34" charset="0"/>
              </a:endParaRPr>
            </a:p>
          </p:txBody>
        </p:sp>
        <p:sp>
          <p:nvSpPr>
            <p:cNvPr id="15375" name="Rectangle 15">
              <a:extLst>
                <a:ext uri="{FF2B5EF4-FFF2-40B4-BE49-F238E27FC236}">
                  <a16:creationId xmlns:a16="http://schemas.microsoft.com/office/drawing/2014/main" id="{0A5FC5F2-B71C-4CB2-B101-E45C4E76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839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Marketing Plan</a:t>
              </a:r>
              <a:r>
                <a:rPr lang="en-US" altLang="en-US" sz="1700" b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5376" name="Rectangle 16">
              <a:extLst>
                <a:ext uri="{FF2B5EF4-FFF2-40B4-BE49-F238E27FC236}">
                  <a16:creationId xmlns:a16="http://schemas.microsoft.com/office/drawing/2014/main" id="{024CBDA4-4CF9-4CA7-A2BC-4ADE65AAA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163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Operations Plan</a:t>
              </a:r>
              <a:endParaRPr lang="en-US" altLang="en-US" sz="1700" b="1">
                <a:latin typeface="Arial" panose="020B0604020202020204" pitchFamily="34" charset="0"/>
              </a:endParaRPr>
            </a:p>
          </p:txBody>
        </p:sp>
        <p:sp>
          <p:nvSpPr>
            <p:cNvPr id="15377" name="Rectangle 17">
              <a:extLst>
                <a:ext uri="{FF2B5EF4-FFF2-40B4-BE49-F238E27FC236}">
                  <a16:creationId xmlns:a16="http://schemas.microsoft.com/office/drawing/2014/main" id="{676CE030-7DE7-4452-A07C-BFDBEBC09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487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Organizational Plan</a:t>
              </a:r>
              <a:endParaRPr lang="en-US" altLang="en-US" sz="1700" b="1">
                <a:latin typeface="Arial" panose="020B0604020202020204" pitchFamily="34" charset="0"/>
              </a:endParaRPr>
            </a:p>
          </p:txBody>
        </p:sp>
        <p:sp>
          <p:nvSpPr>
            <p:cNvPr id="15378" name="Rectangle 18">
              <a:extLst>
                <a:ext uri="{FF2B5EF4-FFF2-40B4-BE49-F238E27FC236}">
                  <a16:creationId xmlns:a16="http://schemas.microsoft.com/office/drawing/2014/main" id="{B92D3F49-591E-41CE-B5E2-6163CE53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11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Financial Plan</a:t>
              </a:r>
            </a:p>
          </p:txBody>
        </p:sp>
        <p:sp>
          <p:nvSpPr>
            <p:cNvPr id="15379" name="Rectangle 19">
              <a:extLst>
                <a:ext uri="{FF2B5EF4-FFF2-40B4-BE49-F238E27FC236}">
                  <a16:creationId xmlns:a16="http://schemas.microsoft.com/office/drawing/2014/main" id="{B98A192A-91A7-4112-8319-8F38E7641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135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Growth Plan</a:t>
              </a:r>
              <a:endParaRPr lang="en-US" altLang="en-US" sz="1700" b="1">
                <a:latin typeface="Arial" panose="020B0604020202020204" pitchFamily="34" charset="0"/>
              </a:endParaRPr>
            </a:p>
          </p:txBody>
        </p:sp>
        <p:sp>
          <p:nvSpPr>
            <p:cNvPr id="15380" name="Rectangle 20">
              <a:extLst>
                <a:ext uri="{FF2B5EF4-FFF2-40B4-BE49-F238E27FC236}">
                  <a16:creationId xmlns:a16="http://schemas.microsoft.com/office/drawing/2014/main" id="{586868BE-4976-4448-A885-8306F8435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459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Contingency Plan</a:t>
              </a:r>
            </a:p>
          </p:txBody>
        </p:sp>
        <p:sp>
          <p:nvSpPr>
            <p:cNvPr id="15381" name="Rectangle 21">
              <a:extLst>
                <a:ext uri="{FF2B5EF4-FFF2-40B4-BE49-F238E27FC236}">
                  <a16:creationId xmlns:a16="http://schemas.microsoft.com/office/drawing/2014/main" id="{8BEB40A5-5F0F-420D-B01A-0EDB48A38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783"/>
              <a:ext cx="2448" cy="201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486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700" b="1">
                  <a:latin typeface="Arial" panose="020B0604020202020204" pitchFamily="34" charset="0"/>
                  <a:cs typeface="Arial" panose="020B0604020202020204" pitchFamily="34" charset="0"/>
                </a:rPr>
                <a:t>Supporting Documents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68140D9-B128-4257-8D6D-185C7584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Executive Summary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1FD4EF0-2AAC-40E9-ACE3-09D14F1F6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01000" cy="3657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</a:t>
            </a:r>
            <a:r>
              <a:rPr lang="en-US" altLang="en-US" b="1">
                <a:cs typeface="Arial" panose="020B0604020202020204" pitchFamily="34" charset="0"/>
              </a:rPr>
              <a:t>executive summary</a:t>
            </a:r>
            <a:r>
              <a:rPr lang="en-US" altLang="en-US">
                <a:cs typeface="Arial" panose="020B0604020202020204" pitchFamily="34" charset="0"/>
              </a:rPr>
              <a:t> should include the most important information from each section of the business plan. 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Many times, investors and lenders rely on the E.S. to help them decide whether the concept interest them and is worth pursuing.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02EDA4C-297E-426A-933D-4A2BDF09F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Management Team Plan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29F1367-96B5-46C7-ABC8-77AA2FF73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620000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management team presents your qualifications and those of any partners.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You must describe how your management team has the capabilities to execute your business plan. 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08D2683-E325-4A3C-AECE-6A3E0FB01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Company Description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2A1136E-B03A-45A5-8C3F-5D4A228D4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848600" cy="2895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company description section of the business plan outlines the company’s background information and basic business concept.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5320128-93CC-4410-BF9D-52AB10519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Product and Service Plan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53CB91B-50DE-45E3-8094-0BF1920B5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239000" cy="32004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In the product and service plan section of the business plan, you present the nature of your business and the unique features of the product/service or any spin-offs.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AC0D6CE-2DEA-4B53-8696-C097A80B7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Vision and Mission Statements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E27BF86-C744-4BFB-A382-1ECA56499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3962400" cy="3124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</a:t>
            </a:r>
            <a:r>
              <a:rPr lang="en-US" altLang="en-US" b="1">
                <a:cs typeface="Arial" panose="020B0604020202020204" pitchFamily="34" charset="0"/>
              </a:rPr>
              <a:t>vision statement</a:t>
            </a:r>
            <a:r>
              <a:rPr lang="en-US" altLang="en-US">
                <a:cs typeface="Arial" panose="020B0604020202020204" pitchFamily="34" charset="0"/>
              </a:rPr>
              <a:t> and </a:t>
            </a:r>
            <a:r>
              <a:rPr lang="en-US" altLang="en-US" b="1">
                <a:cs typeface="Arial" panose="020B0604020202020204" pitchFamily="34" charset="0"/>
              </a:rPr>
              <a:t>mission statement</a:t>
            </a:r>
            <a:r>
              <a:rPr lang="en-US" altLang="en-US">
                <a:cs typeface="Arial" panose="020B0604020202020204" pitchFamily="34" charset="0"/>
              </a:rPr>
              <a:t> state the guiding principles by which a company functions.</a:t>
            </a:r>
          </a:p>
        </p:txBody>
      </p:sp>
      <p:pic>
        <p:nvPicPr>
          <p:cNvPr id="20484" name="Picture 9" descr="walt-disney">
            <a:extLst>
              <a:ext uri="{FF2B5EF4-FFF2-40B4-BE49-F238E27FC236}">
                <a16:creationId xmlns:a16="http://schemas.microsoft.com/office/drawing/2014/main" id="{8D02A6AC-2291-4AC1-A8B5-BD3ED6309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562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6" name="Text Box 10">
            <a:extLst>
              <a:ext uri="{FF2B5EF4-FFF2-40B4-BE49-F238E27FC236}">
                <a16:creationId xmlns:a16="http://schemas.microsoft.com/office/drawing/2014/main" id="{2608DD11-497A-4607-ABD3-7BEE10BB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/>
              <a:t>Walt Disney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FF6D92-FB20-4AAC-A5A9-4671AB441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Industry Overview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6E97DA-7ADA-4CAB-947F-0613AAAD5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382000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industry overview section of the business plan presents your research into the industry, those companies providing similar, complementary, or supplementary products or services.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E7ADDB-77AE-4B13-94C3-A0F1D6D9B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Developing a Business Concept</a:t>
            </a:r>
            <a:r>
              <a:rPr lang="en-US" altLang="en-US"/>
              <a:t>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D09C73-B66E-4315-9F4C-5347D64DA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153400" cy="4038600"/>
          </a:xfrm>
        </p:spPr>
        <p:txBody>
          <a:bodyPr/>
          <a:lstStyle/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cs typeface="Arial" charset="0"/>
              </a:rPr>
              <a:t>Once you have an idea for a new business, define it by writing a clear and concise </a:t>
            </a:r>
            <a:r>
              <a:rPr lang="en-US" sz="2800" b="1" dirty="0">
                <a:cs typeface="Arial" charset="0"/>
              </a:rPr>
              <a:t>business concept</a:t>
            </a:r>
            <a:r>
              <a:rPr lang="en-US" sz="2800" dirty="0">
                <a:cs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cs typeface="Arial" charset="0"/>
            </a:endParaRP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It contains 4 elements: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	1.  The product/service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	2.  The customer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	3.  The benefit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	4.  The distribution</a:t>
            </a:r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1143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100" dirty="0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3518095-3763-46C7-A615-BFFCD1187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Market Analysis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963D3A5-A119-411B-ACFF-57F647E77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72400" cy="33528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market analysis section of the business plan presents your research on the customer profile gathered from primary and secondary marketing research resources.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results help you determine your overall marketing and sales strategies.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332B63E-7DC3-4290-AE35-A714C8675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Competitive Analysis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2AAE51A-1552-4422-9344-CBCD4E427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467600" cy="3657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competitive analysis section of the business plan should demonstrate that the proposed business has an advantage over its competitors.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E4C4A7B-245B-47FE-99B8-C7734BE0C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Marketing Plan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D4C470-EE52-4057-AF90-E1FDA6DA8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33528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A marketing plan discusses how a company plans to make its customers aware of its products or services.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A marketing plan also describes the market niche, pricing, company image, marketing tactics, a media plan, and a marketing budget.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FBC8AE3-A9DC-491B-9BBC-7CB5A051A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Operational Plan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5C2686B-D4BE-4B84-9C1A-C656392CB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39624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 sz="2700">
                <a:cs typeface="Arial" panose="020B0604020202020204" pitchFamily="34" charset="0"/>
              </a:rPr>
              <a:t>The operational plan describes all the processes involving the production and delivery of the product or service.</a:t>
            </a:r>
          </a:p>
          <a:p>
            <a:pPr marL="114300" indent="0" eaLnBrk="1" hangingPunct="1">
              <a:buFontTx/>
              <a:buNone/>
            </a:pPr>
            <a:r>
              <a:rPr lang="en-US" altLang="en-US" sz="2700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 sz="2700">
                <a:cs typeface="Arial" panose="020B0604020202020204" pitchFamily="34" charset="0"/>
              </a:rPr>
              <a:t>The operational plan describes the </a:t>
            </a:r>
            <a:r>
              <a:rPr lang="en-US" altLang="en-US" sz="2700" b="1">
                <a:cs typeface="Arial" panose="020B0604020202020204" pitchFamily="34" charset="0"/>
              </a:rPr>
              <a:t>distribution channel </a:t>
            </a:r>
            <a:r>
              <a:rPr lang="en-US" altLang="en-US" sz="2700">
                <a:cs typeface="Arial" panose="020B0604020202020204" pitchFamily="34" charset="0"/>
              </a:rPr>
              <a:t>of the product or service.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98A178B-59C3-42FA-9556-F5F5C5ABA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Operational Plan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F2A5F1F-72F1-45D7-BA8D-99F2F6426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620000" cy="3657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operational plan describes the </a:t>
            </a:r>
            <a:r>
              <a:rPr lang="en-US" altLang="en-US" b="1">
                <a:cs typeface="Arial" panose="020B0604020202020204" pitchFamily="34" charset="0"/>
              </a:rPr>
              <a:t>direct channel</a:t>
            </a:r>
            <a:r>
              <a:rPr lang="en-US" altLang="en-US">
                <a:cs typeface="Arial" panose="020B0604020202020204" pitchFamily="34" charset="0"/>
              </a:rPr>
              <a:t> and/or </a:t>
            </a:r>
            <a:r>
              <a:rPr lang="en-US" altLang="en-US" b="1">
                <a:cs typeface="Arial" panose="020B0604020202020204" pitchFamily="34" charset="0"/>
              </a:rPr>
              <a:t>indirect channel</a:t>
            </a:r>
            <a:r>
              <a:rPr lang="en-US" altLang="en-US">
                <a:cs typeface="Arial" panose="020B0604020202020204" pitchFamily="34" charset="0"/>
              </a:rPr>
              <a:t> you will use to deliver your product or service. 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7EE3BEA-6178-42F4-867D-3E4F77CD7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Organizational Plan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02F22D3-2E44-400D-AEB8-8D801E966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021638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organizational plan section of a business plan looks at the people aspects and the legal form of the business.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It also describes the roles and compensation of key management personnel and important employment policies.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441733C-B9D2-43A1-BAA1-9C1A5F49B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Financial Plan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6CD53A0-0A21-4E1A-8E64-10626A3FF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174038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financial plan presents forecasts for the future of the business.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financial plan includes financial statements.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E358388-C8A3-4EAE-8778-494534B83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Growth Plan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2D617C2-24F0-47F8-A1A9-D2C425D5B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813675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growth plan describes how the business will expand in the future. 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Investors and lenders like to see that a business has plans to grow in a planned and controlled way.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EE354C2-5CA4-43FB-8CED-B66C7C466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Contingency Plan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EC5596B-F361-4E98-8683-07140E249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945438" cy="3505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contingency plan section of the business plan looks at the risks to business, such as changing economic conditions and lower-than-expected sales.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 </a:t>
            </a: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It then suggests ways to minimize the risks.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0FCBA57-1C68-49E2-994C-B1EAB536A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500">
                <a:cs typeface="Arial" panose="020B0604020202020204" pitchFamily="34" charset="0"/>
              </a:rPr>
              <a:t>Cover Page, Title Page, Table of Contents, and Supporting Documents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185AE9F-EE98-483E-875E-D76838395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239000" cy="33528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Every business plan should have a cover page, a title page, a table of contents, and supporting documents.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1C709B2-CC6A-48DF-BAA6-54D226BEB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Developing a Business Concept</a:t>
            </a:r>
            <a:r>
              <a:rPr lang="en-US" altLang="en-US"/>
              <a:t>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68A7957-4FB5-4170-A533-3C0224878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620000" cy="2209800"/>
          </a:xfrm>
        </p:spPr>
        <p:txBody>
          <a:bodyPr/>
          <a:lstStyle/>
          <a:p>
            <a:pPr marL="114300" indent="0" eaLnBrk="1" hangingPunct="1">
              <a:buFontTx/>
              <a:buNone/>
              <a:defRPr/>
            </a:pPr>
            <a:r>
              <a:rPr lang="en-US" dirty="0">
                <a:cs typeface="Arial" charset="0"/>
              </a:rPr>
              <a:t>consider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features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benefits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your product or service offers.</a:t>
            </a:r>
          </a:p>
          <a:p>
            <a:pPr marL="114300" indent="0" eaLnBrk="1" hangingPunct="1">
              <a:buFontTx/>
              <a:buNone/>
              <a:defRPr/>
            </a:pPr>
            <a:endParaRPr lang="en-US" dirty="0">
              <a:cs typeface="Arial" charset="0"/>
            </a:endParaRPr>
          </a:p>
          <a:p>
            <a:pPr marL="114300" indent="0" algn="ctr" eaLnBrk="1" hangingPunct="1">
              <a:buFontTx/>
              <a:buNone/>
              <a:defRPr/>
            </a:pPr>
            <a:r>
              <a:rPr lang="en-US" dirty="0">
                <a:cs typeface="Arial" charset="0"/>
              </a:rPr>
              <a:t>(What will make you different from the rest?)</a:t>
            </a: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69866170-B37D-475B-B015-C4D0F9BFE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09800"/>
            <a:ext cx="762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In regards to The Benefit……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C458D68-BD99-4C14-B0A1-D2EBF58A0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500">
                <a:cs typeface="Arial" panose="020B0604020202020204" pitchFamily="34" charset="0"/>
              </a:rPr>
              <a:t>Cover Page, Title Page, Table of Contents, and Supporting Documents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1AD3A99-D8BE-4A99-8BFE-852CD7BD1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6858000" cy="973138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To begin developing a business plan: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E793E007-405C-4D7C-8FAE-2FC18DE5B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8077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en-US"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research plan and gather data.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en-US"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a notebook to organize data.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en-US"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first draft.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862546C1-A54D-4276-9D85-C613B7015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Mistakes in Preparing Business Plans</a:t>
            </a:r>
          </a:p>
        </p:txBody>
      </p:sp>
      <p:pic>
        <p:nvPicPr>
          <p:cNvPr id="33795" name="Picture 6" descr="cross-out">
            <a:extLst>
              <a:ext uri="{FF2B5EF4-FFF2-40B4-BE49-F238E27FC236}">
                <a16:creationId xmlns:a16="http://schemas.microsoft.com/office/drawing/2014/main" id="{9D147CA3-DD98-4E1D-8D07-EA111578E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 descr="cross-out">
            <a:extLst>
              <a:ext uri="{FF2B5EF4-FFF2-40B4-BE49-F238E27FC236}">
                <a16:creationId xmlns:a16="http://schemas.microsoft.com/office/drawing/2014/main" id="{6FB649FC-72E0-4CED-A4A4-5B383AE21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8" descr="cross-out">
            <a:extLst>
              <a:ext uri="{FF2B5EF4-FFF2-40B4-BE49-F238E27FC236}">
                <a16:creationId xmlns:a16="http://schemas.microsoft.com/office/drawing/2014/main" id="{A5CDA338-FFC1-415E-A0CC-AB53176BB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9" descr="cross-out">
            <a:extLst>
              <a:ext uri="{FF2B5EF4-FFF2-40B4-BE49-F238E27FC236}">
                <a16:creationId xmlns:a16="http://schemas.microsoft.com/office/drawing/2014/main" id="{B0E551C3-1434-45E3-BD12-7B646431A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10">
            <a:extLst>
              <a:ext uri="{FF2B5EF4-FFF2-40B4-BE49-F238E27FC236}">
                <a16:creationId xmlns:a16="http://schemas.microsoft.com/office/drawing/2014/main" id="{F91FE874-1334-4869-AAE1-B3FA2A16C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578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underestimating the need for capital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3800" name="Rectangle 11">
            <a:extLst>
              <a:ext uri="{FF2B5EF4-FFF2-40B4-BE49-F238E27FC236}">
                <a16:creationId xmlns:a16="http://schemas.microsoft.com/office/drawing/2014/main" id="{1C20610A-5332-4E5C-9806-8F7DDE7E9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38375"/>
            <a:ext cx="431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projecting exaggerated growth levels</a:t>
            </a:r>
          </a:p>
        </p:txBody>
      </p:sp>
      <p:pic>
        <p:nvPicPr>
          <p:cNvPr id="33801" name="Picture 15" descr="cross-out">
            <a:extLst>
              <a:ext uri="{FF2B5EF4-FFF2-40B4-BE49-F238E27FC236}">
                <a16:creationId xmlns:a16="http://schemas.microsoft.com/office/drawing/2014/main" id="{B271077A-24B7-42B9-B21C-83BAB2512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6" descr="cross-out">
            <a:extLst>
              <a:ext uri="{FF2B5EF4-FFF2-40B4-BE49-F238E27FC236}">
                <a16:creationId xmlns:a16="http://schemas.microsoft.com/office/drawing/2014/main" id="{9653F851-7762-43F4-988D-0163B85D7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7" descr="cross-out">
            <a:extLst>
              <a:ext uri="{FF2B5EF4-FFF2-40B4-BE49-F238E27FC236}">
                <a16:creationId xmlns:a16="http://schemas.microsoft.com/office/drawing/2014/main" id="{31B74F1D-C74D-4E26-8A3F-B28FC9D8D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cross-out">
            <a:extLst>
              <a:ext uri="{FF2B5EF4-FFF2-40B4-BE49-F238E27FC236}">
                <a16:creationId xmlns:a16="http://schemas.microsoft.com/office/drawing/2014/main" id="{2B5B3BF2-611C-4D6E-A7F7-06822A843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9">
            <a:extLst>
              <a:ext uri="{FF2B5EF4-FFF2-40B4-BE49-F238E27FC236}">
                <a16:creationId xmlns:a16="http://schemas.microsoft.com/office/drawing/2014/main" id="{029D1538-DE64-4C08-A843-9204755A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578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underestimating the need for capital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3806" name="Rectangle 20">
            <a:extLst>
              <a:ext uri="{FF2B5EF4-FFF2-40B4-BE49-F238E27FC236}">
                <a16:creationId xmlns:a16="http://schemas.microsoft.com/office/drawing/2014/main" id="{B1B35113-726E-4384-8F13-69CBBABD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38375"/>
            <a:ext cx="431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projecting exaggerated growth levels</a:t>
            </a:r>
          </a:p>
        </p:txBody>
      </p:sp>
      <p:sp>
        <p:nvSpPr>
          <p:cNvPr id="33807" name="Rectangle 21">
            <a:extLst>
              <a:ext uri="{FF2B5EF4-FFF2-40B4-BE49-F238E27FC236}">
                <a16:creationId xmlns:a16="http://schemas.microsoft.com/office/drawing/2014/main" id="{1A78865C-9731-4797-913B-80FA15648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76600"/>
            <a:ext cx="410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trying to have expertise in all areas</a:t>
            </a:r>
          </a:p>
        </p:txBody>
      </p:sp>
      <p:sp>
        <p:nvSpPr>
          <p:cNvPr id="33808" name="Rectangle 22">
            <a:extLst>
              <a:ext uri="{FF2B5EF4-FFF2-40B4-BE49-F238E27FC236}">
                <a16:creationId xmlns:a16="http://schemas.microsoft.com/office/drawing/2014/main" id="{E1772CA9-949A-4461-B9B9-CD2E4D650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544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E0F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claiming performance above industry averages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B79884EF-EA32-457F-BFD1-90E48FCE5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 of Business Plan Information</a:t>
            </a:r>
          </a:p>
        </p:txBody>
      </p:sp>
      <p:grpSp>
        <p:nvGrpSpPr>
          <p:cNvPr id="34819" name="Group 5">
            <a:extLst>
              <a:ext uri="{FF2B5EF4-FFF2-40B4-BE49-F238E27FC236}">
                <a16:creationId xmlns:a16="http://schemas.microsoft.com/office/drawing/2014/main" id="{ECC07327-E415-46A9-9ACD-63630F8079A7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057400"/>
            <a:ext cx="6477000" cy="4132263"/>
            <a:chOff x="816" y="1296"/>
            <a:chExt cx="4080" cy="2603"/>
          </a:xfrm>
        </p:grpSpPr>
        <p:sp>
          <p:nvSpPr>
            <p:cNvPr id="34820" name="Rectangle 6">
              <a:extLst>
                <a:ext uri="{FF2B5EF4-FFF2-40B4-BE49-F238E27FC236}">
                  <a16:creationId xmlns:a16="http://schemas.microsoft.com/office/drawing/2014/main" id="{28B01A5B-3B12-4752-B86F-20E3CD775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296"/>
              <a:ext cx="4080" cy="480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1" name="Rectangle 7">
              <a:extLst>
                <a:ext uri="{FF2B5EF4-FFF2-40B4-BE49-F238E27FC236}">
                  <a16:creationId xmlns:a16="http://schemas.microsoft.com/office/drawing/2014/main" id="{4F39EB1E-00A4-4243-899C-5BC678D58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1333"/>
              <a:ext cx="3977" cy="40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Arial" panose="020B0604020202020204" pitchFamily="34" charset="0"/>
                  <a:cs typeface="Arial" panose="020B0604020202020204" pitchFamily="34" charset="0"/>
                </a:rPr>
                <a:t>Small Business Administration (SBA)</a:t>
              </a:r>
              <a:endParaRPr lang="en-US" altLang="en-US" sz="4000" b="1">
                <a:latin typeface="Arial" panose="020B0604020202020204" pitchFamily="34" charset="0"/>
              </a:endParaRPr>
            </a:p>
          </p:txBody>
        </p:sp>
        <p:sp>
          <p:nvSpPr>
            <p:cNvPr id="34822" name="Rectangle 8">
              <a:extLst>
                <a:ext uri="{FF2B5EF4-FFF2-40B4-BE49-F238E27FC236}">
                  <a16:creationId xmlns:a16="http://schemas.microsoft.com/office/drawing/2014/main" id="{07FE3227-4FCC-464A-8D9D-3849D7C35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835"/>
              <a:ext cx="4080" cy="48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3" name="Rectangle 9">
              <a:extLst>
                <a:ext uri="{FF2B5EF4-FFF2-40B4-BE49-F238E27FC236}">
                  <a16:creationId xmlns:a16="http://schemas.microsoft.com/office/drawing/2014/main" id="{486BF638-A93E-4FD9-B213-E4382A686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1872"/>
              <a:ext cx="3977" cy="40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Service Corps of Retired Executives (SCORE)</a:t>
              </a:r>
              <a:endParaRPr lang="en-US" alt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824" name="Rectangle 10">
              <a:extLst>
                <a:ext uri="{FF2B5EF4-FFF2-40B4-BE49-F238E27FC236}">
                  <a16:creationId xmlns:a16="http://schemas.microsoft.com/office/drawing/2014/main" id="{059617A9-E03C-4D89-978E-3749D14E7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63"/>
              <a:ext cx="4080" cy="480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5" name="Rectangle 11">
              <a:extLst>
                <a:ext uri="{FF2B5EF4-FFF2-40B4-BE49-F238E27FC236}">
                  <a16:creationId xmlns:a16="http://schemas.microsoft.com/office/drawing/2014/main" id="{6C22DC3B-A567-4FD6-927A-B74B3C31E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2400"/>
              <a:ext cx="3977" cy="40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Small Business Development Centers (SBDCs)</a:t>
              </a:r>
              <a:endParaRPr lang="en-US" altLang="en-US" sz="4000">
                <a:latin typeface="Arial" panose="020B0604020202020204" pitchFamily="34" charset="0"/>
              </a:endParaRPr>
            </a:p>
          </p:txBody>
        </p:sp>
        <p:sp>
          <p:nvSpPr>
            <p:cNvPr id="34826" name="Rectangle 12">
              <a:extLst>
                <a:ext uri="{FF2B5EF4-FFF2-40B4-BE49-F238E27FC236}">
                  <a16:creationId xmlns:a16="http://schemas.microsoft.com/office/drawing/2014/main" id="{0738AD67-005B-438A-987C-01F95F74C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91"/>
              <a:ext cx="4080" cy="480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7" name="Rectangle 13">
              <a:extLst>
                <a:ext uri="{FF2B5EF4-FFF2-40B4-BE49-F238E27FC236}">
                  <a16:creationId xmlns:a16="http://schemas.microsoft.com/office/drawing/2014/main" id="{2399688E-2E12-4705-AE58-C44568E97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2928"/>
              <a:ext cx="3977" cy="40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Arial" panose="020B0604020202020204" pitchFamily="34" charset="0"/>
                  <a:cs typeface="Arial" panose="020B0604020202020204" pitchFamily="34" charset="0"/>
                </a:rPr>
                <a:t>chambers of commerce</a:t>
              </a:r>
              <a:endParaRPr lang="en-US" altLang="en-US" sz="4000">
                <a:latin typeface="Arial" panose="020B0604020202020204" pitchFamily="34" charset="0"/>
              </a:endParaRPr>
            </a:p>
          </p:txBody>
        </p:sp>
        <p:sp>
          <p:nvSpPr>
            <p:cNvPr id="34828" name="Rectangle 14">
              <a:extLst>
                <a:ext uri="{FF2B5EF4-FFF2-40B4-BE49-F238E27FC236}">
                  <a16:creationId xmlns:a16="http://schemas.microsoft.com/office/drawing/2014/main" id="{45A1AEEB-D896-468A-92BE-FFDAF331D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419"/>
              <a:ext cx="4080" cy="480"/>
            </a:xfrm>
            <a:prstGeom prst="rect">
              <a:avLst/>
            </a:prstGeom>
            <a:solidFill>
              <a:srgbClr val="E2C5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9" name="Rectangle 15">
              <a:extLst>
                <a:ext uri="{FF2B5EF4-FFF2-40B4-BE49-F238E27FC236}">
                  <a16:creationId xmlns:a16="http://schemas.microsoft.com/office/drawing/2014/main" id="{0064AD5E-72FF-4067-BC13-A7D48B68F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" y="3456"/>
              <a:ext cx="3977" cy="406"/>
            </a:xfrm>
            <a:prstGeom prst="rect">
              <a:avLst/>
            </a:prstGeom>
            <a:solidFill>
              <a:srgbClr val="E2C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>
                  <a:latin typeface="Arial" panose="020B0604020202020204" pitchFamily="34" charset="0"/>
                  <a:cs typeface="Arial" panose="020B0604020202020204" pitchFamily="34" charset="0"/>
                </a:rPr>
                <a:t>trade associations</a:t>
              </a:r>
              <a:endParaRPr lang="en-US" altLang="en-US" sz="40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ED2FBAB-494E-443B-B7B9-ADD9D64E1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Small Business Administration (SBA)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272C354-77A7-4CA5-AC69-427E3AF82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696200" cy="21336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To encourage entrepreneurship in our free enterprise system, the government operates the </a:t>
            </a:r>
            <a:r>
              <a:rPr lang="en-US" altLang="en-US" b="1">
                <a:cs typeface="Arial" panose="020B0604020202020204" pitchFamily="34" charset="0"/>
              </a:rPr>
              <a:t>Small Business Administration (SBA)</a:t>
            </a:r>
            <a:r>
              <a:rPr lang="en-US" altLang="en-US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A557D77-CF5F-4A5E-8D55-D7BBEC05A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Trade Associations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D6CDD9-9E03-47A8-824E-1B6B01F74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696200" cy="3124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Trade associations</a:t>
            </a:r>
            <a:r>
              <a:rPr lang="en-US" altLang="en-US">
                <a:cs typeface="Arial" panose="020B0604020202020204" pitchFamily="34" charset="0"/>
              </a:rPr>
              <a:t> supply information to entrepreneurs about start-up issues, operating costs, and analysis of trends.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ABD9439A-22B5-4E54-AEF8-297F1C33A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Packaging and Presenting the Business Plan</a:t>
            </a:r>
          </a:p>
        </p:txBody>
      </p:sp>
      <p:grpSp>
        <p:nvGrpSpPr>
          <p:cNvPr id="37891" name="Group 5">
            <a:extLst>
              <a:ext uri="{FF2B5EF4-FFF2-40B4-BE49-F238E27FC236}">
                <a16:creationId xmlns:a16="http://schemas.microsoft.com/office/drawing/2014/main" id="{0560DA2B-6194-48FF-8BC7-58059CE15CB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57400"/>
            <a:ext cx="6629400" cy="4495800"/>
            <a:chOff x="1152" y="1296"/>
            <a:chExt cx="3888" cy="2640"/>
          </a:xfrm>
        </p:grpSpPr>
        <p:sp>
          <p:nvSpPr>
            <p:cNvPr id="37892" name="Rectangle 6">
              <a:extLst>
                <a:ext uri="{FF2B5EF4-FFF2-40B4-BE49-F238E27FC236}">
                  <a16:creationId xmlns:a16="http://schemas.microsoft.com/office/drawing/2014/main" id="{BF66F3B3-4989-4324-9A35-6FD3F7967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296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7893" name="Rectangle 7">
              <a:extLst>
                <a:ext uri="{FF2B5EF4-FFF2-40B4-BE49-F238E27FC236}">
                  <a16:creationId xmlns:a16="http://schemas.microsoft.com/office/drawing/2014/main" id="{3F20534B-B8D2-4F61-9CFF-4E19AB79F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680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7894" name="Rectangle 8">
              <a:extLst>
                <a:ext uri="{FF2B5EF4-FFF2-40B4-BE49-F238E27FC236}">
                  <a16:creationId xmlns:a16="http://schemas.microsoft.com/office/drawing/2014/main" id="{82A6A426-63B4-4FED-A3A7-40BFAC03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064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7895" name="Rectangle 9">
              <a:extLst>
                <a:ext uri="{FF2B5EF4-FFF2-40B4-BE49-F238E27FC236}">
                  <a16:creationId xmlns:a16="http://schemas.microsoft.com/office/drawing/2014/main" id="{50F4D72F-AEF8-44C9-88D8-D75175119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7896" name="Rectangle 10">
              <a:extLst>
                <a:ext uri="{FF2B5EF4-FFF2-40B4-BE49-F238E27FC236}">
                  <a16:creationId xmlns:a16="http://schemas.microsoft.com/office/drawing/2014/main" id="{A69F4EFF-C57F-4B0C-B639-291DEE3D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832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7897" name="Rectangle 11">
              <a:extLst>
                <a:ext uri="{FF2B5EF4-FFF2-40B4-BE49-F238E27FC236}">
                  <a16:creationId xmlns:a16="http://schemas.microsoft.com/office/drawing/2014/main" id="{B06AB337-65A8-465D-8651-1D727E51E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216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7898" name="Rectangle 12">
              <a:extLst>
                <a:ext uri="{FF2B5EF4-FFF2-40B4-BE49-F238E27FC236}">
                  <a16:creationId xmlns:a16="http://schemas.microsoft.com/office/drawing/2014/main" id="{597ABA19-9FC8-484F-B7E6-1B2E0E8D6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308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7899" name="Rectangle 13">
              <a:extLst>
                <a:ext uri="{FF2B5EF4-FFF2-40B4-BE49-F238E27FC236}">
                  <a16:creationId xmlns:a16="http://schemas.microsoft.com/office/drawing/2014/main" id="{5AD5FDAF-6467-4A5A-B967-9903CFBA9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296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Bind the plan.</a:t>
              </a:r>
            </a:p>
          </p:txBody>
        </p:sp>
        <p:sp>
          <p:nvSpPr>
            <p:cNvPr id="37900" name="Rectangle 14">
              <a:extLst>
                <a:ext uri="{FF2B5EF4-FFF2-40B4-BE49-F238E27FC236}">
                  <a16:creationId xmlns:a16="http://schemas.microsoft.com/office/drawing/2014/main" id="{A02123FA-1147-4CE8-8503-ADFC1AA07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680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Use index tabs to separate sections.</a:t>
              </a:r>
            </a:p>
          </p:txBody>
        </p:sp>
        <p:sp>
          <p:nvSpPr>
            <p:cNvPr id="37901" name="Rectangle 15">
              <a:extLst>
                <a:ext uri="{FF2B5EF4-FFF2-40B4-BE49-F238E27FC236}">
                  <a16:creationId xmlns:a16="http://schemas.microsoft.com/office/drawing/2014/main" id="{EFB6416F-2950-4C50-90C2-6852B6F06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064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Use an easily readable 12-point type.</a:t>
              </a:r>
            </a:p>
          </p:txBody>
        </p:sp>
        <p:sp>
          <p:nvSpPr>
            <p:cNvPr id="37902" name="Rectangle 16">
              <a:extLst>
                <a:ext uri="{FF2B5EF4-FFF2-40B4-BE49-F238E27FC236}">
                  <a16:creationId xmlns:a16="http://schemas.microsoft.com/office/drawing/2014/main" id="{7027CEE1-4706-46FE-BF4F-8C084062E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48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Use bold subheadings and bullets.</a:t>
              </a:r>
            </a:p>
          </p:txBody>
        </p:sp>
        <p:sp>
          <p:nvSpPr>
            <p:cNvPr id="37903" name="Rectangle 17">
              <a:extLst>
                <a:ext uri="{FF2B5EF4-FFF2-40B4-BE49-F238E27FC236}">
                  <a16:creationId xmlns:a16="http://schemas.microsoft.com/office/drawing/2014/main" id="{F9882EE7-214E-4EE2-9B05-33491A1F3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32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Use the company logo at the top of every page.</a:t>
              </a:r>
            </a:p>
          </p:txBody>
        </p:sp>
        <p:sp>
          <p:nvSpPr>
            <p:cNvPr id="37904" name="Rectangle 18">
              <a:extLst>
                <a:ext uri="{FF2B5EF4-FFF2-40B4-BE49-F238E27FC236}">
                  <a16:creationId xmlns:a16="http://schemas.microsoft.com/office/drawing/2014/main" id="{F5454EC6-8410-4E6B-8490-ED38BD381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16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Number each copy of the business plan and include a statement of confidentiality.</a:t>
              </a:r>
            </a:p>
          </p:txBody>
        </p:sp>
        <p:sp>
          <p:nvSpPr>
            <p:cNvPr id="37905" name="Rectangle 19">
              <a:extLst>
                <a:ext uri="{FF2B5EF4-FFF2-40B4-BE49-F238E27FC236}">
                  <a16:creationId xmlns:a16="http://schemas.microsoft.com/office/drawing/2014/main" id="{AE3BDFF3-A5CE-47FF-A55D-09AE3D33F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600"/>
              <a:ext cx="3600" cy="336"/>
            </a:xfrm>
            <a:prstGeom prst="rect">
              <a:avLst/>
            </a:prstGeom>
            <a:solidFill>
              <a:srgbClr val="DAE0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Arial" panose="020B0604020202020204" pitchFamily="34" charset="0"/>
                </a:rPr>
                <a:t>Include a statement on the cover page prohibiting copying of the plan.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48B07F-FFDB-43D9-9389-E0C7B14A9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Testing the Concept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in the Market</a:t>
            </a:r>
            <a:r>
              <a:rPr lang="en-US" altLang="en-US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6C65817-E43C-4DE1-86D8-8C217FB51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077200" cy="20574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An entrepreneur can use a </a:t>
            </a:r>
            <a:r>
              <a:rPr lang="en-US" altLang="en-US" b="1">
                <a:cs typeface="Arial" panose="020B0604020202020204" pitchFamily="34" charset="0"/>
              </a:rPr>
              <a:t>feasibility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cs typeface="Arial" panose="020B0604020202020204" pitchFamily="34" charset="0"/>
              </a:rPr>
              <a:t>analysis</a:t>
            </a:r>
            <a:r>
              <a:rPr lang="en-US" altLang="en-US">
                <a:cs typeface="Arial" panose="020B0604020202020204" pitchFamily="34" charset="0"/>
              </a:rPr>
              <a:t> in order to decide if there is enough demand for a product or service, and to determine whether business conditions are appropriate to go forward with starting a business.</a:t>
            </a:r>
            <a:r>
              <a:rPr lang="en-US" altLang="en-US"/>
              <a:t> </a:t>
            </a: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46098953-3CA4-4707-8537-AC2BF0978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8001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 i="1">
                <a:solidFill>
                  <a:schemeClr val="hlink"/>
                </a:solidFill>
              </a:rPr>
              <a:t>Is there Potential?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3748DC9-A87B-4017-B4B9-D69518A3A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Feasibility Analysis Considerations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B2A78436-CA2B-4E28-B698-C2582F1700C7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905000"/>
            <a:ext cx="5562600" cy="4648200"/>
            <a:chOff x="1392" y="1152"/>
            <a:chExt cx="2880" cy="2875"/>
          </a:xfrm>
        </p:grpSpPr>
        <p:pic>
          <p:nvPicPr>
            <p:cNvPr id="7172" name="Picture 4">
              <a:extLst>
                <a:ext uri="{FF2B5EF4-FFF2-40B4-BE49-F238E27FC236}">
                  <a16:creationId xmlns:a16="http://schemas.microsoft.com/office/drawing/2014/main" id="{E0618162-363D-48A8-AFC4-C6B24CC96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52"/>
              <a:ext cx="2880" cy="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3CCDB07A-F483-45E6-87A6-E6714FBA33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" y="2302"/>
              <a:ext cx="687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Arial" panose="020B0604020202020204" pitchFamily="34" charset="0"/>
                </a:rPr>
                <a:t>Feasibility</a:t>
              </a:r>
              <a:br>
                <a:rPr lang="en-US" altLang="en-US" sz="2000">
                  <a:latin typeface="Arial" panose="020B0604020202020204" pitchFamily="34" charset="0"/>
                </a:rPr>
              </a:br>
              <a:r>
                <a:rPr lang="en-US" altLang="en-US" sz="2000">
                  <a:latin typeface="Arial" panose="020B0604020202020204" pitchFamily="34" charset="0"/>
                </a:rPr>
                <a:t>Analysis</a:t>
              </a:r>
            </a:p>
            <a:p>
              <a:pPr algn="ctr" eaLnBrk="1" hangingPunct="1"/>
              <a:r>
                <a:rPr lang="en-US" altLang="en-US" sz="2000">
                  <a:latin typeface="Arial" panose="020B0604020202020204" pitchFamily="34" charset="0"/>
                </a:rPr>
                <a:t>Questions</a:t>
              </a:r>
            </a:p>
          </p:txBody>
        </p:sp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AA8F0CBA-A4EF-4E10-A685-9DE59850F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1920"/>
              <a:ext cx="464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industry</a:t>
              </a:r>
            </a:p>
          </p:txBody>
        </p:sp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B6E09C43-A003-4443-A72C-D925FEBC7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5" y="1536"/>
              <a:ext cx="582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customers</a:t>
              </a:r>
            </a:p>
          </p:txBody>
        </p:sp>
        <p:sp>
          <p:nvSpPr>
            <p:cNvPr id="7176" name="Text Box 8">
              <a:extLst>
                <a:ext uri="{FF2B5EF4-FFF2-40B4-BE49-F238E27FC236}">
                  <a16:creationId xmlns:a16="http://schemas.microsoft.com/office/drawing/2014/main" id="{FF4AB8A0-0596-4E9C-BD27-2E5165BAB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9" y="1824"/>
              <a:ext cx="65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product and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service</a:t>
              </a:r>
            </a:p>
          </p:txBody>
        </p:sp>
        <p:sp>
          <p:nvSpPr>
            <p:cNvPr id="7177" name="Text Box 9">
              <a:extLst>
                <a:ext uri="{FF2B5EF4-FFF2-40B4-BE49-F238E27FC236}">
                  <a16:creationId xmlns:a16="http://schemas.microsoft.com/office/drawing/2014/main" id="{4DDC0446-2844-47BC-8763-C21428175B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2592"/>
              <a:ext cx="52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founding </a:t>
              </a:r>
              <a:br>
                <a:rPr lang="en-US" altLang="en-US" sz="1600">
                  <a:latin typeface="Arial" panose="020B0604020202020204" pitchFamily="34" charset="0"/>
                </a:rPr>
              </a:br>
              <a:r>
                <a:rPr lang="en-US" altLang="en-US" sz="1600">
                  <a:latin typeface="Arial" panose="020B0604020202020204" pitchFamily="34" charset="0"/>
                </a:rPr>
                <a:t>team</a:t>
              </a:r>
            </a:p>
          </p:txBody>
        </p:sp>
        <p:sp>
          <p:nvSpPr>
            <p:cNvPr id="7178" name="Text Box 10">
              <a:extLst>
                <a:ext uri="{FF2B5EF4-FFF2-40B4-BE49-F238E27FC236}">
                  <a16:creationId xmlns:a16="http://schemas.microsoft.com/office/drawing/2014/main" id="{1104F546-E7F7-47B8-8D52-2DAF9B2D9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3" y="3408"/>
              <a:ext cx="632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competition</a:t>
              </a:r>
            </a:p>
          </p:txBody>
        </p:sp>
        <p:sp>
          <p:nvSpPr>
            <p:cNvPr id="7179" name="Text Box 11">
              <a:extLst>
                <a:ext uri="{FF2B5EF4-FFF2-40B4-BE49-F238E27FC236}">
                  <a16:creationId xmlns:a16="http://schemas.microsoft.com/office/drawing/2014/main" id="{B138021B-25CC-42DD-86D9-EB46EA5945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4" y="3388"/>
              <a:ext cx="769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start-up needs</a:t>
              </a:r>
            </a:p>
          </p:txBody>
        </p:sp>
        <p:sp>
          <p:nvSpPr>
            <p:cNvPr id="7180" name="Text Box 12">
              <a:extLst>
                <a:ext uri="{FF2B5EF4-FFF2-40B4-BE49-F238E27FC236}">
                  <a16:creationId xmlns:a16="http://schemas.microsoft.com/office/drawing/2014/main" id="{9D87C53F-B544-4CD9-AA23-F96D726D6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700"/>
              <a:ext cx="627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E0F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value chain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9A239AD-15B1-4196-8CF9-88381DAD4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Testing the Industry</a:t>
            </a:r>
            <a:r>
              <a:rPr lang="en-US" altLang="en-US"/>
              <a:t>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E7549D4-6797-4381-A5BF-5DB309DC5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382000" cy="3886200"/>
          </a:xfrm>
        </p:spPr>
        <p:txBody>
          <a:bodyPr/>
          <a:lstStyle/>
          <a:p>
            <a:pPr marL="114300" indent="0" eaLnBrk="1" hangingPunct="1">
              <a:defRPr/>
            </a:pPr>
            <a:r>
              <a:rPr lang="en-US" dirty="0">
                <a:cs typeface="Arial" charset="0"/>
              </a:rPr>
              <a:t> The broadest level of feasibility analysis looks at the </a:t>
            </a:r>
            <a:r>
              <a:rPr lang="en-US" b="1" dirty="0">
                <a:cs typeface="Arial" charset="0"/>
              </a:rPr>
              <a:t>industry</a:t>
            </a:r>
            <a:r>
              <a:rPr lang="en-US" dirty="0">
                <a:cs typeface="Arial" charset="0"/>
              </a:rPr>
              <a:t> in which the business will operate.</a:t>
            </a:r>
          </a:p>
          <a:p>
            <a:pPr marL="114300" indent="0" eaLnBrk="1" hangingPunct="1">
              <a:buFontTx/>
              <a:buNone/>
              <a:defRPr/>
            </a:pPr>
            <a:endParaRPr lang="en-US" dirty="0">
              <a:cs typeface="Arial" charset="0"/>
            </a:endParaRPr>
          </a:p>
          <a:p>
            <a:pPr marL="114300" indent="0" eaLnBrk="1" hangingPunct="1">
              <a:buFontTx/>
              <a:buNone/>
              <a:defRPr/>
            </a:pPr>
            <a:r>
              <a:rPr lang="en-US" dirty="0">
                <a:cs typeface="Arial" charset="0"/>
              </a:rPr>
              <a:t> You, the entrepreneur, will examine factors, such as…</a:t>
            </a:r>
          </a:p>
          <a:p>
            <a:pPr marL="457200" eaLnBrk="1" hangingPunct="1">
              <a:defRPr/>
            </a:pPr>
            <a:r>
              <a:rPr lang="en-US" dirty="0">
                <a:cs typeface="Arial" charset="0"/>
              </a:rPr>
              <a:t>		health of the industry</a:t>
            </a:r>
          </a:p>
          <a:p>
            <a:pPr marL="457200" eaLnBrk="1" hangingPunct="1">
              <a:defRPr/>
            </a:pPr>
            <a:r>
              <a:rPr lang="en-US" dirty="0">
                <a:cs typeface="Arial" charset="0"/>
              </a:rPr>
              <a:t>		trends/patterns of change</a:t>
            </a:r>
          </a:p>
          <a:p>
            <a:pPr marL="457200" eaLnBrk="1" hangingPunct="1">
              <a:defRPr/>
            </a:pPr>
            <a:r>
              <a:rPr lang="en-US" dirty="0">
                <a:cs typeface="Arial" charset="0"/>
              </a:rPr>
              <a:t>		major players</a:t>
            </a:r>
          </a:p>
          <a:p>
            <a:pPr marL="114300" indent="0" eaLnBrk="1" hangingPunct="1">
              <a:buFontTx/>
              <a:buNone/>
              <a:defRPr/>
            </a:pPr>
            <a:r>
              <a:rPr lang="en-US" dirty="0">
                <a:cs typeface="Arial" charset="0"/>
              </a:rPr>
              <a:t>		 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CD96D53-AFC4-4701-A173-CE3F09640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Talking to Customers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81299C-EE8E-408E-A765-F4656F642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34290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The most important part of the analysis is testing customers to measure interest and identify the </a:t>
            </a:r>
            <a:r>
              <a:rPr lang="en-US" altLang="en-US" b="1">
                <a:cs typeface="Arial" panose="020B0604020202020204" pitchFamily="34" charset="0"/>
              </a:rPr>
              <a:t>target customers</a:t>
            </a:r>
            <a:r>
              <a:rPr lang="en-US" altLang="en-US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93FE896-8A83-4E1D-8812-7C2576821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Testing Product or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Service Requirements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6FC1C4-7FD5-4B2C-999A-965E7DADE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458200" cy="3124200"/>
          </a:xfrm>
        </p:spPr>
        <p:txBody>
          <a:bodyPr/>
          <a:lstStyle/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To consider all the requirements of a product or service, create a </a:t>
            </a:r>
            <a:r>
              <a:rPr lang="en-US" altLang="en-US" b="1">
                <a:cs typeface="Arial" panose="020B0604020202020204" pitchFamily="34" charset="0"/>
              </a:rPr>
              <a:t>prototype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This is TRUE, even if your business is not manufacturing products.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37B9C2-18F0-41A3-AD36-8784ED58C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Studying the Competition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1D6016-7375-4E69-A34F-B215DEF50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001000" cy="3276600"/>
          </a:xfrm>
        </p:spPr>
        <p:txBody>
          <a:bodyPr/>
          <a:lstStyle/>
          <a:p>
            <a:pPr marL="114300" indent="0" eaLnBrk="1" hangingPunct="1"/>
            <a:r>
              <a:rPr lang="en-US" altLang="en-US">
                <a:cs typeface="Arial" panose="020B0604020202020204" pitchFamily="34" charset="0"/>
              </a:rPr>
              <a:t> An easy way to evaluate the competition is to create a </a:t>
            </a:r>
            <a:r>
              <a:rPr lang="en-US" altLang="en-US" b="1">
                <a:cs typeface="Arial" panose="020B0604020202020204" pitchFamily="34" charset="0"/>
              </a:rPr>
              <a:t>competitive grid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/>
            <a:r>
              <a:rPr lang="en-US" altLang="en-US">
                <a:cs typeface="Arial" panose="020B0604020202020204" pitchFamily="34" charset="0"/>
              </a:rPr>
              <a:t> Five Column Grid that lists the name of your Competitor and their Customers, Benefits, Distribution, Strengths/Weaknesses</a:t>
            </a: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marL="114300" indent="0"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80808"/>
      </a:dk1>
      <a:lt1>
        <a:srgbClr val="FFFFFF"/>
      </a:lt1>
      <a:dk2>
        <a:srgbClr val="FFFFFF"/>
      </a:dk2>
      <a:lt2>
        <a:srgbClr val="336699"/>
      </a:lt2>
      <a:accent1>
        <a:srgbClr val="339999"/>
      </a:accent1>
      <a:accent2>
        <a:srgbClr val="D17575"/>
      </a:accent2>
      <a:accent3>
        <a:srgbClr val="FFFFFF"/>
      </a:accent3>
      <a:accent4>
        <a:srgbClr val="060606"/>
      </a:accent4>
      <a:accent5>
        <a:srgbClr val="ADCACA"/>
      </a:accent5>
      <a:accent6>
        <a:srgbClr val="BD6969"/>
      </a:accent6>
      <a:hlink>
        <a:srgbClr val="993366"/>
      </a:hlink>
      <a:folHlink>
        <a:srgbClr val="9999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1080</Words>
  <Application>Microsoft Office PowerPoint</Application>
  <PresentationFormat>On-screen Show (4:3)</PresentationFormat>
  <Paragraphs>197</Paragraphs>
  <Slides>35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Chapter 5</vt:lpstr>
      <vt:lpstr>Developing a Business Concept </vt:lpstr>
      <vt:lpstr>Developing a Business Concept </vt:lpstr>
      <vt:lpstr>Testing the Concept  in the Market </vt:lpstr>
      <vt:lpstr>Feasibility Analysis Considerations</vt:lpstr>
      <vt:lpstr>Testing the Industry </vt:lpstr>
      <vt:lpstr>Talking to Customers</vt:lpstr>
      <vt:lpstr>Testing Product or  Service Requirements </vt:lpstr>
      <vt:lpstr>Studying the Competition </vt:lpstr>
      <vt:lpstr>Looking at Start-Up Resources </vt:lpstr>
      <vt:lpstr>Analyzing the Value Chain </vt:lpstr>
      <vt:lpstr>The Business Plan: Your Road Map to Entrepreneurial Success </vt:lpstr>
      <vt:lpstr>The Parts of the Business Plan</vt:lpstr>
      <vt:lpstr>Executive Summary </vt:lpstr>
      <vt:lpstr>Management Team Plan </vt:lpstr>
      <vt:lpstr>Company Description </vt:lpstr>
      <vt:lpstr>Product and Service Plan </vt:lpstr>
      <vt:lpstr>Vision and Mission Statements </vt:lpstr>
      <vt:lpstr>Industry Overview </vt:lpstr>
      <vt:lpstr>Market Analysis </vt:lpstr>
      <vt:lpstr>Competitive Analysis </vt:lpstr>
      <vt:lpstr>Marketing Plan </vt:lpstr>
      <vt:lpstr>Operational Plan </vt:lpstr>
      <vt:lpstr>Operational Plan </vt:lpstr>
      <vt:lpstr>Organizational Plan </vt:lpstr>
      <vt:lpstr>Financial Plan </vt:lpstr>
      <vt:lpstr>Growth Plan </vt:lpstr>
      <vt:lpstr>Contingency Plan </vt:lpstr>
      <vt:lpstr>Cover Page, Title Page, Table of Contents, and Supporting Documents </vt:lpstr>
      <vt:lpstr>Cover Page, Title Page, Table of Contents, and Supporting Documents </vt:lpstr>
      <vt:lpstr>Common Mistakes in Preparing Business Plans</vt:lpstr>
      <vt:lpstr>Sources of Business Plan Information</vt:lpstr>
      <vt:lpstr>Small Business Administration (SBA) </vt:lpstr>
      <vt:lpstr>Trade Associations </vt:lpstr>
      <vt:lpstr>Packaging and Presenting the Business Plan</vt:lpstr>
    </vt:vector>
  </TitlesOfParts>
  <Company> 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Tantri Yanuar Rahmat Syah</cp:lastModifiedBy>
  <cp:revision>34</cp:revision>
  <dcterms:created xsi:type="dcterms:W3CDTF">2005-01-13T21:53:15Z</dcterms:created>
  <dcterms:modified xsi:type="dcterms:W3CDTF">2019-04-13T06:22:39Z</dcterms:modified>
</cp:coreProperties>
</file>