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67"/>
  </p:handoutMasterIdLst>
  <p:sldIdLst>
    <p:sldId id="256" r:id="rId2"/>
    <p:sldId id="257" r:id="rId3"/>
    <p:sldId id="258" r:id="rId4"/>
    <p:sldId id="322" r:id="rId5"/>
    <p:sldId id="311" r:id="rId6"/>
    <p:sldId id="260" r:id="rId7"/>
    <p:sldId id="261" r:id="rId8"/>
    <p:sldId id="262" r:id="rId9"/>
    <p:sldId id="263" r:id="rId10"/>
    <p:sldId id="267" r:id="rId11"/>
    <p:sldId id="268" r:id="rId12"/>
    <p:sldId id="269" r:id="rId13"/>
    <p:sldId id="270" r:id="rId14"/>
    <p:sldId id="271" r:id="rId15"/>
    <p:sldId id="309"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4" r:id="rId30"/>
    <p:sldId id="286" r:id="rId31"/>
    <p:sldId id="287" r:id="rId32"/>
    <p:sldId id="288" r:id="rId33"/>
    <p:sldId id="289" r:id="rId34"/>
    <p:sldId id="264" r:id="rId35"/>
    <p:sldId id="290" r:id="rId36"/>
    <p:sldId id="291" r:id="rId37"/>
    <p:sldId id="292" r:id="rId38"/>
    <p:sldId id="293" r:id="rId39"/>
    <p:sldId id="294" r:id="rId40"/>
    <p:sldId id="295" r:id="rId41"/>
    <p:sldId id="296" r:id="rId42"/>
    <p:sldId id="297" r:id="rId43"/>
    <p:sldId id="307" r:id="rId44"/>
    <p:sldId id="312" r:id="rId45"/>
    <p:sldId id="313" r:id="rId46"/>
    <p:sldId id="314" r:id="rId47"/>
    <p:sldId id="298" r:id="rId48"/>
    <p:sldId id="318" r:id="rId49"/>
    <p:sldId id="319" r:id="rId50"/>
    <p:sldId id="320" r:id="rId51"/>
    <p:sldId id="321" r:id="rId52"/>
    <p:sldId id="299" r:id="rId53"/>
    <p:sldId id="300" r:id="rId54"/>
    <p:sldId id="301" r:id="rId55"/>
    <p:sldId id="302" r:id="rId56"/>
    <p:sldId id="303" r:id="rId57"/>
    <p:sldId id="304" r:id="rId58"/>
    <p:sldId id="305" r:id="rId59"/>
    <p:sldId id="306" r:id="rId60"/>
    <p:sldId id="265" r:id="rId61"/>
    <p:sldId id="266" r:id="rId62"/>
    <p:sldId id="323" r:id="rId63"/>
    <p:sldId id="308" r:id="rId64"/>
    <p:sldId id="310" r:id="rId65"/>
    <p:sldId id="324" r:id="rId66"/>
  </p:sldIdLst>
  <p:sldSz cx="9144000" cy="6858000" type="screen4x3"/>
  <p:notesSz cx="6858000" cy="9117013"/>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autoAdjust="0"/>
  </p:normalViewPr>
  <p:slideViewPr>
    <p:cSldViewPr>
      <p:cViewPr varScale="1">
        <p:scale>
          <a:sx n="78" d="100"/>
          <a:sy n="78" d="100"/>
        </p:scale>
        <p:origin x="-2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30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1026">
            <a:extLst>
              <a:ext uri="{FF2B5EF4-FFF2-40B4-BE49-F238E27FC236}">
                <a16:creationId xmlns:a16="http://schemas.microsoft.com/office/drawing/2014/main" id="{A36FA062-B6B9-4772-B72B-0FFFC20A9311}"/>
              </a:ext>
            </a:extLst>
          </p:cNvPr>
          <p:cNvSpPr>
            <a:spLocks noGrp="1" noChangeArrowheads="1"/>
          </p:cNvSpPr>
          <p:nvPr>
            <p:ph type="hdr" sz="quarte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80899" name="Rectangle 1027">
            <a:extLst>
              <a:ext uri="{FF2B5EF4-FFF2-40B4-BE49-F238E27FC236}">
                <a16:creationId xmlns:a16="http://schemas.microsoft.com/office/drawing/2014/main" id="{4BDEE326-E990-4E0E-9D0C-6B87D2AB94C1}"/>
              </a:ext>
            </a:extLst>
          </p:cNvPr>
          <p:cNvSpPr>
            <a:spLocks noGrp="1" noChangeArrowheads="1"/>
          </p:cNvSpPr>
          <p:nvPr>
            <p:ph type="dt" sz="quarter" idx="1"/>
          </p:nvPr>
        </p:nvSpPr>
        <p:spPr bwMode="auto">
          <a:xfrm>
            <a:off x="3884613"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80900" name="Rectangle 1028">
            <a:extLst>
              <a:ext uri="{FF2B5EF4-FFF2-40B4-BE49-F238E27FC236}">
                <a16:creationId xmlns:a16="http://schemas.microsoft.com/office/drawing/2014/main" id="{F55C00F2-6D07-47A6-A051-9F83FE7A6402}"/>
              </a:ext>
            </a:extLst>
          </p:cNvPr>
          <p:cNvSpPr>
            <a:spLocks noGrp="1" noChangeArrowheads="1"/>
          </p:cNvSpPr>
          <p:nvPr>
            <p:ph type="ftr" sz="quarter" idx="2"/>
          </p:nvPr>
        </p:nvSpPr>
        <p:spPr bwMode="auto">
          <a:xfrm>
            <a:off x="0" y="8659813"/>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80901" name="Rectangle 1029">
            <a:extLst>
              <a:ext uri="{FF2B5EF4-FFF2-40B4-BE49-F238E27FC236}">
                <a16:creationId xmlns:a16="http://schemas.microsoft.com/office/drawing/2014/main" id="{66002189-FA35-4A1D-AE15-495ECA9E8262}"/>
              </a:ext>
            </a:extLst>
          </p:cNvPr>
          <p:cNvSpPr>
            <a:spLocks noGrp="1" noChangeArrowheads="1"/>
          </p:cNvSpPr>
          <p:nvPr>
            <p:ph type="sldNum" sz="quarter" idx="3"/>
          </p:nvPr>
        </p:nvSpPr>
        <p:spPr bwMode="auto">
          <a:xfrm>
            <a:off x="3884613" y="8659813"/>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921C5422-3B65-4C6A-BF1F-285FEC61464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4450" name="Group 2">
            <a:extLst>
              <a:ext uri="{FF2B5EF4-FFF2-40B4-BE49-F238E27FC236}">
                <a16:creationId xmlns:a16="http://schemas.microsoft.com/office/drawing/2014/main" id="{669F26BA-035E-49D5-A32A-E1E99CBFE860}"/>
              </a:ext>
            </a:extLst>
          </p:cNvPr>
          <p:cNvGrpSpPr>
            <a:grpSpLocks/>
          </p:cNvGrpSpPr>
          <p:nvPr/>
        </p:nvGrpSpPr>
        <p:grpSpPr bwMode="auto">
          <a:xfrm>
            <a:off x="0" y="0"/>
            <a:ext cx="9140825" cy="6851650"/>
            <a:chOff x="0" y="0"/>
            <a:chExt cx="5758" cy="4316"/>
          </a:xfrm>
        </p:grpSpPr>
        <p:sp>
          <p:nvSpPr>
            <p:cNvPr id="104451" name="Freeform 3">
              <a:extLst>
                <a:ext uri="{FF2B5EF4-FFF2-40B4-BE49-F238E27FC236}">
                  <a16:creationId xmlns:a16="http://schemas.microsoft.com/office/drawing/2014/main" id="{BD348449-F5C1-4472-9DE9-89A79D6BD548}"/>
                </a:ext>
              </a:extLst>
            </p:cNvPr>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2" name="Freeform 4">
              <a:extLst>
                <a:ext uri="{FF2B5EF4-FFF2-40B4-BE49-F238E27FC236}">
                  <a16:creationId xmlns:a16="http://schemas.microsoft.com/office/drawing/2014/main" id="{4FDDCAE9-B7D2-40BE-85B2-2CE416C4F322}"/>
                </a:ext>
              </a:extLst>
            </p:cNvPr>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3" name="Freeform 5">
              <a:extLst>
                <a:ext uri="{FF2B5EF4-FFF2-40B4-BE49-F238E27FC236}">
                  <a16:creationId xmlns:a16="http://schemas.microsoft.com/office/drawing/2014/main" id="{D9985B2A-6F5E-42DE-B29E-4E468EDAC72A}"/>
                </a:ext>
              </a:extLst>
            </p:cNvPr>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4" name="Freeform 6">
              <a:extLst>
                <a:ext uri="{FF2B5EF4-FFF2-40B4-BE49-F238E27FC236}">
                  <a16:creationId xmlns:a16="http://schemas.microsoft.com/office/drawing/2014/main" id="{61097497-126A-46DF-8251-971BA2BF4388}"/>
                </a:ext>
              </a:extLst>
            </p:cNvPr>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endParaRPr lang="en-US"/>
            </a:p>
          </p:txBody>
        </p:sp>
        <p:sp>
          <p:nvSpPr>
            <p:cNvPr id="104455" name="Freeform 7">
              <a:extLst>
                <a:ext uri="{FF2B5EF4-FFF2-40B4-BE49-F238E27FC236}">
                  <a16:creationId xmlns:a16="http://schemas.microsoft.com/office/drawing/2014/main" id="{864D1FB5-4FDA-4FE4-8AA4-CA6C798AC709}"/>
                </a:ext>
              </a:extLst>
            </p:cNvPr>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6" name="Freeform 8">
              <a:extLst>
                <a:ext uri="{FF2B5EF4-FFF2-40B4-BE49-F238E27FC236}">
                  <a16:creationId xmlns:a16="http://schemas.microsoft.com/office/drawing/2014/main" id="{EAED781C-1A52-4DD3-9C18-F8842342CA10}"/>
                </a:ext>
              </a:extLst>
            </p:cNvPr>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7" name="Freeform 9">
              <a:extLst>
                <a:ext uri="{FF2B5EF4-FFF2-40B4-BE49-F238E27FC236}">
                  <a16:creationId xmlns:a16="http://schemas.microsoft.com/office/drawing/2014/main" id="{04ACFB4A-8B63-4D9C-B726-53A8CD431E69}"/>
                </a:ext>
              </a:extLst>
            </p:cNvPr>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8" name="Freeform 10">
              <a:extLst>
                <a:ext uri="{FF2B5EF4-FFF2-40B4-BE49-F238E27FC236}">
                  <a16:creationId xmlns:a16="http://schemas.microsoft.com/office/drawing/2014/main" id="{EF9F503D-4073-498F-8DFA-856B6F9B9079}"/>
                </a:ext>
              </a:extLst>
            </p:cNvPr>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59" name="Freeform 11">
              <a:extLst>
                <a:ext uri="{FF2B5EF4-FFF2-40B4-BE49-F238E27FC236}">
                  <a16:creationId xmlns:a16="http://schemas.microsoft.com/office/drawing/2014/main" id="{12F7E3A0-18EE-47FD-908C-AD6A5FBEF716}"/>
                </a:ext>
              </a:extLst>
            </p:cNvPr>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0" name="Freeform 12">
              <a:extLst>
                <a:ext uri="{FF2B5EF4-FFF2-40B4-BE49-F238E27FC236}">
                  <a16:creationId xmlns:a16="http://schemas.microsoft.com/office/drawing/2014/main" id="{4E039498-27ED-4C91-86CB-F521CC70FBDB}"/>
                </a:ext>
              </a:extLst>
            </p:cNvPr>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1" name="Rectangle 13">
              <a:extLst>
                <a:ext uri="{FF2B5EF4-FFF2-40B4-BE49-F238E27FC236}">
                  <a16:creationId xmlns:a16="http://schemas.microsoft.com/office/drawing/2014/main" id="{4D225B34-44F9-404F-8DF9-03FA5712B191}"/>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4462" name="Rectangle 14">
              <a:extLst>
                <a:ext uri="{FF2B5EF4-FFF2-40B4-BE49-F238E27FC236}">
                  <a16:creationId xmlns:a16="http://schemas.microsoft.com/office/drawing/2014/main" id="{5FE2CB63-EA88-4E03-9C1D-D772031839DC}"/>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04463" name="Group 15">
              <a:extLst>
                <a:ext uri="{FF2B5EF4-FFF2-40B4-BE49-F238E27FC236}">
                  <a16:creationId xmlns:a16="http://schemas.microsoft.com/office/drawing/2014/main" id="{A1AEA156-CEA9-404D-BC54-AC599D05643F}"/>
                </a:ext>
              </a:extLst>
            </p:cNvPr>
            <p:cNvGrpSpPr>
              <a:grpSpLocks/>
            </p:cNvGrpSpPr>
            <p:nvPr/>
          </p:nvGrpSpPr>
          <p:grpSpPr bwMode="auto">
            <a:xfrm>
              <a:off x="192" y="2284"/>
              <a:ext cx="1254" cy="923"/>
              <a:chOff x="192" y="2284"/>
              <a:chExt cx="1254" cy="923"/>
            </a:xfrm>
          </p:grpSpPr>
          <p:sp>
            <p:nvSpPr>
              <p:cNvPr id="104464" name="Freeform 16">
                <a:extLst>
                  <a:ext uri="{FF2B5EF4-FFF2-40B4-BE49-F238E27FC236}">
                    <a16:creationId xmlns:a16="http://schemas.microsoft.com/office/drawing/2014/main" id="{2DD62548-8439-4CBA-A6CA-C159F19A6B1B}"/>
                  </a:ext>
                </a:extLst>
              </p:cNvPr>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5" name="Freeform 17">
                <a:extLst>
                  <a:ext uri="{FF2B5EF4-FFF2-40B4-BE49-F238E27FC236}">
                    <a16:creationId xmlns:a16="http://schemas.microsoft.com/office/drawing/2014/main" id="{54E6E13E-FF76-44FD-9A29-139A574DF2D8}"/>
                  </a:ext>
                </a:extLst>
              </p:cNvPr>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6" name="Freeform 18">
                <a:extLst>
                  <a:ext uri="{FF2B5EF4-FFF2-40B4-BE49-F238E27FC236}">
                    <a16:creationId xmlns:a16="http://schemas.microsoft.com/office/drawing/2014/main" id="{B97B12DB-BF72-4181-8B6C-B40A1EA0D9F2}"/>
                  </a:ext>
                </a:extLst>
              </p:cNvPr>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7" name="Freeform 19">
                <a:extLst>
                  <a:ext uri="{FF2B5EF4-FFF2-40B4-BE49-F238E27FC236}">
                    <a16:creationId xmlns:a16="http://schemas.microsoft.com/office/drawing/2014/main" id="{8B4E21A7-FF5F-4A20-A6E5-3EBBC6F8C5C3}"/>
                  </a:ext>
                </a:extLst>
              </p:cNvPr>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8" name="Freeform 20">
                <a:extLst>
                  <a:ext uri="{FF2B5EF4-FFF2-40B4-BE49-F238E27FC236}">
                    <a16:creationId xmlns:a16="http://schemas.microsoft.com/office/drawing/2014/main" id="{34AFECDA-C375-40C8-BF6B-699942935276}"/>
                  </a:ext>
                </a:extLst>
              </p:cNvPr>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69" name="Freeform 21">
                <a:extLst>
                  <a:ext uri="{FF2B5EF4-FFF2-40B4-BE49-F238E27FC236}">
                    <a16:creationId xmlns:a16="http://schemas.microsoft.com/office/drawing/2014/main" id="{0F86D617-FA1F-4260-B99F-8E580017F85A}"/>
                  </a:ext>
                </a:extLst>
              </p:cNvPr>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0" name="Freeform 22">
                <a:extLst>
                  <a:ext uri="{FF2B5EF4-FFF2-40B4-BE49-F238E27FC236}">
                    <a16:creationId xmlns:a16="http://schemas.microsoft.com/office/drawing/2014/main" id="{646ED00F-E17B-47E9-BF42-FD7ED5CE9090}"/>
                  </a:ext>
                </a:extLst>
              </p:cNvPr>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1" name="Freeform 23">
                <a:extLst>
                  <a:ext uri="{FF2B5EF4-FFF2-40B4-BE49-F238E27FC236}">
                    <a16:creationId xmlns:a16="http://schemas.microsoft.com/office/drawing/2014/main" id="{F60D0EE3-4B49-4B98-B0BC-010299122AD5}"/>
                  </a:ext>
                </a:extLst>
              </p:cNvPr>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2" name="Freeform 24">
                <a:extLst>
                  <a:ext uri="{FF2B5EF4-FFF2-40B4-BE49-F238E27FC236}">
                    <a16:creationId xmlns:a16="http://schemas.microsoft.com/office/drawing/2014/main" id="{49DB5D30-417F-42D2-8CB7-4E422777663C}"/>
                  </a:ext>
                </a:extLst>
              </p:cNvPr>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3" name="Freeform 25">
                <a:extLst>
                  <a:ext uri="{FF2B5EF4-FFF2-40B4-BE49-F238E27FC236}">
                    <a16:creationId xmlns:a16="http://schemas.microsoft.com/office/drawing/2014/main" id="{E952DBE8-47A9-4CFF-8030-148FD4E48BB3}"/>
                  </a:ext>
                </a:extLst>
              </p:cNvPr>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4" name="Freeform 26">
                <a:extLst>
                  <a:ext uri="{FF2B5EF4-FFF2-40B4-BE49-F238E27FC236}">
                    <a16:creationId xmlns:a16="http://schemas.microsoft.com/office/drawing/2014/main" id="{7296A353-417E-46F2-B0F1-5C0324D7CF4C}"/>
                  </a:ext>
                </a:extLst>
              </p:cNvPr>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5" name="Freeform 27">
                <a:extLst>
                  <a:ext uri="{FF2B5EF4-FFF2-40B4-BE49-F238E27FC236}">
                    <a16:creationId xmlns:a16="http://schemas.microsoft.com/office/drawing/2014/main" id="{B850B2F2-8C3D-4C90-BC87-61776BBB29EE}"/>
                  </a:ext>
                </a:extLst>
              </p:cNvPr>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6" name="Freeform 28">
                <a:extLst>
                  <a:ext uri="{FF2B5EF4-FFF2-40B4-BE49-F238E27FC236}">
                    <a16:creationId xmlns:a16="http://schemas.microsoft.com/office/drawing/2014/main" id="{CC8A1A06-AC19-46E6-BD6B-475FB6771A07}"/>
                  </a:ext>
                </a:extLst>
              </p:cNvPr>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7" name="Freeform 29">
                <a:extLst>
                  <a:ext uri="{FF2B5EF4-FFF2-40B4-BE49-F238E27FC236}">
                    <a16:creationId xmlns:a16="http://schemas.microsoft.com/office/drawing/2014/main" id="{D3AF53F0-440B-43E5-AE19-056458DE8B94}"/>
                  </a:ext>
                </a:extLst>
              </p:cNvPr>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8" name="Freeform 30">
                <a:extLst>
                  <a:ext uri="{FF2B5EF4-FFF2-40B4-BE49-F238E27FC236}">
                    <a16:creationId xmlns:a16="http://schemas.microsoft.com/office/drawing/2014/main" id="{FE86B34C-02EF-4AB3-AC93-7F8FF5860C1F}"/>
                  </a:ext>
                </a:extLst>
              </p:cNvPr>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79" name="Freeform 31">
                <a:extLst>
                  <a:ext uri="{FF2B5EF4-FFF2-40B4-BE49-F238E27FC236}">
                    <a16:creationId xmlns:a16="http://schemas.microsoft.com/office/drawing/2014/main" id="{6B7C99BA-FCB2-44F8-8A5D-B25F533E0169}"/>
                  </a:ext>
                </a:extLst>
              </p:cNvPr>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0" name="Freeform 32">
                <a:extLst>
                  <a:ext uri="{FF2B5EF4-FFF2-40B4-BE49-F238E27FC236}">
                    <a16:creationId xmlns:a16="http://schemas.microsoft.com/office/drawing/2014/main" id="{76E35C34-17D4-4865-B5BE-FE83AD5147D0}"/>
                  </a:ext>
                </a:extLst>
              </p:cNvPr>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1" name="Freeform 33">
                <a:extLst>
                  <a:ext uri="{FF2B5EF4-FFF2-40B4-BE49-F238E27FC236}">
                    <a16:creationId xmlns:a16="http://schemas.microsoft.com/office/drawing/2014/main" id="{8809D16A-63BA-4B66-818F-30258D5A978E}"/>
                  </a:ext>
                </a:extLst>
              </p:cNvPr>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2" name="Freeform 34">
                <a:extLst>
                  <a:ext uri="{FF2B5EF4-FFF2-40B4-BE49-F238E27FC236}">
                    <a16:creationId xmlns:a16="http://schemas.microsoft.com/office/drawing/2014/main" id="{978819B8-CED0-4A0A-84A5-2CF2EEE1BA96}"/>
                  </a:ext>
                </a:extLst>
              </p:cNvPr>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3" name="Freeform 35">
                <a:extLst>
                  <a:ext uri="{FF2B5EF4-FFF2-40B4-BE49-F238E27FC236}">
                    <a16:creationId xmlns:a16="http://schemas.microsoft.com/office/drawing/2014/main" id="{D3578788-3B31-49E9-B01A-F33EF9FEF177}"/>
                  </a:ext>
                </a:extLst>
              </p:cNvPr>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84" name="Freeform 36">
                <a:extLst>
                  <a:ext uri="{FF2B5EF4-FFF2-40B4-BE49-F238E27FC236}">
                    <a16:creationId xmlns:a16="http://schemas.microsoft.com/office/drawing/2014/main" id="{C27DB8B0-273C-478A-8200-CCCC6E26952E}"/>
                  </a:ext>
                </a:extLst>
              </p:cNvPr>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85" name="Freeform 37">
                <a:extLst>
                  <a:ext uri="{FF2B5EF4-FFF2-40B4-BE49-F238E27FC236}">
                    <a16:creationId xmlns:a16="http://schemas.microsoft.com/office/drawing/2014/main" id="{5758705B-3845-4103-9DC5-4B5CDD5ACFC1}"/>
                  </a:ext>
                </a:extLst>
              </p:cNvPr>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86" name="Freeform 38">
                <a:extLst>
                  <a:ext uri="{FF2B5EF4-FFF2-40B4-BE49-F238E27FC236}">
                    <a16:creationId xmlns:a16="http://schemas.microsoft.com/office/drawing/2014/main" id="{F01D7945-660B-4DAA-897F-8CA1B50C6AFC}"/>
                  </a:ext>
                </a:extLst>
              </p:cNvPr>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87" name="Freeform 39">
                <a:extLst>
                  <a:ext uri="{FF2B5EF4-FFF2-40B4-BE49-F238E27FC236}">
                    <a16:creationId xmlns:a16="http://schemas.microsoft.com/office/drawing/2014/main" id="{65573C39-4FB8-4FB6-A0E9-269568D69085}"/>
                  </a:ext>
                </a:extLst>
              </p:cNvPr>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88" name="Freeform 40">
                <a:extLst>
                  <a:ext uri="{FF2B5EF4-FFF2-40B4-BE49-F238E27FC236}">
                    <a16:creationId xmlns:a16="http://schemas.microsoft.com/office/drawing/2014/main" id="{C1C9A9AD-602E-4C1B-8F50-3A3DD4522045}"/>
                  </a:ext>
                </a:extLst>
              </p:cNvPr>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4489" name="Rectangle 41">
            <a:extLst>
              <a:ext uri="{FF2B5EF4-FFF2-40B4-BE49-F238E27FC236}">
                <a16:creationId xmlns:a16="http://schemas.microsoft.com/office/drawing/2014/main" id="{E17FA599-5A1E-415B-98EB-149018F641C6}"/>
              </a:ext>
            </a:extLst>
          </p:cNvPr>
          <p:cNvSpPr>
            <a:spLocks noGrp="1" noChangeArrowheads="1"/>
          </p:cNvSpPr>
          <p:nvPr>
            <p:ph type="ctrTitle"/>
          </p:nvPr>
        </p:nvSpPr>
        <p:spPr>
          <a:xfrm>
            <a:off x="685800" y="1447800"/>
            <a:ext cx="7772400" cy="1470025"/>
          </a:xfrm>
        </p:spPr>
        <p:txBody>
          <a:bodyPr/>
          <a:lstStyle>
            <a:lvl1pPr>
              <a:defRPr/>
            </a:lvl1pPr>
          </a:lstStyle>
          <a:p>
            <a:pPr lvl="0"/>
            <a:r>
              <a:rPr lang="en-US" altLang="en-US" noProof="0"/>
              <a:t>Click to edit Master title style</a:t>
            </a:r>
          </a:p>
        </p:txBody>
      </p:sp>
      <p:sp>
        <p:nvSpPr>
          <p:cNvPr id="104490" name="Rectangle 42">
            <a:extLst>
              <a:ext uri="{FF2B5EF4-FFF2-40B4-BE49-F238E27FC236}">
                <a16:creationId xmlns:a16="http://schemas.microsoft.com/office/drawing/2014/main" id="{22035FC7-A754-4C9E-89E7-75EF5A725A72}"/>
              </a:ext>
            </a:extLst>
          </p:cNvPr>
          <p:cNvSpPr>
            <a:spLocks noGrp="1" noChangeArrowheads="1"/>
          </p:cNvSpPr>
          <p:nvPr>
            <p:ph type="subTitle" idx="1"/>
          </p:nvPr>
        </p:nvSpPr>
        <p:spPr>
          <a:xfrm>
            <a:off x="1371600" y="3203575"/>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04491" name="Rectangle 43">
            <a:extLst>
              <a:ext uri="{FF2B5EF4-FFF2-40B4-BE49-F238E27FC236}">
                <a16:creationId xmlns:a16="http://schemas.microsoft.com/office/drawing/2014/main" id="{AD975BE1-4FF3-4FE8-B648-E6A08C660201}"/>
              </a:ext>
            </a:extLst>
          </p:cNvPr>
          <p:cNvSpPr>
            <a:spLocks noGrp="1" noChangeArrowheads="1"/>
          </p:cNvSpPr>
          <p:nvPr>
            <p:ph type="dt" sz="half" idx="2"/>
          </p:nvPr>
        </p:nvSpPr>
        <p:spPr>
          <a:xfrm>
            <a:off x="457200" y="6245225"/>
            <a:ext cx="2133600" cy="476250"/>
          </a:xfrm>
        </p:spPr>
        <p:txBody>
          <a:bodyPr/>
          <a:lstStyle>
            <a:lvl1pPr>
              <a:defRPr/>
            </a:lvl1pPr>
          </a:lstStyle>
          <a:p>
            <a:endParaRPr lang="en-US" altLang="en-US"/>
          </a:p>
        </p:txBody>
      </p:sp>
      <p:sp>
        <p:nvSpPr>
          <p:cNvPr id="104492" name="Rectangle 44">
            <a:extLst>
              <a:ext uri="{FF2B5EF4-FFF2-40B4-BE49-F238E27FC236}">
                <a16:creationId xmlns:a16="http://schemas.microsoft.com/office/drawing/2014/main" id="{4C9905F9-8A41-46DC-A362-7D5FD18D6072}"/>
              </a:ext>
            </a:extLst>
          </p:cNvPr>
          <p:cNvSpPr>
            <a:spLocks noGrp="1" noChangeArrowheads="1"/>
          </p:cNvSpPr>
          <p:nvPr>
            <p:ph type="ftr" sz="quarter" idx="3"/>
          </p:nvPr>
        </p:nvSpPr>
        <p:spPr>
          <a:xfrm>
            <a:off x="3124200" y="6245225"/>
            <a:ext cx="2895600" cy="476250"/>
          </a:xfrm>
        </p:spPr>
        <p:txBody>
          <a:bodyPr/>
          <a:lstStyle>
            <a:lvl1pPr>
              <a:defRPr/>
            </a:lvl1pPr>
          </a:lstStyle>
          <a:p>
            <a:endParaRPr lang="en-US" altLang="en-US"/>
          </a:p>
        </p:txBody>
      </p:sp>
      <p:sp>
        <p:nvSpPr>
          <p:cNvPr id="104493" name="Rectangle 45">
            <a:extLst>
              <a:ext uri="{FF2B5EF4-FFF2-40B4-BE49-F238E27FC236}">
                <a16:creationId xmlns:a16="http://schemas.microsoft.com/office/drawing/2014/main" id="{12EA048D-4F0D-4B1F-A759-C06E40725A27}"/>
              </a:ext>
            </a:extLst>
          </p:cNvPr>
          <p:cNvSpPr>
            <a:spLocks noGrp="1" noChangeArrowheads="1"/>
          </p:cNvSpPr>
          <p:nvPr>
            <p:ph type="sldNum" sz="quarter" idx="4"/>
          </p:nvPr>
        </p:nvSpPr>
        <p:spPr>
          <a:xfrm>
            <a:off x="6553200" y="6245225"/>
            <a:ext cx="2133600" cy="476250"/>
          </a:xfrm>
        </p:spPr>
        <p:txBody>
          <a:bodyPr/>
          <a:lstStyle>
            <a:lvl1pPr>
              <a:defRPr/>
            </a:lvl1pPr>
          </a:lstStyle>
          <a:p>
            <a:fld id="{EF9D366F-04BD-4C3C-8620-18CAA2A45E4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92EC5-F4BD-4F83-B5C4-DE60A4958E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353DB4-812C-47D0-AB32-5B6EC17D83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C92F12-1B06-4129-919B-217FC10A7D6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C9D7E3B-217C-4943-8F9C-E7BED94DFF0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F1907C1-EC36-4E74-A575-E999B59B1BB7}"/>
              </a:ext>
            </a:extLst>
          </p:cNvPr>
          <p:cNvSpPr>
            <a:spLocks noGrp="1"/>
          </p:cNvSpPr>
          <p:nvPr>
            <p:ph type="sldNum" sz="quarter" idx="12"/>
          </p:nvPr>
        </p:nvSpPr>
        <p:spPr/>
        <p:txBody>
          <a:bodyPr/>
          <a:lstStyle>
            <a:lvl1pPr>
              <a:defRPr/>
            </a:lvl1pPr>
          </a:lstStyle>
          <a:p>
            <a:fld id="{0BE0A1BE-1321-4480-AB45-51828C2C214C}" type="slidenum">
              <a:rPr lang="en-US" altLang="en-US"/>
              <a:pPr/>
              <a:t>‹#›</a:t>
            </a:fld>
            <a:endParaRPr lang="en-US" altLang="en-US"/>
          </a:p>
        </p:txBody>
      </p:sp>
    </p:spTree>
    <p:extLst>
      <p:ext uri="{BB962C8B-B14F-4D97-AF65-F5344CB8AC3E}">
        <p14:creationId xmlns:p14="http://schemas.microsoft.com/office/powerpoint/2010/main" val="26725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B439A-20B5-481B-9622-D71B6B5D5332}"/>
              </a:ext>
            </a:extLst>
          </p:cNvPr>
          <p:cNvSpPr>
            <a:spLocks noGrp="1"/>
          </p:cNvSpPr>
          <p:nvPr>
            <p:ph type="title" orient="vert"/>
          </p:nvPr>
        </p:nvSpPr>
        <p:spPr>
          <a:xfrm>
            <a:off x="6629400" y="158750"/>
            <a:ext cx="2057400" cy="59721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562437-D164-423E-8AD2-9A025BAFFC07}"/>
              </a:ext>
            </a:extLst>
          </p:cNvPr>
          <p:cNvSpPr>
            <a:spLocks noGrp="1"/>
          </p:cNvSpPr>
          <p:nvPr>
            <p:ph type="body" orient="vert" idx="1"/>
          </p:nvPr>
        </p:nvSpPr>
        <p:spPr>
          <a:xfrm>
            <a:off x="457200" y="158750"/>
            <a:ext cx="6019800" cy="5972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ABD9A3-0923-4785-B500-09F04283AEE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8BE70C-3984-4E87-8599-E96ECECAEC4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410BC60-48AA-40F4-9BB8-718E538F10CE}"/>
              </a:ext>
            </a:extLst>
          </p:cNvPr>
          <p:cNvSpPr>
            <a:spLocks noGrp="1"/>
          </p:cNvSpPr>
          <p:nvPr>
            <p:ph type="sldNum" sz="quarter" idx="12"/>
          </p:nvPr>
        </p:nvSpPr>
        <p:spPr/>
        <p:txBody>
          <a:bodyPr/>
          <a:lstStyle>
            <a:lvl1pPr>
              <a:defRPr/>
            </a:lvl1pPr>
          </a:lstStyle>
          <a:p>
            <a:fld id="{73421CAC-EF1D-4256-9E97-A895D3143B8A}" type="slidenum">
              <a:rPr lang="en-US" altLang="en-US"/>
              <a:pPr/>
              <a:t>‹#›</a:t>
            </a:fld>
            <a:endParaRPr lang="en-US" altLang="en-US"/>
          </a:p>
        </p:txBody>
      </p:sp>
    </p:spTree>
    <p:extLst>
      <p:ext uri="{BB962C8B-B14F-4D97-AF65-F5344CB8AC3E}">
        <p14:creationId xmlns:p14="http://schemas.microsoft.com/office/powerpoint/2010/main" val="387035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1CB5-5179-4A7C-A86C-E9E48BDC4B59}"/>
              </a:ext>
            </a:extLst>
          </p:cNvPr>
          <p:cNvSpPr>
            <a:spLocks noGrp="1"/>
          </p:cNvSpPr>
          <p:nvPr>
            <p:ph type="title"/>
          </p:nvPr>
        </p:nvSpPr>
        <p:spPr>
          <a:xfrm>
            <a:off x="457200" y="158750"/>
            <a:ext cx="8229600" cy="1258888"/>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F97076-7872-4E43-8B66-2C46D2D6DC88}"/>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AF77BD-886D-4C94-9F2B-8407FEB38DC2}"/>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1CB76C-3DDD-46DE-BD3B-72EE326E222B}"/>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053A989-C70F-4E22-BA03-0A765B89940B}"/>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D02DE2C-B5BF-46F3-9141-E1C5E2BE991E}"/>
              </a:ext>
            </a:extLst>
          </p:cNvPr>
          <p:cNvSpPr>
            <a:spLocks noGrp="1"/>
          </p:cNvSpPr>
          <p:nvPr>
            <p:ph type="sldNum" sz="quarter" idx="12"/>
          </p:nvPr>
        </p:nvSpPr>
        <p:spPr>
          <a:xfrm>
            <a:off x="6553200" y="6243638"/>
            <a:ext cx="2133600" cy="457200"/>
          </a:xfrm>
        </p:spPr>
        <p:txBody>
          <a:bodyPr/>
          <a:lstStyle>
            <a:lvl1pPr>
              <a:defRPr/>
            </a:lvl1pPr>
          </a:lstStyle>
          <a:p>
            <a:fld id="{83049C84-646B-41D9-8EA4-D850F76962A8}" type="slidenum">
              <a:rPr lang="en-US" altLang="en-US"/>
              <a:pPr/>
              <a:t>‹#›</a:t>
            </a:fld>
            <a:endParaRPr lang="en-US" altLang="en-US"/>
          </a:p>
        </p:txBody>
      </p:sp>
    </p:spTree>
    <p:extLst>
      <p:ext uri="{BB962C8B-B14F-4D97-AF65-F5344CB8AC3E}">
        <p14:creationId xmlns:p14="http://schemas.microsoft.com/office/powerpoint/2010/main" val="3295166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F82AF-A5B2-4336-AB05-6FB859555075}"/>
              </a:ext>
            </a:extLst>
          </p:cNvPr>
          <p:cNvSpPr>
            <a:spLocks noGrp="1"/>
          </p:cNvSpPr>
          <p:nvPr>
            <p:ph type="title"/>
          </p:nvPr>
        </p:nvSpPr>
        <p:spPr>
          <a:xfrm>
            <a:off x="457200" y="158750"/>
            <a:ext cx="8229600" cy="125888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0E734EB-BDB6-4C04-9722-68D69AA81707}"/>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E5F4E-0A4B-42FA-8D7E-579FDCB5065F}"/>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29B67398-0579-45C5-9FE8-6BC2B670CFD7}"/>
              </a:ext>
            </a:extLst>
          </p:cNvPr>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EE1C1E68-C7C6-46DE-AD8C-F2960E1CB12F}"/>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3161AC5B-F6AF-425A-8AB4-C7F60BCE37A9}"/>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3EF47D13-E9B1-4B88-ABF9-4B5AECE737B5}"/>
              </a:ext>
            </a:extLst>
          </p:cNvPr>
          <p:cNvSpPr>
            <a:spLocks noGrp="1"/>
          </p:cNvSpPr>
          <p:nvPr>
            <p:ph type="sldNum" sz="quarter" idx="12"/>
          </p:nvPr>
        </p:nvSpPr>
        <p:spPr>
          <a:xfrm>
            <a:off x="6553200" y="6243638"/>
            <a:ext cx="2133600" cy="457200"/>
          </a:xfrm>
        </p:spPr>
        <p:txBody>
          <a:bodyPr/>
          <a:lstStyle>
            <a:lvl1pPr>
              <a:defRPr/>
            </a:lvl1pPr>
          </a:lstStyle>
          <a:p>
            <a:fld id="{EDBAD496-03DF-45CB-ADAB-6703301693A3}" type="slidenum">
              <a:rPr lang="en-US" altLang="en-US"/>
              <a:pPr/>
              <a:t>‹#›</a:t>
            </a:fld>
            <a:endParaRPr lang="en-US" altLang="en-US"/>
          </a:p>
        </p:txBody>
      </p:sp>
    </p:spTree>
    <p:extLst>
      <p:ext uri="{BB962C8B-B14F-4D97-AF65-F5344CB8AC3E}">
        <p14:creationId xmlns:p14="http://schemas.microsoft.com/office/powerpoint/2010/main" val="887261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20CB6-5929-4427-8672-663F64F4D5BF}"/>
              </a:ext>
            </a:extLst>
          </p:cNvPr>
          <p:cNvSpPr>
            <a:spLocks noGrp="1"/>
          </p:cNvSpPr>
          <p:nvPr>
            <p:ph type="title"/>
          </p:nvPr>
        </p:nvSpPr>
        <p:spPr>
          <a:xfrm>
            <a:off x="457200" y="158750"/>
            <a:ext cx="8229600" cy="1258888"/>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DF3D54-D1CB-4A46-9818-0BC959DA95A9}"/>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5F1ADDCF-C27E-48CB-85C4-BE888B501929}"/>
              </a:ext>
            </a:extLst>
          </p:cNvPr>
          <p:cNvSpPr>
            <a:spLocks noGrp="1"/>
          </p:cNvSpPr>
          <p:nvPr>
            <p:ph type="clipArt" sz="half" idx="2"/>
          </p:nvPr>
        </p:nvSpPr>
        <p:spPr>
          <a:xfrm>
            <a:off x="4648200" y="1600200"/>
            <a:ext cx="4038600" cy="4530725"/>
          </a:xfrm>
        </p:spPr>
        <p:txBody>
          <a:bodyPr/>
          <a:lstStyle/>
          <a:p>
            <a:endParaRPr lang="en-US"/>
          </a:p>
        </p:txBody>
      </p:sp>
      <p:sp>
        <p:nvSpPr>
          <p:cNvPr id="5" name="Date Placeholder 4">
            <a:extLst>
              <a:ext uri="{FF2B5EF4-FFF2-40B4-BE49-F238E27FC236}">
                <a16:creationId xmlns:a16="http://schemas.microsoft.com/office/drawing/2014/main" id="{AC047B39-3877-4D34-B1DB-C25248A76A2A}"/>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A37911E-E2A6-407D-9F2E-73CD0C5C9D9A}"/>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41F9BC3-48D8-439E-92B0-F30952C13418}"/>
              </a:ext>
            </a:extLst>
          </p:cNvPr>
          <p:cNvSpPr>
            <a:spLocks noGrp="1"/>
          </p:cNvSpPr>
          <p:nvPr>
            <p:ph type="sldNum" sz="quarter" idx="12"/>
          </p:nvPr>
        </p:nvSpPr>
        <p:spPr>
          <a:xfrm>
            <a:off x="6553200" y="6243638"/>
            <a:ext cx="2133600" cy="457200"/>
          </a:xfrm>
        </p:spPr>
        <p:txBody>
          <a:bodyPr/>
          <a:lstStyle>
            <a:lvl1pPr>
              <a:defRPr/>
            </a:lvl1pPr>
          </a:lstStyle>
          <a:p>
            <a:fld id="{C275BF64-5235-40CC-88BB-799F7807E261}" type="slidenum">
              <a:rPr lang="en-US" altLang="en-US"/>
              <a:pPr/>
              <a:t>‹#›</a:t>
            </a:fld>
            <a:endParaRPr lang="en-US" altLang="en-US"/>
          </a:p>
        </p:txBody>
      </p:sp>
    </p:spTree>
    <p:extLst>
      <p:ext uri="{BB962C8B-B14F-4D97-AF65-F5344CB8AC3E}">
        <p14:creationId xmlns:p14="http://schemas.microsoft.com/office/powerpoint/2010/main" val="283518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B686E-28A8-4660-AA72-EA9C13706F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34E57-7939-4EEA-998F-68533E03EC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50CB3-AE2E-4962-AE4E-91E91B495B8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08B63B8-365C-4940-B3AF-7A06EE340E2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D0859E-992B-4C50-BBAF-57EC177EA586}"/>
              </a:ext>
            </a:extLst>
          </p:cNvPr>
          <p:cNvSpPr>
            <a:spLocks noGrp="1"/>
          </p:cNvSpPr>
          <p:nvPr>
            <p:ph type="sldNum" sz="quarter" idx="12"/>
          </p:nvPr>
        </p:nvSpPr>
        <p:spPr/>
        <p:txBody>
          <a:bodyPr/>
          <a:lstStyle>
            <a:lvl1pPr>
              <a:defRPr/>
            </a:lvl1pPr>
          </a:lstStyle>
          <a:p>
            <a:fld id="{B25667E7-474B-46C4-9D4D-47DD3D15FF63}" type="slidenum">
              <a:rPr lang="en-US" altLang="en-US"/>
              <a:pPr/>
              <a:t>‹#›</a:t>
            </a:fld>
            <a:endParaRPr lang="en-US" altLang="en-US"/>
          </a:p>
        </p:txBody>
      </p:sp>
    </p:spTree>
    <p:extLst>
      <p:ext uri="{BB962C8B-B14F-4D97-AF65-F5344CB8AC3E}">
        <p14:creationId xmlns:p14="http://schemas.microsoft.com/office/powerpoint/2010/main" val="367554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F36EC-BC0A-4269-BE64-4B3E46BA67E1}"/>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037DD-15FF-466F-A6A6-A3E81F41384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3660A3-EE17-4328-8FF5-919EB55120E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53C992B-0BED-4E4A-9D65-ECE530DA8D4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7E46D17-1677-48AB-AC13-5627E7F12921}"/>
              </a:ext>
            </a:extLst>
          </p:cNvPr>
          <p:cNvSpPr>
            <a:spLocks noGrp="1"/>
          </p:cNvSpPr>
          <p:nvPr>
            <p:ph type="sldNum" sz="quarter" idx="12"/>
          </p:nvPr>
        </p:nvSpPr>
        <p:spPr/>
        <p:txBody>
          <a:bodyPr/>
          <a:lstStyle>
            <a:lvl1pPr>
              <a:defRPr/>
            </a:lvl1pPr>
          </a:lstStyle>
          <a:p>
            <a:fld id="{42EFEB35-C3BE-4713-95DC-E4A5E357368B}" type="slidenum">
              <a:rPr lang="en-US" altLang="en-US"/>
              <a:pPr/>
              <a:t>‹#›</a:t>
            </a:fld>
            <a:endParaRPr lang="en-US" altLang="en-US"/>
          </a:p>
        </p:txBody>
      </p:sp>
    </p:spTree>
    <p:extLst>
      <p:ext uri="{BB962C8B-B14F-4D97-AF65-F5344CB8AC3E}">
        <p14:creationId xmlns:p14="http://schemas.microsoft.com/office/powerpoint/2010/main" val="123309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44BAB-E238-42F7-8E64-68A4B7E3CB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ADDFD6-362C-4040-AAD6-44C0A12BE450}"/>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7E6CFC-E3BD-48BB-BE88-27EBA17003A7}"/>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621C09-4038-4866-BAA5-2549EB4045D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6197345-F18B-4FAF-A7B2-CB56C4A5245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5E46CBB-0953-4384-8AE7-5CFE9AB1FC52}"/>
              </a:ext>
            </a:extLst>
          </p:cNvPr>
          <p:cNvSpPr>
            <a:spLocks noGrp="1"/>
          </p:cNvSpPr>
          <p:nvPr>
            <p:ph type="sldNum" sz="quarter" idx="12"/>
          </p:nvPr>
        </p:nvSpPr>
        <p:spPr/>
        <p:txBody>
          <a:bodyPr/>
          <a:lstStyle>
            <a:lvl1pPr>
              <a:defRPr/>
            </a:lvl1pPr>
          </a:lstStyle>
          <a:p>
            <a:fld id="{46D6F25D-AF7E-4D47-8F2D-9CDD45653BA7}" type="slidenum">
              <a:rPr lang="en-US" altLang="en-US"/>
              <a:pPr/>
              <a:t>‹#›</a:t>
            </a:fld>
            <a:endParaRPr lang="en-US" altLang="en-US"/>
          </a:p>
        </p:txBody>
      </p:sp>
    </p:spTree>
    <p:extLst>
      <p:ext uri="{BB962C8B-B14F-4D97-AF65-F5344CB8AC3E}">
        <p14:creationId xmlns:p14="http://schemas.microsoft.com/office/powerpoint/2010/main" val="137168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39B5-93B5-4283-B97A-8CF8DF63CF7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C36DE7-4E8A-4EAF-8065-425AE54FF55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3D405-D01F-4916-AC49-72EFD038E13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C2C6CF-64F0-494F-9AD4-12794497C4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F07057-46E8-466A-B6A9-C71CC37FBFE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CD6F3E-AD0C-4EEB-B7A2-86597D7F7BC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D7E697D-CD7C-4877-82D0-2889CA4DD6F6}"/>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1B90192-8B18-43DD-AF6F-5B1A49ED403A}"/>
              </a:ext>
            </a:extLst>
          </p:cNvPr>
          <p:cNvSpPr>
            <a:spLocks noGrp="1"/>
          </p:cNvSpPr>
          <p:nvPr>
            <p:ph type="sldNum" sz="quarter" idx="12"/>
          </p:nvPr>
        </p:nvSpPr>
        <p:spPr/>
        <p:txBody>
          <a:bodyPr/>
          <a:lstStyle>
            <a:lvl1pPr>
              <a:defRPr/>
            </a:lvl1pPr>
          </a:lstStyle>
          <a:p>
            <a:fld id="{C95D89FB-3ED9-4F71-B53E-34270CA513C8}" type="slidenum">
              <a:rPr lang="en-US" altLang="en-US"/>
              <a:pPr/>
              <a:t>‹#›</a:t>
            </a:fld>
            <a:endParaRPr lang="en-US" altLang="en-US"/>
          </a:p>
        </p:txBody>
      </p:sp>
    </p:spTree>
    <p:extLst>
      <p:ext uri="{BB962C8B-B14F-4D97-AF65-F5344CB8AC3E}">
        <p14:creationId xmlns:p14="http://schemas.microsoft.com/office/powerpoint/2010/main" val="4618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EE98A-2A1B-4F53-83B1-BD300A149A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9B558-2688-4B5C-A844-5DE41F3C6B9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16B98EDE-0C09-4E64-84C5-A36EE0C41D9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B959FCB-900F-4DAC-B980-22739E2DAF69}"/>
              </a:ext>
            </a:extLst>
          </p:cNvPr>
          <p:cNvSpPr>
            <a:spLocks noGrp="1"/>
          </p:cNvSpPr>
          <p:nvPr>
            <p:ph type="sldNum" sz="quarter" idx="12"/>
          </p:nvPr>
        </p:nvSpPr>
        <p:spPr/>
        <p:txBody>
          <a:bodyPr/>
          <a:lstStyle>
            <a:lvl1pPr>
              <a:defRPr/>
            </a:lvl1pPr>
          </a:lstStyle>
          <a:p>
            <a:fld id="{D4055D00-F126-405B-BA55-6420995238BE}" type="slidenum">
              <a:rPr lang="en-US" altLang="en-US"/>
              <a:pPr/>
              <a:t>‹#›</a:t>
            </a:fld>
            <a:endParaRPr lang="en-US" altLang="en-US"/>
          </a:p>
        </p:txBody>
      </p:sp>
    </p:spTree>
    <p:extLst>
      <p:ext uri="{BB962C8B-B14F-4D97-AF65-F5344CB8AC3E}">
        <p14:creationId xmlns:p14="http://schemas.microsoft.com/office/powerpoint/2010/main" val="3512216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3DBC4A-2686-4E76-A656-4B40FA21759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E8F9B076-2006-43F2-8A3F-49340341FC5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57D50C0D-274C-415D-91DB-0590AA617350}"/>
              </a:ext>
            </a:extLst>
          </p:cNvPr>
          <p:cNvSpPr>
            <a:spLocks noGrp="1"/>
          </p:cNvSpPr>
          <p:nvPr>
            <p:ph type="sldNum" sz="quarter" idx="12"/>
          </p:nvPr>
        </p:nvSpPr>
        <p:spPr/>
        <p:txBody>
          <a:bodyPr/>
          <a:lstStyle>
            <a:lvl1pPr>
              <a:defRPr/>
            </a:lvl1pPr>
          </a:lstStyle>
          <a:p>
            <a:fld id="{320E2DC7-ED7D-491E-B829-9B80FE1A2A5B}" type="slidenum">
              <a:rPr lang="en-US" altLang="en-US"/>
              <a:pPr/>
              <a:t>‹#›</a:t>
            </a:fld>
            <a:endParaRPr lang="en-US" altLang="en-US"/>
          </a:p>
        </p:txBody>
      </p:sp>
    </p:spTree>
    <p:extLst>
      <p:ext uri="{BB962C8B-B14F-4D97-AF65-F5344CB8AC3E}">
        <p14:creationId xmlns:p14="http://schemas.microsoft.com/office/powerpoint/2010/main" val="4668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8C50-8995-41A0-A638-C1F12DE1EF09}"/>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207C18-7E03-4DC8-B984-7C2B819F7C7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E9923C-5E19-4DA4-9DE2-123FE30B278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19BD41-4E74-424E-8F89-A9404D68879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6AC82B1-AB7B-448E-8D4D-364681DD01B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EC0F22B-C484-460E-90A8-27F24A32ACE2}"/>
              </a:ext>
            </a:extLst>
          </p:cNvPr>
          <p:cNvSpPr>
            <a:spLocks noGrp="1"/>
          </p:cNvSpPr>
          <p:nvPr>
            <p:ph type="sldNum" sz="quarter" idx="12"/>
          </p:nvPr>
        </p:nvSpPr>
        <p:spPr/>
        <p:txBody>
          <a:bodyPr/>
          <a:lstStyle>
            <a:lvl1pPr>
              <a:defRPr/>
            </a:lvl1pPr>
          </a:lstStyle>
          <a:p>
            <a:fld id="{0D4978F9-B777-425E-BA02-7ABA7F8BB607}" type="slidenum">
              <a:rPr lang="en-US" altLang="en-US"/>
              <a:pPr/>
              <a:t>‹#›</a:t>
            </a:fld>
            <a:endParaRPr lang="en-US" altLang="en-US"/>
          </a:p>
        </p:txBody>
      </p:sp>
    </p:spTree>
    <p:extLst>
      <p:ext uri="{BB962C8B-B14F-4D97-AF65-F5344CB8AC3E}">
        <p14:creationId xmlns:p14="http://schemas.microsoft.com/office/powerpoint/2010/main" val="143432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7EF36-9F9E-4846-B681-5300202B6A7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46EE3C-FAB0-42BE-B10B-E99728DB528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0AB00F-46EF-449C-B6D0-FCE475BCBF5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216DCE-7069-44CD-B717-ACF4134B07B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1FA1C96-8B8E-489F-B6CC-5293E31AA7D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EFC7B95-36B8-4701-9CD1-BFEB6153919F}"/>
              </a:ext>
            </a:extLst>
          </p:cNvPr>
          <p:cNvSpPr>
            <a:spLocks noGrp="1"/>
          </p:cNvSpPr>
          <p:nvPr>
            <p:ph type="sldNum" sz="quarter" idx="12"/>
          </p:nvPr>
        </p:nvSpPr>
        <p:spPr/>
        <p:txBody>
          <a:bodyPr/>
          <a:lstStyle>
            <a:lvl1pPr>
              <a:defRPr/>
            </a:lvl1pPr>
          </a:lstStyle>
          <a:p>
            <a:fld id="{E5915295-8A62-40BD-8E1C-6B1CAACB6995}" type="slidenum">
              <a:rPr lang="en-US" altLang="en-US"/>
              <a:pPr/>
              <a:t>‹#›</a:t>
            </a:fld>
            <a:endParaRPr lang="en-US" altLang="en-US"/>
          </a:p>
        </p:txBody>
      </p:sp>
    </p:spTree>
    <p:extLst>
      <p:ext uri="{BB962C8B-B14F-4D97-AF65-F5344CB8AC3E}">
        <p14:creationId xmlns:p14="http://schemas.microsoft.com/office/powerpoint/2010/main" val="57974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3426" name="Group 2">
            <a:extLst>
              <a:ext uri="{FF2B5EF4-FFF2-40B4-BE49-F238E27FC236}">
                <a16:creationId xmlns:a16="http://schemas.microsoft.com/office/drawing/2014/main" id="{BA813F07-BB7D-4DC3-AE96-57A53384AE8E}"/>
              </a:ext>
            </a:extLst>
          </p:cNvPr>
          <p:cNvGrpSpPr>
            <a:grpSpLocks/>
          </p:cNvGrpSpPr>
          <p:nvPr/>
        </p:nvGrpSpPr>
        <p:grpSpPr bwMode="auto">
          <a:xfrm>
            <a:off x="0" y="0"/>
            <a:ext cx="9140825" cy="6851650"/>
            <a:chOff x="0" y="0"/>
            <a:chExt cx="5758" cy="4316"/>
          </a:xfrm>
        </p:grpSpPr>
        <p:sp>
          <p:nvSpPr>
            <p:cNvPr id="103427" name="Freeform 3">
              <a:extLst>
                <a:ext uri="{FF2B5EF4-FFF2-40B4-BE49-F238E27FC236}">
                  <a16:creationId xmlns:a16="http://schemas.microsoft.com/office/drawing/2014/main" id="{AE87D5B7-59D2-4E20-B97F-DE52810B1EC4}"/>
                </a:ext>
              </a:extLst>
            </p:cNvPr>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28" name="Freeform 4">
              <a:extLst>
                <a:ext uri="{FF2B5EF4-FFF2-40B4-BE49-F238E27FC236}">
                  <a16:creationId xmlns:a16="http://schemas.microsoft.com/office/drawing/2014/main" id="{2A20E3A4-6026-4164-A506-9E9B43CEF05B}"/>
                </a:ext>
              </a:extLst>
            </p:cNvPr>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29" name="Freeform 5">
              <a:extLst>
                <a:ext uri="{FF2B5EF4-FFF2-40B4-BE49-F238E27FC236}">
                  <a16:creationId xmlns:a16="http://schemas.microsoft.com/office/drawing/2014/main" id="{16329E48-A7AE-4D12-B2CD-DC533EE0B762}"/>
                </a:ext>
              </a:extLst>
            </p:cNvPr>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30" name="Freeform 6">
              <a:extLst>
                <a:ext uri="{FF2B5EF4-FFF2-40B4-BE49-F238E27FC236}">
                  <a16:creationId xmlns:a16="http://schemas.microsoft.com/office/drawing/2014/main" id="{1681A607-F1EF-42B2-A4A4-34D6262FFF1F}"/>
                </a:ext>
              </a:extLst>
            </p:cNvPr>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endParaRPr lang="en-US"/>
            </a:p>
          </p:txBody>
        </p:sp>
        <p:sp>
          <p:nvSpPr>
            <p:cNvPr id="103431" name="Freeform 7">
              <a:extLst>
                <a:ext uri="{FF2B5EF4-FFF2-40B4-BE49-F238E27FC236}">
                  <a16:creationId xmlns:a16="http://schemas.microsoft.com/office/drawing/2014/main" id="{98610251-9B8A-43BB-B183-7B6CF167CAA4}"/>
                </a:ext>
              </a:extLst>
            </p:cNvPr>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32" name="Freeform 8">
              <a:extLst>
                <a:ext uri="{FF2B5EF4-FFF2-40B4-BE49-F238E27FC236}">
                  <a16:creationId xmlns:a16="http://schemas.microsoft.com/office/drawing/2014/main" id="{A91233DD-F930-4545-82EF-88306E0AA0D4}"/>
                </a:ext>
              </a:extLst>
            </p:cNvPr>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33" name="Freeform 9">
              <a:extLst>
                <a:ext uri="{FF2B5EF4-FFF2-40B4-BE49-F238E27FC236}">
                  <a16:creationId xmlns:a16="http://schemas.microsoft.com/office/drawing/2014/main" id="{AE94D081-DF68-4897-B077-9CFE0F4658C8}"/>
                </a:ext>
              </a:extLst>
            </p:cNvPr>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34" name="Freeform 10">
              <a:extLst>
                <a:ext uri="{FF2B5EF4-FFF2-40B4-BE49-F238E27FC236}">
                  <a16:creationId xmlns:a16="http://schemas.microsoft.com/office/drawing/2014/main" id="{E7DCB204-62CD-4BEE-9DF4-12CD97D4A72A}"/>
                </a:ext>
              </a:extLst>
            </p:cNvPr>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35" name="Freeform 11">
              <a:extLst>
                <a:ext uri="{FF2B5EF4-FFF2-40B4-BE49-F238E27FC236}">
                  <a16:creationId xmlns:a16="http://schemas.microsoft.com/office/drawing/2014/main" id="{D92CE407-36C5-40B7-B3B4-97232BA3E034}"/>
                </a:ext>
              </a:extLst>
            </p:cNvPr>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36" name="Freeform 12">
              <a:extLst>
                <a:ext uri="{FF2B5EF4-FFF2-40B4-BE49-F238E27FC236}">
                  <a16:creationId xmlns:a16="http://schemas.microsoft.com/office/drawing/2014/main" id="{85CE87E0-23FF-44FE-B155-D432A11F947F}"/>
                </a:ext>
              </a:extLst>
            </p:cNvPr>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37" name="Rectangle 13">
              <a:extLst>
                <a:ext uri="{FF2B5EF4-FFF2-40B4-BE49-F238E27FC236}">
                  <a16:creationId xmlns:a16="http://schemas.microsoft.com/office/drawing/2014/main" id="{1BD00E28-B4DC-4F41-89FE-ECF0022B0D27}"/>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38" name="Rectangle 14">
              <a:extLst>
                <a:ext uri="{FF2B5EF4-FFF2-40B4-BE49-F238E27FC236}">
                  <a16:creationId xmlns:a16="http://schemas.microsoft.com/office/drawing/2014/main" id="{D31562A9-7A04-4267-89D5-7EFA268A9734}"/>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03439" name="Group 15">
              <a:extLst>
                <a:ext uri="{FF2B5EF4-FFF2-40B4-BE49-F238E27FC236}">
                  <a16:creationId xmlns:a16="http://schemas.microsoft.com/office/drawing/2014/main" id="{CFB31008-CD05-4F7B-8DAE-962614A4DE70}"/>
                </a:ext>
              </a:extLst>
            </p:cNvPr>
            <p:cNvGrpSpPr>
              <a:grpSpLocks/>
            </p:cNvGrpSpPr>
            <p:nvPr/>
          </p:nvGrpSpPr>
          <p:grpSpPr bwMode="auto">
            <a:xfrm>
              <a:off x="192" y="2284"/>
              <a:ext cx="1254" cy="923"/>
              <a:chOff x="192" y="2284"/>
              <a:chExt cx="1254" cy="923"/>
            </a:xfrm>
          </p:grpSpPr>
          <p:sp>
            <p:nvSpPr>
              <p:cNvPr id="103440" name="Freeform 16">
                <a:extLst>
                  <a:ext uri="{FF2B5EF4-FFF2-40B4-BE49-F238E27FC236}">
                    <a16:creationId xmlns:a16="http://schemas.microsoft.com/office/drawing/2014/main" id="{40614A63-A803-4465-9409-9589171F610D}"/>
                  </a:ext>
                </a:extLst>
              </p:cNvPr>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41" name="Freeform 17">
                <a:extLst>
                  <a:ext uri="{FF2B5EF4-FFF2-40B4-BE49-F238E27FC236}">
                    <a16:creationId xmlns:a16="http://schemas.microsoft.com/office/drawing/2014/main" id="{220FA511-E1E2-4053-86DA-6A04ACBD1A92}"/>
                  </a:ext>
                </a:extLst>
              </p:cNvPr>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42" name="Freeform 18">
                <a:extLst>
                  <a:ext uri="{FF2B5EF4-FFF2-40B4-BE49-F238E27FC236}">
                    <a16:creationId xmlns:a16="http://schemas.microsoft.com/office/drawing/2014/main" id="{BEF93BE5-7DFE-4D63-BB1C-83EEF72F6F24}"/>
                  </a:ext>
                </a:extLst>
              </p:cNvPr>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43" name="Freeform 19">
                <a:extLst>
                  <a:ext uri="{FF2B5EF4-FFF2-40B4-BE49-F238E27FC236}">
                    <a16:creationId xmlns:a16="http://schemas.microsoft.com/office/drawing/2014/main" id="{03F8614B-03D6-4741-BC66-CC506D0AB2D3}"/>
                  </a:ext>
                </a:extLst>
              </p:cNvPr>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44" name="Freeform 20">
                <a:extLst>
                  <a:ext uri="{FF2B5EF4-FFF2-40B4-BE49-F238E27FC236}">
                    <a16:creationId xmlns:a16="http://schemas.microsoft.com/office/drawing/2014/main" id="{EA5B5B34-C81E-408A-B373-1DA61344B8BD}"/>
                  </a:ext>
                </a:extLst>
              </p:cNvPr>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45" name="Freeform 21">
                <a:extLst>
                  <a:ext uri="{FF2B5EF4-FFF2-40B4-BE49-F238E27FC236}">
                    <a16:creationId xmlns:a16="http://schemas.microsoft.com/office/drawing/2014/main" id="{A47EF09C-C852-4CB3-ACF1-62F844296986}"/>
                  </a:ext>
                </a:extLst>
              </p:cNvPr>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46" name="Freeform 22">
                <a:extLst>
                  <a:ext uri="{FF2B5EF4-FFF2-40B4-BE49-F238E27FC236}">
                    <a16:creationId xmlns:a16="http://schemas.microsoft.com/office/drawing/2014/main" id="{74D5BFBB-A166-4E93-BB1D-CCE4CB52F079}"/>
                  </a:ext>
                </a:extLst>
              </p:cNvPr>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47" name="Freeform 23">
                <a:extLst>
                  <a:ext uri="{FF2B5EF4-FFF2-40B4-BE49-F238E27FC236}">
                    <a16:creationId xmlns:a16="http://schemas.microsoft.com/office/drawing/2014/main" id="{B30B662A-3A52-4D98-8ED9-5D237A2DB81E}"/>
                  </a:ext>
                </a:extLst>
              </p:cNvPr>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48" name="Freeform 24">
                <a:extLst>
                  <a:ext uri="{FF2B5EF4-FFF2-40B4-BE49-F238E27FC236}">
                    <a16:creationId xmlns:a16="http://schemas.microsoft.com/office/drawing/2014/main" id="{A3E1090A-C5B2-4503-8302-9F57AF8D574A}"/>
                  </a:ext>
                </a:extLst>
              </p:cNvPr>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49" name="Freeform 25">
                <a:extLst>
                  <a:ext uri="{FF2B5EF4-FFF2-40B4-BE49-F238E27FC236}">
                    <a16:creationId xmlns:a16="http://schemas.microsoft.com/office/drawing/2014/main" id="{50C20566-4863-41FA-AB6C-A4898A42DC35}"/>
                  </a:ext>
                </a:extLst>
              </p:cNvPr>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0" name="Freeform 26">
                <a:extLst>
                  <a:ext uri="{FF2B5EF4-FFF2-40B4-BE49-F238E27FC236}">
                    <a16:creationId xmlns:a16="http://schemas.microsoft.com/office/drawing/2014/main" id="{1AC5FDE7-3933-4F03-952C-1CB3011ACE0F}"/>
                  </a:ext>
                </a:extLst>
              </p:cNvPr>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1" name="Freeform 27">
                <a:extLst>
                  <a:ext uri="{FF2B5EF4-FFF2-40B4-BE49-F238E27FC236}">
                    <a16:creationId xmlns:a16="http://schemas.microsoft.com/office/drawing/2014/main" id="{745B0C35-E66E-454F-B051-190320A497A4}"/>
                  </a:ext>
                </a:extLst>
              </p:cNvPr>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2" name="Freeform 28">
                <a:extLst>
                  <a:ext uri="{FF2B5EF4-FFF2-40B4-BE49-F238E27FC236}">
                    <a16:creationId xmlns:a16="http://schemas.microsoft.com/office/drawing/2014/main" id="{526037BC-F6C4-4009-BC8A-FD0EFC47CC93}"/>
                  </a:ext>
                </a:extLst>
              </p:cNvPr>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3" name="Freeform 29">
                <a:extLst>
                  <a:ext uri="{FF2B5EF4-FFF2-40B4-BE49-F238E27FC236}">
                    <a16:creationId xmlns:a16="http://schemas.microsoft.com/office/drawing/2014/main" id="{F27DC825-B32E-4565-B8A2-F6A6676A5E55}"/>
                  </a:ext>
                </a:extLst>
              </p:cNvPr>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4" name="Freeform 30">
                <a:extLst>
                  <a:ext uri="{FF2B5EF4-FFF2-40B4-BE49-F238E27FC236}">
                    <a16:creationId xmlns:a16="http://schemas.microsoft.com/office/drawing/2014/main" id="{150CDBD6-1906-4761-BE66-AC16F84491B9}"/>
                  </a:ext>
                </a:extLst>
              </p:cNvPr>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5" name="Freeform 31">
                <a:extLst>
                  <a:ext uri="{FF2B5EF4-FFF2-40B4-BE49-F238E27FC236}">
                    <a16:creationId xmlns:a16="http://schemas.microsoft.com/office/drawing/2014/main" id="{8256574B-0A17-44C1-9446-881332CF2926}"/>
                  </a:ext>
                </a:extLst>
              </p:cNvPr>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6" name="Freeform 32">
                <a:extLst>
                  <a:ext uri="{FF2B5EF4-FFF2-40B4-BE49-F238E27FC236}">
                    <a16:creationId xmlns:a16="http://schemas.microsoft.com/office/drawing/2014/main" id="{8DA075BB-73AC-4442-8D39-4AD7CCCFA886}"/>
                  </a:ext>
                </a:extLst>
              </p:cNvPr>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7" name="Freeform 33">
                <a:extLst>
                  <a:ext uri="{FF2B5EF4-FFF2-40B4-BE49-F238E27FC236}">
                    <a16:creationId xmlns:a16="http://schemas.microsoft.com/office/drawing/2014/main" id="{228FF729-981A-497A-BAB6-E01C5F34F570}"/>
                  </a:ext>
                </a:extLst>
              </p:cNvPr>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8" name="Freeform 34">
                <a:extLst>
                  <a:ext uri="{FF2B5EF4-FFF2-40B4-BE49-F238E27FC236}">
                    <a16:creationId xmlns:a16="http://schemas.microsoft.com/office/drawing/2014/main" id="{A488532A-42A6-4602-9FBF-D28322DC9829}"/>
                  </a:ext>
                </a:extLst>
              </p:cNvPr>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9" name="Freeform 35">
                <a:extLst>
                  <a:ext uri="{FF2B5EF4-FFF2-40B4-BE49-F238E27FC236}">
                    <a16:creationId xmlns:a16="http://schemas.microsoft.com/office/drawing/2014/main" id="{914238F5-6EE1-45D0-8EFB-B2AD9E23436D}"/>
                  </a:ext>
                </a:extLst>
              </p:cNvPr>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60" name="Freeform 36">
                <a:extLst>
                  <a:ext uri="{FF2B5EF4-FFF2-40B4-BE49-F238E27FC236}">
                    <a16:creationId xmlns:a16="http://schemas.microsoft.com/office/drawing/2014/main" id="{8AD5E0D4-4FDB-4EF5-931F-849BA10B0396}"/>
                  </a:ext>
                </a:extLst>
              </p:cNvPr>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61" name="Freeform 37">
                <a:extLst>
                  <a:ext uri="{FF2B5EF4-FFF2-40B4-BE49-F238E27FC236}">
                    <a16:creationId xmlns:a16="http://schemas.microsoft.com/office/drawing/2014/main" id="{BEA038FF-2EAC-4EC6-8863-472BB6BBFA7F}"/>
                  </a:ext>
                </a:extLst>
              </p:cNvPr>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62" name="Freeform 38">
                <a:extLst>
                  <a:ext uri="{FF2B5EF4-FFF2-40B4-BE49-F238E27FC236}">
                    <a16:creationId xmlns:a16="http://schemas.microsoft.com/office/drawing/2014/main" id="{AE7A6F60-E184-47ED-BF47-CD0201B8F909}"/>
                  </a:ext>
                </a:extLst>
              </p:cNvPr>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63" name="Freeform 39">
                <a:extLst>
                  <a:ext uri="{FF2B5EF4-FFF2-40B4-BE49-F238E27FC236}">
                    <a16:creationId xmlns:a16="http://schemas.microsoft.com/office/drawing/2014/main" id="{4F80E79F-F6D7-4052-AFA9-5C458F7A9DAB}"/>
                  </a:ext>
                </a:extLst>
              </p:cNvPr>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64" name="Freeform 40">
                <a:extLst>
                  <a:ext uri="{FF2B5EF4-FFF2-40B4-BE49-F238E27FC236}">
                    <a16:creationId xmlns:a16="http://schemas.microsoft.com/office/drawing/2014/main" id="{567D7C43-3D56-460B-9A24-6C5322E87499}"/>
                  </a:ext>
                </a:extLst>
              </p:cNvPr>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3465" name="Rectangle 41">
            <a:extLst>
              <a:ext uri="{FF2B5EF4-FFF2-40B4-BE49-F238E27FC236}">
                <a16:creationId xmlns:a16="http://schemas.microsoft.com/office/drawing/2014/main" id="{27E0275D-58FA-4DF7-AFC5-EAFB1603D687}"/>
              </a:ext>
            </a:extLst>
          </p:cNvPr>
          <p:cNvSpPr>
            <a:spLocks noGrp="1" noChangeArrowheads="1"/>
          </p:cNvSpPr>
          <p:nvPr>
            <p:ph type="title"/>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66" name="Rectangle 42">
            <a:extLst>
              <a:ext uri="{FF2B5EF4-FFF2-40B4-BE49-F238E27FC236}">
                <a16:creationId xmlns:a16="http://schemas.microsoft.com/office/drawing/2014/main" id="{A437682D-8B47-461B-8870-6662060AC20C}"/>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67" name="Rectangle 43">
            <a:extLst>
              <a:ext uri="{FF2B5EF4-FFF2-40B4-BE49-F238E27FC236}">
                <a16:creationId xmlns:a16="http://schemas.microsoft.com/office/drawing/2014/main" id="{29EFE2C0-187A-4E29-A696-354BBFAAE5E2}"/>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ltLang="en-US"/>
          </a:p>
        </p:txBody>
      </p:sp>
      <p:sp>
        <p:nvSpPr>
          <p:cNvPr id="103468" name="Rectangle 44">
            <a:extLst>
              <a:ext uri="{FF2B5EF4-FFF2-40B4-BE49-F238E27FC236}">
                <a16:creationId xmlns:a16="http://schemas.microsoft.com/office/drawing/2014/main" id="{4805BE24-26B5-4A34-9ABF-5B3ADAC348E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ltLang="en-US"/>
          </a:p>
        </p:txBody>
      </p:sp>
      <p:sp>
        <p:nvSpPr>
          <p:cNvPr id="103469" name="Rectangle 45">
            <a:extLst>
              <a:ext uri="{FF2B5EF4-FFF2-40B4-BE49-F238E27FC236}">
                <a16:creationId xmlns:a16="http://schemas.microsoft.com/office/drawing/2014/main" id="{AD92BF27-47C0-440E-A6A0-B91AD94E5BE4}"/>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4F0BFA62-693C-4253-BA71-BB246E023E8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Blip>
          <a:blip r:embed="rId16"/>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Blip>
          <a:blip r:embed="rId16"/>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Blip>
          <a:blip r:embed="rId16"/>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bdcnet.utsa.edu/" TargetMode="Externa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score.org/" TargetMode="External"/><Relationship Id="rId2" Type="http://schemas.openxmlformats.org/officeDocument/2006/relationships/hyperlink" Target="http://sbdcnet.utsa.edu/"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E7C3A3B-3200-4444-BFE5-7A3323D3B323}"/>
              </a:ext>
            </a:extLst>
          </p:cNvPr>
          <p:cNvSpPr>
            <a:spLocks noGrp="1" noChangeArrowheads="1"/>
          </p:cNvSpPr>
          <p:nvPr>
            <p:ph type="ctrTitle"/>
          </p:nvPr>
        </p:nvSpPr>
        <p:spPr>
          <a:xfrm>
            <a:off x="304800" y="1219200"/>
            <a:ext cx="8534400" cy="1676400"/>
          </a:xfrm>
        </p:spPr>
        <p:txBody>
          <a:bodyPr/>
          <a:lstStyle/>
          <a:p>
            <a:r>
              <a:rPr lang="en-US" altLang="en-US" sz="4000" b="1"/>
              <a:t>Business Plan Writing Workshop</a:t>
            </a:r>
            <a:br>
              <a:rPr lang="en-US" altLang="en-US"/>
            </a:br>
            <a:endParaRPr lang="en-US" altLang="en-US" sz="4000"/>
          </a:p>
        </p:txBody>
      </p:sp>
      <p:sp>
        <p:nvSpPr>
          <p:cNvPr id="2051" name="Rectangle 3">
            <a:extLst>
              <a:ext uri="{FF2B5EF4-FFF2-40B4-BE49-F238E27FC236}">
                <a16:creationId xmlns:a16="http://schemas.microsoft.com/office/drawing/2014/main" id="{966FF1B4-C997-4776-96D0-919C3B32A242}"/>
              </a:ext>
            </a:extLst>
          </p:cNvPr>
          <p:cNvSpPr>
            <a:spLocks noGrp="1" noChangeArrowheads="1"/>
          </p:cNvSpPr>
          <p:nvPr>
            <p:ph type="subTitle" idx="1"/>
          </p:nvPr>
        </p:nvSpPr>
        <p:spPr>
          <a:xfrm>
            <a:off x="0" y="6400800"/>
            <a:ext cx="9144000" cy="457200"/>
          </a:xfrm>
        </p:spPr>
        <p:txBody>
          <a:bodyPr/>
          <a:lstStyle/>
          <a:p>
            <a:r>
              <a:rPr lang="en-US" altLang="en-US" sz="1200"/>
              <a:t>This presentation was created and compiled by staff at the Farmingdale State Small Business Development Center.</a:t>
            </a:r>
            <a:endParaRPr lang="en-US" altLang="en-US" sz="1200" i="1"/>
          </a:p>
        </p:txBody>
      </p:sp>
      <p:sp>
        <p:nvSpPr>
          <p:cNvPr id="2052" name="Rectangle 4">
            <a:extLst>
              <a:ext uri="{FF2B5EF4-FFF2-40B4-BE49-F238E27FC236}">
                <a16:creationId xmlns:a16="http://schemas.microsoft.com/office/drawing/2014/main" id="{5AC52F8D-79EA-4FD4-BB83-AE0861206BD6}"/>
              </a:ext>
            </a:extLst>
          </p:cNvPr>
          <p:cNvSpPr>
            <a:spLocks noChangeArrowheads="1"/>
          </p:cNvSpPr>
          <p:nvPr/>
        </p:nvSpPr>
        <p:spPr bwMode="auto">
          <a:xfrm>
            <a:off x="609600" y="2438400"/>
            <a:ext cx="7924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buClr>
                <a:schemeClr val="hlink"/>
              </a:buClr>
              <a:buFont typeface="Wingdings" panose="05000000000000000000" pitchFamily="2" charset="2"/>
              <a:defRPr sz="3200">
                <a:solidFill>
                  <a:schemeClr val="tx1"/>
                </a:solidFill>
                <a:effectLst>
                  <a:outerShdw blurRad="38100" dist="38100" dir="2700000" algn="tl">
                    <a:srgbClr val="000000"/>
                  </a:outerShdw>
                </a:effectLst>
                <a:latin typeface="Verdana" panose="020B0604030504040204" pitchFamily="34" charset="0"/>
              </a:defRPr>
            </a:lvl1pPr>
            <a:lvl2pPr algn="ctr">
              <a:spcBef>
                <a:spcPct val="20000"/>
              </a:spcBef>
              <a:defRPr sz="2800">
                <a:solidFill>
                  <a:schemeClr val="tx1"/>
                </a:solidFill>
                <a:effectLst>
                  <a:outerShdw blurRad="38100" dist="38100" dir="2700000" algn="tl">
                    <a:srgbClr val="000000"/>
                  </a:outerShdw>
                </a:effectLst>
                <a:latin typeface="Verdana" panose="020B0604030504040204" pitchFamily="34" charset="0"/>
              </a:defRPr>
            </a:lvl2pPr>
            <a:lvl3pPr algn="ctr">
              <a:spcBef>
                <a:spcPct val="20000"/>
              </a:spcBef>
              <a:buClr>
                <a:schemeClr val="hlink"/>
              </a:buClr>
              <a:buFont typeface="Wingdings" panose="05000000000000000000" pitchFamily="2" charset="2"/>
              <a:defRPr sz="2400">
                <a:solidFill>
                  <a:schemeClr val="tx1"/>
                </a:solidFill>
                <a:effectLst>
                  <a:outerShdw blurRad="38100" dist="38100" dir="2700000" algn="tl">
                    <a:srgbClr val="000000"/>
                  </a:outerShdw>
                </a:effectLst>
                <a:latin typeface="Verdana" panose="020B0604030504040204" pitchFamily="34" charset="0"/>
              </a:defRPr>
            </a:lvl3pPr>
            <a:lvl4pPr algn="ctr">
              <a:spcBef>
                <a:spcPct val="20000"/>
              </a:spcBef>
              <a:defRPr sz="2000">
                <a:solidFill>
                  <a:schemeClr val="tx1"/>
                </a:solidFill>
                <a:effectLst>
                  <a:outerShdw blurRad="38100" dist="38100" dir="2700000" algn="tl">
                    <a:srgbClr val="000000"/>
                  </a:outerShdw>
                </a:effectLst>
                <a:latin typeface="Verdana" panose="020B0604030504040204" pitchFamily="34" charset="0"/>
              </a:defRPr>
            </a:lvl4pPr>
            <a:lvl5pPr algn="ct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5pPr>
            <a:lvl6pPr algn="ctr" fontAlgn="base">
              <a:spcBef>
                <a:spcPct val="20000"/>
              </a:spcBef>
              <a:spcAft>
                <a:spcPct val="0"/>
              </a:spcAft>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6pPr>
            <a:lvl7pPr algn="ctr" fontAlgn="base">
              <a:spcBef>
                <a:spcPct val="20000"/>
              </a:spcBef>
              <a:spcAft>
                <a:spcPct val="0"/>
              </a:spcAft>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7pPr>
            <a:lvl8pPr algn="ctr" fontAlgn="base">
              <a:spcBef>
                <a:spcPct val="20000"/>
              </a:spcBef>
              <a:spcAft>
                <a:spcPct val="0"/>
              </a:spcAft>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8pPr>
            <a:lvl9pPr algn="ctr" fontAlgn="base">
              <a:spcBef>
                <a:spcPct val="20000"/>
              </a:spcBef>
              <a:spcAft>
                <a:spcPct val="0"/>
              </a:spcAft>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Verdana" panose="020B0604030504040204" pitchFamily="34" charset="0"/>
              </a:defRPr>
            </a:lvl9pPr>
          </a:lstStyle>
          <a:p>
            <a:pPr eaLnBrk="1" hangingPunct="1"/>
            <a:r>
              <a:rPr lang="en-US" altLang="en-US" sz="2800"/>
              <a:t>Presented By:</a:t>
            </a:r>
          </a:p>
          <a:p>
            <a:pPr eaLnBrk="1" hangingPunct="1"/>
            <a:r>
              <a:rPr lang="en-US" altLang="en-US" sz="2800"/>
              <a:t>Small Business Development Center</a:t>
            </a:r>
            <a:br>
              <a:rPr lang="en-US" altLang="en-US" sz="2800"/>
            </a:br>
            <a:endParaRPr lang="en-US" altLang="en-US" sz="2800"/>
          </a:p>
          <a:p>
            <a:pPr eaLnBrk="1" hangingPunct="1"/>
            <a:endParaRPr lang="en-US" altLang="en-US" sz="2400"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D7D7237-06DE-4843-9BA7-A964C9E03CE5}"/>
              </a:ext>
            </a:extLst>
          </p:cNvPr>
          <p:cNvSpPr>
            <a:spLocks noGrp="1" noChangeArrowheads="1"/>
          </p:cNvSpPr>
          <p:nvPr>
            <p:ph type="title"/>
          </p:nvPr>
        </p:nvSpPr>
        <p:spPr/>
        <p:txBody>
          <a:bodyPr/>
          <a:lstStyle/>
          <a:p>
            <a:r>
              <a:rPr lang="en-US" altLang="en-US" b="1"/>
              <a:t>Table of Contents</a:t>
            </a:r>
          </a:p>
        </p:txBody>
      </p:sp>
      <p:sp>
        <p:nvSpPr>
          <p:cNvPr id="26627" name="Rectangle 3">
            <a:extLst>
              <a:ext uri="{FF2B5EF4-FFF2-40B4-BE49-F238E27FC236}">
                <a16:creationId xmlns:a16="http://schemas.microsoft.com/office/drawing/2014/main" id="{E8F52395-9892-4620-B015-68BEA0A20E43}"/>
              </a:ext>
            </a:extLst>
          </p:cNvPr>
          <p:cNvSpPr>
            <a:spLocks noGrp="1" noChangeArrowheads="1"/>
          </p:cNvSpPr>
          <p:nvPr>
            <p:ph type="body" idx="1"/>
          </p:nvPr>
        </p:nvSpPr>
        <p:spPr/>
        <p:txBody>
          <a:bodyPr/>
          <a:lstStyle/>
          <a:p>
            <a:r>
              <a:rPr lang="en-US" altLang="en-US"/>
              <a:t>Include page numbers</a:t>
            </a:r>
          </a:p>
          <a:p>
            <a:r>
              <a:rPr lang="en-US" altLang="en-US"/>
              <a:t>List of headings</a:t>
            </a:r>
          </a:p>
          <a:p>
            <a:pPr lvl="1"/>
            <a:r>
              <a:rPr lang="en-US" altLang="en-US"/>
              <a:t>Major</a:t>
            </a:r>
          </a:p>
          <a:p>
            <a:pPr lvl="1"/>
            <a:r>
              <a:rPr lang="en-US" altLang="en-US"/>
              <a:t>Subsections</a:t>
            </a:r>
          </a:p>
          <a:p>
            <a:r>
              <a:rPr lang="en-US" altLang="en-US"/>
              <a:t>Same font!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026448A-9BE2-4FA9-8A60-945D5D9F956C}"/>
              </a:ext>
            </a:extLst>
          </p:cNvPr>
          <p:cNvSpPr>
            <a:spLocks noGrp="1" noChangeArrowheads="1"/>
          </p:cNvSpPr>
          <p:nvPr>
            <p:ph type="title"/>
          </p:nvPr>
        </p:nvSpPr>
        <p:spPr/>
        <p:txBody>
          <a:bodyPr/>
          <a:lstStyle/>
          <a:p>
            <a:r>
              <a:rPr lang="en-US" altLang="en-US" b="1"/>
              <a:t>Statement of Purpose</a:t>
            </a:r>
          </a:p>
        </p:txBody>
      </p:sp>
      <p:sp>
        <p:nvSpPr>
          <p:cNvPr id="27651" name="Rectangle 3">
            <a:extLst>
              <a:ext uri="{FF2B5EF4-FFF2-40B4-BE49-F238E27FC236}">
                <a16:creationId xmlns:a16="http://schemas.microsoft.com/office/drawing/2014/main" id="{6B200B18-A88D-4D39-8621-EA0932276EF8}"/>
              </a:ext>
            </a:extLst>
          </p:cNvPr>
          <p:cNvSpPr>
            <a:spLocks noGrp="1" noChangeArrowheads="1"/>
          </p:cNvSpPr>
          <p:nvPr>
            <p:ph type="body" idx="1"/>
          </p:nvPr>
        </p:nvSpPr>
        <p:spPr>
          <a:xfrm>
            <a:off x="457200" y="1371600"/>
            <a:ext cx="8229600" cy="4530725"/>
          </a:xfrm>
        </p:spPr>
        <p:txBody>
          <a:bodyPr/>
          <a:lstStyle/>
          <a:p>
            <a:pPr>
              <a:lnSpc>
                <a:spcPct val="80000"/>
              </a:lnSpc>
            </a:pPr>
            <a:r>
              <a:rPr lang="en-US" altLang="en-US" sz="2800"/>
              <a:t>The business plan’s objectives: financing or operating guide </a:t>
            </a:r>
          </a:p>
          <a:p>
            <a:pPr>
              <a:lnSpc>
                <a:spcPct val="80000"/>
              </a:lnSpc>
            </a:pPr>
            <a:r>
              <a:rPr lang="en-US" altLang="en-US" sz="2800"/>
              <a:t>Financing</a:t>
            </a:r>
          </a:p>
          <a:p>
            <a:pPr lvl="1">
              <a:lnSpc>
                <a:spcPct val="80000"/>
              </a:lnSpc>
            </a:pPr>
            <a:r>
              <a:rPr lang="en-US" altLang="en-US" sz="2400"/>
              <a:t>How much money is needed?</a:t>
            </a:r>
          </a:p>
          <a:p>
            <a:pPr lvl="1">
              <a:lnSpc>
                <a:spcPct val="80000"/>
              </a:lnSpc>
            </a:pPr>
            <a:r>
              <a:rPr lang="en-US" altLang="en-US" sz="2400"/>
              <a:t>What will the money be used for?</a:t>
            </a:r>
          </a:p>
          <a:p>
            <a:pPr lvl="1">
              <a:lnSpc>
                <a:spcPct val="80000"/>
              </a:lnSpc>
            </a:pPr>
            <a:r>
              <a:rPr lang="en-US" altLang="en-US" sz="2400"/>
              <a:t>How will the funds benefit the business?</a:t>
            </a:r>
          </a:p>
          <a:p>
            <a:pPr lvl="1">
              <a:lnSpc>
                <a:spcPct val="80000"/>
              </a:lnSpc>
            </a:pPr>
            <a:r>
              <a:rPr lang="en-US" altLang="en-US" sz="2400"/>
              <a:t>Why does this loan or investment make business sense?</a:t>
            </a:r>
          </a:p>
          <a:p>
            <a:pPr lvl="1">
              <a:lnSpc>
                <a:spcPct val="80000"/>
              </a:lnSpc>
            </a:pPr>
            <a:r>
              <a:rPr lang="en-US" altLang="en-US" sz="2400"/>
              <a:t>How will the funds be repaid?</a:t>
            </a:r>
          </a:p>
          <a:p>
            <a:pPr>
              <a:lnSpc>
                <a:spcPct val="80000"/>
              </a:lnSpc>
            </a:pPr>
            <a:r>
              <a:rPr lang="en-US" altLang="en-US" sz="2800"/>
              <a:t>Operating guide</a:t>
            </a:r>
          </a:p>
          <a:p>
            <a:pPr lvl="1">
              <a:lnSpc>
                <a:spcPct val="80000"/>
              </a:lnSpc>
            </a:pPr>
            <a:r>
              <a:rPr lang="en-US" altLang="en-US" sz="2400"/>
              <a:t>Who will use it?</a:t>
            </a:r>
          </a:p>
          <a:p>
            <a:pPr lvl="1">
              <a:lnSpc>
                <a:spcPct val="80000"/>
              </a:lnSpc>
            </a:pPr>
            <a:r>
              <a:rPr lang="en-US" altLang="en-US" sz="2400"/>
              <a:t>Will it layout strategy plans?</a:t>
            </a:r>
          </a:p>
          <a:p>
            <a:pPr lvl="1">
              <a:lnSpc>
                <a:spcPct val="80000"/>
              </a:lnSpc>
            </a:pPr>
            <a:r>
              <a:rPr lang="en-US" altLang="en-US" sz="2400"/>
              <a:t>How will it be updated?</a:t>
            </a:r>
          </a:p>
          <a:p>
            <a:pPr>
              <a:lnSpc>
                <a:spcPct val="80000"/>
              </a:lnSpc>
            </a:pPr>
            <a:r>
              <a:rPr lang="en-US" altLang="en-US" sz="2800"/>
              <a:t>Becoming self-sufficient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FF80AA7-7B3F-4B64-B71E-91E6B532501C}"/>
              </a:ext>
            </a:extLst>
          </p:cNvPr>
          <p:cNvSpPr>
            <a:spLocks noGrp="1" noChangeArrowheads="1"/>
          </p:cNvSpPr>
          <p:nvPr>
            <p:ph type="title"/>
          </p:nvPr>
        </p:nvSpPr>
        <p:spPr/>
        <p:txBody>
          <a:bodyPr/>
          <a:lstStyle/>
          <a:p>
            <a:r>
              <a:rPr lang="en-US" altLang="en-US" sz="4000" b="1"/>
              <a:t>Sample: Statement of Purpose</a:t>
            </a:r>
          </a:p>
        </p:txBody>
      </p:sp>
      <p:sp>
        <p:nvSpPr>
          <p:cNvPr id="28675" name="Rectangle 3">
            <a:extLst>
              <a:ext uri="{FF2B5EF4-FFF2-40B4-BE49-F238E27FC236}">
                <a16:creationId xmlns:a16="http://schemas.microsoft.com/office/drawing/2014/main" id="{0ABB88FC-9B98-4CF2-A283-1B138BE83074}"/>
              </a:ext>
            </a:extLst>
          </p:cNvPr>
          <p:cNvSpPr>
            <a:spLocks noGrp="1" noChangeArrowheads="1"/>
          </p:cNvSpPr>
          <p:nvPr>
            <p:ph type="body" idx="1"/>
          </p:nvPr>
        </p:nvSpPr>
        <p:spPr>
          <a:xfrm>
            <a:off x="0" y="1295400"/>
            <a:ext cx="9144000" cy="4876800"/>
          </a:xfrm>
        </p:spPr>
        <p:txBody>
          <a:bodyPr/>
          <a:lstStyle/>
          <a:p>
            <a:pPr>
              <a:lnSpc>
                <a:spcPct val="80000"/>
              </a:lnSpc>
              <a:buClr>
                <a:schemeClr val="tx1"/>
              </a:buClr>
              <a:buFont typeface="Wingdings" panose="05000000000000000000" pitchFamily="2" charset="2"/>
              <a:buNone/>
            </a:pPr>
            <a:r>
              <a:rPr lang="en-US" altLang="en-US" sz="2600"/>
              <a:t>	</a:t>
            </a:r>
            <a:r>
              <a:rPr lang="en-US" altLang="en-US" sz="2500"/>
              <a:t>	This business plan is written to secure financing in the amount of $24,000, which will cover the following costs:</a:t>
            </a:r>
          </a:p>
          <a:p>
            <a:pPr marL="1257300" lvl="2">
              <a:lnSpc>
                <a:spcPct val="80000"/>
              </a:lnSpc>
              <a:buClr>
                <a:schemeClr val="tx1"/>
              </a:buClr>
              <a:buFontTx/>
              <a:buChar char="•"/>
            </a:pPr>
            <a:r>
              <a:rPr lang="en-US" altLang="en-US" sz="2500"/>
              <a:t>$10,000 in equipment</a:t>
            </a:r>
          </a:p>
          <a:p>
            <a:pPr marL="1257300" lvl="2">
              <a:lnSpc>
                <a:spcPct val="80000"/>
              </a:lnSpc>
              <a:buClr>
                <a:schemeClr val="tx1"/>
              </a:buClr>
              <a:buFontTx/>
              <a:buChar char="•"/>
            </a:pPr>
            <a:r>
              <a:rPr lang="en-US" altLang="en-US" sz="2500"/>
              <a:t>$14,000 in operating capital</a:t>
            </a:r>
          </a:p>
          <a:p>
            <a:pPr>
              <a:lnSpc>
                <a:spcPct val="80000"/>
              </a:lnSpc>
              <a:buClr>
                <a:schemeClr val="tx1"/>
              </a:buClr>
              <a:buFontTx/>
              <a:buNone/>
            </a:pPr>
            <a:r>
              <a:rPr lang="en-US" altLang="en-US" sz="3300"/>
              <a:t>		</a:t>
            </a:r>
            <a:r>
              <a:rPr lang="en-US" altLang="en-US" sz="2500"/>
              <a:t>The loan will supplement the owner’s equity investment of $20,000, and will be repaid beginning the month after disbursement according to lender terms. Funds will play a crucial role in sustaining the business as the client base grows, and will allow the business to become self-sufficient by the beginning of year two.</a:t>
            </a:r>
          </a:p>
          <a:p>
            <a:pPr>
              <a:lnSpc>
                <a:spcPct val="80000"/>
              </a:lnSpc>
              <a:buClr>
                <a:schemeClr val="tx1"/>
              </a:buClr>
              <a:buFont typeface="Wingdings" panose="05000000000000000000" pitchFamily="2" charset="2"/>
              <a:buNone/>
            </a:pPr>
            <a:endParaRPr lang="en-US" altLang="en-US" sz="2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2D57ADF-4B6B-4CF4-8D63-DC50248D0799}"/>
              </a:ext>
            </a:extLst>
          </p:cNvPr>
          <p:cNvSpPr>
            <a:spLocks noGrp="1" noChangeArrowheads="1"/>
          </p:cNvSpPr>
          <p:nvPr>
            <p:ph type="title"/>
          </p:nvPr>
        </p:nvSpPr>
        <p:spPr/>
        <p:txBody>
          <a:bodyPr/>
          <a:lstStyle/>
          <a:p>
            <a:r>
              <a:rPr lang="en-US" altLang="en-US" b="1"/>
              <a:t>Company History</a:t>
            </a:r>
          </a:p>
        </p:txBody>
      </p:sp>
      <p:sp>
        <p:nvSpPr>
          <p:cNvPr id="29699" name="Rectangle 3">
            <a:extLst>
              <a:ext uri="{FF2B5EF4-FFF2-40B4-BE49-F238E27FC236}">
                <a16:creationId xmlns:a16="http://schemas.microsoft.com/office/drawing/2014/main" id="{AF42DDE4-392A-4AAB-A854-E343243F6A1C}"/>
              </a:ext>
            </a:extLst>
          </p:cNvPr>
          <p:cNvSpPr>
            <a:spLocks noGrp="1" noChangeArrowheads="1"/>
          </p:cNvSpPr>
          <p:nvPr>
            <p:ph type="body" idx="1"/>
          </p:nvPr>
        </p:nvSpPr>
        <p:spPr>
          <a:xfrm>
            <a:off x="457200" y="1371600"/>
            <a:ext cx="8458200" cy="4530725"/>
          </a:xfrm>
        </p:spPr>
        <p:txBody>
          <a:bodyPr/>
          <a:lstStyle/>
          <a:p>
            <a:pPr>
              <a:lnSpc>
                <a:spcPct val="90000"/>
              </a:lnSpc>
            </a:pPr>
            <a:r>
              <a:rPr lang="en-US" altLang="en-US" sz="2300"/>
              <a:t>Mission Statement </a:t>
            </a:r>
          </a:p>
          <a:p>
            <a:pPr>
              <a:lnSpc>
                <a:spcPct val="90000"/>
              </a:lnSpc>
            </a:pPr>
            <a:r>
              <a:rPr lang="en-US" altLang="en-US" sz="2300"/>
              <a:t>Basic product description</a:t>
            </a:r>
          </a:p>
          <a:p>
            <a:pPr>
              <a:lnSpc>
                <a:spcPct val="90000"/>
              </a:lnSpc>
            </a:pPr>
            <a:r>
              <a:rPr lang="en-US" altLang="en-US" sz="2300"/>
              <a:t>Names of principals and brief background on each</a:t>
            </a:r>
          </a:p>
          <a:p>
            <a:pPr>
              <a:lnSpc>
                <a:spcPct val="90000"/>
              </a:lnSpc>
            </a:pPr>
            <a:r>
              <a:rPr lang="en-US" altLang="en-US" sz="2300"/>
              <a:t>Legalities: business type</a:t>
            </a:r>
          </a:p>
          <a:p>
            <a:pPr>
              <a:lnSpc>
                <a:spcPct val="90000"/>
              </a:lnSpc>
            </a:pPr>
            <a:r>
              <a:rPr lang="en-US" altLang="en-US" sz="2300"/>
              <a:t>Company location</a:t>
            </a:r>
          </a:p>
          <a:p>
            <a:pPr>
              <a:lnSpc>
                <a:spcPct val="90000"/>
              </a:lnSpc>
            </a:pPr>
            <a:r>
              <a:rPr lang="en-US" altLang="en-US" sz="2300"/>
              <a:t>Number of employees</a:t>
            </a:r>
          </a:p>
          <a:p>
            <a:pPr>
              <a:lnSpc>
                <a:spcPct val="90000"/>
              </a:lnSpc>
            </a:pPr>
            <a:r>
              <a:rPr lang="en-US" altLang="en-US" sz="2300"/>
              <a:t>Customer highlights</a:t>
            </a:r>
          </a:p>
          <a:p>
            <a:pPr>
              <a:lnSpc>
                <a:spcPct val="90000"/>
              </a:lnSpc>
            </a:pPr>
            <a:r>
              <a:rPr lang="en-US" altLang="en-US" sz="2300"/>
              <a:t>Your niche and unique qualities</a:t>
            </a:r>
          </a:p>
          <a:p>
            <a:pPr>
              <a:lnSpc>
                <a:spcPct val="90000"/>
              </a:lnSpc>
            </a:pPr>
            <a:r>
              <a:rPr lang="en-US" altLang="en-US" sz="2300"/>
              <a:t>Strategic alliances</a:t>
            </a:r>
          </a:p>
          <a:p>
            <a:pPr>
              <a:lnSpc>
                <a:spcPct val="90000"/>
              </a:lnSpc>
            </a:pPr>
            <a:r>
              <a:rPr lang="en-US" altLang="en-US" sz="2300"/>
              <a:t>Awards and merits</a:t>
            </a:r>
          </a:p>
          <a:p>
            <a:pPr>
              <a:lnSpc>
                <a:spcPct val="90000"/>
              </a:lnSpc>
            </a:pPr>
            <a:r>
              <a:rPr lang="en-US" altLang="en-US" sz="2300"/>
              <a:t>Company milestones (business formation, opening date, hiring employees, revenue levels/ growth) </a:t>
            </a:r>
          </a:p>
          <a:p>
            <a:pPr>
              <a:lnSpc>
                <a:spcPct val="90000"/>
              </a:lnSpc>
            </a:pPr>
            <a:r>
              <a:rPr lang="en-US" altLang="en-US" sz="2300"/>
              <a:t>1-3 year plan – future milestones to reach (sales goals, hiring employees)</a:t>
            </a:r>
          </a:p>
          <a:p>
            <a:pPr>
              <a:lnSpc>
                <a:spcPct val="90000"/>
              </a:lnSpc>
            </a:pPr>
            <a:endParaRPr lang="en-US" altLang="en-US" sz="23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81D76E5-4258-4D03-8E0A-C47B1AE05404}"/>
              </a:ext>
            </a:extLst>
          </p:cNvPr>
          <p:cNvSpPr>
            <a:spLocks noGrp="1" noChangeArrowheads="1"/>
          </p:cNvSpPr>
          <p:nvPr>
            <p:ph type="title"/>
          </p:nvPr>
        </p:nvSpPr>
        <p:spPr>
          <a:xfrm>
            <a:off x="304800" y="277813"/>
            <a:ext cx="8534400" cy="1139825"/>
          </a:xfrm>
        </p:spPr>
        <p:txBody>
          <a:bodyPr/>
          <a:lstStyle/>
          <a:p>
            <a:r>
              <a:rPr lang="en-US" altLang="en-US" sz="4000" b="1"/>
              <a:t>Sample: Company History (1 of 2)</a:t>
            </a:r>
          </a:p>
        </p:txBody>
      </p:sp>
      <p:sp>
        <p:nvSpPr>
          <p:cNvPr id="30723" name="Rectangle 3">
            <a:extLst>
              <a:ext uri="{FF2B5EF4-FFF2-40B4-BE49-F238E27FC236}">
                <a16:creationId xmlns:a16="http://schemas.microsoft.com/office/drawing/2014/main" id="{95A32029-948F-4507-968E-EDAFDF748592}"/>
              </a:ext>
            </a:extLst>
          </p:cNvPr>
          <p:cNvSpPr>
            <a:spLocks noGrp="1" noChangeArrowheads="1"/>
          </p:cNvSpPr>
          <p:nvPr>
            <p:ph type="body" idx="1"/>
          </p:nvPr>
        </p:nvSpPr>
        <p:spPr>
          <a:xfrm>
            <a:off x="304800" y="1600200"/>
            <a:ext cx="8382000" cy="5257800"/>
          </a:xfrm>
        </p:spPr>
        <p:txBody>
          <a:bodyPr/>
          <a:lstStyle/>
          <a:p>
            <a:pPr>
              <a:lnSpc>
                <a:spcPct val="90000"/>
              </a:lnSpc>
              <a:buFont typeface="Wingdings" panose="05000000000000000000" pitchFamily="2" charset="2"/>
              <a:buNone/>
            </a:pPr>
            <a:r>
              <a:rPr lang="en-US" altLang="en-US" sz="2300"/>
              <a:t>		ABC Child Care strives to become the most-well known and reputable service provider in the XYZ area, with a targeted focus on safety, enrichment, and comfort. The Company was founded based on a growing trend: quality child care is a key issue for working parents, and has now become a top priority for New York State. </a:t>
            </a:r>
          </a:p>
          <a:p>
            <a:pPr>
              <a:lnSpc>
                <a:spcPct val="90000"/>
              </a:lnSpc>
              <a:buFont typeface="Wingdings" panose="05000000000000000000" pitchFamily="2" charset="2"/>
              <a:buNone/>
            </a:pPr>
            <a:r>
              <a:rPr lang="en-US" altLang="en-US" sz="2300"/>
              <a:t>		The business is owned and operated by its co-founders, John and Jane Doe. Each has had extensive experience working with children prior to opening ABC, in both a teaching and managing capacity. Since opening in March of XXXX, ABC Building Blocks Child Care has reached the following milestones: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026">
            <a:extLst>
              <a:ext uri="{FF2B5EF4-FFF2-40B4-BE49-F238E27FC236}">
                <a16:creationId xmlns:a16="http://schemas.microsoft.com/office/drawing/2014/main" id="{D3B4E61B-47C8-4453-91E4-F8ECF46DA302}"/>
              </a:ext>
            </a:extLst>
          </p:cNvPr>
          <p:cNvSpPr>
            <a:spLocks noGrp="1" noChangeArrowheads="1"/>
          </p:cNvSpPr>
          <p:nvPr>
            <p:ph type="title"/>
          </p:nvPr>
        </p:nvSpPr>
        <p:spPr>
          <a:xfrm>
            <a:off x="304800" y="277813"/>
            <a:ext cx="8534400" cy="1139825"/>
          </a:xfrm>
        </p:spPr>
        <p:txBody>
          <a:bodyPr/>
          <a:lstStyle/>
          <a:p>
            <a:r>
              <a:rPr lang="en-US" altLang="en-US" sz="4000" b="1"/>
              <a:t>Sample: Company History (2 of 2)</a:t>
            </a:r>
          </a:p>
        </p:txBody>
      </p:sp>
      <p:sp>
        <p:nvSpPr>
          <p:cNvPr id="83971" name="Rectangle 1027">
            <a:extLst>
              <a:ext uri="{FF2B5EF4-FFF2-40B4-BE49-F238E27FC236}">
                <a16:creationId xmlns:a16="http://schemas.microsoft.com/office/drawing/2014/main" id="{E2DF3F1E-D34F-44B0-92F5-A2314E40C235}"/>
              </a:ext>
            </a:extLst>
          </p:cNvPr>
          <p:cNvSpPr>
            <a:spLocks noGrp="1" noChangeArrowheads="1"/>
          </p:cNvSpPr>
          <p:nvPr>
            <p:ph type="body" idx="1"/>
          </p:nvPr>
        </p:nvSpPr>
        <p:spPr/>
        <p:txBody>
          <a:bodyPr/>
          <a:lstStyle/>
          <a:p>
            <a:pPr lvl="2">
              <a:lnSpc>
                <a:spcPct val="90000"/>
              </a:lnSpc>
              <a:buFontTx/>
              <a:buChar char="•"/>
            </a:pPr>
            <a:r>
              <a:rPr lang="en-US" altLang="en-US" sz="2000"/>
              <a:t>Incorporated as a New York State S-Corporation and became licensed in March, XXXX</a:t>
            </a:r>
          </a:p>
          <a:p>
            <a:pPr lvl="2">
              <a:lnSpc>
                <a:spcPct val="90000"/>
              </a:lnSpc>
              <a:buFontTx/>
              <a:buChar char="•"/>
            </a:pPr>
            <a:r>
              <a:rPr lang="en-US" altLang="en-US" sz="2000"/>
              <a:t>Renovated owned residence of principal to operate, at 123 Main Street, Anytown, NY in March XXXX</a:t>
            </a:r>
          </a:p>
          <a:p>
            <a:pPr lvl="2">
              <a:lnSpc>
                <a:spcPct val="90000"/>
              </a:lnSpc>
              <a:buFontTx/>
              <a:buChar char="•"/>
            </a:pPr>
            <a:r>
              <a:rPr lang="en-US" altLang="en-US" sz="2000"/>
              <a:t>Enlisted first 6 full-time clients in April XXXX</a:t>
            </a:r>
          </a:p>
          <a:p>
            <a:pPr lvl="2">
              <a:lnSpc>
                <a:spcPct val="90000"/>
              </a:lnSpc>
              <a:buFontTx/>
              <a:buChar char="•"/>
            </a:pPr>
            <a:r>
              <a:rPr lang="en-US" altLang="en-US" sz="2000"/>
              <a:t>Reached monthly break even with 8 full-time clients in June XXXX</a:t>
            </a:r>
          </a:p>
          <a:p>
            <a:pPr lvl="2">
              <a:lnSpc>
                <a:spcPct val="90000"/>
              </a:lnSpc>
              <a:buFontTx/>
              <a:buChar char="•"/>
            </a:pPr>
            <a:r>
              <a:rPr lang="en-US" altLang="en-US" sz="2000"/>
              <a:t>Hired full-time staff teacher June XXXX</a:t>
            </a:r>
          </a:p>
          <a:p>
            <a:pPr lvl="2">
              <a:lnSpc>
                <a:spcPct val="90000"/>
              </a:lnSpc>
              <a:buFontTx/>
              <a:buChar char="•"/>
            </a:pPr>
            <a:r>
              <a:rPr lang="en-US" altLang="en-US" sz="2000"/>
              <a:t>$50,000 in revenue by September XXXX</a:t>
            </a:r>
          </a:p>
          <a:p>
            <a:pPr>
              <a:lnSpc>
                <a:spcPct val="90000"/>
              </a:lnSpc>
              <a:buFontTx/>
              <a:buNone/>
            </a:pPr>
            <a:r>
              <a:rPr lang="en-US" altLang="en-US" sz="2000"/>
              <a:t>		ABC plans to reach its capacity of 12 children by the end of December XXXX, where projected monthly income will be $10,000. By June of the following year, the ABC will look to expand to a center-based day care, with a capacity of up to 60 children. Existing clients and waiting list will be transferred and housed in new facility. Please see appendix for projections and growth chart. </a:t>
            </a:r>
          </a:p>
          <a:p>
            <a:pPr>
              <a:lnSpc>
                <a:spcPct val="90000"/>
              </a:lnSpc>
              <a:buFont typeface="Wingdings" panose="05000000000000000000" pitchFamily="2" charset="2"/>
              <a:buNone/>
            </a:pPr>
            <a:endParaRPr lang="en-US" alt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336409C-666D-4805-86F9-D80F16CABA6F}"/>
              </a:ext>
            </a:extLst>
          </p:cNvPr>
          <p:cNvSpPr>
            <a:spLocks noGrp="1" noChangeArrowheads="1"/>
          </p:cNvSpPr>
          <p:nvPr>
            <p:ph type="title"/>
          </p:nvPr>
        </p:nvSpPr>
        <p:spPr/>
        <p:txBody>
          <a:bodyPr/>
          <a:lstStyle/>
          <a:p>
            <a:r>
              <a:rPr lang="en-US" altLang="en-US" b="1"/>
              <a:t>Business Description</a:t>
            </a:r>
          </a:p>
        </p:txBody>
      </p:sp>
      <p:sp>
        <p:nvSpPr>
          <p:cNvPr id="31747" name="Rectangle 3">
            <a:extLst>
              <a:ext uri="{FF2B5EF4-FFF2-40B4-BE49-F238E27FC236}">
                <a16:creationId xmlns:a16="http://schemas.microsoft.com/office/drawing/2014/main" id="{7E840343-FB41-415D-BF92-E1F8C6654CDE}"/>
              </a:ext>
            </a:extLst>
          </p:cNvPr>
          <p:cNvSpPr>
            <a:spLocks noGrp="1" noChangeArrowheads="1"/>
          </p:cNvSpPr>
          <p:nvPr>
            <p:ph type="body" idx="1"/>
          </p:nvPr>
        </p:nvSpPr>
        <p:spPr/>
        <p:txBody>
          <a:bodyPr/>
          <a:lstStyle/>
          <a:p>
            <a:pPr>
              <a:lnSpc>
                <a:spcPct val="90000"/>
              </a:lnSpc>
            </a:pPr>
            <a:r>
              <a:rPr lang="en-US" altLang="en-US" sz="2800"/>
              <a:t>Mission statement</a:t>
            </a:r>
          </a:p>
          <a:p>
            <a:pPr>
              <a:lnSpc>
                <a:spcPct val="90000"/>
              </a:lnSpc>
            </a:pPr>
            <a:r>
              <a:rPr lang="en-US" altLang="en-US" sz="2800"/>
              <a:t>Legalities: business type</a:t>
            </a:r>
          </a:p>
          <a:p>
            <a:pPr>
              <a:lnSpc>
                <a:spcPct val="90000"/>
              </a:lnSpc>
            </a:pPr>
            <a:r>
              <a:rPr lang="en-US" altLang="en-US" sz="2800"/>
              <a:t>Basic product or service description</a:t>
            </a:r>
          </a:p>
          <a:p>
            <a:pPr>
              <a:lnSpc>
                <a:spcPct val="90000"/>
              </a:lnSpc>
            </a:pPr>
            <a:r>
              <a:rPr lang="en-US" altLang="en-US" sz="2800"/>
              <a:t>New, takeover, expansion, franchise</a:t>
            </a:r>
          </a:p>
          <a:p>
            <a:pPr>
              <a:lnSpc>
                <a:spcPct val="90000"/>
              </a:lnSpc>
            </a:pPr>
            <a:r>
              <a:rPr lang="en-US" altLang="en-US" sz="2800"/>
              <a:t>General strategy plan</a:t>
            </a:r>
          </a:p>
          <a:p>
            <a:pPr lvl="1">
              <a:lnSpc>
                <a:spcPct val="90000"/>
              </a:lnSpc>
            </a:pPr>
            <a:r>
              <a:rPr lang="en-US" altLang="en-US" sz="2400"/>
              <a:t>List of planned milestones (business formation, opening date, hiring employees, reaching certain revenue goals)</a:t>
            </a:r>
          </a:p>
          <a:p>
            <a:pPr>
              <a:lnSpc>
                <a:spcPct val="90000"/>
              </a:lnSpc>
            </a:pPr>
            <a:r>
              <a:rPr lang="en-US" altLang="en-US" sz="2800"/>
              <a:t>Planned strategic alliances</a:t>
            </a:r>
          </a:p>
          <a:p>
            <a:pPr>
              <a:lnSpc>
                <a:spcPct val="90000"/>
              </a:lnSpc>
            </a:pPr>
            <a:r>
              <a:rPr lang="en-US" altLang="en-US" sz="2800"/>
              <a:t>Work already done</a:t>
            </a:r>
          </a:p>
          <a:p>
            <a:pPr>
              <a:lnSpc>
                <a:spcPct val="90000"/>
              </a:lnSpc>
            </a:pPr>
            <a:r>
              <a:rPr lang="en-US" altLang="en-US" sz="2800" b="1"/>
              <a:t>Experience in the business</a:t>
            </a:r>
            <a:endParaRPr lang="en-US" alt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302D5B2-A327-4B5D-8FFC-66BB799B4158}"/>
              </a:ext>
            </a:extLst>
          </p:cNvPr>
          <p:cNvSpPr>
            <a:spLocks noGrp="1" noChangeArrowheads="1"/>
          </p:cNvSpPr>
          <p:nvPr>
            <p:ph type="title"/>
          </p:nvPr>
        </p:nvSpPr>
        <p:spPr>
          <a:xfrm>
            <a:off x="0" y="274638"/>
            <a:ext cx="9144000" cy="1143000"/>
          </a:xfrm>
        </p:spPr>
        <p:txBody>
          <a:bodyPr/>
          <a:lstStyle/>
          <a:p>
            <a:r>
              <a:rPr lang="en-US" altLang="en-US" sz="3600" b="1"/>
              <a:t>Sample: Business Description (1 of 3)</a:t>
            </a:r>
          </a:p>
        </p:txBody>
      </p:sp>
      <p:sp>
        <p:nvSpPr>
          <p:cNvPr id="32771" name="Rectangle 3">
            <a:extLst>
              <a:ext uri="{FF2B5EF4-FFF2-40B4-BE49-F238E27FC236}">
                <a16:creationId xmlns:a16="http://schemas.microsoft.com/office/drawing/2014/main" id="{DF413A7F-8AF1-4165-AA93-D97D7AB0AA73}"/>
              </a:ext>
            </a:extLst>
          </p:cNvPr>
          <p:cNvSpPr>
            <a:spLocks noGrp="1" noChangeArrowheads="1"/>
          </p:cNvSpPr>
          <p:nvPr>
            <p:ph type="body" idx="1"/>
          </p:nvPr>
        </p:nvSpPr>
        <p:spPr>
          <a:xfrm>
            <a:off x="0" y="1371600"/>
            <a:ext cx="8915400" cy="4754563"/>
          </a:xfrm>
        </p:spPr>
        <p:txBody>
          <a:bodyPr/>
          <a:lstStyle/>
          <a:p>
            <a:pPr>
              <a:lnSpc>
                <a:spcPct val="80000"/>
              </a:lnSpc>
              <a:buClr>
                <a:schemeClr val="tx1"/>
              </a:buClr>
              <a:buFont typeface="Wingdings" panose="05000000000000000000" pitchFamily="2" charset="2"/>
              <a:buNone/>
            </a:pPr>
            <a:r>
              <a:rPr lang="en-US" altLang="en-US" sz="2200"/>
              <a:t>		JavaNet will provide customers with a unique and innovative environment for enjoying great coffee, specialty beverages, and bakery items. JavaNet, soon to be located in downtown Eugene on 10th and Oak, will offer the community easy and affordable access to the Internet. JavaNet will provide full access to email, WWW, FTP, Usenet and other Internet applications such as Telnet and Gopher.</a:t>
            </a:r>
          </a:p>
          <a:p>
            <a:pPr>
              <a:lnSpc>
                <a:spcPct val="80000"/>
              </a:lnSpc>
              <a:buClr>
                <a:schemeClr val="tx1"/>
              </a:buClr>
              <a:buFont typeface="Wingdings" panose="05000000000000000000" pitchFamily="2" charset="2"/>
              <a:buNone/>
            </a:pPr>
            <a:r>
              <a:rPr lang="en-US" altLang="en-US" sz="2200"/>
              <a:t>		JavaNet will appeal to individuals of all ages and backgrounds. The instructional Internet classes, and the helpful staff that JavaNet provides, will appeal to the audience that does not associate themselves with the computer age. This educational aspect will attract younger and elderly members of the community who are rapidly gaining interest in the unique resources that online communications have to offer. The downtown location will provide business people with convenient access to their morning coffee and online needs.</a:t>
            </a:r>
          </a:p>
          <a:p>
            <a:pPr>
              <a:lnSpc>
                <a:spcPct val="80000"/>
              </a:lnSpc>
              <a:buClr>
                <a:schemeClr val="tx1"/>
              </a:buClr>
              <a:buFont typeface="Wingdings" panose="05000000000000000000" pitchFamily="2" charset="2"/>
              <a:buNone/>
            </a:pPr>
            <a:r>
              <a:rPr lang="en-US" altLang="en-US" sz="240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7097249-43F2-45A4-B3A8-8F18B81164C4}"/>
              </a:ext>
            </a:extLst>
          </p:cNvPr>
          <p:cNvSpPr>
            <a:spLocks noGrp="1" noChangeArrowheads="1"/>
          </p:cNvSpPr>
          <p:nvPr>
            <p:ph type="title"/>
          </p:nvPr>
        </p:nvSpPr>
        <p:spPr>
          <a:xfrm>
            <a:off x="0" y="274638"/>
            <a:ext cx="9144000" cy="1143000"/>
          </a:xfrm>
        </p:spPr>
        <p:txBody>
          <a:bodyPr/>
          <a:lstStyle/>
          <a:p>
            <a:r>
              <a:rPr lang="en-US" altLang="en-US" sz="3600" b="1"/>
              <a:t>Sample: Business Description (2 of 3)</a:t>
            </a:r>
          </a:p>
        </p:txBody>
      </p:sp>
      <p:sp>
        <p:nvSpPr>
          <p:cNvPr id="33795" name="Rectangle 3">
            <a:extLst>
              <a:ext uri="{FF2B5EF4-FFF2-40B4-BE49-F238E27FC236}">
                <a16:creationId xmlns:a16="http://schemas.microsoft.com/office/drawing/2014/main" id="{111C5FB5-ACA4-423C-9C37-5DDAE0FDCDFF}"/>
              </a:ext>
            </a:extLst>
          </p:cNvPr>
          <p:cNvSpPr>
            <a:spLocks noGrp="1" noChangeArrowheads="1"/>
          </p:cNvSpPr>
          <p:nvPr>
            <p:ph type="body" idx="1"/>
          </p:nvPr>
        </p:nvSpPr>
        <p:spPr>
          <a:xfrm>
            <a:off x="0" y="1447800"/>
            <a:ext cx="8915400" cy="5181600"/>
          </a:xfrm>
        </p:spPr>
        <p:txBody>
          <a:bodyPr/>
          <a:lstStyle/>
          <a:p>
            <a:pPr>
              <a:lnSpc>
                <a:spcPct val="80000"/>
              </a:lnSpc>
              <a:buClr>
                <a:schemeClr val="tx1"/>
              </a:buClr>
              <a:buFont typeface="Wingdings" panose="05000000000000000000" pitchFamily="2" charset="2"/>
              <a:buNone/>
            </a:pPr>
            <a:r>
              <a:rPr lang="en-US" altLang="en-US" sz="2300"/>
              <a:t>		JavaNet is a privately held Oregon Limited Liability Corporation. Cale Bruckner, the founder of JavaNet, is the majority owner. Luke Walsh, Doug Wilson, and John Underwood, all hold minority stock positions as private investors.</a:t>
            </a:r>
          </a:p>
          <a:p>
            <a:pPr>
              <a:lnSpc>
                <a:spcPct val="80000"/>
              </a:lnSpc>
              <a:buClr>
                <a:schemeClr val="tx1"/>
              </a:buClr>
              <a:buFont typeface="Wingdings" panose="05000000000000000000" pitchFamily="2" charset="2"/>
              <a:buNone/>
            </a:pPr>
            <a:r>
              <a:rPr lang="en-US" altLang="en-US" sz="2300"/>
              <a:t>		JavaNet's start-up costs will cover coffee making equipment, site renovation and modification, capital to cover losses in the first year, and the communications equipment necessary to get its customers online.</a:t>
            </a:r>
          </a:p>
          <a:p>
            <a:pPr>
              <a:lnSpc>
                <a:spcPct val="80000"/>
              </a:lnSpc>
              <a:buClr>
                <a:schemeClr val="tx1"/>
              </a:buClr>
              <a:buFont typeface="Wingdings" panose="05000000000000000000" pitchFamily="2" charset="2"/>
              <a:buNone/>
            </a:pPr>
            <a:r>
              <a:rPr lang="en-US" altLang="en-US" sz="2300"/>
              <a:t>		The communications equipment necessary to provide JavaNet's customers with a high-speed connection to the Internet and the services it has to offer make up a large portion of the start-up costs. These costs will include the computer terminals and all costs associated with their set-up. Costs will also be designated for the purchase of two laser printers and a scanner.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D20F9B9B-F309-4E84-B1D8-95719E7C636E}"/>
              </a:ext>
            </a:extLst>
          </p:cNvPr>
          <p:cNvSpPr>
            <a:spLocks noGrp="1" noChangeArrowheads="1"/>
          </p:cNvSpPr>
          <p:nvPr>
            <p:ph type="body" idx="1"/>
          </p:nvPr>
        </p:nvSpPr>
        <p:spPr>
          <a:xfrm>
            <a:off x="0" y="1600200"/>
            <a:ext cx="8915400" cy="4525963"/>
          </a:xfrm>
        </p:spPr>
        <p:txBody>
          <a:bodyPr/>
          <a:lstStyle/>
          <a:p>
            <a:pPr>
              <a:lnSpc>
                <a:spcPct val="90000"/>
              </a:lnSpc>
              <a:buClr>
                <a:schemeClr val="tx1"/>
              </a:buClr>
              <a:buFont typeface="Wingdings" panose="05000000000000000000" pitchFamily="2" charset="2"/>
              <a:buNone/>
            </a:pPr>
            <a:r>
              <a:rPr lang="en-US" altLang="en-US" sz="2400"/>
              <a:t>		In addition, costs will be allocated for the purchase of coffee making equipment. One espresso machine, an automatic coffee grinder, and minor additional equipment will be purchased from Allann Brothers.</a:t>
            </a:r>
          </a:p>
          <a:p>
            <a:pPr>
              <a:lnSpc>
                <a:spcPct val="90000"/>
              </a:lnSpc>
              <a:buClr>
                <a:schemeClr val="tx1"/>
              </a:buClr>
              <a:buFont typeface="Wingdings" panose="05000000000000000000" pitchFamily="2" charset="2"/>
              <a:buNone/>
            </a:pPr>
            <a:r>
              <a:rPr lang="en-US" altLang="en-US" sz="2400"/>
              <a:t>		The site at 10th and Oak will require funds for renovation and modification. A single estimated figure will be allocated for this purpose. The renovation/modification cost estimate will include the costs associated with preparing the site for opening business.</a:t>
            </a:r>
          </a:p>
          <a:p>
            <a:pPr>
              <a:lnSpc>
                <a:spcPct val="90000"/>
              </a:lnSpc>
              <a:buClr>
                <a:schemeClr val="tx1"/>
              </a:buClr>
              <a:buFont typeface="Wingdings" panose="05000000000000000000" pitchFamily="2" charset="2"/>
              <a:buNone/>
            </a:pPr>
            <a:r>
              <a:rPr lang="en-US" altLang="en-US" sz="2400"/>
              <a:t>		Please refer to the attached appendix for strategic goals and measures during the first 24 months.</a:t>
            </a:r>
          </a:p>
        </p:txBody>
      </p:sp>
      <p:sp>
        <p:nvSpPr>
          <p:cNvPr id="34820" name="Rectangle 4">
            <a:extLst>
              <a:ext uri="{FF2B5EF4-FFF2-40B4-BE49-F238E27FC236}">
                <a16:creationId xmlns:a16="http://schemas.microsoft.com/office/drawing/2014/main" id="{FB44621C-A8F1-407D-9F47-BC08CD223766}"/>
              </a:ext>
            </a:extLst>
          </p:cNvPr>
          <p:cNvSpPr>
            <a:spLocks noGrp="1" noChangeArrowheads="1"/>
          </p:cNvSpPr>
          <p:nvPr>
            <p:ph type="title"/>
          </p:nvPr>
        </p:nvSpPr>
        <p:spPr>
          <a:xfrm>
            <a:off x="0" y="274638"/>
            <a:ext cx="9144000" cy="1143000"/>
          </a:xfrm>
          <a:noFill/>
          <a:ln/>
        </p:spPr>
        <p:txBody>
          <a:bodyPr anchor="ctr"/>
          <a:lstStyle/>
          <a:p>
            <a:r>
              <a:rPr lang="en-US" altLang="en-US" sz="3600" b="1"/>
              <a:t>Sample: Business Description (3 of 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id="{029C1512-59C8-44B9-A98F-BDB6F03241AE}"/>
              </a:ext>
            </a:extLst>
          </p:cNvPr>
          <p:cNvSpPr>
            <a:spLocks noGrp="1" noChangeArrowheads="1"/>
          </p:cNvSpPr>
          <p:nvPr>
            <p:ph type="title"/>
          </p:nvPr>
        </p:nvSpPr>
        <p:spPr/>
        <p:txBody>
          <a:bodyPr/>
          <a:lstStyle/>
          <a:p>
            <a:r>
              <a:rPr lang="en-US" altLang="en-US" b="1"/>
              <a:t>Introduction</a:t>
            </a:r>
          </a:p>
        </p:txBody>
      </p:sp>
      <p:sp>
        <p:nvSpPr>
          <p:cNvPr id="3080" name="Rectangle 8">
            <a:extLst>
              <a:ext uri="{FF2B5EF4-FFF2-40B4-BE49-F238E27FC236}">
                <a16:creationId xmlns:a16="http://schemas.microsoft.com/office/drawing/2014/main" id="{F86D8BF4-0727-4AA9-A467-AFCC129E2DF1}"/>
              </a:ext>
            </a:extLst>
          </p:cNvPr>
          <p:cNvSpPr>
            <a:spLocks noChangeArrowheads="1"/>
          </p:cNvSpPr>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lvl1pPr marL="342900" indent="-342900">
              <a:spcBef>
                <a:spcPct val="20000"/>
              </a:spcBef>
              <a:buClr>
                <a:schemeClr val="hlink"/>
              </a:buClr>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Verdana" panose="020B060403050404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Verdana" panose="020B060403050404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effectLst>
                  <a:outerShdw blurRad="38100" dist="38100" dir="2700000" algn="tl">
                    <a:srgbClr val="000000"/>
                  </a:outerShdw>
                </a:effectLst>
                <a:latin typeface="Verdana" panose="020B060403050404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Verdana" panose="020B060403050404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5pPr>
            <a:lvl6pPr marL="25146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6pPr>
            <a:lvl7pPr marL="29718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7pPr>
            <a:lvl8pPr marL="34290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8pPr>
            <a:lvl9pPr marL="38862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9pPr>
          </a:lstStyle>
          <a:p>
            <a:pPr eaLnBrk="1" hangingPunct="1"/>
            <a:r>
              <a:rPr lang="en-US" altLang="en-US"/>
              <a:t>Farmingdale Small Business Development Center</a:t>
            </a:r>
          </a:p>
          <a:p>
            <a:pPr eaLnBrk="1" hangingPunct="1"/>
            <a:r>
              <a:rPr lang="en-US" altLang="en-US"/>
              <a:t>Small Business Administration</a:t>
            </a:r>
          </a:p>
          <a:p>
            <a:pPr eaLnBrk="1" hangingPunct="1"/>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6A485ED-7279-448F-BD29-6A68BCD0EED5}"/>
              </a:ext>
            </a:extLst>
          </p:cNvPr>
          <p:cNvSpPr>
            <a:spLocks noGrp="1" noChangeArrowheads="1"/>
          </p:cNvSpPr>
          <p:nvPr>
            <p:ph type="title"/>
          </p:nvPr>
        </p:nvSpPr>
        <p:spPr/>
        <p:txBody>
          <a:bodyPr/>
          <a:lstStyle/>
          <a:p>
            <a:r>
              <a:rPr lang="en-US" altLang="en-US" b="1"/>
              <a:t>Products and Services</a:t>
            </a:r>
          </a:p>
        </p:txBody>
      </p:sp>
      <p:sp>
        <p:nvSpPr>
          <p:cNvPr id="35843" name="Rectangle 3">
            <a:extLst>
              <a:ext uri="{FF2B5EF4-FFF2-40B4-BE49-F238E27FC236}">
                <a16:creationId xmlns:a16="http://schemas.microsoft.com/office/drawing/2014/main" id="{5D00724C-8B8F-4886-B91F-0A13976F1537}"/>
              </a:ext>
            </a:extLst>
          </p:cNvPr>
          <p:cNvSpPr>
            <a:spLocks noGrp="1" noChangeArrowheads="1"/>
          </p:cNvSpPr>
          <p:nvPr>
            <p:ph type="body" idx="1"/>
          </p:nvPr>
        </p:nvSpPr>
        <p:spPr/>
        <p:txBody>
          <a:bodyPr/>
          <a:lstStyle/>
          <a:p>
            <a:r>
              <a:rPr lang="en-US" altLang="en-US"/>
              <a:t>Detailed description of products or services </a:t>
            </a:r>
          </a:p>
          <a:p>
            <a:r>
              <a:rPr lang="en-US" altLang="en-US"/>
              <a:t>Indicate stage of development: in-process, prototypes, samples</a:t>
            </a:r>
          </a:p>
          <a:p>
            <a:r>
              <a:rPr lang="en-US" altLang="en-US"/>
              <a:t>Patents or trademarks, legal contracts, licensing agreements, regulations, certifications</a:t>
            </a:r>
          </a:p>
          <a:p>
            <a:r>
              <a:rPr lang="en-US" altLang="en-US"/>
              <a:t>“The Brochure Section”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D3D750A-A625-4738-A245-B3137686051B}"/>
              </a:ext>
            </a:extLst>
          </p:cNvPr>
          <p:cNvSpPr>
            <a:spLocks noGrp="1" noChangeArrowheads="1"/>
          </p:cNvSpPr>
          <p:nvPr>
            <p:ph type="title"/>
          </p:nvPr>
        </p:nvSpPr>
        <p:spPr>
          <a:xfrm>
            <a:off x="0" y="274638"/>
            <a:ext cx="9144000" cy="1143000"/>
          </a:xfrm>
        </p:spPr>
        <p:txBody>
          <a:bodyPr/>
          <a:lstStyle/>
          <a:p>
            <a:r>
              <a:rPr lang="en-US" altLang="en-US" sz="3600" b="1"/>
              <a:t>Sample: Products and Services (1 of 3)</a:t>
            </a:r>
          </a:p>
        </p:txBody>
      </p:sp>
      <p:sp>
        <p:nvSpPr>
          <p:cNvPr id="36867" name="Rectangle 3">
            <a:extLst>
              <a:ext uri="{FF2B5EF4-FFF2-40B4-BE49-F238E27FC236}">
                <a16:creationId xmlns:a16="http://schemas.microsoft.com/office/drawing/2014/main" id="{F99571F6-98A9-4E99-B975-2E5B9E5F78D1}"/>
              </a:ext>
            </a:extLst>
          </p:cNvPr>
          <p:cNvSpPr>
            <a:spLocks noGrp="1" noChangeArrowheads="1"/>
          </p:cNvSpPr>
          <p:nvPr>
            <p:ph type="body" idx="1"/>
          </p:nvPr>
        </p:nvSpPr>
        <p:spPr/>
        <p:txBody>
          <a:bodyPr/>
          <a:lstStyle/>
          <a:p>
            <a:pPr>
              <a:lnSpc>
                <a:spcPct val="90000"/>
              </a:lnSpc>
              <a:buClr>
                <a:schemeClr val="tx1"/>
              </a:buClr>
              <a:buFont typeface="Wingdings" panose="05000000000000000000" pitchFamily="2" charset="2"/>
              <a:buNone/>
            </a:pPr>
            <a:r>
              <a:rPr lang="en-US" altLang="en-US" sz="2200"/>
              <a:t>		At ABC Building Blocks Child Care, we continually work to provide the most well-balanced day care schedule possible for the children. Every day is a mix of lesson time and free play with a weekly theme, generally a number or letter. Most children arrive between 7:30 and 9:30am. The early arrivals eat breakfast at the facility and then engage in free play as the other children arrive and join them. At 9:30, all of the children sit down for a snack. All food served meets the guidelines set forth by the New York State Child and Adult Care Food Program. After snack, there is a lesson. Each day, the program begins with the pledge of allegiance and then moves to activities related to the calendar.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DE3BE4F-7F1D-4E20-84B9-B06C48D99F06}"/>
              </a:ext>
            </a:extLst>
          </p:cNvPr>
          <p:cNvSpPr>
            <a:spLocks noGrp="1" noChangeArrowheads="1"/>
          </p:cNvSpPr>
          <p:nvPr>
            <p:ph type="title"/>
          </p:nvPr>
        </p:nvSpPr>
        <p:spPr>
          <a:xfrm>
            <a:off x="0" y="274638"/>
            <a:ext cx="9144000" cy="1143000"/>
          </a:xfrm>
        </p:spPr>
        <p:txBody>
          <a:bodyPr/>
          <a:lstStyle/>
          <a:p>
            <a:r>
              <a:rPr lang="en-US" altLang="en-US" sz="3600" b="1"/>
              <a:t>Sample: Products and Services (2 of 3)</a:t>
            </a:r>
          </a:p>
        </p:txBody>
      </p:sp>
      <p:sp>
        <p:nvSpPr>
          <p:cNvPr id="37891" name="Rectangle 3">
            <a:extLst>
              <a:ext uri="{FF2B5EF4-FFF2-40B4-BE49-F238E27FC236}">
                <a16:creationId xmlns:a16="http://schemas.microsoft.com/office/drawing/2014/main" id="{9668D22E-00D7-4E13-8BA0-C31503BB4563}"/>
              </a:ext>
            </a:extLst>
          </p:cNvPr>
          <p:cNvSpPr>
            <a:spLocks noGrp="1" noChangeArrowheads="1"/>
          </p:cNvSpPr>
          <p:nvPr>
            <p:ph type="body" idx="1"/>
          </p:nvPr>
        </p:nvSpPr>
        <p:spPr>
          <a:xfrm>
            <a:off x="457200" y="1524000"/>
            <a:ext cx="8229600" cy="4911725"/>
          </a:xfrm>
        </p:spPr>
        <p:txBody>
          <a:bodyPr/>
          <a:lstStyle/>
          <a:p>
            <a:pPr>
              <a:lnSpc>
                <a:spcPct val="80000"/>
              </a:lnSpc>
              <a:buFont typeface="Wingdings" panose="05000000000000000000" pitchFamily="2" charset="2"/>
              <a:buNone/>
            </a:pPr>
            <a:r>
              <a:rPr lang="en-US" altLang="en-US" sz="2100"/>
              <a:t>		The program includes discussion of the months of the year, days of the week, seasons, holidays, and the weather. During the lesson, two-to-four worksheets (made up in advance) on the topic of the week are used. </a:t>
            </a:r>
            <a:br>
              <a:rPr lang="en-US" altLang="en-US" sz="2100"/>
            </a:br>
            <a:r>
              <a:rPr lang="en-US" altLang="en-US" sz="2100"/>
              <a:t>	The sheets include tracing of the letter or number the children are learning, coloring pictures of the related objects, matching games, etc. At least once each week, the children use paints, glue, and scissors to complete a project or craft pertaining to the scheduled theme.</a:t>
            </a:r>
          </a:p>
          <a:p>
            <a:pPr>
              <a:lnSpc>
                <a:spcPct val="80000"/>
              </a:lnSpc>
              <a:buFont typeface="Wingdings" panose="05000000000000000000" pitchFamily="2" charset="2"/>
              <a:buNone/>
            </a:pPr>
            <a:r>
              <a:rPr lang="en-US" altLang="en-US" sz="2100"/>
              <a:t>		After lessons, the children read a book, or are taught a new song. This is followed by free play prior to lunch. It is a goal of the center to bring the children outdoors, weather permitting, each day. At noon, lunch is served, and is generally a hot meal, consisting of a meat, vegetable, fruit, and grain (such as pasta, rice, or bread) as per the New York State guidelines.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C04371D9-AC1B-4226-996A-924C3343FE6B}"/>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		After lunch, the morning program is repeated and expanded. This is followed by afternoon snack at 2:30pm. Since parents begin pickups at 3:30pm, the children are allowed free play with developmental toys such as puzzles, blocks, and Legos, all of which are kept within their reach.</a:t>
            </a:r>
          </a:p>
          <a:p>
            <a:pPr>
              <a:lnSpc>
                <a:spcPct val="80000"/>
              </a:lnSpc>
              <a:buFont typeface="Wingdings" panose="05000000000000000000" pitchFamily="2" charset="2"/>
              <a:buNone/>
            </a:pPr>
            <a:r>
              <a:rPr lang="en-US" altLang="en-US" sz="2400"/>
              <a:t>		Diapers are changed as needed throughout the day and records are kept of the changes. The younger children are put down to nap either in porta-cribs or on mats during the morning or afternoon hours as dictated by their individual schedules and the parent’s wishes. Hands-on computer training is planned once the center moves to its new location and space permits a computer center.</a:t>
            </a:r>
          </a:p>
        </p:txBody>
      </p:sp>
      <p:sp>
        <p:nvSpPr>
          <p:cNvPr id="38916" name="Rectangle 4">
            <a:extLst>
              <a:ext uri="{FF2B5EF4-FFF2-40B4-BE49-F238E27FC236}">
                <a16:creationId xmlns:a16="http://schemas.microsoft.com/office/drawing/2014/main" id="{4F4C5F96-55E3-41DA-B09D-C12CEE04F6A8}"/>
              </a:ext>
            </a:extLst>
          </p:cNvPr>
          <p:cNvSpPr>
            <a:spLocks noGrp="1" noChangeArrowheads="1"/>
          </p:cNvSpPr>
          <p:nvPr>
            <p:ph type="title"/>
          </p:nvPr>
        </p:nvSpPr>
        <p:spPr>
          <a:xfrm>
            <a:off x="0" y="274638"/>
            <a:ext cx="9144000" cy="1143000"/>
          </a:xfrm>
          <a:noFill/>
          <a:ln/>
        </p:spPr>
        <p:txBody>
          <a:bodyPr anchor="ctr"/>
          <a:lstStyle/>
          <a:p>
            <a:r>
              <a:rPr lang="en-US" altLang="en-US" sz="3600" b="1"/>
              <a:t>Sample Products and Services (3 of 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E7E88E99-BA1B-402F-A15A-C79E0D4CFF7A}"/>
              </a:ext>
            </a:extLst>
          </p:cNvPr>
          <p:cNvSpPr>
            <a:spLocks noGrp="1" noChangeArrowheads="1"/>
          </p:cNvSpPr>
          <p:nvPr>
            <p:ph type="title"/>
          </p:nvPr>
        </p:nvSpPr>
        <p:spPr>
          <a:xfrm>
            <a:off x="457200" y="228600"/>
            <a:ext cx="8229600" cy="914400"/>
          </a:xfrm>
        </p:spPr>
        <p:txBody>
          <a:bodyPr/>
          <a:lstStyle/>
          <a:p>
            <a:r>
              <a:rPr lang="en-US" altLang="en-US" sz="3600" b="1"/>
              <a:t>Additional Sample: </a:t>
            </a:r>
            <a:br>
              <a:rPr lang="en-US" altLang="en-US" sz="3600" b="1"/>
            </a:br>
            <a:r>
              <a:rPr lang="en-US" altLang="en-US" sz="3600" b="1"/>
              <a:t>Products and Services (1 of 3)</a:t>
            </a:r>
          </a:p>
        </p:txBody>
      </p:sp>
      <p:sp>
        <p:nvSpPr>
          <p:cNvPr id="39939" name="Rectangle 3">
            <a:extLst>
              <a:ext uri="{FF2B5EF4-FFF2-40B4-BE49-F238E27FC236}">
                <a16:creationId xmlns:a16="http://schemas.microsoft.com/office/drawing/2014/main" id="{635AFA3C-D797-49E5-AD0B-666B4C476526}"/>
              </a:ext>
            </a:extLst>
          </p:cNvPr>
          <p:cNvSpPr>
            <a:spLocks noGrp="1" noChangeArrowheads="1"/>
          </p:cNvSpPr>
          <p:nvPr>
            <p:ph type="body" idx="1"/>
          </p:nvPr>
        </p:nvSpPr>
        <p:spPr>
          <a:xfrm>
            <a:off x="0" y="1371600"/>
            <a:ext cx="8915400" cy="5486400"/>
          </a:xfrm>
        </p:spPr>
        <p:txBody>
          <a:bodyPr/>
          <a:lstStyle/>
          <a:p>
            <a:pPr>
              <a:lnSpc>
                <a:spcPct val="80000"/>
              </a:lnSpc>
              <a:buFont typeface="Wingdings" panose="05000000000000000000" pitchFamily="2" charset="2"/>
              <a:buNone/>
            </a:pPr>
            <a:r>
              <a:rPr lang="en-US" altLang="en-US" sz="2300"/>
              <a:t>		JavaNet will provide full access to email, WWW, FTP, Usenet and other Internet applications such as Telnet and Gopher. Printing, scanning, and introductory courses to the Internet will also be available to the customer. JavaNet will also provide customers with a unique and innovative environment for enjoying great coffee, specialty beverages, and bakery items.</a:t>
            </a:r>
          </a:p>
          <a:p>
            <a:pPr>
              <a:lnSpc>
                <a:spcPct val="80000"/>
              </a:lnSpc>
              <a:buFont typeface="Wingdings" panose="05000000000000000000" pitchFamily="2" charset="2"/>
              <a:buNone/>
            </a:pPr>
            <a:r>
              <a:rPr lang="en-US" altLang="en-US" sz="2300"/>
              <a:t>		JavaNet will provide its customers with full access to the Internet and common computer software and hardware. Some of the Internet and computing services available to JavaNet customers are listed below:</a:t>
            </a:r>
          </a:p>
          <a:p>
            <a:pPr lvl="2">
              <a:lnSpc>
                <a:spcPct val="80000"/>
              </a:lnSpc>
              <a:buFontTx/>
              <a:buChar char="•"/>
            </a:pPr>
            <a:r>
              <a:rPr lang="en-US" altLang="en-US" sz="2300"/>
              <a:t>Access to external POP3 email accounts.</a:t>
            </a:r>
          </a:p>
          <a:p>
            <a:pPr lvl="2">
              <a:lnSpc>
                <a:spcPct val="80000"/>
              </a:lnSpc>
              <a:buFontTx/>
              <a:buChar char="•"/>
            </a:pPr>
            <a:r>
              <a:rPr lang="en-US" altLang="en-US" sz="2300"/>
              <a:t>Customers can sign up for a JavaNet email account. This account will be managed by JavaNet servers and accessible from computer systems outside the JavaNet network. </a:t>
            </a:r>
          </a:p>
          <a:p>
            <a:pPr>
              <a:lnSpc>
                <a:spcPct val="80000"/>
              </a:lnSpc>
              <a:buFont typeface="Wingdings" panose="05000000000000000000" pitchFamily="2" charset="2"/>
              <a:buNone/>
            </a:pPr>
            <a:endParaRPr lang="en-US" altLang="en-US" sz="23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F94DDAD-29EA-42D2-9338-F2F7CF43FFF3}"/>
              </a:ext>
            </a:extLst>
          </p:cNvPr>
          <p:cNvSpPr>
            <a:spLocks noGrp="1" noChangeArrowheads="1"/>
          </p:cNvSpPr>
          <p:nvPr>
            <p:ph type="title"/>
          </p:nvPr>
        </p:nvSpPr>
        <p:spPr/>
        <p:txBody>
          <a:bodyPr/>
          <a:lstStyle/>
          <a:p>
            <a:r>
              <a:rPr lang="en-US" altLang="en-US" sz="3600" b="1"/>
              <a:t>Additional Sample: </a:t>
            </a:r>
            <a:br>
              <a:rPr lang="en-US" altLang="en-US" sz="3600" b="1"/>
            </a:br>
            <a:r>
              <a:rPr lang="en-US" altLang="en-US" sz="3600" b="1"/>
              <a:t>Products and Services (2 of 3)</a:t>
            </a:r>
          </a:p>
        </p:txBody>
      </p:sp>
      <p:sp>
        <p:nvSpPr>
          <p:cNvPr id="40963" name="Rectangle 3">
            <a:extLst>
              <a:ext uri="{FF2B5EF4-FFF2-40B4-BE49-F238E27FC236}">
                <a16:creationId xmlns:a16="http://schemas.microsoft.com/office/drawing/2014/main" id="{810E8DA3-FCDA-4907-9248-9D0D28FFB921}"/>
              </a:ext>
            </a:extLst>
          </p:cNvPr>
          <p:cNvSpPr>
            <a:spLocks noGrp="1" noChangeArrowheads="1"/>
          </p:cNvSpPr>
          <p:nvPr>
            <p:ph type="body" idx="1"/>
          </p:nvPr>
        </p:nvSpPr>
        <p:spPr>
          <a:xfrm>
            <a:off x="0" y="1524000"/>
            <a:ext cx="8915400" cy="4953000"/>
          </a:xfrm>
        </p:spPr>
        <p:txBody>
          <a:bodyPr/>
          <a:lstStyle/>
          <a:p>
            <a:pPr lvl="2">
              <a:lnSpc>
                <a:spcPct val="80000"/>
              </a:lnSpc>
              <a:buClr>
                <a:schemeClr val="tx1"/>
              </a:buClr>
              <a:buFontTx/>
              <a:buChar char="•"/>
            </a:pPr>
            <a:r>
              <a:rPr lang="en-US" altLang="en-US" sz="2200"/>
              <a:t>FTP, Telnet, Gopher, and other popular Internet utilities will be available.</a:t>
            </a:r>
          </a:p>
          <a:p>
            <a:pPr lvl="2">
              <a:lnSpc>
                <a:spcPct val="80000"/>
              </a:lnSpc>
              <a:buClr>
                <a:schemeClr val="tx1"/>
              </a:buClr>
              <a:buFontTx/>
              <a:buChar char="•"/>
            </a:pPr>
            <a:r>
              <a:rPr lang="en-US" altLang="en-US" sz="2200"/>
              <a:t>Access to Netscape or Internet Explorer browser.</a:t>
            </a:r>
          </a:p>
          <a:p>
            <a:pPr lvl="2">
              <a:lnSpc>
                <a:spcPct val="80000"/>
              </a:lnSpc>
              <a:buClr>
                <a:schemeClr val="tx1"/>
              </a:buClr>
              <a:buFontTx/>
              <a:buChar char="•"/>
            </a:pPr>
            <a:r>
              <a:rPr lang="en-US" altLang="en-US" sz="2200"/>
              <a:t>Access to laser and color printing. </a:t>
            </a:r>
          </a:p>
          <a:p>
            <a:pPr lvl="2">
              <a:lnSpc>
                <a:spcPct val="80000"/>
              </a:lnSpc>
              <a:buClr>
                <a:schemeClr val="tx1"/>
              </a:buClr>
              <a:buFontTx/>
              <a:buChar char="•"/>
            </a:pPr>
            <a:r>
              <a:rPr lang="en-US" altLang="en-US" sz="2200"/>
              <a:t>Access to popular software applications like Adobe Photoshop and Microsoft Word. </a:t>
            </a:r>
          </a:p>
          <a:p>
            <a:pPr>
              <a:lnSpc>
                <a:spcPct val="80000"/>
              </a:lnSpc>
              <a:buFont typeface="Wingdings" panose="05000000000000000000" pitchFamily="2" charset="2"/>
              <a:buNone/>
            </a:pPr>
            <a:r>
              <a:rPr lang="en-US" altLang="en-US" sz="2200"/>
              <a:t>		JavaNet will also provide its customers with access to introductory Internet and email classes. These classes will be held in the afternoon and late in the evening. By providing these classes, JavaNet will build a client base familiar with its services. The computers, Internet access, and classes wouldn't mean half as much if taken out of the environment JavaNet will provide. Good coffee, specialty drinks, bakery goods, and a comfortable environment will provide JavaNet customers with a home away from home. A place to enjoy the benefits of computing in a comfortable and well-kept environment.</a:t>
            </a:r>
          </a:p>
          <a:p>
            <a:pPr>
              <a:lnSpc>
                <a:spcPct val="80000"/>
              </a:lnSpc>
              <a:buClr>
                <a:schemeClr val="tx1"/>
              </a:buClr>
              <a:buFont typeface="Wingdings" panose="05000000000000000000" pitchFamily="2" charset="2"/>
              <a:buNone/>
            </a:pPr>
            <a:r>
              <a:rPr lang="en-US" altLang="en-US" sz="22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BFFCBEB-B2EB-42FC-A455-5D71FFB872B3}"/>
              </a:ext>
            </a:extLst>
          </p:cNvPr>
          <p:cNvSpPr>
            <a:spLocks noGrp="1" noChangeArrowheads="1"/>
          </p:cNvSpPr>
          <p:nvPr>
            <p:ph type="title"/>
          </p:nvPr>
        </p:nvSpPr>
        <p:spPr/>
        <p:txBody>
          <a:bodyPr/>
          <a:lstStyle/>
          <a:p>
            <a:r>
              <a:rPr lang="en-US" altLang="en-US" sz="3600" b="1"/>
              <a:t>Additional Sample: </a:t>
            </a:r>
            <a:br>
              <a:rPr lang="en-US" altLang="en-US" sz="3600" b="1"/>
            </a:br>
            <a:r>
              <a:rPr lang="en-US" altLang="en-US" sz="3600" b="1"/>
              <a:t>Products and Services (3 of 3)</a:t>
            </a:r>
          </a:p>
        </p:txBody>
      </p:sp>
      <p:sp>
        <p:nvSpPr>
          <p:cNvPr id="41987" name="Rectangle 3">
            <a:extLst>
              <a:ext uri="{FF2B5EF4-FFF2-40B4-BE49-F238E27FC236}">
                <a16:creationId xmlns:a16="http://schemas.microsoft.com/office/drawing/2014/main" id="{C6678859-790F-4020-B7BF-3CC74CE42DFE}"/>
              </a:ext>
            </a:extLst>
          </p:cNvPr>
          <p:cNvSpPr>
            <a:spLocks noGrp="1" noChangeArrowheads="1"/>
          </p:cNvSpPr>
          <p:nvPr>
            <p:ph type="body" idx="1"/>
          </p:nvPr>
        </p:nvSpPr>
        <p:spPr>
          <a:xfrm>
            <a:off x="228600" y="1600200"/>
            <a:ext cx="8458200" cy="4525963"/>
          </a:xfrm>
        </p:spPr>
        <p:txBody>
          <a:bodyPr/>
          <a:lstStyle/>
          <a:p>
            <a:pPr>
              <a:lnSpc>
                <a:spcPct val="80000"/>
              </a:lnSpc>
              <a:buClr>
                <a:schemeClr val="tx1"/>
              </a:buClr>
              <a:buFont typeface="Wingdings" panose="05000000000000000000" pitchFamily="2" charset="2"/>
              <a:buNone/>
            </a:pPr>
            <a:r>
              <a:rPr lang="en-US" altLang="en-US" sz="2100"/>
              <a:t>		JavaNet will obtain computer support and Internet access from Bellevue Computers located in Eugene. Bellevue will provide the Internet connections, network consulting, and the hardware required to run the JavaNetwork. Allann Brothers will provide JavaNet with coffee equipment, bulk coffee, and paper supplies. At this time, a contract for the bakery items has not been completed. JavaNet is currently negotiating with Humble Bagel and the French Horn to fulfill the requirement.</a:t>
            </a:r>
          </a:p>
          <a:p>
            <a:pPr>
              <a:lnSpc>
                <a:spcPct val="80000"/>
              </a:lnSpc>
              <a:buClr>
                <a:schemeClr val="tx1"/>
              </a:buClr>
              <a:buFont typeface="Wingdings" panose="05000000000000000000" pitchFamily="2" charset="2"/>
              <a:buNone/>
            </a:pPr>
            <a:r>
              <a:rPr lang="en-US" altLang="en-US" sz="2100"/>
              <a:t>		JavaNet will invest in high-speed computers to provide its customers with a fast and efficient connection to the Internet. The computers will be reliable and fun to work with. JavaNet will continue to upgrade and modify the systems to stay current with communications technology. One of the main attractions associated with Internet cafes, is the state of the art equipment available for use. Not everyone has a Pentium PC in their home or office.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a:extLst>
              <a:ext uri="{FF2B5EF4-FFF2-40B4-BE49-F238E27FC236}">
                <a16:creationId xmlns:a16="http://schemas.microsoft.com/office/drawing/2014/main" id="{C3EC8BF3-9CD6-4ABE-B3FC-011411AB21DD}"/>
              </a:ext>
            </a:extLst>
          </p:cNvPr>
          <p:cNvSpPr>
            <a:spLocks noGrp="1" noChangeArrowheads="1"/>
          </p:cNvSpPr>
          <p:nvPr>
            <p:ph type="title"/>
          </p:nvPr>
        </p:nvSpPr>
        <p:spPr/>
        <p:txBody>
          <a:bodyPr/>
          <a:lstStyle/>
          <a:p>
            <a:r>
              <a:rPr lang="en-US" altLang="en-US" b="1"/>
              <a:t>Market Analysis</a:t>
            </a:r>
          </a:p>
        </p:txBody>
      </p:sp>
      <p:sp>
        <p:nvSpPr>
          <p:cNvPr id="43011" name="Rectangle 1027">
            <a:extLst>
              <a:ext uri="{FF2B5EF4-FFF2-40B4-BE49-F238E27FC236}">
                <a16:creationId xmlns:a16="http://schemas.microsoft.com/office/drawing/2014/main" id="{6C7A7FCB-DD06-4004-B1B2-4D61673C217F}"/>
              </a:ext>
            </a:extLst>
          </p:cNvPr>
          <p:cNvSpPr>
            <a:spLocks noGrp="1" noChangeArrowheads="1"/>
          </p:cNvSpPr>
          <p:nvPr>
            <p:ph type="body" idx="1"/>
          </p:nvPr>
        </p:nvSpPr>
        <p:spPr/>
        <p:txBody>
          <a:bodyPr/>
          <a:lstStyle/>
          <a:p>
            <a:r>
              <a:rPr lang="en-US" altLang="en-US"/>
              <a:t>Industry analysis </a:t>
            </a:r>
          </a:p>
          <a:p>
            <a:r>
              <a:rPr lang="en-US" altLang="en-US"/>
              <a:t>Customers: individual, business</a:t>
            </a:r>
          </a:p>
          <a:p>
            <a:r>
              <a:rPr lang="en-US" altLang="en-US"/>
              <a:t>Competition</a:t>
            </a:r>
          </a:p>
          <a:p>
            <a:r>
              <a:rPr lang="en-US" altLang="en-US"/>
              <a:t>Marketing Strategy</a:t>
            </a:r>
          </a:p>
          <a:p>
            <a:r>
              <a:rPr lang="en-US" altLang="en-US" b="1"/>
              <a:t>Cite Sources!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D22FC81-7CF2-4D1F-B8D7-21829E0E3017}"/>
              </a:ext>
            </a:extLst>
          </p:cNvPr>
          <p:cNvSpPr>
            <a:spLocks noGrp="1" noChangeArrowheads="1"/>
          </p:cNvSpPr>
          <p:nvPr>
            <p:ph type="title"/>
          </p:nvPr>
        </p:nvSpPr>
        <p:spPr/>
        <p:txBody>
          <a:bodyPr/>
          <a:lstStyle/>
          <a:p>
            <a:r>
              <a:rPr lang="en-US" altLang="en-US" sz="3600" b="1"/>
              <a:t>Market Analysis: Industry Analysis</a:t>
            </a:r>
          </a:p>
        </p:txBody>
      </p:sp>
      <p:sp>
        <p:nvSpPr>
          <p:cNvPr id="45059" name="Rectangle 3">
            <a:extLst>
              <a:ext uri="{FF2B5EF4-FFF2-40B4-BE49-F238E27FC236}">
                <a16:creationId xmlns:a16="http://schemas.microsoft.com/office/drawing/2014/main" id="{298BCAAF-180F-4B82-A8F6-9A283B06B45A}"/>
              </a:ext>
            </a:extLst>
          </p:cNvPr>
          <p:cNvSpPr>
            <a:spLocks noGrp="1" noChangeArrowheads="1"/>
          </p:cNvSpPr>
          <p:nvPr>
            <p:ph type="body" idx="1"/>
          </p:nvPr>
        </p:nvSpPr>
        <p:spPr/>
        <p:txBody>
          <a:bodyPr/>
          <a:lstStyle/>
          <a:p>
            <a:r>
              <a:rPr lang="en-US" altLang="en-US"/>
              <a:t>Market background</a:t>
            </a:r>
          </a:p>
          <a:p>
            <a:r>
              <a:rPr lang="en-US" altLang="en-US"/>
              <a:t>Industry-wide information, trends</a:t>
            </a:r>
          </a:p>
          <a:p>
            <a:r>
              <a:rPr lang="en-US" altLang="en-US"/>
              <a:t>Local industry information, trends</a:t>
            </a:r>
          </a:p>
          <a:p>
            <a:r>
              <a:rPr lang="en-US" altLang="en-US"/>
              <a:t>Market capture and expectations </a:t>
            </a:r>
          </a:p>
          <a:p>
            <a:r>
              <a:rPr lang="en-US" altLang="en-US"/>
              <a:t>Social, economic, legal, technological issues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A07AF70-0231-4F1F-A574-BE5B1A4EEE29}"/>
              </a:ext>
            </a:extLst>
          </p:cNvPr>
          <p:cNvSpPr>
            <a:spLocks noGrp="1" noChangeArrowheads="1"/>
          </p:cNvSpPr>
          <p:nvPr>
            <p:ph type="title"/>
          </p:nvPr>
        </p:nvSpPr>
        <p:spPr/>
        <p:txBody>
          <a:bodyPr/>
          <a:lstStyle/>
          <a:p>
            <a:r>
              <a:rPr lang="en-US" altLang="en-US" b="1"/>
              <a:t>Market Analysis: Customers</a:t>
            </a:r>
          </a:p>
        </p:txBody>
      </p:sp>
      <p:sp>
        <p:nvSpPr>
          <p:cNvPr id="44035" name="Rectangle 3">
            <a:extLst>
              <a:ext uri="{FF2B5EF4-FFF2-40B4-BE49-F238E27FC236}">
                <a16:creationId xmlns:a16="http://schemas.microsoft.com/office/drawing/2014/main" id="{EEA7CF3A-4CCA-4E9F-8F82-D90F7E31F9DB}"/>
              </a:ext>
            </a:extLst>
          </p:cNvPr>
          <p:cNvSpPr>
            <a:spLocks noGrp="1" noChangeArrowheads="1"/>
          </p:cNvSpPr>
          <p:nvPr>
            <p:ph type="body" idx="1"/>
          </p:nvPr>
        </p:nvSpPr>
        <p:spPr/>
        <p:txBody>
          <a:bodyPr/>
          <a:lstStyle/>
          <a:p>
            <a:r>
              <a:rPr lang="en-US" altLang="en-US"/>
              <a:t>Customer definition, consistency</a:t>
            </a:r>
          </a:p>
          <a:p>
            <a:r>
              <a:rPr lang="en-US" altLang="en-US"/>
              <a:t>Individual customer demographics</a:t>
            </a:r>
          </a:p>
          <a:p>
            <a:pPr lvl="1"/>
            <a:r>
              <a:rPr lang="en-US" altLang="en-US"/>
              <a:t>Location, age, gender, occupation</a:t>
            </a:r>
          </a:p>
          <a:p>
            <a:pPr lvl="1"/>
            <a:r>
              <a:rPr lang="en-US" altLang="en-US"/>
              <a:t>Ethnic group, lifestyle, education, income   </a:t>
            </a:r>
          </a:p>
          <a:p>
            <a:r>
              <a:rPr lang="en-US" altLang="en-US"/>
              <a:t>Business customer demographics</a:t>
            </a:r>
          </a:p>
          <a:p>
            <a:pPr lvl="1"/>
            <a:r>
              <a:rPr lang="en-US" altLang="en-US"/>
              <a:t>Sector, location, structure</a:t>
            </a:r>
          </a:p>
          <a:p>
            <a:pPr lvl="1"/>
            <a:r>
              <a:rPr lang="en-US" altLang="en-US"/>
              <a:t>Sales level, distribution classification, number of employees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60994F9-AA9D-4E6D-971E-EB479BC68A05}"/>
              </a:ext>
            </a:extLst>
          </p:cNvPr>
          <p:cNvSpPr>
            <a:spLocks noGrp="1" noChangeArrowheads="1"/>
          </p:cNvSpPr>
          <p:nvPr>
            <p:ph type="title"/>
          </p:nvPr>
        </p:nvSpPr>
        <p:spPr/>
        <p:txBody>
          <a:bodyPr/>
          <a:lstStyle/>
          <a:p>
            <a:r>
              <a:rPr lang="en-US" altLang="en-US" sz="4000" b="1"/>
              <a:t>Agenda</a:t>
            </a:r>
            <a:br>
              <a:rPr lang="en-US" altLang="en-US" sz="4000" b="1"/>
            </a:br>
            <a:r>
              <a:rPr lang="en-US" altLang="en-US" sz="2800"/>
              <a:t>9am – 4pm</a:t>
            </a:r>
          </a:p>
        </p:txBody>
      </p:sp>
      <p:sp>
        <p:nvSpPr>
          <p:cNvPr id="6147" name="Rectangle 3">
            <a:extLst>
              <a:ext uri="{FF2B5EF4-FFF2-40B4-BE49-F238E27FC236}">
                <a16:creationId xmlns:a16="http://schemas.microsoft.com/office/drawing/2014/main" id="{2EC6BA12-4A0B-4FCC-8A80-6AF2AAC29498}"/>
              </a:ext>
            </a:extLst>
          </p:cNvPr>
          <p:cNvSpPr>
            <a:spLocks noGrp="1" noChangeArrowheads="1"/>
          </p:cNvSpPr>
          <p:nvPr>
            <p:ph type="body" idx="1"/>
          </p:nvPr>
        </p:nvSpPr>
        <p:spPr/>
        <p:txBody>
          <a:bodyPr/>
          <a:lstStyle/>
          <a:p>
            <a:r>
              <a:rPr lang="en-US" altLang="en-US"/>
              <a:t>Welcome and Introductions</a:t>
            </a:r>
          </a:p>
          <a:p>
            <a:r>
              <a:rPr lang="en-US" altLang="en-US"/>
              <a:t>Ice Breaker </a:t>
            </a:r>
          </a:p>
          <a:p>
            <a:r>
              <a:rPr lang="en-US" altLang="en-US"/>
              <a:t>Business Plan Outline</a:t>
            </a:r>
          </a:p>
          <a:p>
            <a:r>
              <a:rPr lang="en-US" altLang="en-US"/>
              <a:t>Writing Workshop</a:t>
            </a:r>
          </a:p>
          <a:p>
            <a:r>
              <a:rPr lang="en-US" altLang="en-US"/>
              <a:t>Lunch Break</a:t>
            </a:r>
          </a:p>
          <a:p>
            <a:r>
              <a:rPr lang="en-US" altLang="en-US"/>
              <a:t>Writing Workshop </a:t>
            </a:r>
          </a:p>
          <a:p>
            <a:r>
              <a:rPr lang="en-US" altLang="en-US"/>
              <a:t>Questions and Appointments</a:t>
            </a:r>
          </a:p>
          <a:p>
            <a:endParaRPr lang="en-US" altLang="en-US"/>
          </a:p>
          <a:p>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4B0B672-8C1F-4803-A517-365A6EA7A8A6}"/>
              </a:ext>
            </a:extLst>
          </p:cNvPr>
          <p:cNvSpPr>
            <a:spLocks noGrp="1" noChangeArrowheads="1"/>
          </p:cNvSpPr>
          <p:nvPr>
            <p:ph type="title"/>
          </p:nvPr>
        </p:nvSpPr>
        <p:spPr/>
        <p:txBody>
          <a:bodyPr/>
          <a:lstStyle/>
          <a:p>
            <a:r>
              <a:rPr lang="en-US" altLang="en-US" b="1"/>
              <a:t>Sample: Market Analysis</a:t>
            </a:r>
          </a:p>
        </p:txBody>
      </p:sp>
      <p:sp>
        <p:nvSpPr>
          <p:cNvPr id="46083" name="Rectangle 3">
            <a:extLst>
              <a:ext uri="{FF2B5EF4-FFF2-40B4-BE49-F238E27FC236}">
                <a16:creationId xmlns:a16="http://schemas.microsoft.com/office/drawing/2014/main" id="{F7779546-9AD8-4DB2-86FC-B5D9185F660F}"/>
              </a:ext>
            </a:extLst>
          </p:cNvPr>
          <p:cNvSpPr>
            <a:spLocks noGrp="1" noChangeArrowheads="1"/>
          </p:cNvSpPr>
          <p:nvPr>
            <p:ph type="body" idx="1"/>
          </p:nvPr>
        </p:nvSpPr>
        <p:spPr>
          <a:xfrm>
            <a:off x="0" y="1295400"/>
            <a:ext cx="8839200" cy="5181600"/>
          </a:xfrm>
        </p:spPr>
        <p:txBody>
          <a:bodyPr/>
          <a:lstStyle/>
          <a:p>
            <a:pPr>
              <a:lnSpc>
                <a:spcPct val="80000"/>
              </a:lnSpc>
              <a:buFont typeface="Wingdings" panose="05000000000000000000" pitchFamily="2" charset="2"/>
              <a:buNone/>
            </a:pPr>
            <a:r>
              <a:rPr lang="en-US" altLang="en-US" sz="1000"/>
              <a:t>		</a:t>
            </a:r>
            <a:r>
              <a:rPr lang="en-US" altLang="en-US" sz="2000"/>
              <a:t>The child care industry is an ever expanding segment of today’s business world necessitated by the increase in families who have two working parents. In Anytown and the surrounding areas, these individuals are predominantly between the ages of 30 and 45 years old with a median age of 36.6. The majority have completed high school and many have varying degrees of college education. While the dual incomes (most families earn between $65,000 and $100,000) provide some disposable income, approximately 65% have at least two children under the age of sixteen. These people are wealthy enough to be able to afford day care, but unlikely to have live-in help. </a:t>
            </a:r>
          </a:p>
          <a:p>
            <a:pPr>
              <a:lnSpc>
                <a:spcPct val="80000"/>
              </a:lnSpc>
              <a:buFont typeface="Wingdings" panose="05000000000000000000" pitchFamily="2" charset="2"/>
              <a:buNone/>
            </a:pPr>
            <a:r>
              <a:rPr lang="en-US" altLang="en-US" sz="2000"/>
              <a:t>		Demographic research conducted uncovered the following:</a:t>
            </a:r>
          </a:p>
          <a:p>
            <a:pPr lvl="2">
              <a:lnSpc>
                <a:spcPct val="80000"/>
              </a:lnSpc>
              <a:buFontTx/>
              <a:buChar char="•"/>
            </a:pPr>
            <a:r>
              <a:rPr lang="en-US" altLang="en-US" sz="2000"/>
              <a:t>the population of children under the age of six years old is 5,307 within the surrounding three-mile radius</a:t>
            </a:r>
          </a:p>
          <a:p>
            <a:pPr lvl="2">
              <a:lnSpc>
                <a:spcPct val="80000"/>
              </a:lnSpc>
              <a:buFontTx/>
              <a:buChar char="•"/>
            </a:pPr>
            <a:r>
              <a:rPr lang="en-US" altLang="en-US" sz="2000"/>
              <a:t>parents of these children seek quality daycare with extended hours to accommodate long work days and schedules</a:t>
            </a:r>
          </a:p>
          <a:p>
            <a:pPr>
              <a:lnSpc>
                <a:spcPct val="80000"/>
              </a:lnSpc>
              <a:buFontTx/>
              <a:buNone/>
            </a:pPr>
            <a:r>
              <a:rPr lang="en-US" altLang="en-US" sz="2000"/>
              <a:t>	ABC Building Blocks will serve children under six years old, and open at 7:00am and remain open until 7:00pm. Parents can conveniently drop their children off on their way to work and pick them up on their way home.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423268DB-5710-4171-AF60-C51521E4C852}"/>
              </a:ext>
            </a:extLst>
          </p:cNvPr>
          <p:cNvSpPr>
            <a:spLocks noGrp="1" noChangeArrowheads="1"/>
          </p:cNvSpPr>
          <p:nvPr>
            <p:ph type="title"/>
          </p:nvPr>
        </p:nvSpPr>
        <p:spPr/>
        <p:txBody>
          <a:bodyPr/>
          <a:lstStyle/>
          <a:p>
            <a:r>
              <a:rPr lang="en-US" altLang="en-US" b="1"/>
              <a:t>Competition</a:t>
            </a:r>
          </a:p>
        </p:txBody>
      </p:sp>
      <p:sp>
        <p:nvSpPr>
          <p:cNvPr id="47107" name="Rectangle 3">
            <a:extLst>
              <a:ext uri="{FF2B5EF4-FFF2-40B4-BE49-F238E27FC236}">
                <a16:creationId xmlns:a16="http://schemas.microsoft.com/office/drawing/2014/main" id="{4B18DDC2-56EE-4F9C-A19E-260E025B51EA}"/>
              </a:ext>
            </a:extLst>
          </p:cNvPr>
          <p:cNvSpPr>
            <a:spLocks noGrp="1" noChangeArrowheads="1"/>
          </p:cNvSpPr>
          <p:nvPr>
            <p:ph type="body" idx="1"/>
          </p:nvPr>
        </p:nvSpPr>
        <p:spPr/>
        <p:txBody>
          <a:bodyPr/>
          <a:lstStyle/>
          <a:p>
            <a:r>
              <a:rPr lang="en-US" altLang="en-US" sz="2800"/>
              <a:t>Rule of Three for Competitive Study</a:t>
            </a:r>
          </a:p>
          <a:p>
            <a:pPr lvl="1"/>
            <a:r>
              <a:rPr lang="en-US" altLang="en-US" sz="2400"/>
              <a:t>Why your company is superior</a:t>
            </a:r>
          </a:p>
          <a:p>
            <a:pPr lvl="1"/>
            <a:r>
              <a:rPr lang="en-US" altLang="en-US" sz="2400"/>
              <a:t>Trends in competitive companies</a:t>
            </a:r>
          </a:p>
          <a:p>
            <a:pPr lvl="1"/>
            <a:r>
              <a:rPr lang="en-US" altLang="en-US" sz="2400"/>
              <a:t>Similar and dissimilar</a:t>
            </a:r>
          </a:p>
          <a:p>
            <a:pPr lvl="1"/>
            <a:r>
              <a:rPr lang="en-US" altLang="en-US" sz="2400"/>
              <a:t>SWOT (strengths, weaknesses, opportunities, threats)</a:t>
            </a:r>
          </a:p>
          <a:p>
            <a:pPr lvl="1"/>
            <a:r>
              <a:rPr lang="en-US" altLang="en-US" sz="2400"/>
              <a:t>Lessons learned</a:t>
            </a:r>
          </a:p>
          <a:p>
            <a:pPr lvl="1"/>
            <a:r>
              <a:rPr lang="en-US" altLang="en-US" sz="2400"/>
              <a:t>Advertising</a:t>
            </a:r>
          </a:p>
          <a:p>
            <a:pPr lvl="1"/>
            <a:r>
              <a:rPr lang="en-US" altLang="en-US" sz="2400"/>
              <a:t>Eye on the future</a:t>
            </a:r>
          </a:p>
          <a:p>
            <a:r>
              <a:rPr lang="en-US" altLang="en-US" sz="2800" b="1"/>
              <a:t>Competitive grid and explanation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199F265-F442-471C-B28B-7CE3F39ADE7B}"/>
              </a:ext>
            </a:extLst>
          </p:cNvPr>
          <p:cNvSpPr>
            <a:spLocks noGrp="1" noChangeArrowheads="1"/>
          </p:cNvSpPr>
          <p:nvPr>
            <p:ph type="title"/>
          </p:nvPr>
        </p:nvSpPr>
        <p:spPr/>
        <p:txBody>
          <a:bodyPr/>
          <a:lstStyle/>
          <a:p>
            <a:r>
              <a:rPr lang="en-US" altLang="en-US" b="1"/>
              <a:t>Sample: Competition (1 of 2)</a:t>
            </a:r>
          </a:p>
        </p:txBody>
      </p:sp>
      <p:sp>
        <p:nvSpPr>
          <p:cNvPr id="48131" name="Rectangle 3">
            <a:extLst>
              <a:ext uri="{FF2B5EF4-FFF2-40B4-BE49-F238E27FC236}">
                <a16:creationId xmlns:a16="http://schemas.microsoft.com/office/drawing/2014/main" id="{8DCDA43F-E550-464B-81EA-1B59D447E5B8}"/>
              </a:ext>
            </a:extLst>
          </p:cNvPr>
          <p:cNvSpPr>
            <a:spLocks noGrp="1" noChangeArrowheads="1"/>
          </p:cNvSpPr>
          <p:nvPr>
            <p:ph type="body" idx="1"/>
          </p:nvPr>
        </p:nvSpPr>
        <p:spPr/>
        <p:txBody>
          <a:bodyPr/>
          <a:lstStyle/>
          <a:p>
            <a:pPr>
              <a:lnSpc>
                <a:spcPct val="80000"/>
              </a:lnSpc>
              <a:buClr>
                <a:schemeClr val="tx1"/>
              </a:buClr>
              <a:buFont typeface="Wingdings" panose="05000000000000000000" pitchFamily="2" charset="2"/>
              <a:buNone/>
            </a:pPr>
            <a:r>
              <a:rPr lang="en-US" altLang="en-US" sz="2400"/>
              <a:t>		The main competitors in the retail coffee segment are Cafe Paradisio, Full City, Coffee Corner and Allann Bros. These businesses are located in or near the downtown area, and target a similar segment to JavaNet's (i.e. educated, upwardly-mobile students and business people).</a:t>
            </a:r>
          </a:p>
          <a:p>
            <a:pPr>
              <a:lnSpc>
                <a:spcPct val="80000"/>
              </a:lnSpc>
              <a:buClr>
                <a:schemeClr val="tx1"/>
              </a:buClr>
              <a:buFont typeface="Wingdings" panose="05000000000000000000" pitchFamily="2" charset="2"/>
              <a:buNone/>
            </a:pPr>
            <a:r>
              <a:rPr lang="en-US" altLang="en-US" sz="2400"/>
              <a:t>		Competition from online service providers comes from locally-owned businesses as well as national firms. There are approximately eight, local, online service providers in Eugene. This number is expected to grow with the increasing demand for Internet access. Larger, online service providers, such as AOL and CompuServe are also a competitive threat to JavaNet. Due to the nature of the Internet, there are no geographical boundaries restricting competition.</a:t>
            </a:r>
          </a:p>
          <a:p>
            <a:pPr>
              <a:lnSpc>
                <a:spcPct val="80000"/>
              </a:lnSpc>
              <a:buClr>
                <a:schemeClr val="tx1"/>
              </a:buClr>
              <a:buFont typeface="Wingdings" panose="05000000000000000000" pitchFamily="2" charset="2"/>
              <a:buNone/>
            </a:pPr>
            <a:r>
              <a:rPr lang="en-US" altLang="en-US" sz="240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98B3A828-9D55-4ABB-A89B-74DC04E87935}"/>
              </a:ext>
            </a:extLst>
          </p:cNvPr>
          <p:cNvSpPr>
            <a:spLocks noGrp="1" noChangeArrowheads="1"/>
          </p:cNvSpPr>
          <p:nvPr>
            <p:ph type="body" idx="1"/>
          </p:nvPr>
        </p:nvSpPr>
        <p:spPr/>
        <p:txBody>
          <a:bodyPr/>
          <a:lstStyle/>
          <a:p>
            <a:pPr>
              <a:lnSpc>
                <a:spcPct val="80000"/>
              </a:lnSpc>
              <a:buClr>
                <a:schemeClr val="tx1"/>
              </a:buClr>
              <a:buFont typeface="Wingdings" panose="05000000000000000000" pitchFamily="2" charset="2"/>
              <a:buNone/>
            </a:pPr>
            <a:r>
              <a:rPr lang="en-US" altLang="en-US" sz="2400"/>
              <a:t>		Due to intense competition, cafe owners must look for ways to differentiate their place of business from others in order to achieve and maintain a competitive advantage. The founder of JavaNet realizes the need for differentiation and strongly believes that combining a cafe with complete Internet service is the key to success. The fact that no cyber-cafes are established in Eugene, presents JavaNet with a chance to enter the window of opportunity and enter into a profitable niche in the market.</a:t>
            </a:r>
          </a:p>
          <a:p>
            <a:pPr>
              <a:lnSpc>
                <a:spcPct val="80000"/>
              </a:lnSpc>
              <a:buClr>
                <a:schemeClr val="tx1"/>
              </a:buClr>
              <a:buFont typeface="Wingdings" panose="05000000000000000000" pitchFamily="2" charset="2"/>
              <a:buNone/>
            </a:pPr>
            <a:r>
              <a:rPr lang="en-US" altLang="en-US" sz="2400"/>
              <a:t>		JavaNet will be the first Internet cafe in Eugene. JavaNet will differentiate itself from the strictly-coffee cafes in Eugene by providing its customers with Internet and computing services.</a:t>
            </a:r>
          </a:p>
          <a:p>
            <a:pPr>
              <a:lnSpc>
                <a:spcPct val="80000"/>
              </a:lnSpc>
            </a:pPr>
            <a:endParaRPr lang="en-US" altLang="en-US" sz="2400"/>
          </a:p>
        </p:txBody>
      </p:sp>
      <p:sp>
        <p:nvSpPr>
          <p:cNvPr id="49156" name="Rectangle 4">
            <a:extLst>
              <a:ext uri="{FF2B5EF4-FFF2-40B4-BE49-F238E27FC236}">
                <a16:creationId xmlns:a16="http://schemas.microsoft.com/office/drawing/2014/main" id="{BC02AFB7-9C1C-4C72-9B0E-8CBBECE34D7F}"/>
              </a:ext>
            </a:extLst>
          </p:cNvPr>
          <p:cNvSpPr>
            <a:spLocks noGrp="1" noChangeArrowheads="1"/>
          </p:cNvSpPr>
          <p:nvPr>
            <p:ph type="title"/>
          </p:nvPr>
        </p:nvSpPr>
        <p:spPr>
          <a:noFill/>
          <a:ln/>
        </p:spPr>
        <p:txBody>
          <a:bodyPr anchor="ctr"/>
          <a:lstStyle/>
          <a:p>
            <a:r>
              <a:rPr lang="en-US" altLang="en-US" b="1"/>
              <a:t>Sample: Competition (2 of 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0" name="Rectangle 892">
            <a:extLst>
              <a:ext uri="{FF2B5EF4-FFF2-40B4-BE49-F238E27FC236}">
                <a16:creationId xmlns:a16="http://schemas.microsoft.com/office/drawing/2014/main" id="{1E9EE767-F566-4BC0-BE07-28BD63EED1F5}"/>
              </a:ext>
            </a:extLst>
          </p:cNvPr>
          <p:cNvSpPr>
            <a:spLocks noGrp="1" noChangeArrowheads="1"/>
          </p:cNvSpPr>
          <p:nvPr>
            <p:ph type="title"/>
          </p:nvPr>
        </p:nvSpPr>
        <p:spPr>
          <a:xfrm>
            <a:off x="457200" y="158750"/>
            <a:ext cx="8229600" cy="788988"/>
          </a:xfrm>
        </p:spPr>
        <p:txBody>
          <a:bodyPr/>
          <a:lstStyle/>
          <a:p>
            <a:r>
              <a:rPr lang="en-US" altLang="en-US" sz="4000" b="1"/>
              <a:t>Competitive Grid</a:t>
            </a:r>
          </a:p>
        </p:txBody>
      </p:sp>
      <p:graphicFrame>
        <p:nvGraphicFramePr>
          <p:cNvPr id="22773" name="Group 245">
            <a:extLst>
              <a:ext uri="{FF2B5EF4-FFF2-40B4-BE49-F238E27FC236}">
                <a16:creationId xmlns:a16="http://schemas.microsoft.com/office/drawing/2014/main" id="{606F2670-124F-4569-A56E-F5F6DEE15E82}"/>
              </a:ext>
            </a:extLst>
          </p:cNvPr>
          <p:cNvGraphicFramePr>
            <a:graphicFrameLocks noGrp="1"/>
          </p:cNvGraphicFramePr>
          <p:nvPr>
            <p:ph sz="half" idx="1"/>
          </p:nvPr>
        </p:nvGraphicFramePr>
        <p:xfrm>
          <a:off x="304800" y="990600"/>
          <a:ext cx="8610600" cy="5746750"/>
        </p:xfrm>
        <a:graphic>
          <a:graphicData uri="http://schemas.openxmlformats.org/drawingml/2006/table">
            <a:tbl>
              <a:tblPr/>
              <a:tblGrid>
                <a:gridCol w="1628775">
                  <a:extLst>
                    <a:ext uri="{9D8B030D-6E8A-4147-A177-3AD203B41FA5}">
                      <a16:colId xmlns:a16="http://schemas.microsoft.com/office/drawing/2014/main" val="505139614"/>
                    </a:ext>
                  </a:extLst>
                </a:gridCol>
                <a:gridCol w="2638425">
                  <a:extLst>
                    <a:ext uri="{9D8B030D-6E8A-4147-A177-3AD203B41FA5}">
                      <a16:colId xmlns:a16="http://schemas.microsoft.com/office/drawing/2014/main" val="1338742738"/>
                    </a:ext>
                  </a:extLst>
                </a:gridCol>
                <a:gridCol w="1987550">
                  <a:extLst>
                    <a:ext uri="{9D8B030D-6E8A-4147-A177-3AD203B41FA5}">
                      <a16:colId xmlns:a16="http://schemas.microsoft.com/office/drawing/2014/main" val="2383926203"/>
                    </a:ext>
                  </a:extLst>
                </a:gridCol>
                <a:gridCol w="208280">
                  <a:extLst>
                    <a:ext uri="{9D8B030D-6E8A-4147-A177-3AD203B41FA5}">
                      <a16:colId xmlns:a16="http://schemas.microsoft.com/office/drawing/2014/main" val="1541612463"/>
                    </a:ext>
                  </a:extLst>
                </a:gridCol>
                <a:gridCol w="2170112">
                  <a:extLst>
                    <a:ext uri="{9D8B030D-6E8A-4147-A177-3AD203B41FA5}">
                      <a16:colId xmlns:a16="http://schemas.microsoft.com/office/drawing/2014/main" val="4109351910"/>
                    </a:ext>
                  </a:extLst>
                </a:gridCol>
              </a:tblGrid>
              <a:tr h="576263">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Competitor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Bobo Salon and Styling</a:t>
                      </a:r>
                      <a:r>
                        <a:rPr kumimoji="0" lang="en-US" altLang="en-US" sz="1600" b="1" i="0" u="none" strike="noStrike" cap="none" normalizeH="0" baseline="0">
                          <a:ln>
                            <a:noFill/>
                          </a:ln>
                          <a:solidFill>
                            <a:srgbClr val="000000"/>
                          </a:solidFill>
                          <a:effectLst>
                            <a:outerShdw blurRad="38100" dist="38100" dir="2700000" algn="tl">
                              <a:srgbClr val="FFFFFF"/>
                            </a:outerShdw>
                          </a:effectLst>
                          <a:latin typeface="Arial" panose="020B0604020202020204" pitchFamily="34" charset="0"/>
                        </a:rPr>
                        <a:t> </a:t>
                      </a:r>
                      <a:endParaRPr kumimoji="0" lang="en-US" altLang="en-US" sz="1600" b="1" i="0" u="none" strike="noStrike" cap="none" normalizeH="0" baseline="0">
                        <a:ln>
                          <a:noFill/>
                        </a:ln>
                        <a:solidFill>
                          <a:srgbClr val="000000"/>
                        </a:solidFill>
                        <a:effectLst>
                          <a:outerShdw blurRad="38100" dist="38100" dir="2700000" algn="tl">
                            <a:srgbClr val="FFFFFF"/>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Johnny</a:t>
                      </a:r>
                      <a:r>
                        <a:rPr kumimoji="0" lang="en-US" altLang="en-US" sz="16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a:t>
                      </a:r>
                      <a:r>
                        <a:rPr kumimoji="0" lang="en-US" altLang="en-US" sz="16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 Hair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1"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BEST CUTS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6797509"/>
                  </a:ext>
                </a:extLst>
              </a:tr>
              <a:tr h="817563">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Offerings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Men</a:t>
                      </a: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a:t>
                      </a: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s/women's cut/styles/color perms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Men</a:t>
                      </a: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a:t>
                      </a: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 cuts only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Men</a:t>
                      </a: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a:t>
                      </a: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 women</a:t>
                      </a: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a:t>
                      </a: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 cut/ style/ color/ perms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3693911"/>
                  </a:ext>
                </a:extLst>
              </a:tr>
              <a:tr h="508000">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Service Prices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Starts at $38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Starts at $50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Starts at $30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5416121"/>
                  </a:ext>
                </a:extLst>
              </a:tr>
              <a:tr h="504825">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Retail Prices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100% markup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100% markup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75% markup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8413101"/>
                  </a:ext>
                </a:extLst>
              </a:tr>
              <a:tr h="604838">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Location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High traffic, highly visible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Moderate traffic, highly visible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High traffic,</a:t>
                      </a:r>
                      <a:b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b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not visible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8654469"/>
                  </a:ext>
                </a:extLst>
              </a:tr>
              <a:tr h="603250">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Expertise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20+years, up-to-date trends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15+ years, young hairstylists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13+ years, up-to-date trends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1772764"/>
                  </a:ext>
                </a:extLst>
              </a:tr>
              <a:tr h="603250">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Service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Set hours, little schedule flexibility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Manager never there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Custom hours to suit clients needs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3740875"/>
                  </a:ext>
                </a:extLst>
              </a:tr>
              <a:tr h="506413">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Turnover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Low</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High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Sole stylist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6289684"/>
                  </a:ext>
                </a:extLst>
              </a:tr>
              <a:tr h="506413">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Capacity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11 active chairs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8 active chairs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1 active chair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8052915"/>
                  </a:ext>
                </a:extLst>
              </a:tr>
              <a:tr h="506413">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Client Base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Over 4000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spcBef>
                          <a:spcPct val="20000"/>
                        </a:spcBef>
                        <a:buClr>
                          <a:schemeClr val="hlink"/>
                        </a:buClr>
                        <a:buFont typeface="Wingdings" panose="05000000000000000000" pitchFamily="2" charset="2"/>
                        <a:buBlip>
                          <a:blip r:embed="rId2"/>
                        </a:buBlip>
                        <a:defRPr sz="2800">
                          <a:solidFill>
                            <a:schemeClr val="tx1"/>
                          </a:solidFill>
                          <a:effectLst>
                            <a:outerShdw blurRad="38100" dist="38100" dir="2700000" algn="tl">
                              <a:srgbClr val="000000"/>
                            </a:outerShdw>
                          </a:effectLst>
                          <a:latin typeface="Verdana" panose="020B0604030504040204" pitchFamily="34" charset="0"/>
                        </a:defRPr>
                      </a:lvl1pPr>
                      <a:lvl2pPr>
                        <a:spcBef>
                          <a:spcPct val="20000"/>
                        </a:spcBef>
                        <a:buChar char="–"/>
                        <a:defRPr sz="2400">
                          <a:solidFill>
                            <a:schemeClr val="tx1"/>
                          </a:solidFill>
                          <a:effectLst>
                            <a:outerShdw blurRad="38100" dist="38100" dir="2700000" algn="tl">
                              <a:srgbClr val="000000"/>
                            </a:outerShdw>
                          </a:effectLst>
                          <a:latin typeface="Verdana" panose="020B0604030504040204" pitchFamily="34" charset="0"/>
                        </a:defRPr>
                      </a:lvl2pPr>
                      <a:lvl3pPr>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3pPr>
                      <a:lvl4pPr>
                        <a:spcBef>
                          <a:spcPct val="20000"/>
                        </a:spcBef>
                        <a:buChar char="–"/>
                        <a:defRPr>
                          <a:solidFill>
                            <a:schemeClr val="tx1"/>
                          </a:solidFill>
                          <a:effectLst>
                            <a:outerShdw blurRad="38100" dist="38100" dir="2700000" algn="tl">
                              <a:srgbClr val="000000"/>
                            </a:outerShdw>
                          </a:effectLst>
                          <a:latin typeface="Verdana" panose="020B0604030504040204" pitchFamily="34" charset="0"/>
                        </a:defRPr>
                      </a:lvl4pPr>
                      <a:lvl5pPr>
                        <a:spcBef>
                          <a:spcPct val="20000"/>
                        </a:spcBef>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5pPr>
                      <a:lvl6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6pPr>
                      <a:lvl7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7pPr>
                      <a:lvl8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8pPr>
                      <a:lvl9pPr fontAlgn="base">
                        <a:spcBef>
                          <a:spcPct val="20000"/>
                        </a:spcBef>
                        <a:spcAft>
                          <a:spcPct val="0"/>
                        </a:spcAft>
                        <a:buClr>
                          <a:schemeClr val="hlink"/>
                        </a:buClr>
                        <a:buFont typeface="Wingdings" panose="05000000000000000000" pitchFamily="2" charset="2"/>
                        <a:buBlip>
                          <a:blip r:embed="rId2"/>
                        </a:buBlip>
                        <a:defRPr>
                          <a:solidFill>
                            <a:schemeClr val="tx1"/>
                          </a:solidFill>
                          <a:effectLst>
                            <a:outerShdw blurRad="38100" dist="38100" dir="2700000" algn="tl">
                              <a:srgbClr val="000000"/>
                            </a:outerShdw>
                          </a:effectLst>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US" altLang="en-US" sz="1600" b="0" i="0" u="none" strike="noStrike" cap="none" normalizeH="0" baseline="0">
                          <a:ln>
                            <a:noFill/>
                          </a:ln>
                          <a:solidFill>
                            <a:schemeClr val="tx1"/>
                          </a:solidFill>
                          <a:effectLst>
                            <a:outerShdw blurRad="38100" dist="38100" dir="2700000" algn="tl">
                              <a:srgbClr val="000000"/>
                            </a:outerShdw>
                          </a:effectLst>
                          <a:latin typeface="Verdana" panose="020B0604030504040204" pitchFamily="34" charset="0"/>
                        </a:rPr>
                        <a:t>Over 300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2299120"/>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A72EBD85-661C-4AD3-A39F-FD0526C2FC6C}"/>
              </a:ext>
            </a:extLst>
          </p:cNvPr>
          <p:cNvSpPr>
            <a:spLocks noGrp="1" noChangeArrowheads="1"/>
          </p:cNvSpPr>
          <p:nvPr>
            <p:ph type="title"/>
          </p:nvPr>
        </p:nvSpPr>
        <p:spPr/>
        <p:txBody>
          <a:bodyPr/>
          <a:lstStyle/>
          <a:p>
            <a:r>
              <a:rPr lang="en-US" altLang="en-US" b="1"/>
              <a:t>Marketing Strategy</a:t>
            </a:r>
          </a:p>
        </p:txBody>
      </p:sp>
      <p:sp>
        <p:nvSpPr>
          <p:cNvPr id="50179" name="Rectangle 3">
            <a:extLst>
              <a:ext uri="{FF2B5EF4-FFF2-40B4-BE49-F238E27FC236}">
                <a16:creationId xmlns:a16="http://schemas.microsoft.com/office/drawing/2014/main" id="{89057825-A612-4648-9071-932527F23F9D}"/>
              </a:ext>
            </a:extLst>
          </p:cNvPr>
          <p:cNvSpPr>
            <a:spLocks noGrp="1" noChangeArrowheads="1"/>
          </p:cNvSpPr>
          <p:nvPr>
            <p:ph type="body" idx="1"/>
          </p:nvPr>
        </p:nvSpPr>
        <p:spPr/>
        <p:txBody>
          <a:bodyPr/>
          <a:lstStyle/>
          <a:p>
            <a:r>
              <a:rPr lang="en-US" altLang="en-US"/>
              <a:t>Obtaining a profitable share of the entire marketplace</a:t>
            </a:r>
          </a:p>
          <a:p>
            <a:pPr lvl="1"/>
            <a:r>
              <a:rPr lang="en-US" altLang="en-US"/>
              <a:t>Product: sellable aspects, brand image</a:t>
            </a:r>
          </a:p>
          <a:p>
            <a:pPr lvl="1"/>
            <a:r>
              <a:rPr lang="en-US" altLang="en-US"/>
              <a:t>Pricing: cost-plus or economic value</a:t>
            </a:r>
          </a:p>
          <a:p>
            <a:pPr lvl="1"/>
            <a:r>
              <a:rPr lang="en-US" altLang="en-US"/>
              <a:t>Placement </a:t>
            </a:r>
          </a:p>
          <a:p>
            <a:pPr lvl="1"/>
            <a:r>
              <a:rPr lang="en-US" altLang="en-US"/>
              <a:t>Promotion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a:extLst>
              <a:ext uri="{FF2B5EF4-FFF2-40B4-BE49-F238E27FC236}">
                <a16:creationId xmlns:a16="http://schemas.microsoft.com/office/drawing/2014/main" id="{79B14367-7958-4B19-90B2-E101D6E85106}"/>
              </a:ext>
            </a:extLst>
          </p:cNvPr>
          <p:cNvSpPr>
            <a:spLocks noGrp="1" noChangeArrowheads="1"/>
          </p:cNvSpPr>
          <p:nvPr>
            <p:ph type="title"/>
          </p:nvPr>
        </p:nvSpPr>
        <p:spPr/>
        <p:txBody>
          <a:bodyPr/>
          <a:lstStyle/>
          <a:p>
            <a:r>
              <a:rPr lang="en-US" altLang="en-US" b="1"/>
              <a:t>Sample: Marketing Strategy</a:t>
            </a:r>
          </a:p>
        </p:txBody>
      </p:sp>
      <p:sp>
        <p:nvSpPr>
          <p:cNvPr id="51203" name="Rectangle 1027">
            <a:extLst>
              <a:ext uri="{FF2B5EF4-FFF2-40B4-BE49-F238E27FC236}">
                <a16:creationId xmlns:a16="http://schemas.microsoft.com/office/drawing/2014/main" id="{CDBC7F18-D406-4685-8B72-4565B9E06FBF}"/>
              </a:ext>
            </a:extLst>
          </p:cNvPr>
          <p:cNvSpPr>
            <a:spLocks noGrp="1" noChangeArrowheads="1"/>
          </p:cNvSpPr>
          <p:nvPr>
            <p:ph type="body" idx="1"/>
          </p:nvPr>
        </p:nvSpPr>
        <p:spPr/>
        <p:txBody>
          <a:bodyPr/>
          <a:lstStyle/>
          <a:p>
            <a:pPr>
              <a:lnSpc>
                <a:spcPct val="90000"/>
              </a:lnSpc>
              <a:buClr>
                <a:schemeClr val="tx1"/>
              </a:buClr>
              <a:buFont typeface="Wingdings" panose="05000000000000000000" pitchFamily="2" charset="2"/>
              <a:buNone/>
            </a:pPr>
            <a:r>
              <a:rPr lang="en-US" altLang="en-US" sz="2400"/>
              <a:t>		JavaNet will position itself as an upscale coffee house and Internet service provider. It will serve high-quality coffee and espresso specialty drinks at a competitive price. Due to the number of cafes in Eugene, it is important that JavaNet sets fair prices for its coffee. JavaNet will use advertising as its main source of promotion. Ads placed in The Register Guard, Eugene Weekly, and the Emerald will help build customer awareness. Accompanying the ad will be a coupon for a free hour of Internet travel. Furthermore, JavaNet will give away three free hours of Internet use to beginners who sign up for an introduction to the Internet workshop provided by JavaNet.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F8C3D817-B84D-4903-A559-5C204E10251C}"/>
              </a:ext>
            </a:extLst>
          </p:cNvPr>
          <p:cNvSpPr>
            <a:spLocks noGrp="1" noChangeArrowheads="1"/>
          </p:cNvSpPr>
          <p:nvPr>
            <p:ph type="title"/>
          </p:nvPr>
        </p:nvSpPr>
        <p:spPr/>
        <p:txBody>
          <a:bodyPr/>
          <a:lstStyle/>
          <a:p>
            <a:r>
              <a:rPr lang="en-US" altLang="en-US" b="1"/>
              <a:t>Management</a:t>
            </a:r>
          </a:p>
        </p:txBody>
      </p:sp>
      <p:sp>
        <p:nvSpPr>
          <p:cNvPr id="52227" name="Rectangle 3">
            <a:extLst>
              <a:ext uri="{FF2B5EF4-FFF2-40B4-BE49-F238E27FC236}">
                <a16:creationId xmlns:a16="http://schemas.microsoft.com/office/drawing/2014/main" id="{707E082C-D572-4BC9-AFC9-8B7B920BB9C9}"/>
              </a:ext>
            </a:extLst>
          </p:cNvPr>
          <p:cNvSpPr>
            <a:spLocks noGrp="1" noChangeArrowheads="1"/>
          </p:cNvSpPr>
          <p:nvPr>
            <p:ph type="body" idx="1"/>
          </p:nvPr>
        </p:nvSpPr>
        <p:spPr/>
        <p:txBody>
          <a:bodyPr/>
          <a:lstStyle/>
          <a:p>
            <a:r>
              <a:rPr lang="en-US" altLang="en-US"/>
              <a:t>Job descriptions of the decision makers</a:t>
            </a:r>
          </a:p>
          <a:p>
            <a:r>
              <a:rPr lang="en-US" altLang="en-US"/>
              <a:t>“I do everything!”</a:t>
            </a:r>
          </a:p>
          <a:p>
            <a:r>
              <a:rPr lang="en-US" altLang="en-US"/>
              <a:t>Compensation, benefits</a:t>
            </a:r>
          </a:p>
          <a:p>
            <a:r>
              <a:rPr lang="en-US" altLang="en-US"/>
              <a:t>Contribution and background as leverage to perform</a:t>
            </a:r>
          </a:p>
          <a:p>
            <a:r>
              <a:rPr lang="en-US" altLang="en-US"/>
              <a:t>Advisory board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F199A093-0691-47BA-8745-D440D91F7A2C}"/>
              </a:ext>
            </a:extLst>
          </p:cNvPr>
          <p:cNvSpPr>
            <a:spLocks noGrp="1" noChangeArrowheads="1"/>
          </p:cNvSpPr>
          <p:nvPr>
            <p:ph type="title"/>
          </p:nvPr>
        </p:nvSpPr>
        <p:spPr>
          <a:xfrm>
            <a:off x="457200" y="0"/>
            <a:ext cx="8229600" cy="1143000"/>
          </a:xfrm>
        </p:spPr>
        <p:txBody>
          <a:bodyPr/>
          <a:lstStyle/>
          <a:p>
            <a:r>
              <a:rPr lang="en-US" altLang="en-US" b="1"/>
              <a:t>Sample: Management (1 of 2)</a:t>
            </a:r>
          </a:p>
        </p:txBody>
      </p:sp>
      <p:sp>
        <p:nvSpPr>
          <p:cNvPr id="53251" name="Rectangle 3">
            <a:extLst>
              <a:ext uri="{FF2B5EF4-FFF2-40B4-BE49-F238E27FC236}">
                <a16:creationId xmlns:a16="http://schemas.microsoft.com/office/drawing/2014/main" id="{19282B47-56A2-4C60-93E6-968827D7E55F}"/>
              </a:ext>
            </a:extLst>
          </p:cNvPr>
          <p:cNvSpPr>
            <a:spLocks noGrp="1" noChangeArrowheads="1"/>
          </p:cNvSpPr>
          <p:nvPr>
            <p:ph type="body" idx="1"/>
          </p:nvPr>
        </p:nvSpPr>
        <p:spPr>
          <a:xfrm>
            <a:off x="228600" y="1143000"/>
            <a:ext cx="8610600" cy="5486400"/>
          </a:xfrm>
        </p:spPr>
        <p:txBody>
          <a:bodyPr/>
          <a:lstStyle/>
          <a:p>
            <a:pPr>
              <a:lnSpc>
                <a:spcPct val="80000"/>
              </a:lnSpc>
              <a:buClr>
                <a:schemeClr val="tx1"/>
              </a:buClr>
              <a:buFont typeface="Wingdings" panose="05000000000000000000" pitchFamily="2" charset="2"/>
              <a:buNone/>
            </a:pPr>
            <a:r>
              <a:rPr lang="en-US" altLang="en-US" sz="2200"/>
              <a:t>		Mr. Jarvis was born in Anytown, USA, and has lived there all his life. After graduating from local schools and serving in the US Navy for three years, he became a self-employed carpenter, taking night courses in small business management and sales at the University of California, with the aim of owning and managing a retail store. He currently serves on the local zoning board. He and his wife (a medical secretary) live in Anytown with their two children.</a:t>
            </a:r>
          </a:p>
          <a:p>
            <a:pPr>
              <a:lnSpc>
                <a:spcPct val="80000"/>
              </a:lnSpc>
              <a:buClr>
                <a:schemeClr val="tx1"/>
              </a:buClr>
              <a:buFont typeface="Wingdings" panose="05000000000000000000" pitchFamily="2" charset="2"/>
              <a:buNone/>
            </a:pPr>
            <a:r>
              <a:rPr lang="en-US" altLang="en-US" sz="2200"/>
              <a:t>		Mr. Bo was born in Utah, attended schools in Texas, Nebraska, and New York, and served four years in the Marines (rank upon separation: E-3). He test-drove motorcycles for a year, then served as parts manager for Wheely Cycles, Inc. before joining the Fatback Fish Division of Tasty Foods as a packer in March 1989 in their East Machias, Maine, plant. In June 1996, he resigned as line foreman of the Frozen Food Filleting Department to join Mr. Jarvis in Finestkind. He is unmarried and lives in Anytown.</a:t>
            </a:r>
          </a:p>
          <a:p>
            <a:pPr>
              <a:lnSpc>
                <a:spcPct val="80000"/>
              </a:lnSpc>
              <a:buClr>
                <a:schemeClr val="tx1"/>
              </a:buClr>
              <a:buFont typeface="Wingdings" panose="05000000000000000000" pitchFamily="2" charset="2"/>
              <a:buNone/>
            </a:pPr>
            <a:r>
              <a:rPr lang="en-US" altLang="en-US" sz="220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C49FB3CA-7652-4621-9022-100051FFF107}"/>
              </a:ext>
            </a:extLst>
          </p:cNvPr>
          <p:cNvSpPr>
            <a:spLocks noGrp="1" noChangeArrowheads="1"/>
          </p:cNvSpPr>
          <p:nvPr>
            <p:ph type="title"/>
          </p:nvPr>
        </p:nvSpPr>
        <p:spPr>
          <a:xfrm>
            <a:off x="457200" y="0"/>
            <a:ext cx="8229600" cy="1143000"/>
          </a:xfrm>
        </p:spPr>
        <p:txBody>
          <a:bodyPr/>
          <a:lstStyle/>
          <a:p>
            <a:r>
              <a:rPr lang="en-US" altLang="en-US" b="1"/>
              <a:t>Sample: Management (2 of 2)</a:t>
            </a:r>
          </a:p>
        </p:txBody>
      </p:sp>
      <p:sp>
        <p:nvSpPr>
          <p:cNvPr id="54275" name="Rectangle 3">
            <a:extLst>
              <a:ext uri="{FF2B5EF4-FFF2-40B4-BE49-F238E27FC236}">
                <a16:creationId xmlns:a16="http://schemas.microsoft.com/office/drawing/2014/main" id="{B0BC7FAF-D934-4E16-BCAC-BB6B3B286735}"/>
              </a:ext>
            </a:extLst>
          </p:cNvPr>
          <p:cNvSpPr>
            <a:spLocks noGrp="1" noChangeArrowheads="1"/>
          </p:cNvSpPr>
          <p:nvPr>
            <p:ph type="body" idx="1"/>
          </p:nvPr>
        </p:nvSpPr>
        <p:spPr>
          <a:xfrm>
            <a:off x="228600" y="1143000"/>
            <a:ext cx="8610600" cy="5211763"/>
          </a:xfrm>
        </p:spPr>
        <p:txBody>
          <a:bodyPr/>
          <a:lstStyle/>
          <a:p>
            <a:pPr>
              <a:lnSpc>
                <a:spcPct val="80000"/>
              </a:lnSpc>
              <a:buClr>
                <a:schemeClr val="tx1"/>
              </a:buClr>
              <a:buFont typeface="Wingdings" panose="05000000000000000000" pitchFamily="2" charset="2"/>
              <a:buNone/>
            </a:pPr>
            <a:r>
              <a:rPr lang="en-US" altLang="en-US" sz="1900"/>
              <a:t>		Both men are healthy and energetic. They believe their energies complement each other and help make Finestkind a success. In particular, Mr. Bo knows all of the fishermen while Mr. Jarvis is a well-known member of the community. Because Mr. Bo has had experience in cost control and line management, he will be responsible for the store and inventory control. Mr. Jarvis will be primarily responsible for developing the wholesale business. They will set policies together. Personnel decisions will be made jointly.</a:t>
            </a:r>
          </a:p>
          <a:p>
            <a:pPr>
              <a:lnSpc>
                <a:spcPct val="80000"/>
              </a:lnSpc>
              <a:buClr>
                <a:schemeClr val="tx1"/>
              </a:buClr>
              <a:buFont typeface="Wingdings" panose="05000000000000000000" pitchFamily="2" charset="2"/>
              <a:buNone/>
            </a:pPr>
            <a:r>
              <a:rPr lang="en-US" altLang="en-US" sz="1900"/>
              <a:t>		Salaries will be $1,500/ month for the first year to enable the business to pay off start-up costs. Mr. Jarvis’ wife earns enough to support their family; Mr. Bo’s personal expenditures are low because he shares a house with five other men. In the second year they will earn $2,000/ month; in the third year $2,500/ month with any profits returned to the business.</a:t>
            </a:r>
          </a:p>
          <a:p>
            <a:pPr>
              <a:lnSpc>
                <a:spcPct val="80000"/>
              </a:lnSpc>
              <a:buClr>
                <a:schemeClr val="tx1"/>
              </a:buClr>
              <a:buFont typeface="Wingdings" panose="05000000000000000000" pitchFamily="2" charset="2"/>
              <a:buNone/>
            </a:pPr>
            <a:r>
              <a:rPr lang="en-US" altLang="en-US" sz="1900"/>
              <a:t>		In order to augment their skills, they have enlisted the help of Harris and Wakeman (CPAs), James, Garvey, and Kippers (attorneys), and Jake Stemmer, a retired banker who will be on their advisor board. Other advisory board members are Steven Tessus, business consultant; the University of California’s Venture Incubator Center’s John Lawrence; and Peter Shortt of FFFR (First For Fish Retailers). This board will provide ongoing management.</a:t>
            </a:r>
          </a:p>
          <a:p>
            <a:pPr>
              <a:lnSpc>
                <a:spcPct val="80000"/>
              </a:lnSpc>
            </a:pPr>
            <a:endParaRPr lang="en-US" altLang="en-US" sz="1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26">
            <a:extLst>
              <a:ext uri="{FF2B5EF4-FFF2-40B4-BE49-F238E27FC236}">
                <a16:creationId xmlns:a16="http://schemas.microsoft.com/office/drawing/2014/main" id="{44CB8CBC-CF2E-443C-9E72-1A94BDF78623}"/>
              </a:ext>
            </a:extLst>
          </p:cNvPr>
          <p:cNvSpPr>
            <a:spLocks noGrp="1" noChangeArrowheads="1"/>
          </p:cNvSpPr>
          <p:nvPr>
            <p:ph type="title"/>
          </p:nvPr>
        </p:nvSpPr>
        <p:spPr/>
        <p:txBody>
          <a:bodyPr/>
          <a:lstStyle/>
          <a:p>
            <a:r>
              <a:rPr lang="en-US" altLang="en-US"/>
              <a:t>Business Plan</a:t>
            </a:r>
          </a:p>
        </p:txBody>
      </p:sp>
      <p:sp>
        <p:nvSpPr>
          <p:cNvPr id="98307" name="Rectangle 1027">
            <a:extLst>
              <a:ext uri="{FF2B5EF4-FFF2-40B4-BE49-F238E27FC236}">
                <a16:creationId xmlns:a16="http://schemas.microsoft.com/office/drawing/2014/main" id="{47446A87-DF99-4E8C-BD2D-96F44F439709}"/>
              </a:ext>
            </a:extLst>
          </p:cNvPr>
          <p:cNvSpPr>
            <a:spLocks noGrp="1" noChangeArrowheads="1"/>
          </p:cNvSpPr>
          <p:nvPr>
            <p:ph type="body" sz="half" idx="1"/>
          </p:nvPr>
        </p:nvSpPr>
        <p:spPr/>
        <p:txBody>
          <a:bodyPr/>
          <a:lstStyle/>
          <a:p>
            <a:pPr>
              <a:lnSpc>
                <a:spcPct val="90000"/>
              </a:lnSpc>
            </a:pPr>
            <a:r>
              <a:rPr lang="en-US" altLang="en-US" sz="2600" b="1"/>
              <a:t>What?</a:t>
            </a:r>
          </a:p>
          <a:p>
            <a:pPr lvl="1">
              <a:lnSpc>
                <a:spcPct val="90000"/>
              </a:lnSpc>
            </a:pPr>
            <a:r>
              <a:rPr lang="en-US" altLang="en-US" sz="1800"/>
              <a:t>Roadmap</a:t>
            </a:r>
          </a:p>
          <a:p>
            <a:pPr lvl="1">
              <a:lnSpc>
                <a:spcPct val="90000"/>
              </a:lnSpc>
            </a:pPr>
            <a:r>
              <a:rPr lang="en-US" altLang="en-US" sz="1800"/>
              <a:t>Self-checking tool</a:t>
            </a:r>
          </a:p>
          <a:p>
            <a:pPr lvl="1">
              <a:lnSpc>
                <a:spcPct val="90000"/>
              </a:lnSpc>
            </a:pPr>
            <a:r>
              <a:rPr lang="en-US" altLang="en-US" sz="1800"/>
              <a:t>Funding tool</a:t>
            </a:r>
          </a:p>
          <a:p>
            <a:pPr lvl="1">
              <a:lnSpc>
                <a:spcPct val="90000"/>
              </a:lnSpc>
            </a:pPr>
            <a:r>
              <a:rPr lang="en-US" altLang="en-US" sz="1800"/>
              <a:t>Operating guide</a:t>
            </a:r>
          </a:p>
          <a:p>
            <a:pPr>
              <a:lnSpc>
                <a:spcPct val="90000"/>
              </a:lnSpc>
            </a:pPr>
            <a:r>
              <a:rPr lang="en-US" altLang="en-US" sz="2600" b="1"/>
              <a:t>Why?</a:t>
            </a:r>
          </a:p>
          <a:p>
            <a:pPr lvl="1">
              <a:lnSpc>
                <a:spcPct val="90000"/>
              </a:lnSpc>
            </a:pPr>
            <a:r>
              <a:rPr lang="en-US" altLang="en-US" sz="1800"/>
              <a:t>1,000,001 questions</a:t>
            </a:r>
          </a:p>
          <a:p>
            <a:pPr lvl="1">
              <a:lnSpc>
                <a:spcPct val="90000"/>
              </a:lnSpc>
            </a:pPr>
            <a:r>
              <a:rPr lang="en-US" altLang="en-US" sz="1800"/>
              <a:t>Infinite number of possibilities</a:t>
            </a:r>
          </a:p>
          <a:p>
            <a:pPr lvl="1">
              <a:lnSpc>
                <a:spcPct val="90000"/>
              </a:lnSpc>
            </a:pPr>
            <a:r>
              <a:rPr lang="en-US" altLang="en-US" sz="1800"/>
              <a:t>Distractions galore</a:t>
            </a:r>
          </a:p>
          <a:p>
            <a:pPr>
              <a:lnSpc>
                <a:spcPct val="90000"/>
              </a:lnSpc>
            </a:pPr>
            <a:r>
              <a:rPr lang="en-US" altLang="en-US" sz="2600" b="1"/>
              <a:t>How Long?</a:t>
            </a:r>
          </a:p>
          <a:p>
            <a:pPr lvl="1">
              <a:lnSpc>
                <a:spcPct val="90000"/>
              </a:lnSpc>
            </a:pPr>
            <a:r>
              <a:rPr lang="en-US" altLang="en-US" sz="1800"/>
              <a:t>6-9 pages for the narrative, plus financials/ appendices</a:t>
            </a:r>
          </a:p>
        </p:txBody>
      </p:sp>
      <p:pic>
        <p:nvPicPr>
          <p:cNvPr id="98308" name="Picture 1028" descr="maze_hj85">
            <a:extLst>
              <a:ext uri="{FF2B5EF4-FFF2-40B4-BE49-F238E27FC236}">
                <a16:creationId xmlns:a16="http://schemas.microsoft.com/office/drawing/2014/main" id="{B07016D0-A2CE-405F-AC16-CC92703B3BE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712913"/>
            <a:ext cx="3900488" cy="4119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F7D86BA-1296-437C-8765-3E455C6E279C}"/>
              </a:ext>
            </a:extLst>
          </p:cNvPr>
          <p:cNvSpPr>
            <a:spLocks noGrp="1" noChangeArrowheads="1"/>
          </p:cNvSpPr>
          <p:nvPr>
            <p:ph type="title"/>
          </p:nvPr>
        </p:nvSpPr>
        <p:spPr/>
        <p:txBody>
          <a:bodyPr/>
          <a:lstStyle/>
          <a:p>
            <a:r>
              <a:rPr lang="en-US" altLang="en-US" b="1"/>
              <a:t>Production/ Operations</a:t>
            </a:r>
          </a:p>
        </p:txBody>
      </p:sp>
      <p:sp>
        <p:nvSpPr>
          <p:cNvPr id="55299" name="Rectangle 3">
            <a:extLst>
              <a:ext uri="{FF2B5EF4-FFF2-40B4-BE49-F238E27FC236}">
                <a16:creationId xmlns:a16="http://schemas.microsoft.com/office/drawing/2014/main" id="{B473E78B-0D7F-4AB4-8810-F22FC2E7D855}"/>
              </a:ext>
            </a:extLst>
          </p:cNvPr>
          <p:cNvSpPr>
            <a:spLocks noGrp="1" noChangeArrowheads="1"/>
          </p:cNvSpPr>
          <p:nvPr>
            <p:ph type="body" idx="1"/>
          </p:nvPr>
        </p:nvSpPr>
        <p:spPr/>
        <p:txBody>
          <a:bodyPr/>
          <a:lstStyle/>
          <a:p>
            <a:r>
              <a:rPr lang="en-US" altLang="en-US" sz="2800"/>
              <a:t>Logistics</a:t>
            </a:r>
          </a:p>
          <a:p>
            <a:pPr lvl="1"/>
            <a:r>
              <a:rPr lang="en-US" altLang="en-US" sz="2400"/>
              <a:t>plant location, facilities needed, space requirements, capital equipment needed, labor requirements  </a:t>
            </a:r>
          </a:p>
          <a:p>
            <a:pPr lvl="1"/>
            <a:r>
              <a:rPr lang="en-US" altLang="en-US" sz="2400"/>
              <a:t>If applicable: purchasing policy, quality control program, inventory control system, production cost breakdown, subcontracts</a:t>
            </a:r>
          </a:p>
          <a:p>
            <a:r>
              <a:rPr lang="en-US" altLang="en-US" sz="2800"/>
              <a:t>Environmental and other issues</a:t>
            </a:r>
          </a:p>
          <a:p>
            <a:r>
              <a:rPr lang="en-US" altLang="en-US" sz="2800"/>
              <a:t>Further research and development</a:t>
            </a:r>
          </a:p>
          <a:p>
            <a:r>
              <a:rPr lang="en-US" altLang="en-US" sz="2800"/>
              <a:t>What is done vs. what is TO BE done</a:t>
            </a:r>
          </a:p>
          <a:p>
            <a:endParaRPr lang="en-US" altLang="en-US" sz="28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4224EAE-E3C1-4486-AC22-CCAF50F56B30}"/>
              </a:ext>
            </a:extLst>
          </p:cNvPr>
          <p:cNvSpPr>
            <a:spLocks noGrp="1" noChangeArrowheads="1"/>
          </p:cNvSpPr>
          <p:nvPr>
            <p:ph type="title"/>
          </p:nvPr>
        </p:nvSpPr>
        <p:spPr>
          <a:xfrm>
            <a:off x="0" y="0"/>
            <a:ext cx="9144000" cy="914400"/>
          </a:xfrm>
        </p:spPr>
        <p:txBody>
          <a:bodyPr/>
          <a:lstStyle/>
          <a:p>
            <a:r>
              <a:rPr lang="en-US" altLang="en-US" sz="3600" b="1"/>
              <a:t>Sample: Production/ Operations (1 of 3)</a:t>
            </a:r>
          </a:p>
        </p:txBody>
      </p:sp>
      <p:sp>
        <p:nvSpPr>
          <p:cNvPr id="56323" name="Rectangle 3">
            <a:extLst>
              <a:ext uri="{FF2B5EF4-FFF2-40B4-BE49-F238E27FC236}">
                <a16:creationId xmlns:a16="http://schemas.microsoft.com/office/drawing/2014/main" id="{85B1C293-F803-4623-BEF9-561196A5F486}"/>
              </a:ext>
            </a:extLst>
          </p:cNvPr>
          <p:cNvSpPr>
            <a:spLocks noGrp="1" noChangeArrowheads="1"/>
          </p:cNvSpPr>
          <p:nvPr>
            <p:ph type="body" idx="1"/>
          </p:nvPr>
        </p:nvSpPr>
        <p:spPr>
          <a:xfrm>
            <a:off x="0" y="990600"/>
            <a:ext cx="8915400" cy="5364163"/>
          </a:xfrm>
        </p:spPr>
        <p:txBody>
          <a:bodyPr/>
          <a:lstStyle/>
          <a:p>
            <a:pPr>
              <a:lnSpc>
                <a:spcPct val="80000"/>
              </a:lnSpc>
              <a:buFont typeface="Wingdings" panose="05000000000000000000" pitchFamily="2" charset="2"/>
              <a:buNone/>
            </a:pPr>
            <a:r>
              <a:rPr lang="en-US" altLang="en-US" sz="2000"/>
              <a:t>		The Company’s facilities will include a 120-foot live-aboard vessel designed specifically for diving. This vessel will include private rooms, restaurant-like meals, a photo lab, and a dive classroom for divers who want to brush up on dive techniques, and a medical room for treatment of any injuries that might be incurred. Also aboard is a jacuzzi and unlimited dry air supply for air tanks. </a:t>
            </a:r>
          </a:p>
          <a:p>
            <a:pPr>
              <a:lnSpc>
                <a:spcPct val="80000"/>
              </a:lnSpc>
              <a:buFont typeface="Wingdings" panose="05000000000000000000" pitchFamily="2" charset="2"/>
              <a:buNone/>
            </a:pPr>
            <a:r>
              <a:rPr lang="en-US" altLang="en-US" sz="2000"/>
              <a:t>		The land-based office will sit along the beach and have its own covered port for maintaining the vessel and keeping it in good condition when not underway. The office will be easily accessible on a paved road. The Company will carry thirty air tanks, thirty pairs of masks, fins, and snorkels, thirty weight belts, thirty BCU’s, thirty regulators, and fifty pounds of weights. A number of different accessories will be for rent by the dive. Such accessories include underwater cameras, dive knives, underwater lights, and gloves, dive computers, and torpedos.</a:t>
            </a:r>
          </a:p>
          <a:p>
            <a:pPr>
              <a:lnSpc>
                <a:spcPct val="80000"/>
              </a:lnSpc>
              <a:buFont typeface="Wingdings" panose="05000000000000000000" pitchFamily="2" charset="2"/>
              <a:buNone/>
            </a:pPr>
            <a:r>
              <a:rPr lang="en-US" altLang="en-US" sz="2000"/>
              <a:t>		In order to maintain the quality of equipment, all of it, from the snorkel to the boat engine is inspected monthly by owners. Defective items will be returned to suppliers for a new product replacement. The air tanks will be checked yearly as required by law by a licensed technician.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BABB7E3C-B890-483A-A6C9-6819177C2C20}"/>
              </a:ext>
            </a:extLst>
          </p:cNvPr>
          <p:cNvSpPr>
            <a:spLocks noGrp="1" noChangeArrowheads="1"/>
          </p:cNvSpPr>
          <p:nvPr>
            <p:ph type="title"/>
          </p:nvPr>
        </p:nvSpPr>
        <p:spPr>
          <a:xfrm>
            <a:off x="0" y="0"/>
            <a:ext cx="9144000" cy="914400"/>
          </a:xfrm>
        </p:spPr>
        <p:txBody>
          <a:bodyPr/>
          <a:lstStyle/>
          <a:p>
            <a:r>
              <a:rPr lang="en-US" altLang="en-US" sz="3600" b="1"/>
              <a:t>Sample: Production/ Operations (2 of 3)</a:t>
            </a:r>
          </a:p>
        </p:txBody>
      </p:sp>
      <p:sp>
        <p:nvSpPr>
          <p:cNvPr id="57347" name="Rectangle 3">
            <a:extLst>
              <a:ext uri="{FF2B5EF4-FFF2-40B4-BE49-F238E27FC236}">
                <a16:creationId xmlns:a16="http://schemas.microsoft.com/office/drawing/2014/main" id="{B98032EA-960B-4E70-B375-3130BABBEA64}"/>
              </a:ext>
            </a:extLst>
          </p:cNvPr>
          <p:cNvSpPr>
            <a:spLocks noGrp="1" noChangeArrowheads="1"/>
          </p:cNvSpPr>
          <p:nvPr>
            <p:ph type="body" idx="1"/>
          </p:nvPr>
        </p:nvSpPr>
        <p:spPr>
          <a:xfrm>
            <a:off x="0" y="914400"/>
            <a:ext cx="8915400" cy="5638800"/>
          </a:xfrm>
        </p:spPr>
        <p:txBody>
          <a:bodyPr/>
          <a:lstStyle/>
          <a:p>
            <a:pPr>
              <a:lnSpc>
                <a:spcPct val="80000"/>
              </a:lnSpc>
              <a:buFont typeface="Wingdings" panose="05000000000000000000" pitchFamily="2" charset="2"/>
              <a:buNone/>
            </a:pPr>
            <a:r>
              <a:rPr lang="en-US" altLang="en-US" sz="2400"/>
              <a:t>		All equipment will be hosed down with fresh water extensively after every dive to maintain its quality. Salt water will not remain on any equipment to be stored. The restaurant will maintain above standard health code regulations with an extensive cleaning of the all-aluminum kitchen.</a:t>
            </a:r>
          </a:p>
          <a:p>
            <a:pPr>
              <a:lnSpc>
                <a:spcPct val="80000"/>
              </a:lnSpc>
              <a:buFont typeface="Wingdings" panose="05000000000000000000" pitchFamily="2" charset="2"/>
              <a:buNone/>
            </a:pPr>
            <a:r>
              <a:rPr lang="en-US" altLang="en-US" sz="2400"/>
              <a:t>		To keep track of equipment, a weekly count will be taken of all equipment aboard the vessel. There will be a count before passengers board and before passengers leave.</a:t>
            </a:r>
          </a:p>
          <a:p>
            <a:pPr>
              <a:lnSpc>
                <a:spcPct val="80000"/>
              </a:lnSpc>
              <a:buFont typeface="Wingdings" panose="05000000000000000000" pitchFamily="2" charset="2"/>
              <a:buNone/>
            </a:pPr>
            <a:r>
              <a:rPr lang="en-US" altLang="en-US" sz="2400"/>
              <a:t>		Operations will be handled by the owners, by which a handout will be given to all hands daily as to what their assigned jobs will be. The assignments will be fairly routine from day to day. Before each dive, all divers will be surveyed, and given a thorough and illustrated briefing to clear up any confusion. </a:t>
            </a:r>
            <a:br>
              <a:rPr lang="en-US" altLang="en-US" sz="2400"/>
            </a:br>
            <a:r>
              <a:rPr lang="en-US" altLang="en-US" sz="240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72D18283-7743-4B83-9F6C-9F5C3F1BD721}"/>
              </a:ext>
            </a:extLst>
          </p:cNvPr>
          <p:cNvSpPr>
            <a:spLocks noGrp="1" noChangeArrowheads="1"/>
          </p:cNvSpPr>
          <p:nvPr>
            <p:ph type="title"/>
          </p:nvPr>
        </p:nvSpPr>
        <p:spPr>
          <a:xfrm>
            <a:off x="0" y="277813"/>
            <a:ext cx="9144000" cy="1139825"/>
          </a:xfrm>
        </p:spPr>
        <p:txBody>
          <a:bodyPr/>
          <a:lstStyle/>
          <a:p>
            <a:r>
              <a:rPr lang="en-US" altLang="en-US" sz="3600" b="1"/>
              <a:t>Sample: Production/ Operations (3 of 3)</a:t>
            </a:r>
          </a:p>
        </p:txBody>
      </p:sp>
      <p:sp>
        <p:nvSpPr>
          <p:cNvPr id="78851" name="Rectangle 3">
            <a:extLst>
              <a:ext uri="{FF2B5EF4-FFF2-40B4-BE49-F238E27FC236}">
                <a16:creationId xmlns:a16="http://schemas.microsoft.com/office/drawing/2014/main" id="{8BE19E0A-572A-4B4E-BD55-E6DA628DE8D1}"/>
              </a:ext>
            </a:extLst>
          </p:cNvPr>
          <p:cNvSpPr>
            <a:spLocks noGrp="1" noChangeArrowheads="1"/>
          </p:cNvSpPr>
          <p:nvPr>
            <p:ph type="body" idx="1"/>
          </p:nvPr>
        </p:nvSpPr>
        <p:spPr>
          <a:xfrm>
            <a:off x="457200" y="1447800"/>
            <a:ext cx="8229600" cy="4835525"/>
          </a:xfrm>
        </p:spPr>
        <p:txBody>
          <a:bodyPr/>
          <a:lstStyle/>
          <a:p>
            <a:pPr>
              <a:lnSpc>
                <a:spcPct val="80000"/>
              </a:lnSpc>
              <a:buFont typeface="Wingdings" panose="05000000000000000000" pitchFamily="2" charset="2"/>
              <a:buNone/>
            </a:pPr>
            <a:r>
              <a:rPr lang="en-US" altLang="en-US" sz="2200"/>
              <a:t>		Four part-time hands will be hired at $15/ hour, for 20 hours per week each. Owners will cover the employee payroll requirements: medicare, social security, worker’s compensation, unemployment, which will amount to an additional $4 per each employee hour worked. No medical benefits will be offered.	</a:t>
            </a:r>
          </a:p>
          <a:p>
            <a:pPr>
              <a:lnSpc>
                <a:spcPct val="80000"/>
              </a:lnSpc>
              <a:buFont typeface="Wingdings" panose="05000000000000000000" pitchFamily="2" charset="2"/>
              <a:buNone/>
            </a:pPr>
            <a:r>
              <a:rPr lang="en-US" altLang="en-US" sz="2200"/>
              <a:t>		Sources of supply include: Jamison Scuba and Water Lung (scuba equipment), Nighthawk Solutions (lighting equipment), Bahamas Boats (live-aboard vessel), and Harvey Foods (food).</a:t>
            </a:r>
          </a:p>
          <a:p>
            <a:pPr>
              <a:lnSpc>
                <a:spcPct val="80000"/>
              </a:lnSpc>
              <a:buFont typeface="Wingdings" panose="05000000000000000000" pitchFamily="2" charset="2"/>
              <a:buNone/>
            </a:pPr>
            <a:r>
              <a:rPr lang="en-US" altLang="en-US" sz="2200"/>
              <a:t>		The Company will purchase supplies in bulk to receive a discount on the merchandise. Bills will be paid off within ten days of arrival to take advantage of the 2% discount. All orders and payments are approved by owners.</a:t>
            </a:r>
          </a:p>
          <a:p>
            <a:pPr>
              <a:lnSpc>
                <a:spcPct val="80000"/>
              </a:lnSpc>
            </a:pPr>
            <a:endParaRPr lang="en-US" altLang="en-US" sz="2200"/>
          </a:p>
          <a:p>
            <a:pPr>
              <a:lnSpc>
                <a:spcPct val="80000"/>
              </a:lnSpc>
            </a:pPr>
            <a:endParaRPr lang="en-US" altLang="en-US" sz="22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43FBD487-0FE8-4C0B-B4DF-035A4753C2C4}"/>
              </a:ext>
            </a:extLst>
          </p:cNvPr>
          <p:cNvSpPr>
            <a:spLocks noGrp="1" noChangeArrowheads="1"/>
          </p:cNvSpPr>
          <p:nvPr>
            <p:ph type="title"/>
          </p:nvPr>
        </p:nvSpPr>
        <p:spPr>
          <a:xfrm>
            <a:off x="533400" y="1828800"/>
            <a:ext cx="8077200" cy="3124200"/>
          </a:xfrm>
        </p:spPr>
        <p:txBody>
          <a:bodyPr/>
          <a:lstStyle/>
          <a:p>
            <a:r>
              <a:rPr lang="en-US" altLang="en-US"/>
              <a:t>“Suppose one of you wants to build a tower. Will he not first sit down and estimate the cost to see if he has enough money to complete?” </a:t>
            </a:r>
            <a:br>
              <a:rPr lang="en-US" altLang="en-US"/>
            </a:br>
            <a:r>
              <a:rPr lang="en-US" altLang="en-US" sz="2600" i="1"/>
              <a:t>- Luke 14:28</a:t>
            </a:r>
          </a:p>
        </p:txBody>
      </p:sp>
      <p:pic>
        <p:nvPicPr>
          <p:cNvPr id="88067" name="Picture 3" descr="Eiffel Tower Fine Art Print">
            <a:hlinkClick r:id="rId2"/>
            <a:extLst>
              <a:ext uri="{FF2B5EF4-FFF2-40B4-BE49-F238E27FC236}">
                <a16:creationId xmlns:a16="http://schemas.microsoft.com/office/drawing/2014/main" id="{3C6BD7E9-0BEE-407A-9DB4-A85893B57717}"/>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2760663" y="0"/>
            <a:ext cx="3600450" cy="66992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88068" name="Group 4">
            <a:extLst>
              <a:ext uri="{FF2B5EF4-FFF2-40B4-BE49-F238E27FC236}">
                <a16:creationId xmlns:a16="http://schemas.microsoft.com/office/drawing/2014/main" id="{0FA80909-2154-4BE7-9823-2D3D84CCD3F6}"/>
              </a:ext>
            </a:extLst>
          </p:cNvPr>
          <p:cNvGrpSpPr>
            <a:grpSpLocks/>
          </p:cNvGrpSpPr>
          <p:nvPr/>
        </p:nvGrpSpPr>
        <p:grpSpPr bwMode="auto">
          <a:xfrm>
            <a:off x="685800" y="609600"/>
            <a:ext cx="7537450" cy="5929313"/>
            <a:chOff x="432" y="384"/>
            <a:chExt cx="4748" cy="3735"/>
          </a:xfrm>
        </p:grpSpPr>
        <p:sp>
          <p:nvSpPr>
            <p:cNvPr id="88069" name="Rectangle 5">
              <a:extLst>
                <a:ext uri="{FF2B5EF4-FFF2-40B4-BE49-F238E27FC236}">
                  <a16:creationId xmlns:a16="http://schemas.microsoft.com/office/drawing/2014/main" id="{4A38C961-545B-46EB-8F22-C2B33ABBAEAB}"/>
                </a:ext>
              </a:extLst>
            </p:cNvPr>
            <p:cNvSpPr>
              <a:spLocks noChangeArrowheads="1"/>
            </p:cNvSpPr>
            <p:nvPr/>
          </p:nvSpPr>
          <p:spPr bwMode="auto">
            <a:xfrm>
              <a:off x="576" y="1968"/>
              <a:ext cx="46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Maximum sway at top caused by metal dilation: 18 cm (7 inches). </a:t>
              </a:r>
            </a:p>
          </p:txBody>
        </p:sp>
        <p:sp>
          <p:nvSpPr>
            <p:cNvPr id="88070" name="Rectangle 6">
              <a:extLst>
                <a:ext uri="{FF2B5EF4-FFF2-40B4-BE49-F238E27FC236}">
                  <a16:creationId xmlns:a16="http://schemas.microsoft.com/office/drawing/2014/main" id="{0CD8D87A-834E-48E3-A05B-36C649E2C54A}"/>
                </a:ext>
              </a:extLst>
            </p:cNvPr>
            <p:cNvSpPr>
              <a:spLocks noChangeArrowheads="1"/>
            </p:cNvSpPr>
            <p:nvPr/>
          </p:nvSpPr>
          <p:spPr bwMode="auto">
            <a:xfrm>
              <a:off x="672" y="1344"/>
              <a:ext cx="4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Pressure on foundation: 4.1 to 4.5 kg per square centimeter </a:t>
              </a:r>
            </a:p>
          </p:txBody>
        </p:sp>
        <p:sp>
          <p:nvSpPr>
            <p:cNvPr id="88071" name="Rectangle 7">
              <a:extLst>
                <a:ext uri="{FF2B5EF4-FFF2-40B4-BE49-F238E27FC236}">
                  <a16:creationId xmlns:a16="http://schemas.microsoft.com/office/drawing/2014/main" id="{6AE7EF19-0E69-46DA-9E72-D17ADEB89DC0}"/>
                </a:ext>
              </a:extLst>
            </p:cNvPr>
            <p:cNvSpPr>
              <a:spLocks noChangeArrowheads="1"/>
            </p:cNvSpPr>
            <p:nvPr/>
          </p:nvSpPr>
          <p:spPr bwMode="auto">
            <a:xfrm>
              <a:off x="1632" y="2784"/>
              <a:ext cx="26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15,000 iron pieces (excluding rivets). </a:t>
              </a:r>
            </a:p>
          </p:txBody>
        </p:sp>
        <p:sp>
          <p:nvSpPr>
            <p:cNvPr id="88072" name="Rectangle 8">
              <a:extLst>
                <a:ext uri="{FF2B5EF4-FFF2-40B4-BE49-F238E27FC236}">
                  <a16:creationId xmlns:a16="http://schemas.microsoft.com/office/drawing/2014/main" id="{CC8D1797-011E-425C-B3FE-062FF686715F}"/>
                </a:ext>
              </a:extLst>
            </p:cNvPr>
            <p:cNvSpPr>
              <a:spLocks noChangeArrowheads="1"/>
            </p:cNvSpPr>
            <p:nvPr/>
          </p:nvSpPr>
          <p:spPr bwMode="auto">
            <a:xfrm>
              <a:off x="2256" y="3264"/>
              <a:ext cx="1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2.5 million rivets. </a:t>
              </a:r>
            </a:p>
          </p:txBody>
        </p:sp>
        <p:sp>
          <p:nvSpPr>
            <p:cNvPr id="88073" name="Rectangle 9">
              <a:extLst>
                <a:ext uri="{FF2B5EF4-FFF2-40B4-BE49-F238E27FC236}">
                  <a16:creationId xmlns:a16="http://schemas.microsoft.com/office/drawing/2014/main" id="{CB76D6DF-57C3-4542-B71B-C3EA8DAA727F}"/>
                </a:ext>
              </a:extLst>
            </p:cNvPr>
            <p:cNvSpPr>
              <a:spLocks noChangeArrowheads="1"/>
            </p:cNvSpPr>
            <p:nvPr/>
          </p:nvSpPr>
          <p:spPr bwMode="auto">
            <a:xfrm>
              <a:off x="2304" y="3888"/>
              <a:ext cx="1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40 tons of paint. </a:t>
              </a:r>
            </a:p>
          </p:txBody>
        </p:sp>
        <p:sp>
          <p:nvSpPr>
            <p:cNvPr id="88074" name="Rectangle 10">
              <a:extLst>
                <a:ext uri="{FF2B5EF4-FFF2-40B4-BE49-F238E27FC236}">
                  <a16:creationId xmlns:a16="http://schemas.microsoft.com/office/drawing/2014/main" id="{99709D57-BD04-4CA5-84E0-F5B92553FE32}"/>
                </a:ext>
              </a:extLst>
            </p:cNvPr>
            <p:cNvSpPr>
              <a:spLocks noChangeArrowheads="1"/>
            </p:cNvSpPr>
            <p:nvPr/>
          </p:nvSpPr>
          <p:spPr bwMode="auto">
            <a:xfrm>
              <a:off x="2112" y="2544"/>
              <a:ext cx="16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1671 steps to the top. </a:t>
              </a:r>
            </a:p>
          </p:txBody>
        </p:sp>
        <p:sp>
          <p:nvSpPr>
            <p:cNvPr id="88075" name="Rectangle 11">
              <a:extLst>
                <a:ext uri="{FF2B5EF4-FFF2-40B4-BE49-F238E27FC236}">
                  <a16:creationId xmlns:a16="http://schemas.microsoft.com/office/drawing/2014/main" id="{E00D1FEE-B4A5-4C3B-8387-29663BA5CBDB}"/>
                </a:ext>
              </a:extLst>
            </p:cNvPr>
            <p:cNvSpPr>
              <a:spLocks noChangeArrowheads="1"/>
            </p:cNvSpPr>
            <p:nvPr/>
          </p:nvSpPr>
          <p:spPr bwMode="auto">
            <a:xfrm>
              <a:off x="864" y="3024"/>
              <a:ext cx="42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Maximum sway at top caused by wind: 12 cm (4.75 inches). </a:t>
              </a:r>
            </a:p>
          </p:txBody>
        </p:sp>
        <p:sp>
          <p:nvSpPr>
            <p:cNvPr id="88076" name="Rectangle 12">
              <a:extLst>
                <a:ext uri="{FF2B5EF4-FFF2-40B4-BE49-F238E27FC236}">
                  <a16:creationId xmlns:a16="http://schemas.microsoft.com/office/drawing/2014/main" id="{A6B4D9C6-D7E7-476D-985F-11C8D4F61734}"/>
                </a:ext>
              </a:extLst>
            </p:cNvPr>
            <p:cNvSpPr>
              <a:spLocks noChangeArrowheads="1"/>
            </p:cNvSpPr>
            <p:nvPr/>
          </p:nvSpPr>
          <p:spPr bwMode="auto">
            <a:xfrm>
              <a:off x="432" y="3552"/>
              <a:ext cx="46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Maximum sway at top caused by metal dilation: 18 cm (7 inches). </a:t>
              </a:r>
            </a:p>
          </p:txBody>
        </p:sp>
        <p:sp>
          <p:nvSpPr>
            <p:cNvPr id="88077" name="Rectangle 13">
              <a:extLst>
                <a:ext uri="{FF2B5EF4-FFF2-40B4-BE49-F238E27FC236}">
                  <a16:creationId xmlns:a16="http://schemas.microsoft.com/office/drawing/2014/main" id="{1F1F1B7B-05F4-40FE-9958-D89D6564E653}"/>
                </a:ext>
              </a:extLst>
            </p:cNvPr>
            <p:cNvSpPr>
              <a:spLocks noChangeArrowheads="1"/>
            </p:cNvSpPr>
            <p:nvPr/>
          </p:nvSpPr>
          <p:spPr bwMode="auto">
            <a:xfrm>
              <a:off x="1056" y="2256"/>
              <a:ext cx="37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Weight of elevator systems: 946,000 kg (1042.8 tons). </a:t>
              </a:r>
            </a:p>
          </p:txBody>
        </p:sp>
        <p:sp>
          <p:nvSpPr>
            <p:cNvPr id="88078" name="Rectangle 14">
              <a:extLst>
                <a:ext uri="{FF2B5EF4-FFF2-40B4-BE49-F238E27FC236}">
                  <a16:creationId xmlns:a16="http://schemas.microsoft.com/office/drawing/2014/main" id="{D8BC0E97-EDB6-4465-896F-CEE0AFA00248}"/>
                </a:ext>
              </a:extLst>
            </p:cNvPr>
            <p:cNvSpPr>
              <a:spLocks noChangeArrowheads="1"/>
            </p:cNvSpPr>
            <p:nvPr/>
          </p:nvSpPr>
          <p:spPr bwMode="auto">
            <a:xfrm>
              <a:off x="1440" y="1680"/>
              <a:ext cx="29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Total weight: 8.56 million kg (9441 tons). </a:t>
              </a:r>
            </a:p>
          </p:txBody>
        </p:sp>
        <p:sp>
          <p:nvSpPr>
            <p:cNvPr id="88079" name="Rectangle 15">
              <a:extLst>
                <a:ext uri="{FF2B5EF4-FFF2-40B4-BE49-F238E27FC236}">
                  <a16:creationId xmlns:a16="http://schemas.microsoft.com/office/drawing/2014/main" id="{830B8769-EC8E-445D-A542-8616FFBD9949}"/>
                </a:ext>
              </a:extLst>
            </p:cNvPr>
            <p:cNvSpPr>
              <a:spLocks noChangeArrowheads="1"/>
            </p:cNvSpPr>
            <p:nvPr/>
          </p:nvSpPr>
          <p:spPr bwMode="auto">
            <a:xfrm>
              <a:off x="1344" y="720"/>
              <a:ext cx="32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Weight of foundations: 277,602 kg (306 tons). </a:t>
              </a:r>
            </a:p>
          </p:txBody>
        </p:sp>
        <p:sp>
          <p:nvSpPr>
            <p:cNvPr id="88080" name="Rectangle 16">
              <a:extLst>
                <a:ext uri="{FF2B5EF4-FFF2-40B4-BE49-F238E27FC236}">
                  <a16:creationId xmlns:a16="http://schemas.microsoft.com/office/drawing/2014/main" id="{1DFA7F42-5856-4343-9819-87622A7A3B6C}"/>
                </a:ext>
              </a:extLst>
            </p:cNvPr>
            <p:cNvSpPr>
              <a:spLocks noChangeArrowheads="1"/>
            </p:cNvSpPr>
            <p:nvPr/>
          </p:nvSpPr>
          <p:spPr bwMode="auto">
            <a:xfrm>
              <a:off x="912" y="1056"/>
              <a:ext cx="39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Size of base area: 10,281.96 square meters (2.54 acres). </a:t>
              </a:r>
            </a:p>
          </p:txBody>
        </p:sp>
        <p:sp>
          <p:nvSpPr>
            <p:cNvPr id="88081" name="Rectangle 17">
              <a:extLst>
                <a:ext uri="{FF2B5EF4-FFF2-40B4-BE49-F238E27FC236}">
                  <a16:creationId xmlns:a16="http://schemas.microsoft.com/office/drawing/2014/main" id="{B7E66792-A095-4E19-870B-1D6FE4A36447}"/>
                </a:ext>
              </a:extLst>
            </p:cNvPr>
            <p:cNvSpPr>
              <a:spLocks noChangeArrowheads="1"/>
            </p:cNvSpPr>
            <p:nvPr/>
          </p:nvSpPr>
          <p:spPr bwMode="auto">
            <a:xfrm>
              <a:off x="1104" y="384"/>
              <a:ext cx="37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b="1" i="1">
                  <a:latin typeface="Arial" panose="020B0604020202020204" pitchFamily="34" charset="0"/>
                </a:rPr>
                <a:t>Cost of construction: 7.8 million francs ($1.5 million).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dissolve">
                                      <p:cBhvr>
                                        <p:cTn id="7" dur="500"/>
                                        <p:tgtEl>
                                          <p:spTgt spid="88066"/>
                                        </p:tgtEl>
                                      </p:cBhvr>
                                    </p:animEffect>
                                  </p:childTnLst>
                                  <p:subTnLst>
                                    <p:set>
                                      <p:cBhvr override="childStyle">
                                        <p:cTn dur="1" fill="hold" display="0" masterRel="nextClick" afterEffect="1"/>
                                        <p:tgtEl>
                                          <p:spTgt spid="88066"/>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8067"/>
                                        </p:tgtEl>
                                        <p:attrNameLst>
                                          <p:attrName>style.visibility</p:attrName>
                                        </p:attrNameLst>
                                      </p:cBhvr>
                                      <p:to>
                                        <p:strVal val="visible"/>
                                      </p:to>
                                    </p:set>
                                    <p:animEffect transition="in" filter="dissolve">
                                      <p:cBhvr>
                                        <p:cTn id="12" dur="500"/>
                                        <p:tgtEl>
                                          <p:spTgt spid="880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88068"/>
                                        </p:tgtEl>
                                        <p:attrNameLst>
                                          <p:attrName>style.visibility</p:attrName>
                                        </p:attrNameLst>
                                      </p:cBhvr>
                                      <p:to>
                                        <p:strVal val="visible"/>
                                      </p:to>
                                    </p:set>
                                    <p:animEffect transition="in" filter="dissolve">
                                      <p:cBhvr>
                                        <p:cTn id="17" dur="5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10084297">
            <a:extLst>
              <a:ext uri="{FF2B5EF4-FFF2-40B4-BE49-F238E27FC236}">
                <a16:creationId xmlns:a16="http://schemas.microsoft.com/office/drawing/2014/main" id="{89C1514E-85AB-4C62-B5A5-82846ACC3E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000"/>
            <a:ext cx="9144000" cy="291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1" name="Picture 3" descr="Paris, Tour Eiffel Fine Art Print">
            <a:hlinkClick r:id="" action="ppaction://noaction"/>
            <a:extLst>
              <a:ext uri="{FF2B5EF4-FFF2-40B4-BE49-F238E27FC236}">
                <a16:creationId xmlns:a16="http://schemas.microsoft.com/office/drawing/2014/main" id="{8C6FEC35-25E2-4934-9926-C9CF0C00A2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73025"/>
            <a:ext cx="4616450"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ssolve">
                                      <p:cBhvr>
                                        <p:cTn id="7" dur="500"/>
                                        <p:tgtEl>
                                          <p:spTgt spid="89090"/>
                                        </p:tgtEl>
                                      </p:cBhvr>
                                    </p:animEffect>
                                  </p:childTnLst>
                                  <p:subTnLst>
                                    <p:set>
                                      <p:cBhvr override="childStyle">
                                        <p:cTn dur="1" fill="hold" display="0" masterRel="nextClick" afterEffect="1"/>
                                        <p:tgtEl>
                                          <p:spTgt spid="89090"/>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9091"/>
                                        </p:tgtEl>
                                        <p:attrNameLst>
                                          <p:attrName>style.visibility</p:attrName>
                                        </p:attrNameLst>
                                      </p:cBhvr>
                                      <p:to>
                                        <p:strVal val="visible"/>
                                      </p:to>
                                    </p:set>
                                    <p:animEffect transition="in" filter="dissolve">
                                      <p:cBhvr>
                                        <p:cTn id="12" dur="500"/>
                                        <p:tgtEl>
                                          <p:spTgt spid="89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67B967ED-9026-43F8-9595-989CF44DEAB5}"/>
              </a:ext>
            </a:extLst>
          </p:cNvPr>
          <p:cNvSpPr>
            <a:spLocks noGrp="1" noChangeArrowheads="1"/>
          </p:cNvSpPr>
          <p:nvPr>
            <p:ph type="title"/>
          </p:nvPr>
        </p:nvSpPr>
        <p:spPr/>
        <p:txBody>
          <a:bodyPr/>
          <a:lstStyle/>
          <a:p>
            <a:r>
              <a:rPr lang="en-US" altLang="en-US"/>
              <a:t>How Much $$$ Do I Need?</a:t>
            </a:r>
          </a:p>
        </p:txBody>
      </p:sp>
      <p:sp>
        <p:nvSpPr>
          <p:cNvPr id="90115" name="Rectangle 3">
            <a:extLst>
              <a:ext uri="{FF2B5EF4-FFF2-40B4-BE49-F238E27FC236}">
                <a16:creationId xmlns:a16="http://schemas.microsoft.com/office/drawing/2014/main" id="{9915D795-1DC6-4954-A06E-58A5CE62118F}"/>
              </a:ext>
            </a:extLst>
          </p:cNvPr>
          <p:cNvSpPr>
            <a:spLocks noGrp="1" noChangeArrowheads="1"/>
          </p:cNvSpPr>
          <p:nvPr>
            <p:ph type="body" sz="half" idx="1"/>
          </p:nvPr>
        </p:nvSpPr>
        <p:spPr>
          <a:xfrm>
            <a:off x="457200" y="1600200"/>
            <a:ext cx="4419600" cy="4530725"/>
          </a:xfrm>
        </p:spPr>
        <p:txBody>
          <a:bodyPr/>
          <a:lstStyle/>
          <a:p>
            <a:r>
              <a:rPr lang="en-US" altLang="en-US" sz="3000"/>
              <a:t>Determine start up costs and estimate monthly operating costs to determine your working capital needs</a:t>
            </a:r>
          </a:p>
        </p:txBody>
      </p:sp>
      <p:pic>
        <p:nvPicPr>
          <p:cNvPr id="90116" name="Picture 4" descr="j0285468[1]">
            <a:extLst>
              <a:ext uri="{FF2B5EF4-FFF2-40B4-BE49-F238E27FC236}">
                <a16:creationId xmlns:a16="http://schemas.microsoft.com/office/drawing/2014/main" id="{E652F460-5A24-4B80-982B-5FC0100CD5B9}"/>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05400" y="1752600"/>
            <a:ext cx="3657600" cy="4191000"/>
          </a:xfr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76DB9B54-2160-4E39-93E4-2E01D2A555AB}"/>
              </a:ext>
            </a:extLst>
          </p:cNvPr>
          <p:cNvSpPr>
            <a:spLocks noGrp="1" noChangeArrowheads="1"/>
          </p:cNvSpPr>
          <p:nvPr>
            <p:ph type="title"/>
          </p:nvPr>
        </p:nvSpPr>
        <p:spPr/>
        <p:txBody>
          <a:bodyPr/>
          <a:lstStyle/>
          <a:p>
            <a:r>
              <a:rPr lang="en-US" altLang="en-US" b="1"/>
              <a:t>Financial Plan</a:t>
            </a:r>
          </a:p>
        </p:txBody>
      </p:sp>
      <p:sp>
        <p:nvSpPr>
          <p:cNvPr id="58371" name="Rectangle 3">
            <a:extLst>
              <a:ext uri="{FF2B5EF4-FFF2-40B4-BE49-F238E27FC236}">
                <a16:creationId xmlns:a16="http://schemas.microsoft.com/office/drawing/2014/main" id="{2034FD02-FCAE-40BA-AC94-463664AE7E94}"/>
              </a:ext>
            </a:extLst>
          </p:cNvPr>
          <p:cNvSpPr>
            <a:spLocks noGrp="1" noChangeArrowheads="1"/>
          </p:cNvSpPr>
          <p:nvPr>
            <p:ph type="body" idx="1"/>
          </p:nvPr>
        </p:nvSpPr>
        <p:spPr/>
        <p:txBody>
          <a:bodyPr/>
          <a:lstStyle/>
          <a:p>
            <a:r>
              <a:rPr lang="en-US" altLang="en-US"/>
              <a:t>THE PRIMARY EVALUATING TOOL</a:t>
            </a:r>
          </a:p>
          <a:p>
            <a:pPr lvl="1"/>
            <a:r>
              <a:rPr lang="en-US" altLang="en-US"/>
              <a:t>Support all information</a:t>
            </a:r>
          </a:p>
          <a:p>
            <a:pPr lvl="1"/>
            <a:r>
              <a:rPr lang="en-US" altLang="en-US"/>
              <a:t>Make conservative projections</a:t>
            </a:r>
          </a:p>
          <a:p>
            <a:r>
              <a:rPr lang="en-US" altLang="en-US"/>
              <a:t>Start-up Budget: amount needed to open</a:t>
            </a:r>
          </a:p>
          <a:p>
            <a:r>
              <a:rPr lang="en-US" altLang="en-US"/>
              <a:t>Operating Budget: ongoing expenses once open</a:t>
            </a:r>
          </a:p>
          <a:p>
            <a:r>
              <a:rPr lang="en-US" altLang="en-US"/>
              <a:t>Sources and Uses Sheet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51DF8B12-6FC7-4F6E-A4CA-CFDA22ECBBA0}"/>
              </a:ext>
            </a:extLst>
          </p:cNvPr>
          <p:cNvSpPr>
            <a:spLocks noGrp="1" noChangeArrowheads="1"/>
          </p:cNvSpPr>
          <p:nvPr>
            <p:ph type="title"/>
          </p:nvPr>
        </p:nvSpPr>
        <p:spPr/>
        <p:txBody>
          <a:bodyPr/>
          <a:lstStyle/>
          <a:p>
            <a:r>
              <a:rPr lang="en-US" altLang="en-US"/>
              <a:t>Financing Your New Business</a:t>
            </a:r>
          </a:p>
        </p:txBody>
      </p:sp>
      <p:sp>
        <p:nvSpPr>
          <p:cNvPr id="94211" name="Rectangle 3">
            <a:extLst>
              <a:ext uri="{FF2B5EF4-FFF2-40B4-BE49-F238E27FC236}">
                <a16:creationId xmlns:a16="http://schemas.microsoft.com/office/drawing/2014/main" id="{060D3001-4499-4D2B-A21D-52EC0FCD6370}"/>
              </a:ext>
            </a:extLst>
          </p:cNvPr>
          <p:cNvSpPr>
            <a:spLocks noGrp="1" noChangeArrowheads="1"/>
          </p:cNvSpPr>
          <p:nvPr>
            <p:ph type="body" sz="half" idx="1"/>
          </p:nvPr>
        </p:nvSpPr>
        <p:spPr>
          <a:xfrm>
            <a:off x="228600" y="1752600"/>
            <a:ext cx="4800600" cy="4411663"/>
          </a:xfrm>
        </p:spPr>
        <p:txBody>
          <a:bodyPr/>
          <a:lstStyle/>
          <a:p>
            <a:r>
              <a:rPr lang="en-US" altLang="en-US" sz="2800"/>
              <a:t>Start up loans are very difficult to obtain</a:t>
            </a:r>
          </a:p>
          <a:p>
            <a:r>
              <a:rPr lang="en-US" altLang="en-US" sz="2800"/>
              <a:t>Chances are you have to rely on the funds you can personally raise</a:t>
            </a:r>
          </a:p>
          <a:p>
            <a:r>
              <a:rPr lang="en-US" altLang="en-US" sz="2800"/>
              <a:t>Grants?! Sidebar here</a:t>
            </a:r>
          </a:p>
          <a:p>
            <a:pPr lvl="1"/>
            <a:r>
              <a:rPr lang="en-US" altLang="en-US" sz="2400"/>
              <a:t>Matthew Lesko, NGC</a:t>
            </a:r>
          </a:p>
        </p:txBody>
      </p:sp>
      <p:pic>
        <p:nvPicPr>
          <p:cNvPr id="94212" name="Picture 4" descr="j0297709">
            <a:extLst>
              <a:ext uri="{FF2B5EF4-FFF2-40B4-BE49-F238E27FC236}">
                <a16:creationId xmlns:a16="http://schemas.microsoft.com/office/drawing/2014/main" id="{217D1487-C108-4D8A-A907-C5E2FF6E4B18}"/>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05400" y="1905000"/>
            <a:ext cx="3733800" cy="3733800"/>
          </a:xfr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5C2B0D48-DAE5-42EB-BF57-38D39AFCE96D}"/>
              </a:ext>
            </a:extLst>
          </p:cNvPr>
          <p:cNvSpPr>
            <a:spLocks noGrp="1" noChangeArrowheads="1"/>
          </p:cNvSpPr>
          <p:nvPr>
            <p:ph type="title"/>
          </p:nvPr>
        </p:nvSpPr>
        <p:spPr/>
        <p:txBody>
          <a:bodyPr/>
          <a:lstStyle/>
          <a:p>
            <a:r>
              <a:rPr lang="en-US" altLang="en-US"/>
              <a:t>Methods of Financing</a:t>
            </a:r>
          </a:p>
        </p:txBody>
      </p:sp>
      <p:sp>
        <p:nvSpPr>
          <p:cNvPr id="95235" name="Rectangle 3">
            <a:extLst>
              <a:ext uri="{FF2B5EF4-FFF2-40B4-BE49-F238E27FC236}">
                <a16:creationId xmlns:a16="http://schemas.microsoft.com/office/drawing/2014/main" id="{CF5590A0-0942-41CB-9C6F-5F43A6D93BF8}"/>
              </a:ext>
            </a:extLst>
          </p:cNvPr>
          <p:cNvSpPr>
            <a:spLocks noGrp="1" noChangeArrowheads="1"/>
          </p:cNvSpPr>
          <p:nvPr>
            <p:ph type="body" sz="half" idx="1"/>
          </p:nvPr>
        </p:nvSpPr>
        <p:spPr>
          <a:xfrm>
            <a:off x="457200" y="1600200"/>
            <a:ext cx="7467600" cy="4530725"/>
          </a:xfrm>
        </p:spPr>
        <p:txBody>
          <a:bodyPr/>
          <a:lstStyle/>
          <a:p>
            <a:r>
              <a:rPr lang="en-US" altLang="en-US" sz="2800"/>
              <a:t>Personal funds</a:t>
            </a:r>
          </a:p>
          <a:p>
            <a:r>
              <a:rPr lang="en-US" altLang="en-US" sz="2800"/>
              <a:t>Family/ friend loans and gifts</a:t>
            </a:r>
          </a:p>
          <a:p>
            <a:r>
              <a:rPr lang="en-US" altLang="en-US" sz="2800"/>
              <a:t>Angel investor</a:t>
            </a:r>
          </a:p>
          <a:p>
            <a:r>
              <a:rPr lang="en-US" altLang="en-US" sz="2800"/>
              <a:t>Venture capital</a:t>
            </a:r>
          </a:p>
          <a:p>
            <a:r>
              <a:rPr lang="en-US" altLang="en-US" sz="2800"/>
              <a:t>Grants</a:t>
            </a:r>
          </a:p>
          <a:p>
            <a:r>
              <a:rPr lang="en-US" altLang="en-US" sz="2800"/>
              <a:t>Personal loan</a:t>
            </a:r>
          </a:p>
          <a:p>
            <a:r>
              <a:rPr lang="en-US" altLang="en-US" sz="2800"/>
              <a:t>Business loan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26">
            <a:extLst>
              <a:ext uri="{FF2B5EF4-FFF2-40B4-BE49-F238E27FC236}">
                <a16:creationId xmlns:a16="http://schemas.microsoft.com/office/drawing/2014/main" id="{F15EDFF8-6A22-4E08-8474-9BCDA89880F2}"/>
              </a:ext>
            </a:extLst>
          </p:cNvPr>
          <p:cNvSpPr>
            <a:spLocks noGrp="1" noChangeArrowheads="1"/>
          </p:cNvSpPr>
          <p:nvPr>
            <p:ph type="title"/>
          </p:nvPr>
        </p:nvSpPr>
        <p:spPr/>
        <p:txBody>
          <a:bodyPr/>
          <a:lstStyle/>
          <a:p>
            <a:r>
              <a:rPr lang="en-US" altLang="en-US"/>
              <a:t>General Rules</a:t>
            </a:r>
          </a:p>
        </p:txBody>
      </p:sp>
      <p:sp>
        <p:nvSpPr>
          <p:cNvPr id="86019" name="Rectangle 1027">
            <a:extLst>
              <a:ext uri="{FF2B5EF4-FFF2-40B4-BE49-F238E27FC236}">
                <a16:creationId xmlns:a16="http://schemas.microsoft.com/office/drawing/2014/main" id="{56452A39-4E58-4483-A12E-4EF7CB57808C}"/>
              </a:ext>
            </a:extLst>
          </p:cNvPr>
          <p:cNvSpPr>
            <a:spLocks noGrp="1" noChangeArrowheads="1"/>
          </p:cNvSpPr>
          <p:nvPr>
            <p:ph type="body" idx="1"/>
          </p:nvPr>
        </p:nvSpPr>
        <p:spPr/>
        <p:txBody>
          <a:bodyPr/>
          <a:lstStyle/>
          <a:p>
            <a:r>
              <a:rPr lang="en-US" altLang="en-US" sz="2800"/>
              <a:t>Make it an interesting read!</a:t>
            </a:r>
          </a:p>
          <a:p>
            <a:pPr lvl="1"/>
            <a:r>
              <a:rPr lang="en-US" altLang="en-US" sz="2400"/>
              <a:t>Bullet points</a:t>
            </a:r>
          </a:p>
          <a:p>
            <a:pPr lvl="1"/>
            <a:r>
              <a:rPr lang="en-US" altLang="en-US" sz="2400"/>
              <a:t>Balance creativity while still getting your point across</a:t>
            </a:r>
          </a:p>
          <a:p>
            <a:pPr lvl="1"/>
            <a:r>
              <a:rPr lang="en-US" altLang="en-US" sz="2400"/>
              <a:t>Use short (1-3 sentence) paragraphs</a:t>
            </a:r>
          </a:p>
          <a:p>
            <a:pPr lvl="1"/>
            <a:r>
              <a:rPr lang="en-US" altLang="en-US" sz="2400"/>
              <a:t>Be careful with using industry jargon</a:t>
            </a:r>
          </a:p>
          <a:p>
            <a:r>
              <a:rPr lang="en-US" altLang="en-US" sz="2800"/>
              <a:t>Write with objectivity</a:t>
            </a:r>
          </a:p>
          <a:p>
            <a:pPr lvl="1"/>
            <a:r>
              <a:rPr lang="en-US" altLang="en-US" sz="2400"/>
              <a:t>Consider using the third-person</a:t>
            </a:r>
          </a:p>
          <a:p>
            <a:r>
              <a:rPr lang="en-US" altLang="en-US" sz="2800"/>
              <a:t>Focus more on initial future (1-2 years), less on later years</a:t>
            </a:r>
          </a:p>
          <a:p>
            <a:endParaRPr lang="en-US" altLang="en-US" sz="2800"/>
          </a:p>
          <a:p>
            <a:pPr>
              <a:buFont typeface="Wingdings" panose="05000000000000000000" pitchFamily="2" charset="2"/>
              <a:buNone/>
            </a:pPr>
            <a:endParaRPr lang="en-US" altLang="en-US" sz="28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EC59F1A3-553C-4FE8-9B62-2A62F2DCFE58}"/>
              </a:ext>
            </a:extLst>
          </p:cNvPr>
          <p:cNvSpPr>
            <a:spLocks noGrp="1" noChangeArrowheads="1"/>
          </p:cNvSpPr>
          <p:nvPr>
            <p:ph type="title"/>
          </p:nvPr>
        </p:nvSpPr>
        <p:spPr>
          <a:xfrm>
            <a:off x="228600" y="228600"/>
            <a:ext cx="8686800" cy="1295400"/>
          </a:xfrm>
        </p:spPr>
        <p:txBody>
          <a:bodyPr/>
          <a:lstStyle/>
          <a:p>
            <a:r>
              <a:rPr lang="en-US" altLang="en-US" sz="4100"/>
              <a:t>What is an SBA Guaranteed Loan?</a:t>
            </a:r>
          </a:p>
        </p:txBody>
      </p:sp>
      <p:sp>
        <p:nvSpPr>
          <p:cNvPr id="96259" name="Rectangle 3">
            <a:extLst>
              <a:ext uri="{FF2B5EF4-FFF2-40B4-BE49-F238E27FC236}">
                <a16:creationId xmlns:a16="http://schemas.microsoft.com/office/drawing/2014/main" id="{E05EAC3A-1E32-4DBE-BE9F-367FF585B673}"/>
              </a:ext>
            </a:extLst>
          </p:cNvPr>
          <p:cNvSpPr>
            <a:spLocks noGrp="1" noChangeArrowheads="1"/>
          </p:cNvSpPr>
          <p:nvPr>
            <p:ph type="body" idx="1"/>
          </p:nvPr>
        </p:nvSpPr>
        <p:spPr/>
        <p:txBody>
          <a:bodyPr/>
          <a:lstStyle/>
          <a:p>
            <a:r>
              <a:rPr lang="en-US" altLang="en-US"/>
              <a:t>Loan obtained from a financial institution, guaranteed by the SBA</a:t>
            </a:r>
          </a:p>
          <a:p>
            <a:r>
              <a:rPr lang="en-US" altLang="en-US"/>
              <a:t>Loans of various sizes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F7958D4E-A262-46CC-8B05-4B16DC70AF33}"/>
              </a:ext>
            </a:extLst>
          </p:cNvPr>
          <p:cNvSpPr>
            <a:spLocks noGrp="1" noChangeArrowheads="1"/>
          </p:cNvSpPr>
          <p:nvPr>
            <p:ph type="title"/>
          </p:nvPr>
        </p:nvSpPr>
        <p:spPr/>
        <p:txBody>
          <a:bodyPr/>
          <a:lstStyle/>
          <a:p>
            <a:r>
              <a:rPr lang="en-US" altLang="en-US"/>
              <a:t>What are the Requirements?</a:t>
            </a:r>
          </a:p>
        </p:txBody>
      </p:sp>
      <p:sp>
        <p:nvSpPr>
          <p:cNvPr id="97283" name="Rectangle 3">
            <a:extLst>
              <a:ext uri="{FF2B5EF4-FFF2-40B4-BE49-F238E27FC236}">
                <a16:creationId xmlns:a16="http://schemas.microsoft.com/office/drawing/2014/main" id="{5F8086DC-6C38-4987-AC05-FDB4AE648980}"/>
              </a:ext>
            </a:extLst>
          </p:cNvPr>
          <p:cNvSpPr>
            <a:spLocks noGrp="1" noChangeArrowheads="1"/>
          </p:cNvSpPr>
          <p:nvPr>
            <p:ph type="body" idx="1"/>
          </p:nvPr>
        </p:nvSpPr>
        <p:spPr/>
        <p:txBody>
          <a:bodyPr/>
          <a:lstStyle/>
          <a:p>
            <a:r>
              <a:rPr lang="en-US" altLang="en-US"/>
              <a:t>An excellent personal and business credit record </a:t>
            </a:r>
          </a:p>
          <a:p>
            <a:r>
              <a:rPr lang="en-US" altLang="en-US"/>
              <a:t>Adequate collateral</a:t>
            </a:r>
          </a:p>
          <a:p>
            <a:r>
              <a:rPr lang="en-US" altLang="en-US"/>
              <a:t>Cash investment: generally 20-30% of total project</a:t>
            </a:r>
          </a:p>
          <a:p>
            <a:r>
              <a:rPr lang="en-US" altLang="en-US"/>
              <a:t>Experience in the business you are starting</a:t>
            </a:r>
          </a:p>
          <a:p>
            <a:r>
              <a:rPr lang="en-US" altLang="en-US"/>
              <a:t>A solid business plan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122F3A7E-C58F-4ACF-B0E1-92B9CBD396FD}"/>
              </a:ext>
            </a:extLst>
          </p:cNvPr>
          <p:cNvSpPr>
            <a:spLocks noGrp="1" noChangeArrowheads="1"/>
          </p:cNvSpPr>
          <p:nvPr>
            <p:ph type="title"/>
          </p:nvPr>
        </p:nvSpPr>
        <p:spPr/>
        <p:txBody>
          <a:bodyPr/>
          <a:lstStyle/>
          <a:p>
            <a:r>
              <a:rPr lang="en-US" altLang="en-US" sz="4000" b="1"/>
              <a:t>Financial Plan: Startup Budget</a:t>
            </a:r>
          </a:p>
        </p:txBody>
      </p:sp>
      <p:sp>
        <p:nvSpPr>
          <p:cNvPr id="59395" name="Rectangle 3">
            <a:extLst>
              <a:ext uri="{FF2B5EF4-FFF2-40B4-BE49-F238E27FC236}">
                <a16:creationId xmlns:a16="http://schemas.microsoft.com/office/drawing/2014/main" id="{5C3B3B13-A240-41E0-BA52-9721BD13ABE7}"/>
              </a:ext>
            </a:extLst>
          </p:cNvPr>
          <p:cNvSpPr>
            <a:spLocks noGrp="1" noChangeArrowheads="1"/>
          </p:cNvSpPr>
          <p:nvPr>
            <p:ph type="body" idx="1"/>
          </p:nvPr>
        </p:nvSpPr>
        <p:spPr/>
        <p:txBody>
          <a:bodyPr/>
          <a:lstStyle/>
          <a:p>
            <a:pPr>
              <a:lnSpc>
                <a:spcPct val="80000"/>
              </a:lnSpc>
            </a:pPr>
            <a:r>
              <a:rPr lang="en-US" altLang="en-US" sz="2400"/>
              <a:t>Personnel (costs prior to opening)</a:t>
            </a:r>
          </a:p>
          <a:p>
            <a:pPr>
              <a:lnSpc>
                <a:spcPct val="80000"/>
              </a:lnSpc>
            </a:pPr>
            <a:r>
              <a:rPr lang="en-US" altLang="en-US" sz="2400"/>
              <a:t>Occupancy (lease, rent, or mortgage)</a:t>
            </a:r>
          </a:p>
          <a:p>
            <a:pPr>
              <a:lnSpc>
                <a:spcPct val="80000"/>
              </a:lnSpc>
            </a:pPr>
            <a:r>
              <a:rPr lang="en-US" altLang="en-US" sz="2400"/>
              <a:t>Legal/ Professional Fees</a:t>
            </a:r>
          </a:p>
          <a:p>
            <a:pPr>
              <a:lnSpc>
                <a:spcPct val="80000"/>
              </a:lnSpc>
            </a:pPr>
            <a:r>
              <a:rPr lang="en-US" altLang="en-US" sz="2400"/>
              <a:t>Equipment</a:t>
            </a:r>
          </a:p>
          <a:p>
            <a:pPr>
              <a:lnSpc>
                <a:spcPct val="80000"/>
              </a:lnSpc>
            </a:pPr>
            <a:r>
              <a:rPr lang="en-US" altLang="en-US" sz="2400"/>
              <a:t>Supplies</a:t>
            </a:r>
          </a:p>
          <a:p>
            <a:pPr>
              <a:lnSpc>
                <a:spcPct val="80000"/>
              </a:lnSpc>
            </a:pPr>
            <a:r>
              <a:rPr lang="en-US" altLang="en-US" sz="2400"/>
              <a:t>Salary/ Wages</a:t>
            </a:r>
          </a:p>
          <a:p>
            <a:pPr>
              <a:lnSpc>
                <a:spcPct val="80000"/>
              </a:lnSpc>
            </a:pPr>
            <a:r>
              <a:rPr lang="en-US" altLang="en-US" sz="2400"/>
              <a:t>Utilities</a:t>
            </a:r>
          </a:p>
          <a:p>
            <a:pPr>
              <a:lnSpc>
                <a:spcPct val="80000"/>
              </a:lnSpc>
            </a:pPr>
            <a:r>
              <a:rPr lang="en-US" altLang="en-US" sz="2400"/>
              <a:t>Payroll Expenses</a:t>
            </a:r>
          </a:p>
          <a:p>
            <a:pPr>
              <a:lnSpc>
                <a:spcPct val="80000"/>
              </a:lnSpc>
            </a:pPr>
            <a:r>
              <a:rPr lang="en-US" altLang="en-US" sz="2400"/>
              <a:t>Internet</a:t>
            </a:r>
          </a:p>
          <a:p>
            <a:pPr>
              <a:lnSpc>
                <a:spcPct val="80000"/>
              </a:lnSpc>
            </a:pPr>
            <a:r>
              <a:rPr lang="en-US" altLang="en-US" sz="2400"/>
              <a:t>Licenses/ Permits</a:t>
            </a:r>
          </a:p>
          <a:p>
            <a:pPr>
              <a:lnSpc>
                <a:spcPct val="80000"/>
              </a:lnSpc>
            </a:pPr>
            <a:r>
              <a:rPr lang="en-US" altLang="en-US" sz="2400"/>
              <a:t>Insurance</a:t>
            </a:r>
          </a:p>
          <a:p>
            <a:pPr>
              <a:lnSpc>
                <a:spcPct val="80000"/>
              </a:lnSpc>
            </a:pPr>
            <a:r>
              <a:rPr lang="en-US" altLang="en-US" sz="2400"/>
              <a:t>Advertising/ Promotions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27054D8-43F3-4B88-A127-07EAEE9ABC86}"/>
              </a:ext>
            </a:extLst>
          </p:cNvPr>
          <p:cNvSpPr>
            <a:spLocks noGrp="1" noChangeArrowheads="1"/>
          </p:cNvSpPr>
          <p:nvPr>
            <p:ph type="title"/>
          </p:nvPr>
        </p:nvSpPr>
        <p:spPr/>
        <p:txBody>
          <a:bodyPr/>
          <a:lstStyle/>
          <a:p>
            <a:r>
              <a:rPr lang="en-US" altLang="en-US" sz="4000" b="1"/>
              <a:t>Financial Plan: Operating Budget</a:t>
            </a:r>
          </a:p>
        </p:txBody>
      </p:sp>
      <p:sp>
        <p:nvSpPr>
          <p:cNvPr id="60419" name="Rectangle 3">
            <a:extLst>
              <a:ext uri="{FF2B5EF4-FFF2-40B4-BE49-F238E27FC236}">
                <a16:creationId xmlns:a16="http://schemas.microsoft.com/office/drawing/2014/main" id="{ABCC1123-318E-430E-A70B-172C750A20D0}"/>
              </a:ext>
            </a:extLst>
          </p:cNvPr>
          <p:cNvSpPr>
            <a:spLocks noGrp="1" noChangeArrowheads="1"/>
          </p:cNvSpPr>
          <p:nvPr>
            <p:ph type="body" sz="half" idx="1"/>
          </p:nvPr>
        </p:nvSpPr>
        <p:spPr/>
        <p:txBody>
          <a:bodyPr/>
          <a:lstStyle/>
          <a:p>
            <a:pPr>
              <a:lnSpc>
                <a:spcPct val="80000"/>
              </a:lnSpc>
            </a:pPr>
            <a:r>
              <a:rPr lang="en-US" altLang="en-US" sz="2400"/>
              <a:t>Personnel</a:t>
            </a:r>
          </a:p>
          <a:p>
            <a:pPr>
              <a:lnSpc>
                <a:spcPct val="80000"/>
              </a:lnSpc>
            </a:pPr>
            <a:r>
              <a:rPr lang="en-US" altLang="en-US" sz="2400"/>
              <a:t>Lease/ Rent/ Mortgage</a:t>
            </a:r>
          </a:p>
          <a:p>
            <a:pPr>
              <a:lnSpc>
                <a:spcPct val="80000"/>
              </a:lnSpc>
            </a:pPr>
            <a:r>
              <a:rPr lang="en-US" altLang="en-US" sz="2400"/>
              <a:t>Loan Payments</a:t>
            </a:r>
          </a:p>
          <a:p>
            <a:pPr>
              <a:lnSpc>
                <a:spcPct val="80000"/>
              </a:lnSpc>
            </a:pPr>
            <a:r>
              <a:rPr lang="en-US" altLang="en-US" sz="2400"/>
              <a:t>Legal Fees</a:t>
            </a:r>
          </a:p>
          <a:p>
            <a:pPr>
              <a:lnSpc>
                <a:spcPct val="80000"/>
              </a:lnSpc>
            </a:pPr>
            <a:r>
              <a:rPr lang="en-US" altLang="en-US" sz="2400"/>
              <a:t>Accounting</a:t>
            </a:r>
          </a:p>
          <a:p>
            <a:pPr>
              <a:lnSpc>
                <a:spcPct val="80000"/>
              </a:lnSpc>
            </a:pPr>
            <a:r>
              <a:rPr lang="en-US" altLang="en-US" sz="2400"/>
              <a:t>Supplies</a:t>
            </a:r>
          </a:p>
          <a:p>
            <a:pPr>
              <a:lnSpc>
                <a:spcPct val="80000"/>
              </a:lnSpc>
            </a:pPr>
            <a:r>
              <a:rPr lang="en-US" altLang="en-US" sz="2400"/>
              <a:t>Salaries/ Wages</a:t>
            </a:r>
          </a:p>
          <a:p>
            <a:pPr>
              <a:lnSpc>
                <a:spcPct val="80000"/>
              </a:lnSpc>
            </a:pPr>
            <a:r>
              <a:rPr lang="en-US" altLang="en-US" sz="2400"/>
              <a:t>Dues/ Subscriptions/ Fees</a:t>
            </a:r>
          </a:p>
          <a:p>
            <a:pPr>
              <a:lnSpc>
                <a:spcPct val="80000"/>
              </a:lnSpc>
            </a:pPr>
            <a:r>
              <a:rPr lang="en-US" altLang="en-US" sz="2400"/>
              <a:t>Repairs/ Maintenance</a:t>
            </a:r>
          </a:p>
        </p:txBody>
      </p:sp>
      <p:sp>
        <p:nvSpPr>
          <p:cNvPr id="60420" name="Rectangle 4">
            <a:extLst>
              <a:ext uri="{FF2B5EF4-FFF2-40B4-BE49-F238E27FC236}">
                <a16:creationId xmlns:a16="http://schemas.microsoft.com/office/drawing/2014/main" id="{60044A24-0400-42F4-8B3C-186A1477F052}"/>
              </a:ext>
            </a:extLst>
          </p:cNvPr>
          <p:cNvSpPr>
            <a:spLocks noGrp="1" noChangeArrowheads="1"/>
          </p:cNvSpPr>
          <p:nvPr>
            <p:ph type="body" sz="half" idx="2"/>
          </p:nvPr>
        </p:nvSpPr>
        <p:spPr/>
        <p:txBody>
          <a:bodyPr/>
          <a:lstStyle/>
          <a:p>
            <a:pPr>
              <a:lnSpc>
                <a:spcPct val="80000"/>
              </a:lnSpc>
            </a:pPr>
            <a:r>
              <a:rPr lang="en-US" altLang="en-US" sz="2400"/>
              <a:t>Insurance</a:t>
            </a:r>
          </a:p>
          <a:p>
            <a:pPr>
              <a:lnSpc>
                <a:spcPct val="80000"/>
              </a:lnSpc>
            </a:pPr>
            <a:r>
              <a:rPr lang="en-US" altLang="en-US" sz="2400"/>
              <a:t>Advertising/ Promotions</a:t>
            </a:r>
          </a:p>
          <a:p>
            <a:pPr>
              <a:lnSpc>
                <a:spcPct val="80000"/>
              </a:lnSpc>
            </a:pPr>
            <a:r>
              <a:rPr lang="en-US" altLang="en-US" sz="2400"/>
              <a:t>Depreciation</a:t>
            </a:r>
          </a:p>
          <a:p>
            <a:pPr>
              <a:lnSpc>
                <a:spcPct val="80000"/>
              </a:lnSpc>
            </a:pPr>
            <a:r>
              <a:rPr lang="en-US" altLang="en-US" sz="2400"/>
              <a:t>Payroll Expenses</a:t>
            </a:r>
          </a:p>
          <a:p>
            <a:pPr>
              <a:lnSpc>
                <a:spcPct val="80000"/>
              </a:lnSpc>
            </a:pPr>
            <a:r>
              <a:rPr lang="en-US" altLang="en-US" sz="2400"/>
              <a:t>Internet</a:t>
            </a:r>
          </a:p>
          <a:p>
            <a:pPr>
              <a:lnSpc>
                <a:spcPct val="80000"/>
              </a:lnSpc>
            </a:pPr>
            <a:r>
              <a:rPr lang="en-US" altLang="en-US" sz="2400"/>
              <a:t>Payroll Taxes</a:t>
            </a:r>
          </a:p>
          <a:p>
            <a:pPr>
              <a:lnSpc>
                <a:spcPct val="80000"/>
              </a:lnSpc>
            </a:pPr>
            <a:r>
              <a:rPr lang="en-US" altLang="en-US" sz="2400"/>
              <a:t>Travel/ Entertainment</a:t>
            </a:r>
          </a:p>
          <a:p>
            <a:pPr>
              <a:lnSpc>
                <a:spcPct val="80000"/>
              </a:lnSpc>
            </a:pPr>
            <a:r>
              <a:rPr lang="en-US" altLang="en-US" sz="2400"/>
              <a:t>Miscellaneous</a:t>
            </a:r>
          </a:p>
          <a:p>
            <a:pPr>
              <a:lnSpc>
                <a:spcPct val="80000"/>
              </a:lnSpc>
            </a:pPr>
            <a:r>
              <a:rPr lang="en-US" altLang="en-US" sz="2400"/>
              <a:t>3-6 Months of Operating Capital</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448BE9CA-0235-4754-B6F0-4D58D2F72780}"/>
              </a:ext>
            </a:extLst>
          </p:cNvPr>
          <p:cNvSpPr>
            <a:spLocks noGrp="1" noChangeArrowheads="1"/>
          </p:cNvSpPr>
          <p:nvPr>
            <p:ph type="title"/>
          </p:nvPr>
        </p:nvSpPr>
        <p:spPr>
          <a:xfrm>
            <a:off x="0" y="274638"/>
            <a:ext cx="9144000" cy="1143000"/>
          </a:xfrm>
        </p:spPr>
        <p:txBody>
          <a:bodyPr/>
          <a:lstStyle/>
          <a:p>
            <a:r>
              <a:rPr lang="en-US" altLang="en-US" sz="4000" b="1"/>
              <a:t>Financial Plan: Sources and Uses</a:t>
            </a:r>
          </a:p>
        </p:txBody>
      </p:sp>
      <p:sp>
        <p:nvSpPr>
          <p:cNvPr id="62467" name="Rectangle 3">
            <a:extLst>
              <a:ext uri="{FF2B5EF4-FFF2-40B4-BE49-F238E27FC236}">
                <a16:creationId xmlns:a16="http://schemas.microsoft.com/office/drawing/2014/main" id="{9826A2AD-61A6-494F-AFFE-2EC6D3445247}"/>
              </a:ext>
            </a:extLst>
          </p:cNvPr>
          <p:cNvSpPr>
            <a:spLocks noGrp="1" noChangeArrowheads="1"/>
          </p:cNvSpPr>
          <p:nvPr>
            <p:ph type="body" idx="1"/>
          </p:nvPr>
        </p:nvSpPr>
        <p:spPr/>
        <p:txBody>
          <a:bodyPr/>
          <a:lstStyle/>
          <a:p>
            <a:r>
              <a:rPr lang="en-US" altLang="en-US"/>
              <a:t>Sources of funds</a:t>
            </a:r>
          </a:p>
          <a:p>
            <a:r>
              <a:rPr lang="en-US" altLang="en-US"/>
              <a:t>Details of requested financing</a:t>
            </a:r>
          </a:p>
          <a:p>
            <a:pPr lvl="1"/>
            <a:r>
              <a:rPr lang="en-US" altLang="en-US"/>
              <a:t>Amount</a:t>
            </a:r>
          </a:p>
          <a:p>
            <a:pPr lvl="1"/>
            <a:r>
              <a:rPr lang="en-US" altLang="en-US"/>
              <a:t>Use </a:t>
            </a:r>
          </a:p>
          <a:p>
            <a:pPr lvl="1"/>
            <a:r>
              <a:rPr lang="en-US" altLang="en-US"/>
              <a:t>Terms</a:t>
            </a:r>
          </a:p>
          <a:p>
            <a:pPr lvl="1"/>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09" name="Rectangle 321">
            <a:extLst>
              <a:ext uri="{FF2B5EF4-FFF2-40B4-BE49-F238E27FC236}">
                <a16:creationId xmlns:a16="http://schemas.microsoft.com/office/drawing/2014/main" id="{0BC59B65-6873-4133-A1B1-BFCAB72811FA}"/>
              </a:ext>
            </a:extLst>
          </p:cNvPr>
          <p:cNvSpPr>
            <a:spLocks noGrp="1" noChangeArrowheads="1"/>
          </p:cNvSpPr>
          <p:nvPr>
            <p:ph type="title"/>
          </p:nvPr>
        </p:nvSpPr>
        <p:spPr/>
        <p:txBody>
          <a:bodyPr/>
          <a:lstStyle/>
          <a:p>
            <a:r>
              <a:rPr lang="en-US" altLang="en-US"/>
              <a:t> </a:t>
            </a:r>
          </a:p>
        </p:txBody>
      </p:sp>
      <p:pic>
        <p:nvPicPr>
          <p:cNvPr id="64461" name="Picture 973">
            <a:extLst>
              <a:ext uri="{FF2B5EF4-FFF2-40B4-BE49-F238E27FC236}">
                <a16:creationId xmlns:a16="http://schemas.microsoft.com/office/drawing/2014/main" id="{CAF9AA8B-2983-4833-9C2E-4D6FC536471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457200"/>
            <a:ext cx="5715000" cy="5943600"/>
          </a:xfrm>
          <a:noFill/>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038" name="Picture 358">
            <a:extLst>
              <a:ext uri="{FF2B5EF4-FFF2-40B4-BE49-F238E27FC236}">
                <a16:creationId xmlns:a16="http://schemas.microsoft.com/office/drawing/2014/main" id="{BF18BC0D-2321-4642-97BC-CD596D744C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08000"/>
            <a:ext cx="8229600" cy="584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400" name="Picture 696">
            <a:extLst>
              <a:ext uri="{FF2B5EF4-FFF2-40B4-BE49-F238E27FC236}">
                <a16:creationId xmlns:a16="http://schemas.microsoft.com/office/drawing/2014/main" id="{697AA17D-E02D-4FE2-86E6-E68B56AEB2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57200"/>
            <a:ext cx="7002463"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016" name="Picture 1312">
            <a:extLst>
              <a:ext uri="{FF2B5EF4-FFF2-40B4-BE49-F238E27FC236}">
                <a16:creationId xmlns:a16="http://schemas.microsoft.com/office/drawing/2014/main" id="{39790811-80BA-4C83-994C-73659F42E5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04800"/>
            <a:ext cx="58674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7736C1E0-C564-454F-8E6D-A36AB97C7158}"/>
              </a:ext>
            </a:extLst>
          </p:cNvPr>
          <p:cNvSpPr>
            <a:spLocks noGrp="1" noChangeArrowheads="1"/>
          </p:cNvSpPr>
          <p:nvPr>
            <p:ph type="title"/>
          </p:nvPr>
        </p:nvSpPr>
        <p:spPr/>
        <p:txBody>
          <a:bodyPr/>
          <a:lstStyle/>
          <a:p>
            <a:r>
              <a:rPr lang="en-US" altLang="en-US" b="1"/>
              <a:t>Appendices</a:t>
            </a:r>
          </a:p>
        </p:txBody>
      </p:sp>
      <p:sp>
        <p:nvSpPr>
          <p:cNvPr id="74755" name="Rectangle 3">
            <a:extLst>
              <a:ext uri="{FF2B5EF4-FFF2-40B4-BE49-F238E27FC236}">
                <a16:creationId xmlns:a16="http://schemas.microsoft.com/office/drawing/2014/main" id="{719F2A27-7BA4-49E4-8C67-6F0BFCCDEFE2}"/>
              </a:ext>
            </a:extLst>
          </p:cNvPr>
          <p:cNvSpPr>
            <a:spLocks noGrp="1" noChangeArrowheads="1"/>
          </p:cNvSpPr>
          <p:nvPr>
            <p:ph type="body" idx="1"/>
          </p:nvPr>
        </p:nvSpPr>
        <p:spPr>
          <a:xfrm>
            <a:off x="457200" y="1371600"/>
            <a:ext cx="8229600" cy="4754563"/>
          </a:xfrm>
        </p:spPr>
        <p:txBody>
          <a:bodyPr/>
          <a:lstStyle/>
          <a:p>
            <a:pPr>
              <a:lnSpc>
                <a:spcPct val="90000"/>
              </a:lnSpc>
            </a:pPr>
            <a:r>
              <a:rPr lang="en-US" altLang="en-US" sz="2800"/>
              <a:t>Supplemental materials</a:t>
            </a:r>
          </a:p>
          <a:p>
            <a:pPr lvl="1">
              <a:lnSpc>
                <a:spcPct val="90000"/>
              </a:lnSpc>
            </a:pPr>
            <a:r>
              <a:rPr lang="en-US" altLang="en-US" sz="2400"/>
              <a:t>Resumes of management team</a:t>
            </a:r>
          </a:p>
          <a:p>
            <a:pPr lvl="1">
              <a:lnSpc>
                <a:spcPct val="90000"/>
              </a:lnSpc>
            </a:pPr>
            <a:r>
              <a:rPr lang="en-US" altLang="en-US" sz="2400"/>
              <a:t>Past three years of tax returns</a:t>
            </a:r>
          </a:p>
          <a:p>
            <a:pPr lvl="1">
              <a:lnSpc>
                <a:spcPct val="90000"/>
              </a:lnSpc>
            </a:pPr>
            <a:r>
              <a:rPr lang="en-US" altLang="en-US" sz="2400"/>
              <a:t>Current bank statements</a:t>
            </a:r>
          </a:p>
          <a:p>
            <a:pPr lvl="1">
              <a:lnSpc>
                <a:spcPct val="90000"/>
              </a:lnSpc>
            </a:pPr>
            <a:r>
              <a:rPr lang="en-US" altLang="en-US" sz="2400"/>
              <a:t>Copies of existing loans or notes</a:t>
            </a:r>
          </a:p>
          <a:p>
            <a:pPr lvl="1">
              <a:lnSpc>
                <a:spcPct val="90000"/>
              </a:lnSpc>
            </a:pPr>
            <a:r>
              <a:rPr lang="en-US" altLang="en-US" sz="2400"/>
              <a:t>Interim income statement and balance sheet</a:t>
            </a:r>
          </a:p>
          <a:p>
            <a:pPr lvl="1">
              <a:lnSpc>
                <a:spcPct val="90000"/>
              </a:lnSpc>
            </a:pPr>
            <a:r>
              <a:rPr lang="en-US" altLang="en-US" sz="2400"/>
              <a:t>Personal financial statement</a:t>
            </a:r>
          </a:p>
          <a:p>
            <a:pPr lvl="1">
              <a:lnSpc>
                <a:spcPct val="90000"/>
              </a:lnSpc>
            </a:pPr>
            <a:r>
              <a:rPr lang="en-US" altLang="en-US" sz="2400"/>
              <a:t>Copies of legal documents</a:t>
            </a:r>
          </a:p>
          <a:p>
            <a:pPr lvl="1">
              <a:lnSpc>
                <a:spcPct val="90000"/>
              </a:lnSpc>
            </a:pPr>
            <a:r>
              <a:rPr lang="en-US" altLang="en-US" sz="2400"/>
              <a:t>Copies of potential contracts</a:t>
            </a:r>
          </a:p>
          <a:p>
            <a:pPr lvl="1">
              <a:lnSpc>
                <a:spcPct val="90000"/>
              </a:lnSpc>
            </a:pPr>
            <a:r>
              <a:rPr lang="en-US" altLang="en-US" sz="2400"/>
              <a:t>Letters of reference</a:t>
            </a:r>
          </a:p>
          <a:p>
            <a:pPr>
              <a:lnSpc>
                <a:spcPct val="90000"/>
              </a:lnSpc>
            </a:pPr>
            <a:r>
              <a:rPr lang="en-US" altLang="en-US" sz="2800"/>
              <a:t>TOTAL PACKAGE FOR A LOAN APPLICATION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4603278-57C5-4FC7-9066-5FB1E8870856}"/>
              </a:ext>
            </a:extLst>
          </p:cNvPr>
          <p:cNvSpPr>
            <a:spLocks noGrp="1" noChangeArrowheads="1"/>
          </p:cNvSpPr>
          <p:nvPr>
            <p:ph type="title"/>
          </p:nvPr>
        </p:nvSpPr>
        <p:spPr/>
        <p:txBody>
          <a:bodyPr/>
          <a:lstStyle/>
          <a:p>
            <a:r>
              <a:rPr lang="en-US" altLang="en-US" b="1"/>
              <a:t>Outline of a Business Plan</a:t>
            </a:r>
          </a:p>
        </p:txBody>
      </p:sp>
      <p:sp>
        <p:nvSpPr>
          <p:cNvPr id="8195" name="Rectangle 3">
            <a:extLst>
              <a:ext uri="{FF2B5EF4-FFF2-40B4-BE49-F238E27FC236}">
                <a16:creationId xmlns:a16="http://schemas.microsoft.com/office/drawing/2014/main" id="{E8A6C009-2E78-4D43-A2A2-5A2527AE3246}"/>
              </a:ext>
            </a:extLst>
          </p:cNvPr>
          <p:cNvSpPr>
            <a:spLocks noGrp="1" noChangeArrowheads="1"/>
          </p:cNvSpPr>
          <p:nvPr>
            <p:ph type="body" idx="1"/>
          </p:nvPr>
        </p:nvSpPr>
        <p:spPr/>
        <p:txBody>
          <a:bodyPr/>
          <a:lstStyle/>
          <a:p>
            <a:pPr marL="609600" indent="-609600"/>
            <a:r>
              <a:rPr lang="en-US" altLang="en-US"/>
              <a:t>Cover Sheet</a:t>
            </a:r>
          </a:p>
          <a:p>
            <a:pPr marL="609600" indent="-609600"/>
            <a:r>
              <a:rPr lang="en-US" altLang="en-US"/>
              <a:t>Executive Summary</a:t>
            </a:r>
          </a:p>
          <a:p>
            <a:pPr marL="609600" indent="-609600"/>
            <a:r>
              <a:rPr lang="en-US" altLang="en-US"/>
              <a:t>Table of Contents</a:t>
            </a:r>
          </a:p>
          <a:p>
            <a:pPr marL="609600" indent="-609600">
              <a:buFontTx/>
              <a:buAutoNum type="arabicParenR"/>
            </a:pPr>
            <a:r>
              <a:rPr lang="en-US" altLang="en-US"/>
              <a:t>Statement of Purpose</a:t>
            </a:r>
          </a:p>
          <a:p>
            <a:pPr marL="609600" indent="-609600">
              <a:buFontTx/>
              <a:buAutoNum type="arabicParenR"/>
            </a:pPr>
            <a:r>
              <a:rPr lang="en-US" altLang="en-US"/>
              <a:t>Company History</a:t>
            </a:r>
          </a:p>
          <a:p>
            <a:pPr marL="609600" indent="-609600">
              <a:buFontTx/>
              <a:buAutoNum type="arabicParenR"/>
            </a:pPr>
            <a:r>
              <a:rPr lang="en-US" altLang="en-US"/>
              <a:t>Business Description</a:t>
            </a:r>
          </a:p>
          <a:p>
            <a:pPr marL="609600" indent="-609600">
              <a:buFontTx/>
              <a:buAutoNum type="arabicParenR"/>
            </a:pPr>
            <a:r>
              <a:rPr lang="en-US" altLang="en-US"/>
              <a:t>Products and Services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D3E11CD-4BDB-4B86-AF27-EAD9001D3559}"/>
              </a:ext>
            </a:extLst>
          </p:cNvPr>
          <p:cNvSpPr>
            <a:spLocks noGrp="1" noChangeArrowheads="1"/>
          </p:cNvSpPr>
          <p:nvPr>
            <p:ph type="title"/>
          </p:nvPr>
        </p:nvSpPr>
        <p:spPr>
          <a:xfrm>
            <a:off x="0" y="274638"/>
            <a:ext cx="9144000" cy="715962"/>
          </a:xfrm>
        </p:spPr>
        <p:txBody>
          <a:bodyPr/>
          <a:lstStyle/>
          <a:p>
            <a:r>
              <a:rPr lang="en-US" altLang="en-US" sz="3600" b="1"/>
              <a:t>Sample: Executive Summary (1 of 2)</a:t>
            </a:r>
          </a:p>
        </p:txBody>
      </p:sp>
      <p:sp>
        <p:nvSpPr>
          <p:cNvPr id="24579" name="Rectangle 3">
            <a:extLst>
              <a:ext uri="{FF2B5EF4-FFF2-40B4-BE49-F238E27FC236}">
                <a16:creationId xmlns:a16="http://schemas.microsoft.com/office/drawing/2014/main" id="{76C7E767-5B42-4EED-8832-87CFD695A2F3}"/>
              </a:ext>
            </a:extLst>
          </p:cNvPr>
          <p:cNvSpPr>
            <a:spLocks noGrp="1" noChangeArrowheads="1"/>
          </p:cNvSpPr>
          <p:nvPr>
            <p:ph type="body" idx="1"/>
          </p:nvPr>
        </p:nvSpPr>
        <p:spPr>
          <a:xfrm>
            <a:off x="0" y="990600"/>
            <a:ext cx="9144000" cy="5867400"/>
          </a:xfrm>
        </p:spPr>
        <p:txBody>
          <a:bodyPr/>
          <a:lstStyle/>
          <a:p>
            <a:pPr>
              <a:lnSpc>
                <a:spcPct val="80000"/>
              </a:lnSpc>
              <a:buClr>
                <a:schemeClr val="tx1"/>
              </a:buClr>
              <a:buFont typeface="Wingdings" panose="05000000000000000000" pitchFamily="2" charset="2"/>
              <a:buNone/>
            </a:pPr>
            <a:r>
              <a:rPr lang="en-US" altLang="en-US" sz="1800"/>
              <a:t>	</a:t>
            </a:r>
            <a:r>
              <a:rPr lang="en-US" altLang="en-US" sz="2200"/>
              <a:t>	JavaNet, unlike a typical cafe, will provide a unique forum for communication and entertainment through the medium of the Internet. JavaNet is the answer to an increasing demand. The public wants: (1) access to the methods of communication and volumes of information now available on the Internet, and (2) access at a cost they can afford and in such a way that they aren't socially, economically, or politically isolated. JavaNet's goal is to provide the community with a social, educational, entertaining, atmosphere for worldwide communication.</a:t>
            </a:r>
          </a:p>
          <a:p>
            <a:pPr>
              <a:lnSpc>
                <a:spcPct val="80000"/>
              </a:lnSpc>
              <a:buClr>
                <a:schemeClr val="tx1"/>
              </a:buClr>
              <a:buFont typeface="Wingdings" panose="05000000000000000000" pitchFamily="2" charset="2"/>
              <a:buNone/>
            </a:pPr>
            <a:r>
              <a:rPr lang="en-US" altLang="en-US" sz="2200"/>
              <a:t>		This business plan is prepared to obtain financing in the amount of $24,000. The supplemental financing is required to begin work on site preparation and modifications, equipment purchases, and to cover expenses in the first year of operations. Additional financing has already been secured in the form of: (1) $24,000 from the Oregon Economic Development Fund (2) $19,000 of personal savings from owner Cale Bruckner (3) $36,000 from three investors (4) and $9,290 in the form of short-term loans.</a:t>
            </a:r>
          </a:p>
          <a:p>
            <a:pPr>
              <a:lnSpc>
                <a:spcPct val="80000"/>
              </a:lnSpc>
              <a:buClr>
                <a:schemeClr val="tx1"/>
              </a:buClr>
              <a:buFont typeface="Wingdings" panose="05000000000000000000" pitchFamily="2" charset="2"/>
              <a:buNone/>
            </a:pPr>
            <a:r>
              <a:rPr lang="en-US" altLang="en-US" sz="240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a:extLst>
              <a:ext uri="{FF2B5EF4-FFF2-40B4-BE49-F238E27FC236}">
                <a16:creationId xmlns:a16="http://schemas.microsoft.com/office/drawing/2014/main" id="{FAED53BD-7AFA-4851-B98D-9080D9329544}"/>
              </a:ext>
            </a:extLst>
          </p:cNvPr>
          <p:cNvSpPr>
            <a:spLocks noChangeArrowheads="1"/>
          </p:cNvSpPr>
          <p:nvPr/>
        </p:nvSpPr>
        <p:spPr bwMode="auto">
          <a:xfrm>
            <a:off x="0" y="274638"/>
            <a:ext cx="91440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a:lstStyle>
          <a:p>
            <a:pPr eaLnBrk="1" hangingPunct="1"/>
            <a:r>
              <a:rPr lang="en-US" altLang="en-US" sz="3600" b="1"/>
              <a:t>Sample: Executive Summary (2 of 2)</a:t>
            </a:r>
          </a:p>
        </p:txBody>
      </p:sp>
      <p:sp>
        <p:nvSpPr>
          <p:cNvPr id="25607" name="Rectangle 7">
            <a:extLst>
              <a:ext uri="{FF2B5EF4-FFF2-40B4-BE49-F238E27FC236}">
                <a16:creationId xmlns:a16="http://schemas.microsoft.com/office/drawing/2014/main" id="{1BA29F2E-D65A-4DB3-AC01-E32BC8E41D41}"/>
              </a:ext>
            </a:extLst>
          </p:cNvPr>
          <p:cNvSpPr>
            <a:spLocks noChangeArrowheads="1"/>
          </p:cNvSpPr>
          <p:nvPr/>
        </p:nvSpPr>
        <p:spPr bwMode="auto">
          <a:xfrm>
            <a:off x="0" y="1143000"/>
            <a:ext cx="88392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Verdana" panose="020B060403050404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Verdana" panose="020B060403050404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effectLst>
                  <a:outerShdw blurRad="38100" dist="38100" dir="2700000" algn="tl">
                    <a:srgbClr val="000000"/>
                  </a:outerShdw>
                </a:effectLst>
                <a:latin typeface="Verdana" panose="020B060403050404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Verdana" panose="020B060403050404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5pPr>
            <a:lvl6pPr marL="25146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6pPr>
            <a:lvl7pPr marL="29718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7pPr>
            <a:lvl8pPr marL="34290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8pPr>
            <a:lvl9pPr marL="38862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defRPr>
            </a:lvl9pPr>
          </a:lstStyle>
          <a:p>
            <a:pPr eaLnBrk="1" hangingPunct="1">
              <a:lnSpc>
                <a:spcPct val="80000"/>
              </a:lnSpc>
              <a:buClr>
                <a:schemeClr val="tx1"/>
              </a:buClr>
              <a:buFont typeface="Wingdings" panose="05000000000000000000" pitchFamily="2" charset="2"/>
              <a:buNone/>
            </a:pPr>
            <a:r>
              <a:rPr lang="en-US" altLang="en-US" sz="2400"/>
              <a:t>		</a:t>
            </a:r>
            <a:r>
              <a:rPr lang="en-US" altLang="en-US" sz="2200"/>
              <a:t>JavaNet will be incorporated as an LLC corporation. This will shield the owner Cale Bruckner, and the three outside investors, Luke Walsh, Doug Wilson, and John Underwood, from issues of personal liability and double taxation. The investors will be treated as shareholders and therefore will not be liable for more than their individual personal investment of $12,000 each.</a:t>
            </a:r>
          </a:p>
          <a:p>
            <a:pPr eaLnBrk="1" hangingPunct="1">
              <a:lnSpc>
                <a:spcPct val="80000"/>
              </a:lnSpc>
              <a:buClr>
                <a:schemeClr val="tx1"/>
              </a:buClr>
              <a:buFont typeface="Wingdings" panose="05000000000000000000" pitchFamily="2" charset="2"/>
              <a:buNone/>
            </a:pPr>
            <a:r>
              <a:rPr lang="en-US" altLang="en-US" sz="2200"/>
              <a:t>		The financing, in addition to the capital contributions from the owner, shareholders and the Oregon Economic Development Fund, will allow JavaNet to successfully open and maintain operations through year one. The large initial capital investment will allow JavaNet to provide its customers with a full featured Internet cafe. A unique, upscale, and innovative environment is required to provide the customers with an atmosphere that will spawn socialization. Successful operation in year one will provide JavaNet with a customer base that will allow it to be self sufficient in year two.</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Paris, Tour Eiffel Fine Art Print">
            <a:hlinkClick r:id="" action="ppaction://noaction"/>
            <a:extLst>
              <a:ext uri="{FF2B5EF4-FFF2-40B4-BE49-F238E27FC236}">
                <a16:creationId xmlns:a16="http://schemas.microsoft.com/office/drawing/2014/main" id="{8F695D9C-7493-46B7-8D37-01CFF2CB14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914400"/>
            <a:ext cx="3348038"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1" name="Picture 3" descr="Eiffel Tower Fine Art Print">
            <a:hlinkClick r:id="" action="ppaction://noaction"/>
            <a:extLst>
              <a:ext uri="{FF2B5EF4-FFF2-40B4-BE49-F238E27FC236}">
                <a16:creationId xmlns:a16="http://schemas.microsoft.com/office/drawing/2014/main" id="{A626D0FF-FE9B-442E-97AC-47826949F5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2493963"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9332" name="Group 4">
            <a:extLst>
              <a:ext uri="{FF2B5EF4-FFF2-40B4-BE49-F238E27FC236}">
                <a16:creationId xmlns:a16="http://schemas.microsoft.com/office/drawing/2014/main" id="{4AC444AF-E8AA-4F46-9E36-D0CB97636D66}"/>
              </a:ext>
            </a:extLst>
          </p:cNvPr>
          <p:cNvGrpSpPr>
            <a:grpSpLocks/>
          </p:cNvGrpSpPr>
          <p:nvPr/>
        </p:nvGrpSpPr>
        <p:grpSpPr bwMode="auto">
          <a:xfrm>
            <a:off x="2895600" y="3048000"/>
            <a:ext cx="1371600" cy="381000"/>
            <a:chOff x="1824" y="1920"/>
            <a:chExt cx="864" cy="240"/>
          </a:xfrm>
        </p:grpSpPr>
        <p:sp>
          <p:nvSpPr>
            <p:cNvPr id="99333" name="Text Box 5">
              <a:extLst>
                <a:ext uri="{FF2B5EF4-FFF2-40B4-BE49-F238E27FC236}">
                  <a16:creationId xmlns:a16="http://schemas.microsoft.com/office/drawing/2014/main" id="{304EBCF3-08B8-4D64-BAE6-DDA39D23E232}"/>
                </a:ext>
              </a:extLst>
            </p:cNvPr>
            <p:cNvSpPr txBox="1">
              <a:spLocks noChangeArrowheads="1"/>
            </p:cNvSpPr>
            <p:nvPr/>
          </p:nvSpPr>
          <p:spPr bwMode="auto">
            <a:xfrm>
              <a:off x="1872" y="1920"/>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i="1">
                  <a:latin typeface="Arial" panose="020B0604020202020204" pitchFamily="34" charset="0"/>
                </a:rPr>
                <a:t>planning</a:t>
              </a:r>
            </a:p>
          </p:txBody>
        </p:sp>
        <p:sp>
          <p:nvSpPr>
            <p:cNvPr id="99334" name="Line 6">
              <a:extLst>
                <a:ext uri="{FF2B5EF4-FFF2-40B4-BE49-F238E27FC236}">
                  <a16:creationId xmlns:a16="http://schemas.microsoft.com/office/drawing/2014/main" id="{8B59F8EE-A397-49E9-A70F-FC844D6FDDB4}"/>
                </a:ext>
              </a:extLst>
            </p:cNvPr>
            <p:cNvSpPr>
              <a:spLocks noChangeShapeType="1"/>
            </p:cNvSpPr>
            <p:nvPr/>
          </p:nvSpPr>
          <p:spPr bwMode="auto">
            <a:xfrm>
              <a:off x="1824" y="2160"/>
              <a:ext cx="86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9335" name="Text Box 7">
            <a:extLst>
              <a:ext uri="{FF2B5EF4-FFF2-40B4-BE49-F238E27FC236}">
                <a16:creationId xmlns:a16="http://schemas.microsoft.com/office/drawing/2014/main" id="{5F4D4650-D55E-419E-8C7D-B0E709811295}"/>
              </a:ext>
            </a:extLst>
          </p:cNvPr>
          <p:cNvSpPr txBox="1">
            <a:spLocks noChangeArrowheads="1"/>
          </p:cNvSpPr>
          <p:nvPr/>
        </p:nvSpPr>
        <p:spPr bwMode="auto">
          <a:xfrm>
            <a:off x="381000" y="304800"/>
            <a:ext cx="3810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altLang="en-US">
              <a:latin typeface="Arial" panose="020B0604020202020204" pitchFamily="34" charset="0"/>
            </a:endParaRPr>
          </a:p>
        </p:txBody>
      </p:sp>
      <p:sp>
        <p:nvSpPr>
          <p:cNvPr id="99336" name="Text Box 8">
            <a:extLst>
              <a:ext uri="{FF2B5EF4-FFF2-40B4-BE49-F238E27FC236}">
                <a16:creationId xmlns:a16="http://schemas.microsoft.com/office/drawing/2014/main" id="{8C1A0675-3E63-49C5-8A2B-81762871BEA4}"/>
              </a:ext>
            </a:extLst>
          </p:cNvPr>
          <p:cNvSpPr txBox="1">
            <a:spLocks noChangeArrowheads="1"/>
          </p:cNvSpPr>
          <p:nvPr/>
        </p:nvSpPr>
        <p:spPr bwMode="auto">
          <a:xfrm>
            <a:off x="381000" y="304800"/>
            <a:ext cx="381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3600" b="1">
                <a:latin typeface="Arial" panose="020B0604020202020204" pitchFamily="34" charset="0"/>
              </a:rPr>
              <a:t>Summary Slide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9331"/>
                                        </p:tgtEl>
                                        <p:attrNameLst>
                                          <p:attrName>style.visibility</p:attrName>
                                        </p:attrNameLst>
                                      </p:cBhvr>
                                      <p:to>
                                        <p:strVal val="visible"/>
                                      </p:to>
                                    </p:set>
                                    <p:animEffect transition="in" filter="dissolve">
                                      <p:cBhvr>
                                        <p:cTn id="7" dur="500"/>
                                        <p:tgtEl>
                                          <p:spTgt spid="993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9332"/>
                                        </p:tgtEl>
                                        <p:attrNameLst>
                                          <p:attrName>style.visibility</p:attrName>
                                        </p:attrNameLst>
                                      </p:cBhvr>
                                      <p:to>
                                        <p:strVal val="visible"/>
                                      </p:to>
                                    </p:set>
                                    <p:animEffect transition="in" filter="dissolve">
                                      <p:cBhvr>
                                        <p:cTn id="12" dur="500"/>
                                        <p:tgtEl>
                                          <p:spTgt spid="993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9330"/>
                                        </p:tgtEl>
                                        <p:attrNameLst>
                                          <p:attrName>style.visibility</p:attrName>
                                        </p:attrNameLst>
                                      </p:cBhvr>
                                      <p:to>
                                        <p:strVal val="visible"/>
                                      </p:to>
                                    </p:set>
                                    <p:animEffect transition="in" filter="dissolve">
                                      <p:cBhvr>
                                        <p:cTn id="17" dur="500"/>
                                        <p:tgtEl>
                                          <p:spTgt spid="99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5D492A5D-B0D0-48CC-BE2B-2BAD902EB338}"/>
              </a:ext>
            </a:extLst>
          </p:cNvPr>
          <p:cNvSpPr>
            <a:spLocks noGrp="1" noChangeArrowheads="1"/>
          </p:cNvSpPr>
          <p:nvPr>
            <p:ph type="title"/>
          </p:nvPr>
        </p:nvSpPr>
        <p:spPr/>
        <p:txBody>
          <a:bodyPr/>
          <a:lstStyle/>
          <a:p>
            <a:r>
              <a:rPr lang="en-US" altLang="en-US"/>
              <a:t>Resources</a:t>
            </a:r>
          </a:p>
        </p:txBody>
      </p:sp>
      <p:sp>
        <p:nvSpPr>
          <p:cNvPr id="79875" name="Rectangle 3">
            <a:extLst>
              <a:ext uri="{FF2B5EF4-FFF2-40B4-BE49-F238E27FC236}">
                <a16:creationId xmlns:a16="http://schemas.microsoft.com/office/drawing/2014/main" id="{7981EF4E-A76B-40F9-8F91-564C5F8B8724}"/>
              </a:ext>
            </a:extLst>
          </p:cNvPr>
          <p:cNvSpPr>
            <a:spLocks noGrp="1" noChangeArrowheads="1"/>
          </p:cNvSpPr>
          <p:nvPr>
            <p:ph type="body" idx="1"/>
          </p:nvPr>
        </p:nvSpPr>
        <p:spPr/>
        <p:txBody>
          <a:bodyPr/>
          <a:lstStyle/>
          <a:p>
            <a:pPr>
              <a:lnSpc>
                <a:spcPct val="90000"/>
              </a:lnSpc>
            </a:pPr>
            <a:r>
              <a:rPr lang="en-US" altLang="en-US" sz="2400">
                <a:solidFill>
                  <a:srgbClr val="FFFFFF"/>
                </a:solidFill>
              </a:rPr>
              <a:t>Free One-on-One Counseling:</a:t>
            </a:r>
          </a:p>
          <a:p>
            <a:pPr lvl="1">
              <a:lnSpc>
                <a:spcPct val="90000"/>
              </a:lnSpc>
            </a:pPr>
            <a:r>
              <a:rPr lang="en-US" altLang="en-US" sz="2400">
                <a:solidFill>
                  <a:srgbClr val="FFFFFF"/>
                </a:solidFill>
              </a:rPr>
              <a:t>SBDC Farmingdale, Hempstead, CW Post, Stony Brook: call 631.420.2765 for appointment</a:t>
            </a:r>
          </a:p>
          <a:p>
            <a:pPr>
              <a:lnSpc>
                <a:spcPct val="90000"/>
              </a:lnSpc>
            </a:pPr>
            <a:r>
              <a:rPr lang="en-US" altLang="en-US" sz="2400">
                <a:solidFill>
                  <a:srgbClr val="FFFFFF"/>
                </a:solidFill>
              </a:rPr>
              <a:t>www.sba.gov (small business resources)</a:t>
            </a:r>
          </a:p>
          <a:p>
            <a:pPr>
              <a:lnSpc>
                <a:spcPct val="90000"/>
              </a:lnSpc>
            </a:pPr>
            <a:r>
              <a:rPr lang="en-US" altLang="en-US" sz="2400">
                <a:solidFill>
                  <a:srgbClr val="FFFFFF"/>
                </a:solidFill>
              </a:rPr>
              <a:t>www.incorporate.com, www.incorporatenow.com, www.mycorporation.com (information on incorporating, LLC’s, sole proprietorships)</a:t>
            </a:r>
          </a:p>
          <a:p>
            <a:pPr>
              <a:lnSpc>
                <a:spcPct val="90000"/>
              </a:lnSpc>
            </a:pPr>
            <a:r>
              <a:rPr lang="en-US" altLang="en-US" sz="2400">
                <a:solidFill>
                  <a:srgbClr val="FFFFFF"/>
                </a:solidFill>
              </a:rPr>
              <a:t>www.census.gov (Market research)</a:t>
            </a:r>
          </a:p>
          <a:p>
            <a:pPr>
              <a:lnSpc>
                <a:spcPct val="90000"/>
              </a:lnSpc>
            </a:pPr>
            <a:r>
              <a:rPr lang="en-US" altLang="en-US" sz="2400">
                <a:solidFill>
                  <a:srgbClr val="FFFFFF"/>
                </a:solidFill>
              </a:rPr>
              <a:t>www.bplan.com (to browse sample plans for free)</a:t>
            </a:r>
          </a:p>
          <a:p>
            <a:pPr>
              <a:lnSpc>
                <a:spcPct val="90000"/>
              </a:lnSpc>
            </a:pPr>
            <a:r>
              <a:rPr lang="en-US" altLang="en-US" sz="2400">
                <a:solidFill>
                  <a:srgbClr val="FFFFFF"/>
                </a:solidFill>
              </a:rPr>
              <a:t>www.farmingdale.edu/sbdc</a:t>
            </a:r>
          </a:p>
          <a:p>
            <a:pPr>
              <a:lnSpc>
                <a:spcPct val="90000"/>
              </a:lnSpc>
              <a:buFont typeface="Wingdings" panose="05000000000000000000" pitchFamily="2" charset="2"/>
              <a:buNone/>
            </a:pPr>
            <a:endParaRPr lang="en-US" altLang="en-US" sz="2400">
              <a:solidFill>
                <a:srgbClr val="FFFFFF"/>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026">
            <a:extLst>
              <a:ext uri="{FF2B5EF4-FFF2-40B4-BE49-F238E27FC236}">
                <a16:creationId xmlns:a16="http://schemas.microsoft.com/office/drawing/2014/main" id="{C0EB33A2-02F8-4AC8-981C-9BBA5D70B0E7}"/>
              </a:ext>
            </a:extLst>
          </p:cNvPr>
          <p:cNvSpPr>
            <a:spLocks noGrp="1" noChangeArrowheads="1"/>
          </p:cNvSpPr>
          <p:nvPr>
            <p:ph type="title"/>
          </p:nvPr>
        </p:nvSpPr>
        <p:spPr/>
        <p:txBody>
          <a:bodyPr/>
          <a:lstStyle/>
          <a:p>
            <a:r>
              <a:rPr lang="en-US" altLang="en-US"/>
              <a:t>Resources</a:t>
            </a:r>
          </a:p>
        </p:txBody>
      </p:sp>
      <p:sp>
        <p:nvSpPr>
          <p:cNvPr id="84995" name="Rectangle 1027">
            <a:extLst>
              <a:ext uri="{FF2B5EF4-FFF2-40B4-BE49-F238E27FC236}">
                <a16:creationId xmlns:a16="http://schemas.microsoft.com/office/drawing/2014/main" id="{7A9BF5EA-70AA-4EC9-BA0D-252BDFD06612}"/>
              </a:ext>
            </a:extLst>
          </p:cNvPr>
          <p:cNvSpPr>
            <a:spLocks noGrp="1" noChangeArrowheads="1"/>
          </p:cNvSpPr>
          <p:nvPr>
            <p:ph type="body" idx="1"/>
          </p:nvPr>
        </p:nvSpPr>
        <p:spPr>
          <a:xfrm>
            <a:off x="457200" y="1295400"/>
            <a:ext cx="8229600" cy="4835525"/>
          </a:xfrm>
        </p:spPr>
        <p:txBody>
          <a:bodyPr/>
          <a:lstStyle/>
          <a:p>
            <a:pPr>
              <a:lnSpc>
                <a:spcPct val="90000"/>
              </a:lnSpc>
            </a:pPr>
            <a:r>
              <a:rPr lang="en-US" altLang="en-US" sz="2400"/>
              <a:t>Dmnews.com (statistics on direct marketing, trends, consumer behavior)</a:t>
            </a:r>
          </a:p>
          <a:p>
            <a:pPr>
              <a:lnSpc>
                <a:spcPct val="90000"/>
              </a:lnSpc>
            </a:pPr>
            <a:r>
              <a:rPr lang="en-US" altLang="en-US" sz="2400"/>
              <a:t>Clickz.com (online behavior stats)</a:t>
            </a:r>
          </a:p>
          <a:p>
            <a:pPr>
              <a:lnSpc>
                <a:spcPct val="90000"/>
              </a:lnSpc>
            </a:pPr>
            <a:r>
              <a:rPr lang="en-US" altLang="en-US" sz="2400"/>
              <a:t>Competia.com/express/index.html (trade association database)</a:t>
            </a:r>
          </a:p>
          <a:p>
            <a:pPr>
              <a:lnSpc>
                <a:spcPct val="90000"/>
              </a:lnSpc>
            </a:pPr>
            <a:r>
              <a:rPr lang="en-US" altLang="en-US" sz="2400"/>
              <a:t>Hoovers.com (info on industries, specific companies)</a:t>
            </a:r>
          </a:p>
          <a:p>
            <a:pPr>
              <a:lnSpc>
                <a:spcPct val="90000"/>
              </a:lnSpc>
            </a:pPr>
            <a:r>
              <a:rPr lang="en-US" altLang="en-US" sz="2400"/>
              <a:t>Proquest.com (article search)</a:t>
            </a:r>
          </a:p>
          <a:p>
            <a:pPr>
              <a:lnSpc>
                <a:spcPct val="90000"/>
              </a:lnSpc>
            </a:pPr>
            <a:r>
              <a:rPr lang="en-US" altLang="en-US" sz="2400"/>
              <a:t>Findarticles.com (article search)</a:t>
            </a:r>
          </a:p>
          <a:p>
            <a:pPr>
              <a:lnSpc>
                <a:spcPct val="90000"/>
              </a:lnSpc>
            </a:pPr>
            <a:r>
              <a:rPr lang="en-US" altLang="en-US" sz="2400">
                <a:hlinkClick r:id="rId2"/>
              </a:rPr>
              <a:t>http://sbdcnet.utsa.edu</a:t>
            </a:r>
            <a:r>
              <a:rPr lang="en-US" altLang="en-US" sz="2400"/>
              <a:t> (marketing research)</a:t>
            </a:r>
          </a:p>
          <a:p>
            <a:pPr>
              <a:lnSpc>
                <a:spcPct val="90000"/>
              </a:lnSpc>
            </a:pPr>
            <a:r>
              <a:rPr lang="en-US" altLang="en-US" sz="2400"/>
              <a:t>NY Department of Labor Statistics</a:t>
            </a:r>
          </a:p>
          <a:p>
            <a:pPr>
              <a:lnSpc>
                <a:spcPct val="90000"/>
              </a:lnSpc>
            </a:pPr>
            <a:r>
              <a:rPr lang="en-US" altLang="en-US" sz="2400">
                <a:hlinkClick r:id="rId3"/>
              </a:rPr>
              <a:t>www.score.org</a:t>
            </a:r>
            <a:r>
              <a:rPr lang="en-US" altLang="en-US" sz="2400"/>
              <a:t> (Service Corps of Retired Executives)</a:t>
            </a:r>
          </a:p>
          <a:p>
            <a:pPr>
              <a:lnSpc>
                <a:spcPct val="90000"/>
              </a:lnSpc>
              <a:buFont typeface="Wingdings" panose="05000000000000000000" pitchFamily="2" charset="2"/>
              <a:buNone/>
            </a:pPr>
            <a:endParaRPr lang="en-US" altLang="en-US" sz="2400"/>
          </a:p>
          <a:p>
            <a:pPr>
              <a:lnSpc>
                <a:spcPct val="90000"/>
              </a:lnSpc>
            </a:pPr>
            <a:endParaRPr lang="en-US" altLang="en-US" sz="2400"/>
          </a:p>
          <a:p>
            <a:pPr>
              <a:lnSpc>
                <a:spcPct val="90000"/>
              </a:lnSpc>
            </a:pPr>
            <a:endParaRPr lang="en-US" altLang="en-US" sz="24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a:extLst>
              <a:ext uri="{FF2B5EF4-FFF2-40B4-BE49-F238E27FC236}">
                <a16:creationId xmlns:a16="http://schemas.microsoft.com/office/drawing/2014/main" id="{883CBB06-EC95-4AC3-AA40-FE54DB084952}"/>
              </a:ext>
            </a:extLst>
          </p:cNvPr>
          <p:cNvSpPr txBox="1">
            <a:spLocks noChangeArrowheads="1"/>
          </p:cNvSpPr>
          <p:nvPr/>
        </p:nvSpPr>
        <p:spPr bwMode="auto">
          <a:xfrm>
            <a:off x="1295400" y="2209800"/>
            <a:ext cx="6705600" cy="13700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2400" b="1">
                <a:latin typeface="Arial" panose="020B0604020202020204" pitchFamily="34" charset="0"/>
              </a:rPr>
              <a:t>Thank you for working so hard today!</a:t>
            </a:r>
            <a:br>
              <a:rPr lang="en-US" altLang="en-US" sz="2400" b="1">
                <a:latin typeface="Arial" panose="020B0604020202020204" pitchFamily="34" charset="0"/>
              </a:rPr>
            </a:br>
            <a:r>
              <a:rPr lang="en-US" altLang="en-US" sz="2400" b="1">
                <a:latin typeface="Arial" panose="020B0604020202020204" pitchFamily="34" charset="0"/>
              </a:rPr>
              <a:t>Call the office anytime!</a:t>
            </a:r>
          </a:p>
          <a:p>
            <a:pPr algn="ctr" eaLnBrk="1" hangingPunct="1">
              <a:spcBef>
                <a:spcPct val="50000"/>
              </a:spcBef>
            </a:pPr>
            <a:r>
              <a:rPr lang="en-US" altLang="en-US" sz="2400" b="1">
                <a:latin typeface="Arial" panose="020B0604020202020204" pitchFamily="34" charset="0"/>
              </a:rPr>
              <a:t>631.420.2765, mark.wan@farmingdale.edu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45EC4DD-8677-4E1D-A7E2-B07131A43C78}"/>
              </a:ext>
            </a:extLst>
          </p:cNvPr>
          <p:cNvSpPr>
            <a:spLocks noGrp="1" noChangeArrowheads="1"/>
          </p:cNvSpPr>
          <p:nvPr>
            <p:ph type="title"/>
          </p:nvPr>
        </p:nvSpPr>
        <p:spPr/>
        <p:txBody>
          <a:bodyPr/>
          <a:lstStyle/>
          <a:p>
            <a:r>
              <a:rPr lang="en-US" altLang="en-US" b="1"/>
              <a:t>Outline of a Business Plan</a:t>
            </a:r>
          </a:p>
        </p:txBody>
      </p:sp>
      <p:sp>
        <p:nvSpPr>
          <p:cNvPr id="9219" name="Rectangle 3">
            <a:extLst>
              <a:ext uri="{FF2B5EF4-FFF2-40B4-BE49-F238E27FC236}">
                <a16:creationId xmlns:a16="http://schemas.microsoft.com/office/drawing/2014/main" id="{814E0A82-2396-4905-9AE6-4540B82B586B}"/>
              </a:ext>
            </a:extLst>
          </p:cNvPr>
          <p:cNvSpPr>
            <a:spLocks noGrp="1" noChangeArrowheads="1"/>
          </p:cNvSpPr>
          <p:nvPr>
            <p:ph type="body" idx="1"/>
          </p:nvPr>
        </p:nvSpPr>
        <p:spPr/>
        <p:txBody>
          <a:bodyPr/>
          <a:lstStyle/>
          <a:p>
            <a:pPr marL="609600" indent="-609600">
              <a:buFont typeface="Wingdings" panose="05000000000000000000" pitchFamily="2" charset="2"/>
              <a:buAutoNum type="arabicParenR" startAt="5"/>
            </a:pPr>
            <a:r>
              <a:rPr lang="en-US" altLang="en-US"/>
              <a:t>Market Analysis</a:t>
            </a:r>
          </a:p>
          <a:p>
            <a:pPr marL="990600" lvl="1" indent="-533400">
              <a:buFont typeface="Wingdings" panose="05000000000000000000" pitchFamily="2" charset="2"/>
              <a:buAutoNum type="alphaLcPeriod"/>
            </a:pPr>
            <a:r>
              <a:rPr lang="en-US" altLang="en-US"/>
              <a:t>Customers</a:t>
            </a:r>
          </a:p>
          <a:p>
            <a:pPr marL="990600" lvl="1" indent="-533400">
              <a:buFont typeface="Wingdings" panose="05000000000000000000" pitchFamily="2" charset="2"/>
              <a:buAutoNum type="alphaLcPeriod"/>
            </a:pPr>
            <a:r>
              <a:rPr lang="en-US" altLang="en-US"/>
              <a:t>Competition</a:t>
            </a:r>
          </a:p>
          <a:p>
            <a:pPr marL="990600" lvl="1" indent="-533400">
              <a:buFont typeface="Wingdings" panose="05000000000000000000" pitchFamily="2" charset="2"/>
              <a:buAutoNum type="alphaLcPeriod"/>
            </a:pPr>
            <a:r>
              <a:rPr lang="en-US" altLang="en-US"/>
              <a:t>Marketing Strategy</a:t>
            </a:r>
          </a:p>
          <a:p>
            <a:pPr marL="609600" indent="-609600">
              <a:buFont typeface="Wingdings" panose="05000000000000000000" pitchFamily="2" charset="2"/>
              <a:buAutoNum type="arabicParenR" startAt="5"/>
            </a:pPr>
            <a:r>
              <a:rPr lang="en-US" altLang="en-US"/>
              <a:t>Management</a:t>
            </a:r>
          </a:p>
          <a:p>
            <a:pPr marL="609600" indent="-609600">
              <a:buFont typeface="Wingdings" panose="05000000000000000000" pitchFamily="2" charset="2"/>
              <a:buAutoNum type="arabicParenR" startAt="5"/>
            </a:pPr>
            <a:r>
              <a:rPr lang="en-US" altLang="en-US"/>
              <a:t>Operations</a:t>
            </a:r>
          </a:p>
          <a:p>
            <a:pPr marL="609600" indent="-609600">
              <a:buFont typeface="Wingdings" panose="05000000000000000000" pitchFamily="2" charset="2"/>
              <a:buAutoNum type="arabicParenR" startAt="5"/>
            </a:pPr>
            <a:r>
              <a:rPr lang="en-US" altLang="en-US"/>
              <a:t>Financial Plan</a:t>
            </a:r>
          </a:p>
          <a:p>
            <a:pPr marL="609600" indent="-609600">
              <a:buFont typeface="Wingdings" panose="05000000000000000000" pitchFamily="2" charset="2"/>
              <a:buAutoNum type="arabicParenR" startAt="5"/>
            </a:pPr>
            <a:r>
              <a:rPr lang="en-US" altLang="en-US"/>
              <a:t>Appendices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4DE72A5-8CC5-491A-BA1B-B64072FD6CC9}"/>
              </a:ext>
            </a:extLst>
          </p:cNvPr>
          <p:cNvSpPr>
            <a:spLocks noGrp="1" noChangeArrowheads="1"/>
          </p:cNvSpPr>
          <p:nvPr>
            <p:ph type="title"/>
          </p:nvPr>
        </p:nvSpPr>
        <p:spPr/>
        <p:txBody>
          <a:bodyPr/>
          <a:lstStyle/>
          <a:p>
            <a:r>
              <a:rPr lang="en-US" altLang="en-US" b="1"/>
              <a:t>Cover Sheet</a:t>
            </a:r>
          </a:p>
        </p:txBody>
      </p:sp>
      <p:sp>
        <p:nvSpPr>
          <p:cNvPr id="10243" name="Rectangle 3">
            <a:extLst>
              <a:ext uri="{FF2B5EF4-FFF2-40B4-BE49-F238E27FC236}">
                <a16:creationId xmlns:a16="http://schemas.microsoft.com/office/drawing/2014/main" id="{E0A82B98-1842-4CA1-9CDE-36966A621E98}"/>
              </a:ext>
            </a:extLst>
          </p:cNvPr>
          <p:cNvSpPr>
            <a:spLocks noGrp="1" noChangeArrowheads="1"/>
          </p:cNvSpPr>
          <p:nvPr>
            <p:ph type="body" idx="1"/>
          </p:nvPr>
        </p:nvSpPr>
        <p:spPr>
          <a:xfrm>
            <a:off x="457200" y="1447800"/>
            <a:ext cx="8229600" cy="5105400"/>
          </a:xfrm>
        </p:spPr>
        <p:txBody>
          <a:bodyPr/>
          <a:lstStyle/>
          <a:p>
            <a:r>
              <a:rPr lang="en-US" altLang="en-US" sz="2800"/>
              <a:t>Identity information</a:t>
            </a:r>
          </a:p>
          <a:p>
            <a:pPr lvl="1"/>
            <a:r>
              <a:rPr lang="en-US" altLang="en-US" sz="2400"/>
              <a:t>The words “Business Plan”</a:t>
            </a:r>
          </a:p>
          <a:p>
            <a:pPr lvl="1"/>
            <a:r>
              <a:rPr lang="en-US" altLang="en-US" sz="2400"/>
              <a:t>Your name and business name</a:t>
            </a:r>
          </a:p>
          <a:p>
            <a:pPr lvl="1"/>
            <a:r>
              <a:rPr lang="en-US" altLang="en-US" sz="2400"/>
              <a:t>Company logo</a:t>
            </a:r>
          </a:p>
          <a:p>
            <a:pPr lvl="1"/>
            <a:r>
              <a:rPr lang="en-US" altLang="en-US" sz="2400"/>
              <a:t>Address</a:t>
            </a:r>
          </a:p>
          <a:p>
            <a:pPr lvl="1"/>
            <a:r>
              <a:rPr lang="en-US" altLang="en-US" sz="2400"/>
              <a:t>Telephone number</a:t>
            </a:r>
          </a:p>
          <a:p>
            <a:pPr lvl="1"/>
            <a:r>
              <a:rPr lang="en-US" altLang="en-US" sz="2400"/>
              <a:t>Fax Number</a:t>
            </a:r>
          </a:p>
          <a:p>
            <a:pPr lvl="1"/>
            <a:r>
              <a:rPr lang="en-US" altLang="en-US" sz="2400"/>
              <a:t>Email Address</a:t>
            </a:r>
          </a:p>
          <a:p>
            <a:pPr lvl="1"/>
            <a:r>
              <a:rPr lang="en-US" altLang="en-US" sz="2400"/>
              <a:t>Web Address (URL)</a:t>
            </a:r>
          </a:p>
          <a:p>
            <a:r>
              <a:rPr lang="en-US" altLang="en-US" sz="2800"/>
              <a:t>Submission date</a:t>
            </a:r>
          </a:p>
          <a:p>
            <a:r>
              <a:rPr lang="en-US" altLang="en-US" sz="2800"/>
              <a:t>Looks vs. content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FA13820-35C0-4EC4-985E-E5BA01A4A82E}"/>
              </a:ext>
            </a:extLst>
          </p:cNvPr>
          <p:cNvSpPr>
            <a:spLocks noGrp="1" noChangeArrowheads="1"/>
          </p:cNvSpPr>
          <p:nvPr>
            <p:ph type="title"/>
          </p:nvPr>
        </p:nvSpPr>
        <p:spPr/>
        <p:txBody>
          <a:bodyPr/>
          <a:lstStyle/>
          <a:p>
            <a:r>
              <a:rPr lang="en-US" altLang="en-US" b="1"/>
              <a:t>Executive Summary</a:t>
            </a:r>
          </a:p>
        </p:txBody>
      </p:sp>
      <p:sp>
        <p:nvSpPr>
          <p:cNvPr id="11267" name="Rectangle 3">
            <a:extLst>
              <a:ext uri="{FF2B5EF4-FFF2-40B4-BE49-F238E27FC236}">
                <a16:creationId xmlns:a16="http://schemas.microsoft.com/office/drawing/2014/main" id="{7E280AD4-A418-4A89-813A-2AE15B3F678D}"/>
              </a:ext>
            </a:extLst>
          </p:cNvPr>
          <p:cNvSpPr>
            <a:spLocks noGrp="1" noChangeArrowheads="1"/>
          </p:cNvSpPr>
          <p:nvPr>
            <p:ph type="body" idx="1"/>
          </p:nvPr>
        </p:nvSpPr>
        <p:spPr/>
        <p:txBody>
          <a:bodyPr/>
          <a:lstStyle/>
          <a:p>
            <a:r>
              <a:rPr lang="en-US" altLang="en-US"/>
              <a:t>Most important part of the plan</a:t>
            </a:r>
          </a:p>
          <a:p>
            <a:r>
              <a:rPr lang="en-US" altLang="en-US"/>
              <a:t>30-second test</a:t>
            </a:r>
          </a:p>
          <a:p>
            <a:r>
              <a:rPr lang="en-US" altLang="en-US"/>
              <a:t>Concise explanation</a:t>
            </a:r>
          </a:p>
          <a:p>
            <a:pPr lvl="1"/>
            <a:r>
              <a:rPr lang="en-US" altLang="en-US"/>
              <a:t>Venture objectives</a:t>
            </a:r>
          </a:p>
          <a:p>
            <a:pPr lvl="1"/>
            <a:r>
              <a:rPr lang="en-US" altLang="en-US"/>
              <a:t>Market prospects</a:t>
            </a:r>
          </a:p>
          <a:p>
            <a:pPr lvl="1"/>
            <a:r>
              <a:rPr lang="en-US" altLang="en-US"/>
              <a:t>Financial forecasts</a:t>
            </a:r>
          </a:p>
          <a:p>
            <a:pPr lvl="1"/>
            <a:r>
              <a:rPr lang="en-US" altLang="en-US"/>
              <a:t>Sources and uses</a:t>
            </a:r>
          </a:p>
          <a:p>
            <a:r>
              <a:rPr lang="en-US" altLang="en-US"/>
              <a:t>WRITTEN LAST</a:t>
            </a:r>
          </a:p>
        </p:txBody>
      </p:sp>
    </p:spTree>
  </p:cSld>
  <p:clrMapOvr>
    <a:masterClrMapping/>
  </p:clrMapOvr>
</p:sld>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Competition</Template>
  <TotalTime>2461</TotalTime>
  <Words>4451</Words>
  <Application>Microsoft Office PowerPoint</Application>
  <PresentationFormat>On-screen Show (4:3)</PresentationFormat>
  <Paragraphs>423</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Competition</vt:lpstr>
      <vt:lpstr>Business Plan Writing Workshop </vt:lpstr>
      <vt:lpstr>Introduction</vt:lpstr>
      <vt:lpstr>Agenda 9am – 4pm</vt:lpstr>
      <vt:lpstr>Business Plan</vt:lpstr>
      <vt:lpstr>General Rules</vt:lpstr>
      <vt:lpstr>Outline of a Business Plan</vt:lpstr>
      <vt:lpstr>Outline of a Business Plan</vt:lpstr>
      <vt:lpstr>Cover Sheet</vt:lpstr>
      <vt:lpstr>Executive Summary</vt:lpstr>
      <vt:lpstr>Table of Contents</vt:lpstr>
      <vt:lpstr>Statement of Purpose</vt:lpstr>
      <vt:lpstr>Sample: Statement of Purpose</vt:lpstr>
      <vt:lpstr>Company History</vt:lpstr>
      <vt:lpstr>Sample: Company History (1 of 2)</vt:lpstr>
      <vt:lpstr>Sample: Company History (2 of 2)</vt:lpstr>
      <vt:lpstr>Business Description</vt:lpstr>
      <vt:lpstr>Sample: Business Description (1 of 3)</vt:lpstr>
      <vt:lpstr>Sample: Business Description (2 of 3)</vt:lpstr>
      <vt:lpstr>Sample: Business Description (3 of 3)</vt:lpstr>
      <vt:lpstr>Products and Services</vt:lpstr>
      <vt:lpstr>Sample: Products and Services (1 of 3)</vt:lpstr>
      <vt:lpstr>Sample: Products and Services (2 of 3)</vt:lpstr>
      <vt:lpstr>Sample Products and Services (3 of 3)</vt:lpstr>
      <vt:lpstr>Additional Sample:  Products and Services (1 of 3)</vt:lpstr>
      <vt:lpstr>Additional Sample:  Products and Services (2 of 3)</vt:lpstr>
      <vt:lpstr>Additional Sample:  Products and Services (3 of 3)</vt:lpstr>
      <vt:lpstr>Market Analysis</vt:lpstr>
      <vt:lpstr>Market Analysis: Industry Analysis</vt:lpstr>
      <vt:lpstr>Market Analysis: Customers</vt:lpstr>
      <vt:lpstr>Sample: Market Analysis</vt:lpstr>
      <vt:lpstr>Competition</vt:lpstr>
      <vt:lpstr>Sample: Competition (1 of 2)</vt:lpstr>
      <vt:lpstr>Sample: Competition (2 of 2)</vt:lpstr>
      <vt:lpstr>Competitive Grid</vt:lpstr>
      <vt:lpstr>Marketing Strategy</vt:lpstr>
      <vt:lpstr>Sample: Marketing Strategy</vt:lpstr>
      <vt:lpstr>Management</vt:lpstr>
      <vt:lpstr>Sample: Management (1 of 2)</vt:lpstr>
      <vt:lpstr>Sample: Management (2 of 2)</vt:lpstr>
      <vt:lpstr>Production/ Operations</vt:lpstr>
      <vt:lpstr>Sample: Production/ Operations (1 of 3)</vt:lpstr>
      <vt:lpstr>Sample: Production/ Operations (2 of 3)</vt:lpstr>
      <vt:lpstr>Sample: Production/ Operations (3 of 3)</vt:lpstr>
      <vt:lpstr>“Suppose one of you wants to build a tower. Will he not first sit down and estimate the cost to see if he has enough money to complete?”  - Luke 14:28</vt:lpstr>
      <vt:lpstr>PowerPoint Presentation</vt:lpstr>
      <vt:lpstr>How Much $$$ Do I Need?</vt:lpstr>
      <vt:lpstr>Financial Plan</vt:lpstr>
      <vt:lpstr>Financing Your New Business</vt:lpstr>
      <vt:lpstr>Methods of Financing</vt:lpstr>
      <vt:lpstr>What is an SBA Guaranteed Loan?</vt:lpstr>
      <vt:lpstr>What are the Requirements?</vt:lpstr>
      <vt:lpstr>Financial Plan: Startup Budget</vt:lpstr>
      <vt:lpstr>Financial Plan: Operating Budget</vt:lpstr>
      <vt:lpstr>Financial Plan: Sources and Uses</vt:lpstr>
      <vt:lpstr> </vt:lpstr>
      <vt:lpstr>PowerPoint Presentation</vt:lpstr>
      <vt:lpstr>PowerPoint Presentation</vt:lpstr>
      <vt:lpstr>PowerPoint Presentation</vt:lpstr>
      <vt:lpstr>Appendices</vt:lpstr>
      <vt:lpstr>Sample: Executive Summary (1 of 2)</vt:lpstr>
      <vt:lpstr>PowerPoint Presentation</vt:lpstr>
      <vt:lpstr>PowerPoint Presentation</vt:lpstr>
      <vt:lpstr>Resources</vt:lpstr>
      <vt:lpstr>Resources</vt:lpstr>
      <vt:lpstr>PowerPoint Presentation</vt:lpstr>
    </vt:vector>
  </TitlesOfParts>
  <Company>Small Business Development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Writing Workshop </dc:title>
  <dc:creator>Mark Wan</dc:creator>
  <cp:lastModifiedBy>Tantri Yanuar Rahmat Syah</cp:lastModifiedBy>
  <cp:revision>28</cp:revision>
  <dcterms:created xsi:type="dcterms:W3CDTF">2003-10-27T22:05:51Z</dcterms:created>
  <dcterms:modified xsi:type="dcterms:W3CDTF">2019-04-13T06:24:27Z</dcterms:modified>
</cp:coreProperties>
</file>