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7" r:id="rId2"/>
    <p:sldId id="297" r:id="rId3"/>
    <p:sldId id="262" r:id="rId4"/>
    <p:sldId id="307" r:id="rId5"/>
    <p:sldId id="315" r:id="rId6"/>
    <p:sldId id="317" r:id="rId7"/>
    <p:sldId id="314" r:id="rId8"/>
    <p:sldId id="319" r:id="rId9"/>
    <p:sldId id="302" r:id="rId10"/>
    <p:sldId id="320" r:id="rId11"/>
    <p:sldId id="261"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05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EE3DD3-E3C3-40F1-A472-B25F5817F015}"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GB"/>
        </a:p>
      </dgm:t>
    </dgm:pt>
    <dgm:pt modelId="{49505EFC-D0A3-45CA-8861-2E6C9752FAB4}">
      <dgm:prSet custT="1"/>
      <dgm:spPr/>
      <dgm:t>
        <a:bodyPr/>
        <a:lstStyle/>
        <a:p>
          <a:pPr algn="just" rtl="0"/>
          <a:r>
            <a:rPr lang="en-GB" sz="2000"/>
            <a:t>Participants have the skills to facilitate the process of operational planning based on the planned activities and strategies. </a:t>
          </a:r>
          <a:endParaRPr lang="de-DE" sz="2000"/>
        </a:p>
      </dgm:t>
    </dgm:pt>
    <dgm:pt modelId="{A8742B3A-8653-4793-BA93-80800B50B944}" type="parTrans" cxnId="{E1EBDAF6-0CF1-405A-83A0-822C9345495E}">
      <dgm:prSet/>
      <dgm:spPr/>
      <dgm:t>
        <a:bodyPr/>
        <a:lstStyle/>
        <a:p>
          <a:pPr algn="just"/>
          <a:endParaRPr lang="en-GB" sz="2000"/>
        </a:p>
      </dgm:t>
    </dgm:pt>
    <dgm:pt modelId="{F04E9E54-8526-4B3B-A3D2-A62563607575}" type="sibTrans" cxnId="{E1EBDAF6-0CF1-405A-83A0-822C9345495E}">
      <dgm:prSet/>
      <dgm:spPr/>
      <dgm:t>
        <a:bodyPr/>
        <a:lstStyle/>
        <a:p>
          <a:pPr algn="just"/>
          <a:endParaRPr lang="en-GB" sz="2000"/>
        </a:p>
      </dgm:t>
    </dgm:pt>
    <dgm:pt modelId="{E5BD6307-D4E9-40AC-A011-972B86332917}">
      <dgm:prSet custT="1"/>
      <dgm:spPr/>
      <dgm:t>
        <a:bodyPr/>
        <a:lstStyle/>
        <a:p>
          <a:pPr algn="just" rtl="0"/>
          <a:r>
            <a:rPr lang="en-GB" sz="2000" dirty="0"/>
            <a:t>Participants are able to draw the line of the importance of strategy-based work planning development referring to consistency and coherence with the situation analysis and clear connection to the assumptions how the strategy will lead to an impact.</a:t>
          </a:r>
          <a:endParaRPr lang="de-DE" sz="2000" dirty="0"/>
        </a:p>
      </dgm:t>
    </dgm:pt>
    <dgm:pt modelId="{4D77C3CE-AAD0-4993-9355-EBF1B0211887}" type="parTrans" cxnId="{B914460A-8920-486B-841D-ABAC62C7F737}">
      <dgm:prSet/>
      <dgm:spPr/>
      <dgm:t>
        <a:bodyPr/>
        <a:lstStyle/>
        <a:p>
          <a:pPr algn="just"/>
          <a:endParaRPr lang="en-GB" sz="2000"/>
        </a:p>
      </dgm:t>
    </dgm:pt>
    <dgm:pt modelId="{7A7399DE-3E7E-482F-8C1C-DB2DBA88BE28}" type="sibTrans" cxnId="{B914460A-8920-486B-841D-ABAC62C7F737}">
      <dgm:prSet/>
      <dgm:spPr/>
      <dgm:t>
        <a:bodyPr/>
        <a:lstStyle/>
        <a:p>
          <a:pPr algn="just"/>
          <a:endParaRPr lang="en-GB" sz="2000"/>
        </a:p>
      </dgm:t>
    </dgm:pt>
    <dgm:pt modelId="{7D0F97A3-BD14-4650-AE2F-245204C62730}" type="pres">
      <dgm:prSet presAssocID="{C5EE3DD3-E3C3-40F1-A472-B25F5817F015}" presName="linear" presStyleCnt="0">
        <dgm:presLayoutVars>
          <dgm:animLvl val="lvl"/>
          <dgm:resizeHandles val="exact"/>
        </dgm:presLayoutVars>
      </dgm:prSet>
      <dgm:spPr/>
    </dgm:pt>
    <dgm:pt modelId="{27C949A5-8312-4EFA-80D1-E7774F3C67D2}" type="pres">
      <dgm:prSet presAssocID="{49505EFC-D0A3-45CA-8861-2E6C9752FAB4}" presName="parentText" presStyleLbl="node1" presStyleIdx="0" presStyleCnt="2">
        <dgm:presLayoutVars>
          <dgm:chMax val="0"/>
          <dgm:bulletEnabled val="1"/>
        </dgm:presLayoutVars>
      </dgm:prSet>
      <dgm:spPr/>
    </dgm:pt>
    <dgm:pt modelId="{5334DC1C-C182-46BB-80B4-E1F2ED7FD601}" type="pres">
      <dgm:prSet presAssocID="{F04E9E54-8526-4B3B-A3D2-A62563607575}" presName="spacer" presStyleCnt="0"/>
      <dgm:spPr/>
    </dgm:pt>
    <dgm:pt modelId="{6BF13472-D787-43DC-A971-229C09962C7D}" type="pres">
      <dgm:prSet presAssocID="{E5BD6307-D4E9-40AC-A011-972B86332917}" presName="parentText" presStyleLbl="node1" presStyleIdx="1" presStyleCnt="2">
        <dgm:presLayoutVars>
          <dgm:chMax val="0"/>
          <dgm:bulletEnabled val="1"/>
        </dgm:presLayoutVars>
      </dgm:prSet>
      <dgm:spPr/>
    </dgm:pt>
  </dgm:ptLst>
  <dgm:cxnLst>
    <dgm:cxn modelId="{B914460A-8920-486B-841D-ABAC62C7F737}" srcId="{C5EE3DD3-E3C3-40F1-A472-B25F5817F015}" destId="{E5BD6307-D4E9-40AC-A011-972B86332917}" srcOrd="1" destOrd="0" parTransId="{4D77C3CE-AAD0-4993-9355-EBF1B0211887}" sibTransId="{7A7399DE-3E7E-482F-8C1C-DB2DBA88BE28}"/>
    <dgm:cxn modelId="{A9A0DD24-2858-4776-8160-BF7386666FBB}" type="presOf" srcId="{C5EE3DD3-E3C3-40F1-A472-B25F5817F015}" destId="{7D0F97A3-BD14-4650-AE2F-245204C62730}" srcOrd="0" destOrd="0" presId="urn:microsoft.com/office/officeart/2005/8/layout/vList2"/>
    <dgm:cxn modelId="{766E4D9C-DFC0-45E8-881A-A9509D040008}" type="presOf" srcId="{E5BD6307-D4E9-40AC-A011-972B86332917}" destId="{6BF13472-D787-43DC-A971-229C09962C7D}" srcOrd="0" destOrd="0" presId="urn:microsoft.com/office/officeart/2005/8/layout/vList2"/>
    <dgm:cxn modelId="{A2A5F6DB-C6D8-4D5C-AAB3-A0568DE277C2}" type="presOf" srcId="{49505EFC-D0A3-45CA-8861-2E6C9752FAB4}" destId="{27C949A5-8312-4EFA-80D1-E7774F3C67D2}" srcOrd="0" destOrd="0" presId="urn:microsoft.com/office/officeart/2005/8/layout/vList2"/>
    <dgm:cxn modelId="{E1EBDAF6-0CF1-405A-83A0-822C9345495E}" srcId="{C5EE3DD3-E3C3-40F1-A472-B25F5817F015}" destId="{49505EFC-D0A3-45CA-8861-2E6C9752FAB4}" srcOrd="0" destOrd="0" parTransId="{A8742B3A-8653-4793-BA93-80800B50B944}" sibTransId="{F04E9E54-8526-4B3B-A3D2-A62563607575}"/>
    <dgm:cxn modelId="{46693AD3-A5B4-46FE-8D67-155EF591DEAA}" type="presParOf" srcId="{7D0F97A3-BD14-4650-AE2F-245204C62730}" destId="{27C949A5-8312-4EFA-80D1-E7774F3C67D2}" srcOrd="0" destOrd="0" presId="urn:microsoft.com/office/officeart/2005/8/layout/vList2"/>
    <dgm:cxn modelId="{D5CF6435-809D-4C50-9AC6-5024D566C939}" type="presParOf" srcId="{7D0F97A3-BD14-4650-AE2F-245204C62730}" destId="{5334DC1C-C182-46BB-80B4-E1F2ED7FD601}" srcOrd="1" destOrd="0" presId="urn:microsoft.com/office/officeart/2005/8/layout/vList2"/>
    <dgm:cxn modelId="{C6F46CC8-C91B-4C91-8D50-945F8437826E}" type="presParOf" srcId="{7D0F97A3-BD14-4650-AE2F-245204C62730}" destId="{6BF13472-D787-43DC-A971-229C09962C7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6EDA3-CFAB-44B4-B597-689ADB557EBF}" type="doc">
      <dgm:prSet loTypeId="urn:microsoft.com/office/officeart/2008/layout/HorizontalMultiLevelHierarchy" loCatId="hierarchy" qsTypeId="urn:microsoft.com/office/officeart/2005/8/quickstyle/simple1" qsCatId="simple" csTypeId="urn:microsoft.com/office/officeart/2005/8/colors/accent3_2" csCatId="accent3" phldr="1"/>
      <dgm:spPr/>
      <dgm:t>
        <a:bodyPr/>
        <a:lstStyle/>
        <a:p>
          <a:endParaRPr lang="en-US"/>
        </a:p>
      </dgm:t>
    </dgm:pt>
    <dgm:pt modelId="{86342307-8C5D-4580-992E-4488AA3456DA}">
      <dgm:prSet phldrT="[Text]" custT="1"/>
      <dgm:spPr/>
      <dgm:t>
        <a:bodyPr/>
        <a:lstStyle/>
        <a:p>
          <a:r>
            <a:rPr lang="de-DE" sz="2800" dirty="0">
              <a:solidFill>
                <a:schemeClr val="tx1"/>
              </a:solidFill>
            </a:rPr>
            <a:t>Strategic Goals</a:t>
          </a:r>
          <a:endParaRPr lang="en-US" sz="2800" dirty="0">
            <a:solidFill>
              <a:schemeClr val="tx1"/>
            </a:solidFill>
          </a:endParaRPr>
        </a:p>
      </dgm:t>
    </dgm:pt>
    <dgm:pt modelId="{94113FBF-7EA1-4FA5-823C-7F72BAF25E28}" type="parTrans" cxnId="{E86679D2-9593-4B71-B619-023EC134A3BC}">
      <dgm:prSet/>
      <dgm:spPr/>
      <dgm:t>
        <a:bodyPr/>
        <a:lstStyle/>
        <a:p>
          <a:endParaRPr lang="en-US">
            <a:solidFill>
              <a:schemeClr val="tx1"/>
            </a:solidFill>
          </a:endParaRPr>
        </a:p>
      </dgm:t>
    </dgm:pt>
    <dgm:pt modelId="{BD01103A-2098-412A-AFEF-8FB6E363694D}" type="sibTrans" cxnId="{E86679D2-9593-4B71-B619-023EC134A3BC}">
      <dgm:prSet/>
      <dgm:spPr/>
      <dgm:t>
        <a:bodyPr/>
        <a:lstStyle/>
        <a:p>
          <a:endParaRPr lang="en-US">
            <a:solidFill>
              <a:schemeClr val="tx1"/>
            </a:solidFill>
          </a:endParaRPr>
        </a:p>
      </dgm:t>
    </dgm:pt>
    <dgm:pt modelId="{4CF830A7-37AE-48C6-8A7F-5E065104AA24}">
      <dgm:prSet phldrT="[Text]"/>
      <dgm:spPr/>
      <dgm:t>
        <a:bodyPr/>
        <a:lstStyle/>
        <a:p>
          <a:r>
            <a:rPr lang="en-US" dirty="0">
              <a:solidFill>
                <a:schemeClr val="tx1"/>
              </a:solidFill>
            </a:rPr>
            <a:t>Strategic plan</a:t>
          </a:r>
        </a:p>
      </dgm:t>
    </dgm:pt>
    <dgm:pt modelId="{C2D91CB4-DEE4-4FD2-98B4-1215ED0BCF71}" type="parTrans" cxnId="{D56F5319-4902-4B9C-8D1D-195C768FF729}">
      <dgm:prSet/>
      <dgm:spPr/>
      <dgm:t>
        <a:bodyPr/>
        <a:lstStyle/>
        <a:p>
          <a:endParaRPr lang="en-US">
            <a:solidFill>
              <a:schemeClr val="tx1"/>
            </a:solidFill>
          </a:endParaRPr>
        </a:p>
      </dgm:t>
    </dgm:pt>
    <dgm:pt modelId="{98895CDF-FFD6-4DEC-A1E6-3171610047DE}" type="sibTrans" cxnId="{D56F5319-4902-4B9C-8D1D-195C768FF729}">
      <dgm:prSet/>
      <dgm:spPr/>
      <dgm:t>
        <a:bodyPr/>
        <a:lstStyle/>
        <a:p>
          <a:endParaRPr lang="en-US">
            <a:solidFill>
              <a:schemeClr val="tx1"/>
            </a:solidFill>
          </a:endParaRPr>
        </a:p>
      </dgm:t>
    </dgm:pt>
    <dgm:pt modelId="{90886F2C-5EB0-48F2-9503-42043CD06632}">
      <dgm:prSet phldrT="[Text]"/>
      <dgm:spPr/>
      <dgm:t>
        <a:bodyPr/>
        <a:lstStyle/>
        <a:p>
          <a:r>
            <a:rPr lang="en-US" dirty="0">
              <a:solidFill>
                <a:schemeClr val="tx1"/>
              </a:solidFill>
            </a:rPr>
            <a:t>Operational plan</a:t>
          </a:r>
        </a:p>
      </dgm:t>
    </dgm:pt>
    <dgm:pt modelId="{2D932E26-5255-4C81-8C50-048A2F325E3E}" type="parTrans" cxnId="{34702C2C-C5F1-4E51-A75A-E955B9950406}">
      <dgm:prSet/>
      <dgm:spPr/>
      <dgm:t>
        <a:bodyPr/>
        <a:lstStyle/>
        <a:p>
          <a:endParaRPr lang="en-US">
            <a:solidFill>
              <a:schemeClr val="tx1"/>
            </a:solidFill>
          </a:endParaRPr>
        </a:p>
      </dgm:t>
    </dgm:pt>
    <dgm:pt modelId="{5F25A546-4677-4465-8D8E-BD855EE01F01}" type="sibTrans" cxnId="{34702C2C-C5F1-4E51-A75A-E955B9950406}">
      <dgm:prSet/>
      <dgm:spPr/>
      <dgm:t>
        <a:bodyPr/>
        <a:lstStyle/>
        <a:p>
          <a:endParaRPr lang="en-US">
            <a:solidFill>
              <a:schemeClr val="tx1"/>
            </a:solidFill>
          </a:endParaRPr>
        </a:p>
      </dgm:t>
    </dgm:pt>
    <dgm:pt modelId="{CB0A00C2-A364-4DEF-B679-29B6F72025EF}">
      <dgm:prSet phldrT="[Text]"/>
      <dgm:spPr/>
      <dgm:t>
        <a:bodyPr/>
        <a:lstStyle/>
        <a:p>
          <a:r>
            <a:rPr lang="en-US" dirty="0">
              <a:solidFill>
                <a:schemeClr val="tx1"/>
              </a:solidFill>
            </a:rPr>
            <a:t>Implementation</a:t>
          </a:r>
        </a:p>
      </dgm:t>
    </dgm:pt>
    <dgm:pt modelId="{6E1DA794-25E1-4BAC-B62B-6784DB53CAA4}" type="parTrans" cxnId="{6FE06D6F-67DB-4C74-85DF-27D42773A86F}">
      <dgm:prSet/>
      <dgm:spPr/>
      <dgm:t>
        <a:bodyPr/>
        <a:lstStyle/>
        <a:p>
          <a:endParaRPr lang="en-US">
            <a:solidFill>
              <a:schemeClr val="tx1"/>
            </a:solidFill>
          </a:endParaRPr>
        </a:p>
      </dgm:t>
    </dgm:pt>
    <dgm:pt modelId="{6929ED04-260F-41A2-B085-26ABE155D85D}" type="sibTrans" cxnId="{6FE06D6F-67DB-4C74-85DF-27D42773A86F}">
      <dgm:prSet/>
      <dgm:spPr/>
      <dgm:t>
        <a:bodyPr/>
        <a:lstStyle/>
        <a:p>
          <a:endParaRPr lang="en-US">
            <a:solidFill>
              <a:schemeClr val="tx1"/>
            </a:solidFill>
          </a:endParaRPr>
        </a:p>
      </dgm:t>
    </dgm:pt>
    <dgm:pt modelId="{052187ED-40B5-4530-BF2C-61942F47A18D}">
      <dgm:prSet phldrT="[Text]" custT="1"/>
      <dgm:spPr/>
      <dgm:t>
        <a:bodyPr/>
        <a:lstStyle/>
        <a:p>
          <a:r>
            <a:rPr lang="en-US" sz="1200" dirty="0">
              <a:solidFill>
                <a:schemeClr val="tx1"/>
              </a:solidFill>
            </a:rPr>
            <a:t>A long-term (5+ years) plan which sets the general direction for the management entity</a:t>
          </a:r>
        </a:p>
      </dgm:t>
    </dgm:pt>
    <dgm:pt modelId="{B129F08B-AF91-4B49-A1B2-9ECEB4B357EC}" type="parTrans" cxnId="{E6557D45-1FAD-4911-992C-739E2E264DD1}">
      <dgm:prSet/>
      <dgm:spPr/>
      <dgm:t>
        <a:bodyPr/>
        <a:lstStyle/>
        <a:p>
          <a:endParaRPr lang="en-US">
            <a:solidFill>
              <a:schemeClr val="tx1"/>
            </a:solidFill>
          </a:endParaRPr>
        </a:p>
      </dgm:t>
    </dgm:pt>
    <dgm:pt modelId="{062BDA79-B6E0-4EBE-A502-F89A402B342C}" type="sibTrans" cxnId="{E6557D45-1FAD-4911-992C-739E2E264DD1}">
      <dgm:prSet/>
      <dgm:spPr/>
      <dgm:t>
        <a:bodyPr/>
        <a:lstStyle/>
        <a:p>
          <a:endParaRPr lang="en-US">
            <a:solidFill>
              <a:schemeClr val="tx1"/>
            </a:solidFill>
          </a:endParaRPr>
        </a:p>
      </dgm:t>
    </dgm:pt>
    <dgm:pt modelId="{892DA781-8AF8-4C68-893E-9F0F28D032DD}">
      <dgm:prSet phldrT="[Text]" custT="1"/>
      <dgm:spPr/>
      <dgm:t>
        <a:bodyPr/>
        <a:lstStyle/>
        <a:p>
          <a:r>
            <a:rPr lang="en-US" sz="1200" dirty="0">
              <a:solidFill>
                <a:schemeClr val="tx1"/>
              </a:solidFill>
            </a:rPr>
            <a:t>A short-term (1 year) plan with a detailed focus which outlines day-to-day actions of managers</a:t>
          </a:r>
        </a:p>
      </dgm:t>
    </dgm:pt>
    <dgm:pt modelId="{A6B1E5FC-BD85-4C8E-A6FC-CA6D74D1E2EF}" type="parTrans" cxnId="{1001F669-8599-4E5C-8539-2DFD99C91483}">
      <dgm:prSet/>
      <dgm:spPr/>
      <dgm:t>
        <a:bodyPr/>
        <a:lstStyle/>
        <a:p>
          <a:endParaRPr lang="en-US">
            <a:solidFill>
              <a:schemeClr val="tx1"/>
            </a:solidFill>
          </a:endParaRPr>
        </a:p>
      </dgm:t>
    </dgm:pt>
    <dgm:pt modelId="{584679B8-90BE-4D3F-A362-B2D10D2BA1F0}" type="sibTrans" cxnId="{1001F669-8599-4E5C-8539-2DFD99C91483}">
      <dgm:prSet/>
      <dgm:spPr/>
      <dgm:t>
        <a:bodyPr/>
        <a:lstStyle/>
        <a:p>
          <a:endParaRPr lang="en-US">
            <a:solidFill>
              <a:schemeClr val="tx1"/>
            </a:solidFill>
          </a:endParaRPr>
        </a:p>
      </dgm:t>
    </dgm:pt>
    <dgm:pt modelId="{9681169F-4FD2-4634-8975-50532D79D212}">
      <dgm:prSet custT="1"/>
      <dgm:spPr/>
      <dgm:t>
        <a:bodyPr/>
        <a:lstStyle/>
        <a:p>
          <a:r>
            <a:rPr lang="en-US" sz="1200" dirty="0">
              <a:solidFill>
                <a:schemeClr val="tx1"/>
              </a:solidFill>
            </a:rPr>
            <a:t>Multiple operational plans run concurrently  in order to cover the different aspects of the strategies </a:t>
          </a:r>
        </a:p>
      </dgm:t>
    </dgm:pt>
    <dgm:pt modelId="{BB10525E-E52F-443A-BB50-F8CDBA9D66A0}" type="parTrans" cxnId="{2FF55870-94F7-49F1-BB0B-9ACD47F221AF}">
      <dgm:prSet/>
      <dgm:spPr/>
      <dgm:t>
        <a:bodyPr/>
        <a:lstStyle/>
        <a:p>
          <a:endParaRPr lang="en-US">
            <a:solidFill>
              <a:schemeClr val="tx1"/>
            </a:solidFill>
          </a:endParaRPr>
        </a:p>
      </dgm:t>
    </dgm:pt>
    <dgm:pt modelId="{658730A1-1C66-4358-9795-DE4A75CA7CAE}" type="sibTrans" cxnId="{2FF55870-94F7-49F1-BB0B-9ACD47F221AF}">
      <dgm:prSet/>
      <dgm:spPr/>
      <dgm:t>
        <a:bodyPr/>
        <a:lstStyle/>
        <a:p>
          <a:endParaRPr lang="en-US">
            <a:solidFill>
              <a:schemeClr val="tx1"/>
            </a:solidFill>
          </a:endParaRPr>
        </a:p>
      </dgm:t>
    </dgm:pt>
    <dgm:pt modelId="{C4B071E7-99B1-406C-9041-917D8B7ACB18}">
      <dgm:prSet phldrT="[Text]"/>
      <dgm:spPr/>
      <dgm:t>
        <a:bodyPr/>
        <a:lstStyle/>
        <a:p>
          <a:r>
            <a:rPr lang="en-US" dirty="0">
              <a:solidFill>
                <a:schemeClr val="tx1"/>
              </a:solidFill>
            </a:rPr>
            <a:t>The translation of the operational plan into on-the-ground activities. </a:t>
          </a:r>
        </a:p>
      </dgm:t>
    </dgm:pt>
    <dgm:pt modelId="{45D9C287-CDE1-4230-88FB-ACCE91505FCC}" type="parTrans" cxnId="{41DCD34B-BD97-4A5E-B965-8A4A58A12FDF}">
      <dgm:prSet/>
      <dgm:spPr/>
      <dgm:t>
        <a:bodyPr/>
        <a:lstStyle/>
        <a:p>
          <a:endParaRPr lang="en-US">
            <a:solidFill>
              <a:schemeClr val="tx1"/>
            </a:solidFill>
          </a:endParaRPr>
        </a:p>
      </dgm:t>
    </dgm:pt>
    <dgm:pt modelId="{0AE2C82E-6335-49C4-A6DC-61ABCE44D451}" type="sibTrans" cxnId="{41DCD34B-BD97-4A5E-B965-8A4A58A12FDF}">
      <dgm:prSet/>
      <dgm:spPr/>
      <dgm:t>
        <a:bodyPr/>
        <a:lstStyle/>
        <a:p>
          <a:endParaRPr lang="en-US">
            <a:solidFill>
              <a:schemeClr val="tx1"/>
            </a:solidFill>
          </a:endParaRPr>
        </a:p>
      </dgm:t>
    </dgm:pt>
    <dgm:pt modelId="{DFC714D7-3F11-4312-AA94-CCE5A4F04F7B}" type="pres">
      <dgm:prSet presAssocID="{68E6EDA3-CFAB-44B4-B597-689ADB557EBF}" presName="Name0" presStyleCnt="0">
        <dgm:presLayoutVars>
          <dgm:chPref val="1"/>
          <dgm:dir/>
          <dgm:animOne val="branch"/>
          <dgm:animLvl val="lvl"/>
          <dgm:resizeHandles val="exact"/>
        </dgm:presLayoutVars>
      </dgm:prSet>
      <dgm:spPr/>
    </dgm:pt>
    <dgm:pt modelId="{8826F6E7-25D0-43FC-90E6-F0E06BC821CE}" type="pres">
      <dgm:prSet presAssocID="{86342307-8C5D-4580-992E-4488AA3456DA}" presName="root1" presStyleCnt="0"/>
      <dgm:spPr/>
    </dgm:pt>
    <dgm:pt modelId="{56937DE3-2B87-4184-803F-7C9401EDDD2E}" type="pres">
      <dgm:prSet presAssocID="{86342307-8C5D-4580-992E-4488AA3456DA}" presName="LevelOneTextNode" presStyleLbl="node0" presStyleIdx="0" presStyleCnt="1" custScaleY="80599" custLinFactNeighborY="-935">
        <dgm:presLayoutVars>
          <dgm:chPref val="3"/>
        </dgm:presLayoutVars>
      </dgm:prSet>
      <dgm:spPr/>
    </dgm:pt>
    <dgm:pt modelId="{5C351780-DD6E-4446-918C-16A0AD52EC3C}" type="pres">
      <dgm:prSet presAssocID="{86342307-8C5D-4580-992E-4488AA3456DA}" presName="level2hierChild" presStyleCnt="0"/>
      <dgm:spPr/>
    </dgm:pt>
    <dgm:pt modelId="{B30DA85D-0B55-4D40-B065-916B6F00A730}" type="pres">
      <dgm:prSet presAssocID="{C2D91CB4-DEE4-4FD2-98B4-1215ED0BCF71}" presName="conn2-1" presStyleLbl="parChTrans1D2" presStyleIdx="0" presStyleCnt="3"/>
      <dgm:spPr/>
    </dgm:pt>
    <dgm:pt modelId="{0DBC3CDE-9E32-4A6F-BEC7-2DE6CEDEAC19}" type="pres">
      <dgm:prSet presAssocID="{C2D91CB4-DEE4-4FD2-98B4-1215ED0BCF71}" presName="connTx" presStyleLbl="parChTrans1D2" presStyleIdx="0" presStyleCnt="3"/>
      <dgm:spPr/>
    </dgm:pt>
    <dgm:pt modelId="{37AA50CA-8853-4810-B279-48F10038B7B9}" type="pres">
      <dgm:prSet presAssocID="{4CF830A7-37AE-48C6-8A7F-5E065104AA24}" presName="root2" presStyleCnt="0"/>
      <dgm:spPr/>
    </dgm:pt>
    <dgm:pt modelId="{CD604F08-3B16-44AD-9AC8-79D00B71031A}" type="pres">
      <dgm:prSet presAssocID="{4CF830A7-37AE-48C6-8A7F-5E065104AA24}" presName="LevelTwoTextNode" presStyleLbl="node2" presStyleIdx="0" presStyleCnt="3" custLinFactNeighborY="20475">
        <dgm:presLayoutVars>
          <dgm:chPref val="3"/>
        </dgm:presLayoutVars>
      </dgm:prSet>
      <dgm:spPr/>
    </dgm:pt>
    <dgm:pt modelId="{361FF10A-D611-4E69-B3EE-4BD9FA401BAD}" type="pres">
      <dgm:prSet presAssocID="{4CF830A7-37AE-48C6-8A7F-5E065104AA24}" presName="level3hierChild" presStyleCnt="0"/>
      <dgm:spPr/>
    </dgm:pt>
    <dgm:pt modelId="{FAB8087A-6797-40CB-87D1-17E585A788F4}" type="pres">
      <dgm:prSet presAssocID="{B129F08B-AF91-4B49-A1B2-9ECEB4B357EC}" presName="conn2-1" presStyleLbl="parChTrans1D3" presStyleIdx="0" presStyleCnt="4"/>
      <dgm:spPr/>
    </dgm:pt>
    <dgm:pt modelId="{95DFD7A2-4976-4632-B960-B5F1018A73F0}" type="pres">
      <dgm:prSet presAssocID="{B129F08B-AF91-4B49-A1B2-9ECEB4B357EC}" presName="connTx" presStyleLbl="parChTrans1D3" presStyleIdx="0" presStyleCnt="4"/>
      <dgm:spPr/>
    </dgm:pt>
    <dgm:pt modelId="{3C96EA90-73C9-4643-90B2-1B7861F67F5E}" type="pres">
      <dgm:prSet presAssocID="{052187ED-40B5-4530-BF2C-61942F47A18D}" presName="root2" presStyleCnt="0"/>
      <dgm:spPr/>
    </dgm:pt>
    <dgm:pt modelId="{62D05BA7-0FF9-4F7A-B112-4BDA154BC0EB}" type="pres">
      <dgm:prSet presAssocID="{052187ED-40B5-4530-BF2C-61942F47A18D}" presName="LevelTwoTextNode" presStyleLbl="node3" presStyleIdx="0" presStyleCnt="4" custScaleX="136453" custLinFactNeighborY="20475">
        <dgm:presLayoutVars>
          <dgm:chPref val="3"/>
        </dgm:presLayoutVars>
      </dgm:prSet>
      <dgm:spPr/>
    </dgm:pt>
    <dgm:pt modelId="{35B098AB-610B-44A0-BCA6-84846CAB8B7A}" type="pres">
      <dgm:prSet presAssocID="{052187ED-40B5-4530-BF2C-61942F47A18D}" presName="level3hierChild" presStyleCnt="0"/>
      <dgm:spPr/>
    </dgm:pt>
    <dgm:pt modelId="{625844D5-68BA-4558-B683-A44852B554C6}" type="pres">
      <dgm:prSet presAssocID="{2D932E26-5255-4C81-8C50-048A2F325E3E}" presName="conn2-1" presStyleLbl="parChTrans1D2" presStyleIdx="1" presStyleCnt="3"/>
      <dgm:spPr/>
    </dgm:pt>
    <dgm:pt modelId="{9FFA92A9-A09D-4573-A8A7-61B4C4725ACB}" type="pres">
      <dgm:prSet presAssocID="{2D932E26-5255-4C81-8C50-048A2F325E3E}" presName="connTx" presStyleLbl="parChTrans1D2" presStyleIdx="1" presStyleCnt="3"/>
      <dgm:spPr/>
    </dgm:pt>
    <dgm:pt modelId="{9FBD47B9-6FB4-46E3-AED1-B7B89F1EEC9A}" type="pres">
      <dgm:prSet presAssocID="{90886F2C-5EB0-48F2-9503-42043CD06632}" presName="root2" presStyleCnt="0"/>
      <dgm:spPr/>
    </dgm:pt>
    <dgm:pt modelId="{A8C4E119-F504-4297-8E99-BAB30CF658B5}" type="pres">
      <dgm:prSet presAssocID="{90886F2C-5EB0-48F2-9503-42043CD06632}" presName="LevelTwoTextNode" presStyleLbl="node2" presStyleIdx="1" presStyleCnt="3" custLinFactNeighborY="-10460">
        <dgm:presLayoutVars>
          <dgm:chPref val="3"/>
        </dgm:presLayoutVars>
      </dgm:prSet>
      <dgm:spPr/>
    </dgm:pt>
    <dgm:pt modelId="{7FFE9F13-E318-444C-A129-4030F7A33C98}" type="pres">
      <dgm:prSet presAssocID="{90886F2C-5EB0-48F2-9503-42043CD06632}" presName="level3hierChild" presStyleCnt="0"/>
      <dgm:spPr/>
    </dgm:pt>
    <dgm:pt modelId="{4BFF1461-331D-4657-A2F2-07BC6BA1E2B8}" type="pres">
      <dgm:prSet presAssocID="{A6B1E5FC-BD85-4C8E-A6FC-CA6D74D1E2EF}" presName="conn2-1" presStyleLbl="parChTrans1D3" presStyleIdx="1" presStyleCnt="4"/>
      <dgm:spPr/>
    </dgm:pt>
    <dgm:pt modelId="{A775DB0F-E63C-4A85-85C9-826AE9FD5D70}" type="pres">
      <dgm:prSet presAssocID="{A6B1E5FC-BD85-4C8E-A6FC-CA6D74D1E2EF}" presName="connTx" presStyleLbl="parChTrans1D3" presStyleIdx="1" presStyleCnt="4"/>
      <dgm:spPr/>
    </dgm:pt>
    <dgm:pt modelId="{9584671E-B06F-4F06-88F9-5EBD2178BBCE}" type="pres">
      <dgm:prSet presAssocID="{892DA781-8AF8-4C68-893E-9F0F28D032DD}" presName="root2" presStyleCnt="0"/>
      <dgm:spPr/>
    </dgm:pt>
    <dgm:pt modelId="{01AAC3D7-D32D-4E3D-89F5-ABC15F9BDCED}" type="pres">
      <dgm:prSet presAssocID="{892DA781-8AF8-4C68-893E-9F0F28D032DD}" presName="LevelTwoTextNode" presStyleLbl="node3" presStyleIdx="1" presStyleCnt="4" custScaleX="133159" custLinFactNeighborX="1344" custLinFactNeighborY="434">
        <dgm:presLayoutVars>
          <dgm:chPref val="3"/>
        </dgm:presLayoutVars>
      </dgm:prSet>
      <dgm:spPr/>
    </dgm:pt>
    <dgm:pt modelId="{0DA427FA-96D3-45E0-9B7D-3F785D4B90AF}" type="pres">
      <dgm:prSet presAssocID="{892DA781-8AF8-4C68-893E-9F0F28D032DD}" presName="level3hierChild" presStyleCnt="0"/>
      <dgm:spPr/>
    </dgm:pt>
    <dgm:pt modelId="{68A461A1-646C-4027-B2DA-5AC50B573398}" type="pres">
      <dgm:prSet presAssocID="{BB10525E-E52F-443A-BB50-F8CDBA9D66A0}" presName="conn2-1" presStyleLbl="parChTrans1D3" presStyleIdx="2" presStyleCnt="4"/>
      <dgm:spPr/>
    </dgm:pt>
    <dgm:pt modelId="{53134148-C2BC-47F1-9455-637E0A1B7804}" type="pres">
      <dgm:prSet presAssocID="{BB10525E-E52F-443A-BB50-F8CDBA9D66A0}" presName="connTx" presStyleLbl="parChTrans1D3" presStyleIdx="2" presStyleCnt="4"/>
      <dgm:spPr/>
    </dgm:pt>
    <dgm:pt modelId="{4CE8E2DB-98A6-4349-9B7D-FA685CDE9712}" type="pres">
      <dgm:prSet presAssocID="{9681169F-4FD2-4634-8975-50532D79D212}" presName="root2" presStyleCnt="0"/>
      <dgm:spPr/>
    </dgm:pt>
    <dgm:pt modelId="{FEB35955-F762-438A-B18E-F1C843964729}" type="pres">
      <dgm:prSet presAssocID="{9681169F-4FD2-4634-8975-50532D79D212}" presName="LevelTwoTextNode" presStyleLbl="node3" presStyleIdx="2" presStyleCnt="4" custScaleX="136453" custLinFactNeighborY="-14650">
        <dgm:presLayoutVars>
          <dgm:chPref val="3"/>
        </dgm:presLayoutVars>
      </dgm:prSet>
      <dgm:spPr/>
    </dgm:pt>
    <dgm:pt modelId="{825EDDFC-DD6F-4817-A641-E593C0AAF21E}" type="pres">
      <dgm:prSet presAssocID="{9681169F-4FD2-4634-8975-50532D79D212}" presName="level3hierChild" presStyleCnt="0"/>
      <dgm:spPr/>
    </dgm:pt>
    <dgm:pt modelId="{A81E88C5-4FB7-445C-982E-5F5D809F2B89}" type="pres">
      <dgm:prSet presAssocID="{6E1DA794-25E1-4BAC-B62B-6784DB53CAA4}" presName="conn2-1" presStyleLbl="parChTrans1D2" presStyleIdx="2" presStyleCnt="3"/>
      <dgm:spPr/>
    </dgm:pt>
    <dgm:pt modelId="{905A9C42-33B5-4EDD-953F-9E637F5E7983}" type="pres">
      <dgm:prSet presAssocID="{6E1DA794-25E1-4BAC-B62B-6784DB53CAA4}" presName="connTx" presStyleLbl="parChTrans1D2" presStyleIdx="2" presStyleCnt="3"/>
      <dgm:spPr/>
    </dgm:pt>
    <dgm:pt modelId="{AA739A03-74B6-4B5C-BD2C-6A0A572362CF}" type="pres">
      <dgm:prSet presAssocID="{CB0A00C2-A364-4DEF-B679-29B6F72025EF}" presName="root2" presStyleCnt="0"/>
      <dgm:spPr/>
    </dgm:pt>
    <dgm:pt modelId="{6C8BB99E-050A-4FD1-A513-86986B43B80B}" type="pres">
      <dgm:prSet presAssocID="{CB0A00C2-A364-4DEF-B679-29B6F72025EF}" presName="LevelTwoTextNode" presStyleLbl="node2" presStyleIdx="2" presStyleCnt="3" custLinFactNeighborY="-27988">
        <dgm:presLayoutVars>
          <dgm:chPref val="3"/>
        </dgm:presLayoutVars>
      </dgm:prSet>
      <dgm:spPr/>
    </dgm:pt>
    <dgm:pt modelId="{51F4BD50-0BA7-4594-AA10-9B5868917F2B}" type="pres">
      <dgm:prSet presAssocID="{CB0A00C2-A364-4DEF-B679-29B6F72025EF}" presName="level3hierChild" presStyleCnt="0"/>
      <dgm:spPr/>
    </dgm:pt>
    <dgm:pt modelId="{64AB7FB6-2031-456E-ADD4-FA154ED4A069}" type="pres">
      <dgm:prSet presAssocID="{45D9C287-CDE1-4230-88FB-ACCE91505FCC}" presName="conn2-1" presStyleLbl="parChTrans1D3" presStyleIdx="3" presStyleCnt="4"/>
      <dgm:spPr/>
    </dgm:pt>
    <dgm:pt modelId="{2B4E4D82-DEAF-4D8C-BA13-85766811C0AE}" type="pres">
      <dgm:prSet presAssocID="{45D9C287-CDE1-4230-88FB-ACCE91505FCC}" presName="connTx" presStyleLbl="parChTrans1D3" presStyleIdx="3" presStyleCnt="4"/>
      <dgm:spPr/>
    </dgm:pt>
    <dgm:pt modelId="{6D71E06C-567D-40EF-8295-E3F06D49284D}" type="pres">
      <dgm:prSet presAssocID="{C4B071E7-99B1-406C-9041-917D8B7ACB18}" presName="root2" presStyleCnt="0"/>
      <dgm:spPr/>
    </dgm:pt>
    <dgm:pt modelId="{804DF7DD-CCC4-404B-8882-4D7B3A020A94}" type="pres">
      <dgm:prSet presAssocID="{C4B071E7-99B1-406C-9041-917D8B7ACB18}" presName="LevelTwoTextNode" presStyleLbl="node3" presStyleIdx="3" presStyleCnt="4" custScaleX="135555" custLinFactNeighborY="-27988">
        <dgm:presLayoutVars>
          <dgm:chPref val="3"/>
        </dgm:presLayoutVars>
      </dgm:prSet>
      <dgm:spPr/>
    </dgm:pt>
    <dgm:pt modelId="{8672EDB5-50D0-42FC-9C7E-04A492CE866F}" type="pres">
      <dgm:prSet presAssocID="{C4B071E7-99B1-406C-9041-917D8B7ACB18}" presName="level3hierChild" presStyleCnt="0"/>
      <dgm:spPr/>
    </dgm:pt>
  </dgm:ptLst>
  <dgm:cxnLst>
    <dgm:cxn modelId="{D56F5319-4902-4B9C-8D1D-195C768FF729}" srcId="{86342307-8C5D-4580-992E-4488AA3456DA}" destId="{4CF830A7-37AE-48C6-8A7F-5E065104AA24}" srcOrd="0" destOrd="0" parTransId="{C2D91CB4-DEE4-4FD2-98B4-1215ED0BCF71}" sibTransId="{98895CDF-FFD6-4DEC-A1E6-3171610047DE}"/>
    <dgm:cxn modelId="{98B57420-96DF-4969-AFB2-5B835D907140}" type="presOf" srcId="{6E1DA794-25E1-4BAC-B62B-6784DB53CAA4}" destId="{905A9C42-33B5-4EDD-953F-9E637F5E7983}" srcOrd="1" destOrd="0" presId="urn:microsoft.com/office/officeart/2008/layout/HorizontalMultiLevelHierarchy"/>
    <dgm:cxn modelId="{34702C2C-C5F1-4E51-A75A-E955B9950406}" srcId="{86342307-8C5D-4580-992E-4488AA3456DA}" destId="{90886F2C-5EB0-48F2-9503-42043CD06632}" srcOrd="1" destOrd="0" parTransId="{2D932E26-5255-4C81-8C50-048A2F325E3E}" sibTransId="{5F25A546-4677-4465-8D8E-BD855EE01F01}"/>
    <dgm:cxn modelId="{74D29534-6CCD-4FA1-966A-8F43E424BBF3}" type="presOf" srcId="{2D932E26-5255-4C81-8C50-048A2F325E3E}" destId="{625844D5-68BA-4558-B683-A44852B554C6}" srcOrd="0" destOrd="0" presId="urn:microsoft.com/office/officeart/2008/layout/HorizontalMultiLevelHierarchy"/>
    <dgm:cxn modelId="{8632633C-3AA8-4088-B939-8283640D0EA7}" type="presOf" srcId="{C2D91CB4-DEE4-4FD2-98B4-1215ED0BCF71}" destId="{0DBC3CDE-9E32-4A6F-BEC7-2DE6CEDEAC19}" srcOrd="1" destOrd="0" presId="urn:microsoft.com/office/officeart/2008/layout/HorizontalMultiLevelHierarchy"/>
    <dgm:cxn modelId="{7AA5C442-F03C-488E-BCA9-FFE25E8338D9}" type="presOf" srcId="{9681169F-4FD2-4634-8975-50532D79D212}" destId="{FEB35955-F762-438A-B18E-F1C843964729}" srcOrd="0" destOrd="0" presId="urn:microsoft.com/office/officeart/2008/layout/HorizontalMultiLevelHierarchy"/>
    <dgm:cxn modelId="{E6557D45-1FAD-4911-992C-739E2E264DD1}" srcId="{4CF830A7-37AE-48C6-8A7F-5E065104AA24}" destId="{052187ED-40B5-4530-BF2C-61942F47A18D}" srcOrd="0" destOrd="0" parTransId="{B129F08B-AF91-4B49-A1B2-9ECEB4B357EC}" sibTransId="{062BDA79-B6E0-4EBE-A502-F89A402B342C}"/>
    <dgm:cxn modelId="{41DCD34B-BD97-4A5E-B965-8A4A58A12FDF}" srcId="{CB0A00C2-A364-4DEF-B679-29B6F72025EF}" destId="{C4B071E7-99B1-406C-9041-917D8B7ACB18}" srcOrd="0" destOrd="0" parTransId="{45D9C287-CDE1-4230-88FB-ACCE91505FCC}" sibTransId="{0AE2C82E-6335-49C4-A6DC-61ABCE44D451}"/>
    <dgm:cxn modelId="{FCDBB64C-F281-4508-8C75-DE1E334B25D6}" type="presOf" srcId="{052187ED-40B5-4530-BF2C-61942F47A18D}" destId="{62D05BA7-0FF9-4F7A-B112-4BDA154BC0EB}" srcOrd="0" destOrd="0" presId="urn:microsoft.com/office/officeart/2008/layout/HorizontalMultiLevelHierarchy"/>
    <dgm:cxn modelId="{2A56B44E-A78D-44EC-A479-31A9EF26F14F}" type="presOf" srcId="{45D9C287-CDE1-4230-88FB-ACCE91505FCC}" destId="{64AB7FB6-2031-456E-ADD4-FA154ED4A069}" srcOrd="0" destOrd="0" presId="urn:microsoft.com/office/officeart/2008/layout/HorizontalMultiLevelHierarchy"/>
    <dgm:cxn modelId="{D9CD3E56-898B-405D-AE6E-D50B6962CA44}" type="presOf" srcId="{6E1DA794-25E1-4BAC-B62B-6784DB53CAA4}" destId="{A81E88C5-4FB7-445C-982E-5F5D809F2B89}" srcOrd="0" destOrd="0" presId="urn:microsoft.com/office/officeart/2008/layout/HorizontalMultiLevelHierarchy"/>
    <dgm:cxn modelId="{A41A5C69-4F94-4E8F-B57E-956ECAAEF439}" type="presOf" srcId="{892DA781-8AF8-4C68-893E-9F0F28D032DD}" destId="{01AAC3D7-D32D-4E3D-89F5-ABC15F9BDCED}" srcOrd="0" destOrd="0" presId="urn:microsoft.com/office/officeart/2008/layout/HorizontalMultiLevelHierarchy"/>
    <dgm:cxn modelId="{1001F669-8599-4E5C-8539-2DFD99C91483}" srcId="{90886F2C-5EB0-48F2-9503-42043CD06632}" destId="{892DA781-8AF8-4C68-893E-9F0F28D032DD}" srcOrd="0" destOrd="0" parTransId="{A6B1E5FC-BD85-4C8E-A6FC-CA6D74D1E2EF}" sibTransId="{584679B8-90BE-4D3F-A362-B2D10D2BA1F0}"/>
    <dgm:cxn modelId="{6FE06D6F-67DB-4C74-85DF-27D42773A86F}" srcId="{86342307-8C5D-4580-992E-4488AA3456DA}" destId="{CB0A00C2-A364-4DEF-B679-29B6F72025EF}" srcOrd="2" destOrd="0" parTransId="{6E1DA794-25E1-4BAC-B62B-6784DB53CAA4}" sibTransId="{6929ED04-260F-41A2-B085-26ABE155D85D}"/>
    <dgm:cxn modelId="{2FF55870-94F7-49F1-BB0B-9ACD47F221AF}" srcId="{90886F2C-5EB0-48F2-9503-42043CD06632}" destId="{9681169F-4FD2-4634-8975-50532D79D212}" srcOrd="1" destOrd="0" parTransId="{BB10525E-E52F-443A-BB50-F8CDBA9D66A0}" sibTransId="{658730A1-1C66-4358-9795-DE4A75CA7CAE}"/>
    <dgm:cxn modelId="{2CC2EE73-60DA-4DD0-82E3-0D7F1E0FC32B}" type="presOf" srcId="{B129F08B-AF91-4B49-A1B2-9ECEB4B357EC}" destId="{95DFD7A2-4976-4632-B960-B5F1018A73F0}" srcOrd="1" destOrd="0" presId="urn:microsoft.com/office/officeart/2008/layout/HorizontalMultiLevelHierarchy"/>
    <dgm:cxn modelId="{F1118A78-EAE1-4260-A749-6C731EDA94A1}" type="presOf" srcId="{4CF830A7-37AE-48C6-8A7F-5E065104AA24}" destId="{CD604F08-3B16-44AD-9AC8-79D00B71031A}" srcOrd="0" destOrd="0" presId="urn:microsoft.com/office/officeart/2008/layout/HorizontalMultiLevelHierarchy"/>
    <dgm:cxn modelId="{EAA7C889-053B-44F1-A10E-B5C5329A32CB}" type="presOf" srcId="{CB0A00C2-A364-4DEF-B679-29B6F72025EF}" destId="{6C8BB99E-050A-4FD1-A513-86986B43B80B}" srcOrd="0" destOrd="0" presId="urn:microsoft.com/office/officeart/2008/layout/HorizontalMultiLevelHierarchy"/>
    <dgm:cxn modelId="{7D86B799-880F-4A9A-A381-19783E688EDC}" type="presOf" srcId="{68E6EDA3-CFAB-44B4-B597-689ADB557EBF}" destId="{DFC714D7-3F11-4312-AA94-CCE5A4F04F7B}" srcOrd="0" destOrd="0" presId="urn:microsoft.com/office/officeart/2008/layout/HorizontalMultiLevelHierarchy"/>
    <dgm:cxn modelId="{4201099A-B934-4EA1-BDD5-2D222752FD09}" type="presOf" srcId="{86342307-8C5D-4580-992E-4488AA3456DA}" destId="{56937DE3-2B87-4184-803F-7C9401EDDD2E}" srcOrd="0" destOrd="0" presId="urn:microsoft.com/office/officeart/2008/layout/HorizontalMultiLevelHierarchy"/>
    <dgm:cxn modelId="{F98596AC-0168-4D32-B621-4CDF043F4EFC}" type="presOf" srcId="{BB10525E-E52F-443A-BB50-F8CDBA9D66A0}" destId="{68A461A1-646C-4027-B2DA-5AC50B573398}" srcOrd="0" destOrd="0" presId="urn:microsoft.com/office/officeart/2008/layout/HorizontalMultiLevelHierarchy"/>
    <dgm:cxn modelId="{C8D833AD-615C-46F9-AC99-86E713725717}" type="presOf" srcId="{45D9C287-CDE1-4230-88FB-ACCE91505FCC}" destId="{2B4E4D82-DEAF-4D8C-BA13-85766811C0AE}" srcOrd="1" destOrd="0" presId="urn:microsoft.com/office/officeart/2008/layout/HorizontalMultiLevelHierarchy"/>
    <dgm:cxn modelId="{3D78A5B0-5B0C-4659-9A4B-62A467C2AC97}" type="presOf" srcId="{BB10525E-E52F-443A-BB50-F8CDBA9D66A0}" destId="{53134148-C2BC-47F1-9455-637E0A1B7804}" srcOrd="1" destOrd="0" presId="urn:microsoft.com/office/officeart/2008/layout/HorizontalMultiLevelHierarchy"/>
    <dgm:cxn modelId="{598B98B6-B6D3-4AF0-A333-B21FA0400C9D}" type="presOf" srcId="{C4B071E7-99B1-406C-9041-917D8B7ACB18}" destId="{804DF7DD-CCC4-404B-8882-4D7B3A020A94}" srcOrd="0" destOrd="0" presId="urn:microsoft.com/office/officeart/2008/layout/HorizontalMultiLevelHierarchy"/>
    <dgm:cxn modelId="{A8A661CA-9080-40DF-AEED-9E577359B146}" type="presOf" srcId="{C2D91CB4-DEE4-4FD2-98B4-1215ED0BCF71}" destId="{B30DA85D-0B55-4D40-B065-916B6F00A730}" srcOrd="0" destOrd="0" presId="urn:microsoft.com/office/officeart/2008/layout/HorizontalMultiLevelHierarchy"/>
    <dgm:cxn modelId="{E86679D2-9593-4B71-B619-023EC134A3BC}" srcId="{68E6EDA3-CFAB-44B4-B597-689ADB557EBF}" destId="{86342307-8C5D-4580-992E-4488AA3456DA}" srcOrd="0" destOrd="0" parTransId="{94113FBF-7EA1-4FA5-823C-7F72BAF25E28}" sibTransId="{BD01103A-2098-412A-AFEF-8FB6E363694D}"/>
    <dgm:cxn modelId="{63D7FBD5-D992-43F8-9CED-CBB23992848F}" type="presOf" srcId="{A6B1E5FC-BD85-4C8E-A6FC-CA6D74D1E2EF}" destId="{A775DB0F-E63C-4A85-85C9-826AE9FD5D70}" srcOrd="1" destOrd="0" presId="urn:microsoft.com/office/officeart/2008/layout/HorizontalMultiLevelHierarchy"/>
    <dgm:cxn modelId="{8FFDA8F4-2B10-4728-A962-42CF42ECD9BC}" type="presOf" srcId="{2D932E26-5255-4C81-8C50-048A2F325E3E}" destId="{9FFA92A9-A09D-4573-A8A7-61B4C4725ACB}" srcOrd="1" destOrd="0" presId="urn:microsoft.com/office/officeart/2008/layout/HorizontalMultiLevelHierarchy"/>
    <dgm:cxn modelId="{7FF327F8-4464-46C0-AC26-381799431951}" type="presOf" srcId="{A6B1E5FC-BD85-4C8E-A6FC-CA6D74D1E2EF}" destId="{4BFF1461-331D-4657-A2F2-07BC6BA1E2B8}" srcOrd="0" destOrd="0" presId="urn:microsoft.com/office/officeart/2008/layout/HorizontalMultiLevelHierarchy"/>
    <dgm:cxn modelId="{A98035F8-E48C-467C-82A0-1C5CA0C39C14}" type="presOf" srcId="{B129F08B-AF91-4B49-A1B2-9ECEB4B357EC}" destId="{FAB8087A-6797-40CB-87D1-17E585A788F4}" srcOrd="0" destOrd="0" presId="urn:microsoft.com/office/officeart/2008/layout/HorizontalMultiLevelHierarchy"/>
    <dgm:cxn modelId="{548434FF-931A-4729-AB3F-76366BF41696}" type="presOf" srcId="{90886F2C-5EB0-48F2-9503-42043CD06632}" destId="{A8C4E119-F504-4297-8E99-BAB30CF658B5}" srcOrd="0" destOrd="0" presId="urn:microsoft.com/office/officeart/2008/layout/HorizontalMultiLevelHierarchy"/>
    <dgm:cxn modelId="{50EBDC7C-15E3-4847-B400-0F55ECB9C72A}" type="presParOf" srcId="{DFC714D7-3F11-4312-AA94-CCE5A4F04F7B}" destId="{8826F6E7-25D0-43FC-90E6-F0E06BC821CE}" srcOrd="0" destOrd="0" presId="urn:microsoft.com/office/officeart/2008/layout/HorizontalMultiLevelHierarchy"/>
    <dgm:cxn modelId="{1F22D0A0-1EBC-42DC-B424-92E94C1676B4}" type="presParOf" srcId="{8826F6E7-25D0-43FC-90E6-F0E06BC821CE}" destId="{56937DE3-2B87-4184-803F-7C9401EDDD2E}" srcOrd="0" destOrd="0" presId="urn:microsoft.com/office/officeart/2008/layout/HorizontalMultiLevelHierarchy"/>
    <dgm:cxn modelId="{EF051801-99B3-438A-A55A-C42CFF74F0E9}" type="presParOf" srcId="{8826F6E7-25D0-43FC-90E6-F0E06BC821CE}" destId="{5C351780-DD6E-4446-918C-16A0AD52EC3C}" srcOrd="1" destOrd="0" presId="urn:microsoft.com/office/officeart/2008/layout/HorizontalMultiLevelHierarchy"/>
    <dgm:cxn modelId="{88ADAD7A-6D5A-4201-94FA-DB894C933C19}" type="presParOf" srcId="{5C351780-DD6E-4446-918C-16A0AD52EC3C}" destId="{B30DA85D-0B55-4D40-B065-916B6F00A730}" srcOrd="0" destOrd="0" presId="urn:microsoft.com/office/officeart/2008/layout/HorizontalMultiLevelHierarchy"/>
    <dgm:cxn modelId="{82F60AB5-0D34-41ED-8E23-05571FA2B49B}" type="presParOf" srcId="{B30DA85D-0B55-4D40-B065-916B6F00A730}" destId="{0DBC3CDE-9E32-4A6F-BEC7-2DE6CEDEAC19}" srcOrd="0" destOrd="0" presId="urn:microsoft.com/office/officeart/2008/layout/HorizontalMultiLevelHierarchy"/>
    <dgm:cxn modelId="{64065F3C-579C-4965-9FBE-5A3412A0C906}" type="presParOf" srcId="{5C351780-DD6E-4446-918C-16A0AD52EC3C}" destId="{37AA50CA-8853-4810-B279-48F10038B7B9}" srcOrd="1" destOrd="0" presId="urn:microsoft.com/office/officeart/2008/layout/HorizontalMultiLevelHierarchy"/>
    <dgm:cxn modelId="{2A3574AB-0A28-4BCF-B825-4EAF008F21F5}" type="presParOf" srcId="{37AA50CA-8853-4810-B279-48F10038B7B9}" destId="{CD604F08-3B16-44AD-9AC8-79D00B71031A}" srcOrd="0" destOrd="0" presId="urn:microsoft.com/office/officeart/2008/layout/HorizontalMultiLevelHierarchy"/>
    <dgm:cxn modelId="{5804717B-C7E5-4B3F-B55D-D9BE54972421}" type="presParOf" srcId="{37AA50CA-8853-4810-B279-48F10038B7B9}" destId="{361FF10A-D611-4E69-B3EE-4BD9FA401BAD}" srcOrd="1" destOrd="0" presId="urn:microsoft.com/office/officeart/2008/layout/HorizontalMultiLevelHierarchy"/>
    <dgm:cxn modelId="{6C60EB23-055E-4BD1-9523-543BCAD42B2E}" type="presParOf" srcId="{361FF10A-D611-4E69-B3EE-4BD9FA401BAD}" destId="{FAB8087A-6797-40CB-87D1-17E585A788F4}" srcOrd="0" destOrd="0" presId="urn:microsoft.com/office/officeart/2008/layout/HorizontalMultiLevelHierarchy"/>
    <dgm:cxn modelId="{A1DAA67F-B44A-4157-8599-79A3445BABBC}" type="presParOf" srcId="{FAB8087A-6797-40CB-87D1-17E585A788F4}" destId="{95DFD7A2-4976-4632-B960-B5F1018A73F0}" srcOrd="0" destOrd="0" presId="urn:microsoft.com/office/officeart/2008/layout/HorizontalMultiLevelHierarchy"/>
    <dgm:cxn modelId="{D828255B-B12B-4213-A904-47ABC86ED475}" type="presParOf" srcId="{361FF10A-D611-4E69-B3EE-4BD9FA401BAD}" destId="{3C96EA90-73C9-4643-90B2-1B7861F67F5E}" srcOrd="1" destOrd="0" presId="urn:microsoft.com/office/officeart/2008/layout/HorizontalMultiLevelHierarchy"/>
    <dgm:cxn modelId="{0D3CB853-39E3-44CD-BE0B-769426ABB160}" type="presParOf" srcId="{3C96EA90-73C9-4643-90B2-1B7861F67F5E}" destId="{62D05BA7-0FF9-4F7A-B112-4BDA154BC0EB}" srcOrd="0" destOrd="0" presId="urn:microsoft.com/office/officeart/2008/layout/HorizontalMultiLevelHierarchy"/>
    <dgm:cxn modelId="{382C1B8B-5E8A-4FDE-858D-A4BF334681C5}" type="presParOf" srcId="{3C96EA90-73C9-4643-90B2-1B7861F67F5E}" destId="{35B098AB-610B-44A0-BCA6-84846CAB8B7A}" srcOrd="1" destOrd="0" presId="urn:microsoft.com/office/officeart/2008/layout/HorizontalMultiLevelHierarchy"/>
    <dgm:cxn modelId="{CD071334-7822-4E18-AE51-A05B6516A254}" type="presParOf" srcId="{5C351780-DD6E-4446-918C-16A0AD52EC3C}" destId="{625844D5-68BA-4558-B683-A44852B554C6}" srcOrd="2" destOrd="0" presId="urn:microsoft.com/office/officeart/2008/layout/HorizontalMultiLevelHierarchy"/>
    <dgm:cxn modelId="{97ADB77A-F1F7-47EB-A70C-0C52CC6A1844}" type="presParOf" srcId="{625844D5-68BA-4558-B683-A44852B554C6}" destId="{9FFA92A9-A09D-4573-A8A7-61B4C4725ACB}" srcOrd="0" destOrd="0" presId="urn:microsoft.com/office/officeart/2008/layout/HorizontalMultiLevelHierarchy"/>
    <dgm:cxn modelId="{5D21BBAA-B542-485D-A001-2C168F315852}" type="presParOf" srcId="{5C351780-DD6E-4446-918C-16A0AD52EC3C}" destId="{9FBD47B9-6FB4-46E3-AED1-B7B89F1EEC9A}" srcOrd="3" destOrd="0" presId="urn:microsoft.com/office/officeart/2008/layout/HorizontalMultiLevelHierarchy"/>
    <dgm:cxn modelId="{31E5E75B-BD5D-4AB9-855E-9D71E9AF6D52}" type="presParOf" srcId="{9FBD47B9-6FB4-46E3-AED1-B7B89F1EEC9A}" destId="{A8C4E119-F504-4297-8E99-BAB30CF658B5}" srcOrd="0" destOrd="0" presId="urn:microsoft.com/office/officeart/2008/layout/HorizontalMultiLevelHierarchy"/>
    <dgm:cxn modelId="{E6569AA6-1F77-4BC4-8DAA-5A0DEEFAE02F}" type="presParOf" srcId="{9FBD47B9-6FB4-46E3-AED1-B7B89F1EEC9A}" destId="{7FFE9F13-E318-444C-A129-4030F7A33C98}" srcOrd="1" destOrd="0" presId="urn:microsoft.com/office/officeart/2008/layout/HorizontalMultiLevelHierarchy"/>
    <dgm:cxn modelId="{84990776-67D9-4B52-9EDE-75A37F51DD27}" type="presParOf" srcId="{7FFE9F13-E318-444C-A129-4030F7A33C98}" destId="{4BFF1461-331D-4657-A2F2-07BC6BA1E2B8}" srcOrd="0" destOrd="0" presId="urn:microsoft.com/office/officeart/2008/layout/HorizontalMultiLevelHierarchy"/>
    <dgm:cxn modelId="{C014649F-8DDE-465A-BB1A-4DCE297EDD63}" type="presParOf" srcId="{4BFF1461-331D-4657-A2F2-07BC6BA1E2B8}" destId="{A775DB0F-E63C-4A85-85C9-826AE9FD5D70}" srcOrd="0" destOrd="0" presId="urn:microsoft.com/office/officeart/2008/layout/HorizontalMultiLevelHierarchy"/>
    <dgm:cxn modelId="{202E4AAF-06F1-403F-A0E0-A73DCAD8C170}" type="presParOf" srcId="{7FFE9F13-E318-444C-A129-4030F7A33C98}" destId="{9584671E-B06F-4F06-88F9-5EBD2178BBCE}" srcOrd="1" destOrd="0" presId="urn:microsoft.com/office/officeart/2008/layout/HorizontalMultiLevelHierarchy"/>
    <dgm:cxn modelId="{1198A0E5-A8A5-49DF-BBD9-892A5E7F9BE8}" type="presParOf" srcId="{9584671E-B06F-4F06-88F9-5EBD2178BBCE}" destId="{01AAC3D7-D32D-4E3D-89F5-ABC15F9BDCED}" srcOrd="0" destOrd="0" presId="urn:microsoft.com/office/officeart/2008/layout/HorizontalMultiLevelHierarchy"/>
    <dgm:cxn modelId="{46360CEA-EA2B-430C-986B-052FD132E251}" type="presParOf" srcId="{9584671E-B06F-4F06-88F9-5EBD2178BBCE}" destId="{0DA427FA-96D3-45E0-9B7D-3F785D4B90AF}" srcOrd="1" destOrd="0" presId="urn:microsoft.com/office/officeart/2008/layout/HorizontalMultiLevelHierarchy"/>
    <dgm:cxn modelId="{68A65C80-762C-4607-BD59-2FC1AC4318CF}" type="presParOf" srcId="{7FFE9F13-E318-444C-A129-4030F7A33C98}" destId="{68A461A1-646C-4027-B2DA-5AC50B573398}" srcOrd="2" destOrd="0" presId="urn:microsoft.com/office/officeart/2008/layout/HorizontalMultiLevelHierarchy"/>
    <dgm:cxn modelId="{0CCFECFE-FC12-46CF-B22A-92564B2A369C}" type="presParOf" srcId="{68A461A1-646C-4027-B2DA-5AC50B573398}" destId="{53134148-C2BC-47F1-9455-637E0A1B7804}" srcOrd="0" destOrd="0" presId="urn:microsoft.com/office/officeart/2008/layout/HorizontalMultiLevelHierarchy"/>
    <dgm:cxn modelId="{278E1534-5DB1-470C-9C95-9337627DAAB1}" type="presParOf" srcId="{7FFE9F13-E318-444C-A129-4030F7A33C98}" destId="{4CE8E2DB-98A6-4349-9B7D-FA685CDE9712}" srcOrd="3" destOrd="0" presId="urn:microsoft.com/office/officeart/2008/layout/HorizontalMultiLevelHierarchy"/>
    <dgm:cxn modelId="{DB7A4BC1-DDD1-495D-A6C3-6F53F0B9C28A}" type="presParOf" srcId="{4CE8E2DB-98A6-4349-9B7D-FA685CDE9712}" destId="{FEB35955-F762-438A-B18E-F1C843964729}" srcOrd="0" destOrd="0" presId="urn:microsoft.com/office/officeart/2008/layout/HorizontalMultiLevelHierarchy"/>
    <dgm:cxn modelId="{67647249-190A-430C-9C16-F468FBF5E148}" type="presParOf" srcId="{4CE8E2DB-98A6-4349-9B7D-FA685CDE9712}" destId="{825EDDFC-DD6F-4817-A641-E593C0AAF21E}" srcOrd="1" destOrd="0" presId="urn:microsoft.com/office/officeart/2008/layout/HorizontalMultiLevelHierarchy"/>
    <dgm:cxn modelId="{D1C232BF-F872-4D1E-A466-E69FB179B574}" type="presParOf" srcId="{5C351780-DD6E-4446-918C-16A0AD52EC3C}" destId="{A81E88C5-4FB7-445C-982E-5F5D809F2B89}" srcOrd="4" destOrd="0" presId="urn:microsoft.com/office/officeart/2008/layout/HorizontalMultiLevelHierarchy"/>
    <dgm:cxn modelId="{22E19313-AB8A-4AFB-BB52-9EEC0742609F}" type="presParOf" srcId="{A81E88C5-4FB7-445C-982E-5F5D809F2B89}" destId="{905A9C42-33B5-4EDD-953F-9E637F5E7983}" srcOrd="0" destOrd="0" presId="urn:microsoft.com/office/officeart/2008/layout/HorizontalMultiLevelHierarchy"/>
    <dgm:cxn modelId="{C8066535-47B7-4C2D-B6DC-D63EDE1CDD22}" type="presParOf" srcId="{5C351780-DD6E-4446-918C-16A0AD52EC3C}" destId="{AA739A03-74B6-4B5C-BD2C-6A0A572362CF}" srcOrd="5" destOrd="0" presId="urn:microsoft.com/office/officeart/2008/layout/HorizontalMultiLevelHierarchy"/>
    <dgm:cxn modelId="{F0CE3AC7-D352-46D2-AAA1-1B89EDA7D367}" type="presParOf" srcId="{AA739A03-74B6-4B5C-BD2C-6A0A572362CF}" destId="{6C8BB99E-050A-4FD1-A513-86986B43B80B}" srcOrd="0" destOrd="0" presId="urn:microsoft.com/office/officeart/2008/layout/HorizontalMultiLevelHierarchy"/>
    <dgm:cxn modelId="{A05F8CC9-0B37-41D3-895F-883A3AA3FCAE}" type="presParOf" srcId="{AA739A03-74B6-4B5C-BD2C-6A0A572362CF}" destId="{51F4BD50-0BA7-4594-AA10-9B5868917F2B}" srcOrd="1" destOrd="0" presId="urn:microsoft.com/office/officeart/2008/layout/HorizontalMultiLevelHierarchy"/>
    <dgm:cxn modelId="{189C3F65-CE11-47EB-8271-30092FED212B}" type="presParOf" srcId="{51F4BD50-0BA7-4594-AA10-9B5868917F2B}" destId="{64AB7FB6-2031-456E-ADD4-FA154ED4A069}" srcOrd="0" destOrd="0" presId="urn:microsoft.com/office/officeart/2008/layout/HorizontalMultiLevelHierarchy"/>
    <dgm:cxn modelId="{E5A5A44B-8D4A-48F1-B795-1A8AEBF3024C}" type="presParOf" srcId="{64AB7FB6-2031-456E-ADD4-FA154ED4A069}" destId="{2B4E4D82-DEAF-4D8C-BA13-85766811C0AE}" srcOrd="0" destOrd="0" presId="urn:microsoft.com/office/officeart/2008/layout/HorizontalMultiLevelHierarchy"/>
    <dgm:cxn modelId="{6D96A30E-3FC4-4097-92C6-50B2D893E10D}" type="presParOf" srcId="{51F4BD50-0BA7-4594-AA10-9B5868917F2B}" destId="{6D71E06C-567D-40EF-8295-E3F06D49284D}" srcOrd="1" destOrd="0" presId="urn:microsoft.com/office/officeart/2008/layout/HorizontalMultiLevelHierarchy"/>
    <dgm:cxn modelId="{3D65BE76-4C2F-45B1-9CF4-6098A9067387}" type="presParOf" srcId="{6D71E06C-567D-40EF-8295-E3F06D49284D}" destId="{804DF7DD-CCC4-404B-8882-4D7B3A020A94}" srcOrd="0" destOrd="0" presId="urn:microsoft.com/office/officeart/2008/layout/HorizontalMultiLevelHierarchy"/>
    <dgm:cxn modelId="{A7708FCB-A2EC-44A8-BD79-46BB73C486CB}" type="presParOf" srcId="{6D71E06C-567D-40EF-8295-E3F06D49284D}" destId="{8672EDB5-50D0-42FC-9C7E-04A492CE866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949A5-8312-4EFA-80D1-E7774F3C67D2}">
      <dsp:nvSpPr>
        <dsp:cNvPr id="0" name=""/>
        <dsp:cNvSpPr/>
      </dsp:nvSpPr>
      <dsp:spPr>
        <a:xfrm>
          <a:off x="0" y="762456"/>
          <a:ext cx="7992887" cy="1406924"/>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GB" sz="2000" kern="1200"/>
            <a:t>Participants have the skills to facilitate the process of operational planning based on the planned activities and strategies. </a:t>
          </a:r>
          <a:endParaRPr lang="de-DE" sz="2000" kern="1200"/>
        </a:p>
      </dsp:txBody>
      <dsp:txXfrm>
        <a:off x="68680" y="831136"/>
        <a:ext cx="7855527" cy="1269564"/>
      </dsp:txXfrm>
    </dsp:sp>
    <dsp:sp modelId="{6BF13472-D787-43DC-A971-229C09962C7D}">
      <dsp:nvSpPr>
        <dsp:cNvPr id="0" name=""/>
        <dsp:cNvSpPr/>
      </dsp:nvSpPr>
      <dsp:spPr>
        <a:xfrm>
          <a:off x="0" y="2356581"/>
          <a:ext cx="7992887" cy="1406924"/>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GB" sz="2000" kern="1200" dirty="0"/>
            <a:t>Participants are able to draw the line of the importance of strategy-based work planning development referring to consistency and coherence with the situation analysis and clear connection to the assumptions how the strategy will lead to an impact.</a:t>
          </a:r>
          <a:endParaRPr lang="de-DE" sz="2000" kern="1200" dirty="0"/>
        </a:p>
      </dsp:txBody>
      <dsp:txXfrm>
        <a:off x="68680" y="2425261"/>
        <a:ext cx="7855527" cy="1269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B7FB6-2031-456E-ADD4-FA154ED4A069}">
      <dsp:nvSpPr>
        <dsp:cNvPr id="0" name=""/>
        <dsp:cNvSpPr/>
      </dsp:nvSpPr>
      <dsp:spPr>
        <a:xfrm>
          <a:off x="3623834" y="2567267"/>
          <a:ext cx="405052" cy="91440"/>
        </a:xfrm>
        <a:custGeom>
          <a:avLst/>
          <a:gdLst/>
          <a:ahLst/>
          <a:cxnLst/>
          <a:rect l="0" t="0" r="0" b="0"/>
          <a:pathLst>
            <a:path>
              <a:moveTo>
                <a:pt x="0" y="45720"/>
              </a:moveTo>
              <a:lnTo>
                <a:pt x="405052" y="45720"/>
              </a:lnTo>
            </a:path>
          </a:pathLst>
        </a:custGeom>
        <a:noFill/>
        <a:ln w="2540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816234" y="2602861"/>
        <a:ext cx="20252" cy="20252"/>
      </dsp:txXfrm>
    </dsp:sp>
    <dsp:sp modelId="{A81E88C5-4FB7-445C-982E-5F5D809F2B89}">
      <dsp:nvSpPr>
        <dsp:cNvPr id="0" name=""/>
        <dsp:cNvSpPr/>
      </dsp:nvSpPr>
      <dsp:spPr>
        <a:xfrm>
          <a:off x="1193519" y="1597682"/>
          <a:ext cx="405052" cy="1015305"/>
        </a:xfrm>
        <a:custGeom>
          <a:avLst/>
          <a:gdLst/>
          <a:ahLst/>
          <a:cxnLst/>
          <a:rect l="0" t="0" r="0" b="0"/>
          <a:pathLst>
            <a:path>
              <a:moveTo>
                <a:pt x="0" y="0"/>
              </a:moveTo>
              <a:lnTo>
                <a:pt x="202526" y="0"/>
              </a:lnTo>
              <a:lnTo>
                <a:pt x="202526" y="1015305"/>
              </a:lnTo>
              <a:lnTo>
                <a:pt x="405052" y="1015305"/>
              </a:lnTo>
            </a:path>
          </a:pathLst>
        </a:custGeom>
        <a:noFill/>
        <a:ln w="2540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368717" y="2078007"/>
        <a:ext cx="54656" cy="54656"/>
      </dsp:txXfrm>
    </dsp:sp>
    <dsp:sp modelId="{68A461A1-646C-4027-B2DA-5AC50B573398}">
      <dsp:nvSpPr>
        <dsp:cNvPr id="0" name=""/>
        <dsp:cNvSpPr/>
      </dsp:nvSpPr>
      <dsp:spPr>
        <a:xfrm>
          <a:off x="3623834" y="1563481"/>
          <a:ext cx="405052" cy="360039"/>
        </a:xfrm>
        <a:custGeom>
          <a:avLst/>
          <a:gdLst/>
          <a:ahLst/>
          <a:cxnLst/>
          <a:rect l="0" t="0" r="0" b="0"/>
          <a:pathLst>
            <a:path>
              <a:moveTo>
                <a:pt x="0" y="0"/>
              </a:moveTo>
              <a:lnTo>
                <a:pt x="202526" y="0"/>
              </a:lnTo>
              <a:lnTo>
                <a:pt x="202526" y="360039"/>
              </a:lnTo>
              <a:lnTo>
                <a:pt x="405052" y="360039"/>
              </a:lnTo>
            </a:path>
          </a:pathLst>
        </a:custGeom>
        <a:noFill/>
        <a:ln w="2540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812812" y="1729953"/>
        <a:ext cx="27096" cy="27096"/>
      </dsp:txXfrm>
    </dsp:sp>
    <dsp:sp modelId="{4BFF1461-331D-4657-A2F2-07BC6BA1E2B8}">
      <dsp:nvSpPr>
        <dsp:cNvPr id="0" name=""/>
        <dsp:cNvSpPr/>
      </dsp:nvSpPr>
      <dsp:spPr>
        <a:xfrm>
          <a:off x="3623834" y="1244836"/>
          <a:ext cx="432272" cy="318645"/>
        </a:xfrm>
        <a:custGeom>
          <a:avLst/>
          <a:gdLst/>
          <a:ahLst/>
          <a:cxnLst/>
          <a:rect l="0" t="0" r="0" b="0"/>
          <a:pathLst>
            <a:path>
              <a:moveTo>
                <a:pt x="0" y="318645"/>
              </a:moveTo>
              <a:lnTo>
                <a:pt x="216136" y="318645"/>
              </a:lnTo>
              <a:lnTo>
                <a:pt x="216136" y="0"/>
              </a:lnTo>
              <a:lnTo>
                <a:pt x="432272" y="0"/>
              </a:lnTo>
            </a:path>
          </a:pathLst>
        </a:custGeom>
        <a:noFill/>
        <a:ln w="2540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826545" y="1390733"/>
        <a:ext cx="26851" cy="26851"/>
      </dsp:txXfrm>
    </dsp:sp>
    <dsp:sp modelId="{625844D5-68BA-4558-B683-A44852B554C6}">
      <dsp:nvSpPr>
        <dsp:cNvPr id="0" name=""/>
        <dsp:cNvSpPr/>
      </dsp:nvSpPr>
      <dsp:spPr>
        <a:xfrm>
          <a:off x="1193519" y="1517761"/>
          <a:ext cx="405052" cy="91440"/>
        </a:xfrm>
        <a:custGeom>
          <a:avLst/>
          <a:gdLst/>
          <a:ahLst/>
          <a:cxnLst/>
          <a:rect l="0" t="0" r="0" b="0"/>
          <a:pathLst>
            <a:path>
              <a:moveTo>
                <a:pt x="0" y="79920"/>
              </a:moveTo>
              <a:lnTo>
                <a:pt x="202526" y="79920"/>
              </a:lnTo>
              <a:lnTo>
                <a:pt x="202526" y="45720"/>
              </a:lnTo>
              <a:lnTo>
                <a:pt x="405052" y="45720"/>
              </a:lnTo>
            </a:path>
          </a:pathLst>
        </a:custGeom>
        <a:noFill/>
        <a:ln w="2540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385883" y="1553319"/>
        <a:ext cx="20324" cy="20324"/>
      </dsp:txXfrm>
    </dsp:sp>
    <dsp:sp modelId="{FAB8087A-6797-40CB-87D1-17E585A788F4}">
      <dsp:nvSpPr>
        <dsp:cNvPr id="0" name=""/>
        <dsp:cNvSpPr/>
      </dsp:nvSpPr>
      <dsp:spPr>
        <a:xfrm>
          <a:off x="3623834" y="551038"/>
          <a:ext cx="405052" cy="91440"/>
        </a:xfrm>
        <a:custGeom>
          <a:avLst/>
          <a:gdLst/>
          <a:ahLst/>
          <a:cxnLst/>
          <a:rect l="0" t="0" r="0" b="0"/>
          <a:pathLst>
            <a:path>
              <a:moveTo>
                <a:pt x="0" y="45720"/>
              </a:moveTo>
              <a:lnTo>
                <a:pt x="405052" y="45720"/>
              </a:lnTo>
            </a:path>
          </a:pathLst>
        </a:custGeom>
        <a:noFill/>
        <a:ln w="2540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816234" y="586632"/>
        <a:ext cx="20252" cy="20252"/>
      </dsp:txXfrm>
    </dsp:sp>
    <dsp:sp modelId="{B30DA85D-0B55-4D40-B065-916B6F00A730}">
      <dsp:nvSpPr>
        <dsp:cNvPr id="0" name=""/>
        <dsp:cNvSpPr/>
      </dsp:nvSpPr>
      <dsp:spPr>
        <a:xfrm>
          <a:off x="1193519" y="596758"/>
          <a:ext cx="405052" cy="1000923"/>
        </a:xfrm>
        <a:custGeom>
          <a:avLst/>
          <a:gdLst/>
          <a:ahLst/>
          <a:cxnLst/>
          <a:rect l="0" t="0" r="0" b="0"/>
          <a:pathLst>
            <a:path>
              <a:moveTo>
                <a:pt x="0" y="1000923"/>
              </a:moveTo>
              <a:lnTo>
                <a:pt x="202526" y="1000923"/>
              </a:lnTo>
              <a:lnTo>
                <a:pt x="202526" y="0"/>
              </a:lnTo>
              <a:lnTo>
                <a:pt x="405052" y="0"/>
              </a:lnTo>
            </a:path>
          </a:pathLst>
        </a:custGeom>
        <a:noFill/>
        <a:ln w="2540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369051" y="1070226"/>
        <a:ext cx="53988" cy="53988"/>
      </dsp:txXfrm>
    </dsp:sp>
    <dsp:sp modelId="{56937DE3-2B87-4184-803F-7C9401EDDD2E}">
      <dsp:nvSpPr>
        <dsp:cNvPr id="0" name=""/>
        <dsp:cNvSpPr/>
      </dsp:nvSpPr>
      <dsp:spPr>
        <a:xfrm rot="16200000">
          <a:off x="-424854" y="1288953"/>
          <a:ext cx="2619289" cy="617458"/>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e-DE" sz="2800" kern="1200" dirty="0">
              <a:solidFill>
                <a:schemeClr val="tx1"/>
              </a:solidFill>
            </a:rPr>
            <a:t>Strategic Goals</a:t>
          </a:r>
          <a:endParaRPr lang="en-US" sz="2800" kern="1200" dirty="0">
            <a:solidFill>
              <a:schemeClr val="tx1"/>
            </a:solidFill>
          </a:endParaRPr>
        </a:p>
      </dsp:txBody>
      <dsp:txXfrm>
        <a:off x="-424854" y="1288953"/>
        <a:ext cx="2619289" cy="617458"/>
      </dsp:txXfrm>
    </dsp:sp>
    <dsp:sp modelId="{CD604F08-3B16-44AD-9AC8-79D00B71031A}">
      <dsp:nvSpPr>
        <dsp:cNvPr id="0" name=""/>
        <dsp:cNvSpPr/>
      </dsp:nvSpPr>
      <dsp:spPr>
        <a:xfrm>
          <a:off x="1598572" y="288029"/>
          <a:ext cx="2025262" cy="617458"/>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Strategic plan</a:t>
          </a:r>
        </a:p>
      </dsp:txBody>
      <dsp:txXfrm>
        <a:off x="1598572" y="288029"/>
        <a:ext cx="2025262" cy="617458"/>
      </dsp:txXfrm>
    </dsp:sp>
    <dsp:sp modelId="{62D05BA7-0FF9-4F7A-B112-4BDA154BC0EB}">
      <dsp:nvSpPr>
        <dsp:cNvPr id="0" name=""/>
        <dsp:cNvSpPr/>
      </dsp:nvSpPr>
      <dsp:spPr>
        <a:xfrm>
          <a:off x="4028887" y="288029"/>
          <a:ext cx="2763531" cy="617458"/>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 long-term (5+ years) plan which sets the general direction for the management entity</a:t>
          </a:r>
        </a:p>
      </dsp:txBody>
      <dsp:txXfrm>
        <a:off x="4028887" y="288029"/>
        <a:ext cx="2763531" cy="617458"/>
      </dsp:txXfrm>
    </dsp:sp>
    <dsp:sp modelId="{A8C4E119-F504-4297-8E99-BAB30CF658B5}">
      <dsp:nvSpPr>
        <dsp:cNvPr id="0" name=""/>
        <dsp:cNvSpPr/>
      </dsp:nvSpPr>
      <dsp:spPr>
        <a:xfrm>
          <a:off x="1598572" y="1254752"/>
          <a:ext cx="2025262" cy="617458"/>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Operational plan</a:t>
          </a:r>
        </a:p>
      </dsp:txBody>
      <dsp:txXfrm>
        <a:off x="1598572" y="1254752"/>
        <a:ext cx="2025262" cy="617458"/>
      </dsp:txXfrm>
    </dsp:sp>
    <dsp:sp modelId="{01AAC3D7-D32D-4E3D-89F5-ABC15F9BDCED}">
      <dsp:nvSpPr>
        <dsp:cNvPr id="0" name=""/>
        <dsp:cNvSpPr/>
      </dsp:nvSpPr>
      <dsp:spPr>
        <a:xfrm>
          <a:off x="4056106" y="936107"/>
          <a:ext cx="2696819" cy="617458"/>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 short-term (1 year) plan with a detailed focus which outlines day-to-day actions of managers</a:t>
          </a:r>
        </a:p>
      </dsp:txBody>
      <dsp:txXfrm>
        <a:off x="4056106" y="936107"/>
        <a:ext cx="2696819" cy="617458"/>
      </dsp:txXfrm>
    </dsp:sp>
    <dsp:sp modelId="{FEB35955-F762-438A-B18E-F1C843964729}">
      <dsp:nvSpPr>
        <dsp:cNvPr id="0" name=""/>
        <dsp:cNvSpPr/>
      </dsp:nvSpPr>
      <dsp:spPr>
        <a:xfrm>
          <a:off x="4028887" y="1614792"/>
          <a:ext cx="2763531" cy="617458"/>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Multiple operational plans run concurrently  in order to cover the different aspects of the strategies </a:t>
          </a:r>
        </a:p>
      </dsp:txBody>
      <dsp:txXfrm>
        <a:off x="4028887" y="1614792"/>
        <a:ext cx="2763531" cy="617458"/>
      </dsp:txXfrm>
    </dsp:sp>
    <dsp:sp modelId="{6C8BB99E-050A-4FD1-A513-86986B43B80B}">
      <dsp:nvSpPr>
        <dsp:cNvPr id="0" name=""/>
        <dsp:cNvSpPr/>
      </dsp:nvSpPr>
      <dsp:spPr>
        <a:xfrm>
          <a:off x="1598572" y="2304258"/>
          <a:ext cx="2025262" cy="617458"/>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Implementation</a:t>
          </a:r>
        </a:p>
      </dsp:txBody>
      <dsp:txXfrm>
        <a:off x="1598572" y="2304258"/>
        <a:ext cx="2025262" cy="617458"/>
      </dsp:txXfrm>
    </dsp:sp>
    <dsp:sp modelId="{804DF7DD-CCC4-404B-8882-4D7B3A020A94}">
      <dsp:nvSpPr>
        <dsp:cNvPr id="0" name=""/>
        <dsp:cNvSpPr/>
      </dsp:nvSpPr>
      <dsp:spPr>
        <a:xfrm>
          <a:off x="4028887" y="2304258"/>
          <a:ext cx="2745344" cy="617458"/>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The translation of the operational plan into on-the-ground activities. </a:t>
          </a:r>
        </a:p>
      </dsp:txBody>
      <dsp:txXfrm>
        <a:off x="4028887" y="2304258"/>
        <a:ext cx="2745344" cy="6174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4853F-6AC4-4CBD-A471-414BE87BCDDC}" type="datetimeFigureOut">
              <a:rPr lang="en-GB" smtClean="0"/>
              <a:t>13/04/2019</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6C3B8-4F73-4408-8F2E-82893D1C657B}" type="slidenum">
              <a:rPr lang="en-GB" smtClean="0"/>
              <a:t>‹#›</a:t>
            </a:fld>
            <a:endParaRPr lang="en-GB"/>
          </a:p>
        </p:txBody>
      </p:sp>
    </p:spTree>
    <p:extLst>
      <p:ext uri="{BB962C8B-B14F-4D97-AF65-F5344CB8AC3E}">
        <p14:creationId xmlns:p14="http://schemas.microsoft.com/office/powerpoint/2010/main" val="268581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D3E6C3B8-4F73-4408-8F2E-82893D1C657B}" type="slidenum">
              <a:rPr lang="en-GB" smtClean="0"/>
              <a:t>3</a:t>
            </a:fld>
            <a:endParaRPr lang="en-GB"/>
          </a:p>
        </p:txBody>
      </p:sp>
    </p:spTree>
    <p:extLst>
      <p:ext uri="{BB962C8B-B14F-4D97-AF65-F5344CB8AC3E}">
        <p14:creationId xmlns:p14="http://schemas.microsoft.com/office/powerpoint/2010/main" val="414402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Pictures: </a:t>
            </a:r>
            <a:r>
              <a:rPr lang="en-GB" dirty="0" err="1"/>
              <a:t>Prof.</a:t>
            </a:r>
            <a:r>
              <a:rPr lang="en-GB" dirty="0"/>
              <a:t> </a:t>
            </a:r>
            <a:r>
              <a:rPr lang="en-GB" dirty="0" err="1"/>
              <a:t>Dr.</a:t>
            </a:r>
            <a:r>
              <a:rPr lang="en-GB" dirty="0"/>
              <a:t> Pierre </a:t>
            </a:r>
            <a:r>
              <a:rPr lang="en-GB" dirty="0" err="1"/>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6</a:t>
            </a:fld>
            <a:endParaRPr lang="en-GB"/>
          </a:p>
        </p:txBody>
      </p:sp>
    </p:spTree>
    <p:extLst>
      <p:ext uri="{BB962C8B-B14F-4D97-AF65-F5344CB8AC3E}">
        <p14:creationId xmlns:p14="http://schemas.microsoft.com/office/powerpoint/2010/main" val="411074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4000"/>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4CD7381-5F54-4D21-A2D6-2C20CE790F6C}" type="datetime1">
              <a:rPr lang="de-DE" smtClean="0"/>
              <a:t>13.04.19</a:t>
            </a:fld>
            <a:endParaRPr lang="de-DE"/>
          </a:p>
        </p:txBody>
      </p:sp>
      <p:sp>
        <p:nvSpPr>
          <p:cNvPr id="5" name="Fußzeilenplatzhalter 4"/>
          <p:cNvSpPr>
            <a:spLocks noGrp="1"/>
          </p:cNvSpPr>
          <p:nvPr>
            <p:ph type="ftr" sz="quarter" idx="11"/>
          </p:nvPr>
        </p:nvSpPr>
        <p:spPr/>
        <p:txBody>
          <a:bodyPr/>
          <a:lstStyle/>
          <a:p>
            <a:r>
              <a:rPr lang="en-US"/>
              <a:t>25. Operational planning and implementation of measures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1259632" y="1556792"/>
            <a:ext cx="37521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1259632" y="2204864"/>
            <a:ext cx="3752156"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5220072" y="1556792"/>
            <a:ext cx="37537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220072" y="2204864"/>
            <a:ext cx="375374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13C0CD5A-18E9-476C-82E2-721044E7978B}" type="datetime1">
              <a:rPr lang="de-DE" smtClean="0"/>
              <a:t>13.04.19</a:t>
            </a:fld>
            <a:endParaRPr lang="de-DE"/>
          </a:p>
        </p:txBody>
      </p:sp>
      <p:sp>
        <p:nvSpPr>
          <p:cNvPr id="8" name="Fußzeilenplatzhalter 7"/>
          <p:cNvSpPr>
            <a:spLocks noGrp="1"/>
          </p:cNvSpPr>
          <p:nvPr>
            <p:ph type="ftr" sz="quarter" idx="11"/>
          </p:nvPr>
        </p:nvSpPr>
        <p:spPr/>
        <p:txBody>
          <a:bodyPr/>
          <a:lstStyle/>
          <a:p>
            <a:r>
              <a:rPr lang="en-US"/>
              <a:t>25. Operational planning and implementation of measures</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A4BD114-04ED-449B-9DCE-E6C4DCA17C0B}" type="datetime1">
              <a:rPr lang="de-DE" smtClean="0"/>
              <a:t>13.04.19</a:t>
            </a:fld>
            <a:endParaRPr lang="de-DE"/>
          </a:p>
        </p:txBody>
      </p:sp>
      <p:sp>
        <p:nvSpPr>
          <p:cNvPr id="4" name="Fußzeilenplatzhalter 3"/>
          <p:cNvSpPr>
            <a:spLocks noGrp="1"/>
          </p:cNvSpPr>
          <p:nvPr>
            <p:ph type="ftr" sz="quarter" idx="11"/>
          </p:nvPr>
        </p:nvSpPr>
        <p:spPr/>
        <p:txBody>
          <a:bodyPr/>
          <a:lstStyle/>
          <a:p>
            <a:r>
              <a:rPr lang="en-US"/>
              <a:t>25. Operational planning and implementation of measures</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7D8A999-5166-4A6F-867E-326FEF075A49}" type="datetime1">
              <a:rPr lang="de-DE" smtClean="0"/>
              <a:t>13.04.19</a:t>
            </a:fld>
            <a:endParaRPr lang="de-DE"/>
          </a:p>
        </p:txBody>
      </p:sp>
      <p:sp>
        <p:nvSpPr>
          <p:cNvPr id="3" name="Fußzeilenplatzhalter 2"/>
          <p:cNvSpPr>
            <a:spLocks noGrp="1"/>
          </p:cNvSpPr>
          <p:nvPr>
            <p:ph type="ftr" sz="quarter" idx="11"/>
          </p:nvPr>
        </p:nvSpPr>
        <p:spPr/>
        <p:txBody>
          <a:bodyPr/>
          <a:lstStyle/>
          <a:p>
            <a:r>
              <a:rPr lang="en-US"/>
              <a:t>25. Operational planning and implementation of measures</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412776"/>
            <a:ext cx="5111750" cy="4713387"/>
          </a:xfrm>
        </p:spPr>
        <p:txBody>
          <a:bodyPr/>
          <a:lstStyle>
            <a:lvl1pPr>
              <a:defRPr sz="2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Datumsplatzhalter 4"/>
          <p:cNvSpPr>
            <a:spLocks noGrp="1"/>
          </p:cNvSpPr>
          <p:nvPr>
            <p:ph type="dt" sz="half" idx="10"/>
          </p:nvPr>
        </p:nvSpPr>
        <p:spPr/>
        <p:txBody>
          <a:bodyPr/>
          <a:lstStyle/>
          <a:p>
            <a:fld id="{12090F14-01BF-4A25-B1FF-6DFFEE3DF73B}" type="datetime1">
              <a:rPr lang="de-DE" smtClean="0"/>
              <a:t>13.04.19</a:t>
            </a:fld>
            <a:endParaRPr lang="de-DE"/>
          </a:p>
        </p:txBody>
      </p:sp>
      <p:sp>
        <p:nvSpPr>
          <p:cNvPr id="6" name="Fußzeilenplatzhalter 5"/>
          <p:cNvSpPr>
            <a:spLocks noGrp="1"/>
          </p:cNvSpPr>
          <p:nvPr>
            <p:ph type="ftr" sz="quarter" idx="11"/>
          </p:nvPr>
        </p:nvSpPr>
        <p:spPr/>
        <p:txBody>
          <a:bodyPr/>
          <a:lstStyle/>
          <a:p>
            <a:r>
              <a:rPr lang="en-US"/>
              <a:t>25. Operational planning and implementation of measures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92D7BC7B-B22E-4B2E-AF6F-7106A94652BC}" type="datetime1">
              <a:rPr lang="de-DE" smtClean="0"/>
              <a:t>13.04.19</a:t>
            </a:fld>
            <a:endParaRPr lang="de-DE"/>
          </a:p>
        </p:txBody>
      </p:sp>
      <p:sp>
        <p:nvSpPr>
          <p:cNvPr id="6" name="Fußzeilenplatzhalter 5"/>
          <p:cNvSpPr>
            <a:spLocks noGrp="1"/>
          </p:cNvSpPr>
          <p:nvPr>
            <p:ph type="ftr" sz="quarter" idx="11"/>
          </p:nvPr>
        </p:nvSpPr>
        <p:spPr/>
        <p:txBody>
          <a:bodyPr/>
          <a:lstStyle/>
          <a:p>
            <a:r>
              <a:rPr lang="en-US"/>
              <a:t>25. Operational planning and implementation of measures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19D838C-71DF-4767-B9E3-ACD57780D23C}" type="datetime1">
              <a:rPr lang="de-DE" smtClean="0"/>
              <a:t>13.04.19</a:t>
            </a:fld>
            <a:endParaRPr lang="de-DE"/>
          </a:p>
        </p:txBody>
      </p:sp>
      <p:sp>
        <p:nvSpPr>
          <p:cNvPr id="5" name="Fußzeilenplatzhalter 4"/>
          <p:cNvSpPr>
            <a:spLocks noGrp="1"/>
          </p:cNvSpPr>
          <p:nvPr>
            <p:ph type="ftr" sz="quarter" idx="11"/>
          </p:nvPr>
        </p:nvSpPr>
        <p:spPr/>
        <p:txBody>
          <a:bodyPr/>
          <a:lstStyle/>
          <a:p>
            <a:r>
              <a:rPr lang="en-US"/>
              <a:t>25. Operational planning and implementation of measures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 durch Klicken hinzufügen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4637627-51AB-4419-85CF-3843C5E53EF2}" type="datetime1">
              <a:rPr lang="de-DE" smtClean="0"/>
              <a:t>13.04.19</a:t>
            </a:fld>
            <a:endParaRPr lang="de-DE"/>
          </a:p>
        </p:txBody>
      </p:sp>
      <p:sp>
        <p:nvSpPr>
          <p:cNvPr id="5" name="Fußzeilenplatzhalter 4"/>
          <p:cNvSpPr>
            <a:spLocks noGrp="1"/>
          </p:cNvSpPr>
          <p:nvPr>
            <p:ph type="ftr" sz="quarter" idx="11"/>
          </p:nvPr>
        </p:nvSpPr>
        <p:spPr/>
        <p:txBody>
          <a:bodyPr/>
          <a:lstStyle/>
          <a:p>
            <a:r>
              <a:rPr lang="en-US"/>
              <a:t>25. Operational planning and implementation of measures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91A6E37B-0DB0-4A88-8FC7-A68BDE5EA53B}" type="datetime1">
              <a:rPr lang="de-DE" smtClean="0"/>
              <a:t>13.04.19</a:t>
            </a:fld>
            <a:endParaRPr lang="de-DE"/>
          </a:p>
        </p:txBody>
      </p:sp>
      <p:sp>
        <p:nvSpPr>
          <p:cNvPr id="5" name="Fußzeilenplatzhalter 4"/>
          <p:cNvSpPr>
            <a:spLocks noGrp="1"/>
          </p:cNvSpPr>
          <p:nvPr>
            <p:ph type="ftr" sz="quarter" idx="11"/>
          </p:nvPr>
        </p:nvSpPr>
        <p:spPr/>
        <p:txBody>
          <a:bodyPr/>
          <a:lstStyle/>
          <a:p>
            <a:r>
              <a:rPr lang="en-US"/>
              <a:t>25. Operational planning and implementation of measures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4CA7B9-1CD4-47D8-B2E5-B9BB0C116349}" type="datetime1">
              <a:rPr lang="de-DE" smtClean="0"/>
              <a:t>13.04.19</a:t>
            </a:fld>
            <a:endParaRPr lang="de-DE"/>
          </a:p>
        </p:txBody>
      </p:sp>
      <p:sp>
        <p:nvSpPr>
          <p:cNvPr id="5" name="Fußzeilenplatzhalter 4"/>
          <p:cNvSpPr>
            <a:spLocks noGrp="1"/>
          </p:cNvSpPr>
          <p:nvPr>
            <p:ph type="ftr" sz="quarter" idx="11"/>
          </p:nvPr>
        </p:nvSpPr>
        <p:spPr/>
        <p:txBody>
          <a:bodyPr/>
          <a:lstStyle/>
          <a:p>
            <a:r>
              <a:rPr lang="en-US"/>
              <a:t>25. Operational planning and implementation of measures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
        <p:nvSpPr>
          <p:cNvPr id="7" name="Textfeld 6"/>
          <p:cNvSpPr txBox="1"/>
          <p:nvPr userDrawn="1"/>
        </p:nvSpPr>
        <p:spPr>
          <a:xfrm>
            <a:off x="256027" y="2642543"/>
            <a:ext cx="577142" cy="769441"/>
          </a:xfrm>
          <a:prstGeom prst="rect">
            <a:avLst/>
          </a:prstGeom>
          <a:noFill/>
          <a:ln>
            <a:noFill/>
          </a:ln>
        </p:spPr>
        <p:txBody>
          <a:bodyPr wrap="square" rtlCol="0">
            <a:spAutoFit/>
          </a:bodyPr>
          <a:lstStyle/>
          <a:p>
            <a:r>
              <a:rPr lang="en-GB" sz="4400" b="1" dirty="0">
                <a:latin typeface="Arial" pitchFamily="34" charset="0"/>
                <a:cs typeface="Arial" pitchFamily="34" charset="0"/>
              </a:rPr>
              <a:t>?</a:t>
            </a:r>
          </a:p>
        </p:txBody>
      </p:sp>
      <p:grpSp>
        <p:nvGrpSpPr>
          <p:cNvPr id="8" name="Gruppieren 7"/>
          <p:cNvGrpSpPr/>
          <p:nvPr userDrawn="1"/>
        </p:nvGrpSpPr>
        <p:grpSpPr>
          <a:xfrm>
            <a:off x="355931" y="1748812"/>
            <a:ext cx="377333" cy="327345"/>
            <a:chOff x="252905" y="1778908"/>
            <a:chExt cx="377333" cy="327345"/>
          </a:xfrm>
          <a:noFill/>
        </p:grpSpPr>
        <p:sp>
          <p:nvSpPr>
            <p:cNvPr id="9" name="Ellipse 8"/>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rapezoid 9"/>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ogen 10"/>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uppieren 11"/>
          <p:cNvGrpSpPr/>
          <p:nvPr userDrawn="1"/>
        </p:nvGrpSpPr>
        <p:grpSpPr>
          <a:xfrm>
            <a:off x="339734" y="4018502"/>
            <a:ext cx="396070" cy="435203"/>
            <a:chOff x="201399" y="4006186"/>
            <a:chExt cx="396070" cy="435203"/>
          </a:xfrm>
          <a:noFill/>
        </p:grpSpPr>
        <p:sp>
          <p:nvSpPr>
            <p:cNvPr id="13" name="Form 12"/>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Form 13"/>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Form 14"/>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pic>
        <p:nvPicPr>
          <p:cNvPr id="16" name="Picture 17" descr="File:Thumbs up font awesome.svg">
            <a:hlinkClick r:id="rId2"/>
          </p:cNvPr>
          <p:cNvPicPr>
            <a:picLocks noChangeAspect="1" noChangeArrowheads="1"/>
          </p:cNvPicPr>
          <p:nvPr userDrawn="1"/>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77C6B33-328E-4BE4-AF7F-28FA7D9ADDE9}" type="datetime1">
              <a:rPr lang="de-DE" smtClean="0"/>
              <a:t>13.04.19</a:t>
            </a:fld>
            <a:endParaRPr lang="de-DE"/>
          </a:p>
        </p:txBody>
      </p:sp>
      <p:sp>
        <p:nvSpPr>
          <p:cNvPr id="5" name="Fußzeilenplatzhalter 4"/>
          <p:cNvSpPr>
            <a:spLocks noGrp="1"/>
          </p:cNvSpPr>
          <p:nvPr>
            <p:ph type="ftr" sz="quarter" idx="11"/>
          </p:nvPr>
        </p:nvSpPr>
        <p:spPr/>
        <p:txBody>
          <a:bodyPr/>
          <a:lstStyle/>
          <a:p>
            <a:r>
              <a:rPr lang="en-US"/>
              <a:t>25. Operational planning and implementation of measures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pic>
        <p:nvPicPr>
          <p:cNvPr id="1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8" name="Gruppieren 17"/>
          <p:cNvGrpSpPr/>
          <p:nvPr userDrawn="1"/>
        </p:nvGrpSpPr>
        <p:grpSpPr>
          <a:xfrm>
            <a:off x="346563" y="4017581"/>
            <a:ext cx="396070" cy="435203"/>
            <a:chOff x="201399" y="4006186"/>
            <a:chExt cx="396070" cy="435203"/>
          </a:xfrm>
          <a:noFill/>
        </p:grpSpPr>
        <p:sp>
          <p:nvSpPr>
            <p:cNvPr id="19" name="Form 1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orm 2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22" name="Textfeld 21"/>
          <p:cNvSpPr txBox="1"/>
          <p:nvPr userDrawn="1"/>
        </p:nvSpPr>
        <p:spPr>
          <a:xfrm>
            <a:off x="258274" y="2642542"/>
            <a:ext cx="577142" cy="769441"/>
          </a:xfrm>
          <a:prstGeom prst="rect">
            <a:avLst/>
          </a:prstGeom>
          <a:noFill/>
          <a:ln>
            <a:noFill/>
          </a:ln>
        </p:spPr>
        <p:txBody>
          <a:bodyPr wrap="square" rtlCol="0">
            <a:spAutoFit/>
          </a:bodyPr>
          <a:lstStyle/>
          <a:p>
            <a:r>
              <a:rPr lang="en-GB" sz="4400" b="1" dirty="0">
                <a:solidFill>
                  <a:schemeClr val="bg1">
                    <a:lumMod val="85000"/>
                  </a:schemeClr>
                </a:solidFill>
                <a:latin typeface="Arial" pitchFamily="34" charset="0"/>
                <a:cs typeface="Arial" pitchFamily="34" charset="0"/>
              </a:rPr>
              <a:t>?</a:t>
            </a:r>
          </a:p>
        </p:txBody>
      </p:sp>
      <p:grpSp>
        <p:nvGrpSpPr>
          <p:cNvPr id="27" name="Gruppieren 26"/>
          <p:cNvGrpSpPr/>
          <p:nvPr userDrawn="1"/>
        </p:nvGrpSpPr>
        <p:grpSpPr>
          <a:xfrm>
            <a:off x="355931" y="1748812"/>
            <a:ext cx="377333" cy="327345"/>
            <a:chOff x="252905" y="1778908"/>
            <a:chExt cx="377333" cy="327345"/>
          </a:xfrm>
          <a:noFill/>
        </p:grpSpPr>
        <p:sp>
          <p:nvSpPr>
            <p:cNvPr id="28" name="Ellipse 27"/>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rapezoid 28"/>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ogen 29"/>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1005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BB3C65C-E5A6-454C-A1DD-5C23CCB193CC}" type="datetime1">
              <a:rPr lang="de-DE" smtClean="0"/>
              <a:t>13.04.19</a:t>
            </a:fld>
            <a:endParaRPr lang="de-DE"/>
          </a:p>
        </p:txBody>
      </p:sp>
      <p:sp>
        <p:nvSpPr>
          <p:cNvPr id="5" name="Fußzeilenplatzhalter 4"/>
          <p:cNvSpPr>
            <a:spLocks noGrp="1"/>
          </p:cNvSpPr>
          <p:nvPr>
            <p:ph type="ftr" sz="quarter" idx="11"/>
          </p:nvPr>
        </p:nvSpPr>
        <p:spPr/>
        <p:txBody>
          <a:bodyPr/>
          <a:lstStyle/>
          <a:p>
            <a:r>
              <a:rPr lang="en-US"/>
              <a:t>25. Operational planning and implementation of measures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pic>
        <p:nvPicPr>
          <p:cNvPr id="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Gruppieren 7"/>
          <p:cNvGrpSpPr/>
          <p:nvPr userDrawn="1"/>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feld 16"/>
          <p:cNvSpPr txBox="1"/>
          <p:nvPr userDrawn="1"/>
        </p:nvSpPr>
        <p:spPr>
          <a:xfrm>
            <a:off x="256027" y="2642543"/>
            <a:ext cx="577142" cy="769441"/>
          </a:xfrm>
          <a:prstGeom prst="rect">
            <a:avLst/>
          </a:prstGeom>
          <a:noFill/>
          <a:ln>
            <a:noFill/>
          </a:ln>
        </p:spPr>
        <p:txBody>
          <a:bodyPr wrap="square" rtlCol="0">
            <a:spAutoFit/>
          </a:bodyPr>
          <a:lstStyle/>
          <a:p>
            <a:r>
              <a:rPr lang="en-GB" sz="4400" b="1" dirty="0">
                <a:latin typeface="Arial" pitchFamily="34" charset="0"/>
                <a:cs typeface="Arial" pitchFamily="34" charset="0"/>
              </a:rPr>
              <a:t>?</a:t>
            </a:r>
          </a:p>
        </p:txBody>
      </p:sp>
    </p:spTree>
    <p:extLst>
      <p:ext uri="{BB962C8B-B14F-4D97-AF65-F5344CB8AC3E}">
        <p14:creationId xmlns:p14="http://schemas.microsoft.com/office/powerpoint/2010/main" val="391005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2668E0D-EBB8-4936-BB24-FABAABACBC35}" type="datetime1">
              <a:rPr lang="de-DE" smtClean="0"/>
              <a:t>13.04.19</a:t>
            </a:fld>
            <a:endParaRPr lang="de-DE"/>
          </a:p>
        </p:txBody>
      </p:sp>
      <p:sp>
        <p:nvSpPr>
          <p:cNvPr id="5" name="Fußzeilenplatzhalter 4"/>
          <p:cNvSpPr>
            <a:spLocks noGrp="1"/>
          </p:cNvSpPr>
          <p:nvPr>
            <p:ph type="ftr" sz="quarter" idx="11"/>
          </p:nvPr>
        </p:nvSpPr>
        <p:spPr/>
        <p:txBody>
          <a:bodyPr/>
          <a:lstStyle/>
          <a:p>
            <a:r>
              <a:rPr lang="en-US"/>
              <a:t>25. Operational planning and implementation of measures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pic>
        <p:nvPicPr>
          <p:cNvPr id="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a:xfrm>
            <a:off x="258274" y="2642542"/>
            <a:ext cx="577142" cy="769441"/>
          </a:xfrm>
          <a:prstGeom prst="rect">
            <a:avLst/>
          </a:prstGeom>
          <a:noFill/>
          <a:ln>
            <a:noFill/>
          </a:ln>
        </p:spPr>
        <p:txBody>
          <a:bodyPr wrap="square" rtlCol="0">
            <a:spAutoFit/>
          </a:bodyPr>
          <a:lstStyle/>
          <a:p>
            <a:r>
              <a:rPr lang="en-GB" sz="4400" b="1" dirty="0">
                <a:solidFill>
                  <a:schemeClr val="bg1">
                    <a:lumMod val="85000"/>
                  </a:schemeClr>
                </a:solidFill>
                <a:latin typeface="Arial" pitchFamily="34" charset="0"/>
                <a:cs typeface="Arial" pitchFamily="34" charset="0"/>
              </a:rPr>
              <a:t>?</a:t>
            </a:r>
          </a:p>
        </p:txBody>
      </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uppieren 16"/>
          <p:cNvGrpSpPr/>
          <p:nvPr userDrawn="1"/>
        </p:nvGrpSpPr>
        <p:grpSpPr>
          <a:xfrm>
            <a:off x="339734" y="4018502"/>
            <a:ext cx="396070" cy="435203"/>
            <a:chOff x="201399" y="4006186"/>
            <a:chExt cx="396070" cy="435203"/>
          </a:xfrm>
          <a:noFill/>
        </p:grpSpPr>
        <p:sp>
          <p:nvSpPr>
            <p:cNvPr id="18" name="Form 17"/>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Form 18"/>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Tree>
    <p:extLst>
      <p:ext uri="{BB962C8B-B14F-4D97-AF65-F5344CB8AC3E}">
        <p14:creationId xmlns:p14="http://schemas.microsoft.com/office/powerpoint/2010/main" val="391005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7C3BB36-5145-4588-A364-9BA75D8DCBE1}" type="datetime1">
              <a:rPr lang="de-DE" smtClean="0"/>
              <a:t>13.04.19</a:t>
            </a:fld>
            <a:endParaRPr lang="de-DE"/>
          </a:p>
        </p:txBody>
      </p:sp>
      <p:sp>
        <p:nvSpPr>
          <p:cNvPr id="5" name="Fußzeilenplatzhalter 4"/>
          <p:cNvSpPr>
            <a:spLocks noGrp="1"/>
          </p:cNvSpPr>
          <p:nvPr>
            <p:ph type="ftr" sz="quarter" idx="11"/>
          </p:nvPr>
        </p:nvSpPr>
        <p:spPr/>
        <p:txBody>
          <a:bodyPr/>
          <a:lstStyle/>
          <a:p>
            <a:r>
              <a:rPr lang="en-US"/>
              <a:t>25. Operational planning and implementation of measures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grpSp>
        <p:nvGrpSpPr>
          <p:cNvPr id="8" name="Gruppieren 7"/>
          <p:cNvGrpSpPr/>
          <p:nvPr userDrawn="1"/>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12" name="Textfeld 11"/>
          <p:cNvSpPr txBox="1"/>
          <p:nvPr userDrawn="1"/>
        </p:nvSpPr>
        <p:spPr>
          <a:xfrm>
            <a:off x="258274" y="2642542"/>
            <a:ext cx="577142" cy="769441"/>
          </a:xfrm>
          <a:prstGeom prst="rect">
            <a:avLst/>
          </a:prstGeom>
          <a:noFill/>
          <a:ln>
            <a:noFill/>
          </a:ln>
        </p:spPr>
        <p:txBody>
          <a:bodyPr wrap="square" rtlCol="0">
            <a:spAutoFit/>
          </a:bodyPr>
          <a:lstStyle/>
          <a:p>
            <a:r>
              <a:rPr lang="en-GB" sz="4400" b="1" dirty="0">
                <a:solidFill>
                  <a:schemeClr val="bg1">
                    <a:lumMod val="85000"/>
                  </a:schemeClr>
                </a:solidFill>
                <a:latin typeface="Arial" pitchFamily="34" charset="0"/>
                <a:cs typeface="Arial" pitchFamily="34" charset="0"/>
              </a:rPr>
              <a:t>?</a:t>
            </a:r>
          </a:p>
        </p:txBody>
      </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7" name="Picture 17" descr="File:Thumbs up font awesome.svg">
            <a:hlinkClick r:id="rId2"/>
          </p:cNvPr>
          <p:cNvPicPr>
            <a:picLocks noChangeAspect="1" noChangeArrowheads="1"/>
          </p:cNvPicPr>
          <p:nvPr userDrawn="1"/>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60DEDBA9-B41A-4F4A-B7D0-9BBC545CF9B7}" type="datetime1">
              <a:rPr lang="de-DE" smtClean="0"/>
              <a:t>13.04.19</a:t>
            </a:fld>
            <a:endParaRPr lang="de-DE"/>
          </a:p>
        </p:txBody>
      </p:sp>
      <p:sp>
        <p:nvSpPr>
          <p:cNvPr id="5" name="Fußzeilenplatzhalter 4"/>
          <p:cNvSpPr>
            <a:spLocks noGrp="1"/>
          </p:cNvSpPr>
          <p:nvPr>
            <p:ph type="ftr" sz="quarter" idx="11"/>
          </p:nvPr>
        </p:nvSpPr>
        <p:spPr/>
        <p:txBody>
          <a:bodyPr/>
          <a:lstStyle/>
          <a:p>
            <a:r>
              <a:rPr lang="en-US"/>
              <a:t>25. Operational planning and implementation of measures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187624" y="1628800"/>
            <a:ext cx="381642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5148064" y="1628800"/>
            <a:ext cx="389458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A9B93BD-54E4-449E-A9F9-7923E9FE42BE}" type="datetime1">
              <a:rPr lang="de-DE" smtClean="0"/>
              <a:t>13.04.19</a:t>
            </a:fld>
            <a:endParaRPr lang="de-DE"/>
          </a:p>
        </p:txBody>
      </p:sp>
      <p:sp>
        <p:nvSpPr>
          <p:cNvPr id="6" name="Fußzeilenplatzhalter 5"/>
          <p:cNvSpPr>
            <a:spLocks noGrp="1"/>
          </p:cNvSpPr>
          <p:nvPr>
            <p:ph type="ftr" sz="quarter" idx="11"/>
          </p:nvPr>
        </p:nvSpPr>
        <p:spPr/>
        <p:txBody>
          <a:bodyPr/>
          <a:lstStyle/>
          <a:p>
            <a:r>
              <a:rPr lang="en-US"/>
              <a:t>25. Operational planning and implementation of measures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3"/>
          <p:cNvPicPr>
            <a:picLocks noChangeAspect="1" noChangeArrowheads="1"/>
          </p:cNvPicPr>
          <p:nvPr userDrawn="1"/>
        </p:nvPicPr>
        <p:blipFill rotWithShape="1">
          <a:blip r:embed="rId18" cstate="print">
            <a:extLst>
              <a:ext uri="{28A0092B-C50C-407E-A947-70E740481C1C}">
                <a14:useLocalDpi xmlns:a14="http://schemas.microsoft.com/office/drawing/2010/main"/>
              </a:ext>
            </a:extLst>
          </a:blip>
          <a:srcRect l="827" b="11662"/>
          <a:stretch/>
        </p:blipFill>
        <p:spPr bwMode="auto">
          <a:xfrm rot="10800000">
            <a:off x="-11929" y="-1"/>
            <a:ext cx="91559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eck 17"/>
          <p:cNvSpPr/>
          <p:nvPr userDrawn="1"/>
        </p:nvSpPr>
        <p:spPr>
          <a:xfrm>
            <a:off x="-11928" y="7289"/>
            <a:ext cx="9161722" cy="68580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cle483\Desktop\Centre for Econics\Logo centre.bmp"/>
          <p:cNvPicPr>
            <a:picLocks noChangeAspect="1" noChangeArrowheads="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 y="385343"/>
            <a:ext cx="1295400" cy="911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cle483\Desktop\Centre for Econics\Logo MARISCO.jpg"/>
          <p:cNvPicPr>
            <a:picLocks noChangeAspect="1" noChangeArrowheads="1"/>
          </p:cNvPicPr>
          <p:nvPr userDrawn="1"/>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1718" y="342900"/>
            <a:ext cx="1172281" cy="911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1929" y="-1"/>
            <a:ext cx="9161721"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tzhalter 1"/>
          <p:cNvSpPr>
            <a:spLocks noGrp="1"/>
          </p:cNvSpPr>
          <p:nvPr>
            <p:ph type="title"/>
          </p:nvPr>
        </p:nvSpPr>
        <p:spPr>
          <a:xfrm>
            <a:off x="1295399" y="342900"/>
            <a:ext cx="6588970" cy="1074738"/>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1259632" y="1600200"/>
            <a:ext cx="7427167"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5"/>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08520" y="6515100"/>
            <a:ext cx="9258313" cy="35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5"/>
          <p:cNvSpPr>
            <a:spLocks noGrp="1"/>
          </p:cNvSpPr>
          <p:nvPr>
            <p:ph type="sldNum" sz="quarter" idx="4"/>
          </p:nvPr>
        </p:nvSpPr>
        <p:spPr>
          <a:xfrm>
            <a:off x="-11927" y="6515100"/>
            <a:ext cx="551480" cy="342900"/>
          </a:xfrm>
          <a:prstGeom prst="rect">
            <a:avLst/>
          </a:prstGeom>
        </p:spPr>
        <p:txBody>
          <a:bodyPr vert="horz" lIns="91440" tIns="45720" rIns="91440" bIns="45720" rtlCol="0" anchor="ctr"/>
          <a:lstStyle>
            <a:lvl1pPr algn="ctr">
              <a:defRPr sz="1200">
                <a:solidFill>
                  <a:schemeClr val="tx1"/>
                </a:solidFill>
              </a:defRPr>
            </a:lvl1pPr>
          </a:lstStyle>
          <a:p>
            <a:fld id="{6C6AE60A-B69C-4790-82F7-3882EDF23186}" type="slidenum">
              <a:rPr lang="de-DE" smtClean="0"/>
              <a:pPr/>
              <a:t>‹#›</a:t>
            </a:fld>
            <a:endParaRPr lang="de-DE" dirty="0"/>
          </a:p>
        </p:txBody>
      </p:sp>
      <p:sp>
        <p:nvSpPr>
          <p:cNvPr id="4" name="Datumsplatzhalter 3"/>
          <p:cNvSpPr>
            <a:spLocks noGrp="1"/>
          </p:cNvSpPr>
          <p:nvPr>
            <p:ph type="dt" sz="half" idx="2"/>
          </p:nvPr>
        </p:nvSpPr>
        <p:spPr>
          <a:xfrm>
            <a:off x="1115616" y="6515100"/>
            <a:ext cx="1080120" cy="350189"/>
          </a:xfrm>
          <a:prstGeom prst="rect">
            <a:avLst/>
          </a:prstGeom>
        </p:spPr>
        <p:txBody>
          <a:bodyPr vert="horz" lIns="91440" tIns="45720" rIns="91440" bIns="45720" rtlCol="0" anchor="ctr"/>
          <a:lstStyle>
            <a:lvl1pPr algn="l">
              <a:defRPr sz="1200">
                <a:solidFill>
                  <a:schemeClr val="tx1"/>
                </a:solidFill>
              </a:defRPr>
            </a:lvl1pPr>
          </a:lstStyle>
          <a:p>
            <a:fld id="{C0E4BE6E-AE73-4AA9-B0A3-B6EEA742FF49}" type="datetime1">
              <a:rPr lang="de-DE" smtClean="0"/>
              <a:t>13.04.19</a:t>
            </a:fld>
            <a:endParaRPr lang="de-DE"/>
          </a:p>
        </p:txBody>
      </p:sp>
      <p:sp>
        <p:nvSpPr>
          <p:cNvPr id="5" name="Fußzeilenplatzhalter 4"/>
          <p:cNvSpPr>
            <a:spLocks noGrp="1"/>
          </p:cNvSpPr>
          <p:nvPr>
            <p:ph type="ftr" sz="quarter" idx="3"/>
          </p:nvPr>
        </p:nvSpPr>
        <p:spPr>
          <a:xfrm>
            <a:off x="3779912" y="6515100"/>
            <a:ext cx="5364087" cy="342900"/>
          </a:xfrm>
          <a:prstGeom prst="rect">
            <a:avLst/>
          </a:prstGeom>
        </p:spPr>
        <p:txBody>
          <a:bodyPr vert="horz" lIns="91440" tIns="45720" rIns="91440" bIns="45720" rtlCol="0" anchor="ctr"/>
          <a:lstStyle>
            <a:lvl1pPr algn="r">
              <a:defRPr sz="1200">
                <a:solidFill>
                  <a:schemeClr val="tx1"/>
                </a:solidFill>
              </a:defRPr>
            </a:lvl1pPr>
          </a:lstStyle>
          <a:p>
            <a:r>
              <a:rPr lang="en-US"/>
              <a:t>25. Operational planning and implementation of measures</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hd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ctrTitle"/>
          </p:nvPr>
        </p:nvSpPr>
        <p:spPr>
          <a:xfrm>
            <a:off x="0" y="1268760"/>
            <a:ext cx="9144000" cy="936104"/>
          </a:xfrm>
        </p:spPr>
        <p:txBody>
          <a:bodyPr>
            <a:normAutofit fontScale="90000"/>
          </a:bodyPr>
          <a:lstStyle/>
          <a:p>
            <a:r>
              <a:rPr lang="en-US" dirty="0"/>
              <a:t>Operational planning and implementation of measures</a:t>
            </a:r>
            <a:endParaRPr lang="en-GB" sz="4000" dirty="0"/>
          </a:p>
        </p:txBody>
      </p:sp>
      <p:sp>
        <p:nvSpPr>
          <p:cNvPr id="20" name="Untertitel 19"/>
          <p:cNvSpPr>
            <a:spLocks noGrp="1"/>
          </p:cNvSpPr>
          <p:nvPr>
            <p:ph type="subTitle" idx="1"/>
          </p:nvPr>
        </p:nvSpPr>
        <p:spPr>
          <a:xfrm>
            <a:off x="-36512" y="5085184"/>
            <a:ext cx="9144000" cy="1392560"/>
          </a:xfrm>
        </p:spPr>
        <p:txBody>
          <a:bodyPr/>
          <a:lstStyle/>
          <a:p>
            <a:r>
              <a:rPr lang="en-GB" dirty="0">
                <a:solidFill>
                  <a:schemeClr val="tx1"/>
                </a:solidFill>
              </a:rPr>
              <a:t>Phase IV</a:t>
            </a:r>
          </a:p>
          <a:p>
            <a:r>
              <a:rPr lang="en-US" dirty="0">
                <a:solidFill>
                  <a:schemeClr val="tx1"/>
                </a:solidFill>
              </a:rPr>
              <a:t>Implementation and (non)-knowledge management</a:t>
            </a:r>
          </a:p>
          <a:p>
            <a:r>
              <a:rPr lang="en-US">
                <a:solidFill>
                  <a:schemeClr val="tx1"/>
                </a:solidFill>
              </a:rPr>
              <a:t>Step 25</a:t>
            </a:r>
          </a:p>
          <a:p>
            <a:endParaRPr lang="en-GB" dirty="0">
              <a:solidFill>
                <a:schemeClr val="tx1"/>
              </a:solidFill>
            </a:endParaRPr>
          </a:p>
          <a:p>
            <a:endParaRPr lang="en-GB" dirty="0">
              <a:solidFill>
                <a:schemeClr val="tx1"/>
              </a:solidFill>
            </a:endParaRPr>
          </a:p>
        </p:txBody>
      </p:sp>
      <p:sp>
        <p:nvSpPr>
          <p:cNvPr id="5" name="Textfeld 4"/>
          <p:cNvSpPr txBox="1"/>
          <p:nvPr/>
        </p:nvSpPr>
        <p:spPr>
          <a:xfrm>
            <a:off x="2595664" y="4797152"/>
            <a:ext cx="2522537" cy="215444"/>
          </a:xfrm>
          <a:prstGeom prst="rect">
            <a:avLst/>
          </a:prstGeom>
          <a:noFill/>
        </p:spPr>
        <p:txBody>
          <a:bodyPr wrap="square" rtlCol="0">
            <a:spAutoFit/>
          </a:bodyPr>
          <a:lstStyle/>
          <a:p>
            <a:r>
              <a:rPr lang="en-GB" sz="800" dirty="0"/>
              <a:t>© Pierre </a:t>
            </a:r>
            <a:r>
              <a:rPr lang="en-GB" sz="800" dirty="0" err="1"/>
              <a:t>Ibisch</a:t>
            </a:r>
            <a:r>
              <a:rPr lang="en-GB" sz="800" dirty="0"/>
              <a:t> 2014</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2300734"/>
            <a:ext cx="3788949" cy="2514638"/>
          </a:xfrm>
          <a:prstGeom prst="rect">
            <a:avLst/>
          </a:prstGeom>
        </p:spPr>
      </p:pic>
    </p:spTree>
    <p:extLst>
      <p:ext uri="{BB962C8B-B14F-4D97-AF65-F5344CB8AC3E}">
        <p14:creationId xmlns:p14="http://schemas.microsoft.com/office/powerpoint/2010/main" val="53062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59632" y="1600200"/>
            <a:ext cx="7704856" cy="4914900"/>
          </a:xfrm>
        </p:spPr>
        <p:txBody>
          <a:bodyPr>
            <a:noAutofit/>
          </a:bodyPr>
          <a:lstStyle/>
          <a:p>
            <a:pPr marL="457200" indent="-457200" fontAlgn="base">
              <a:buFont typeface="+mj-lt"/>
              <a:buAutoNum type="arabicPeriod" startAt="4"/>
            </a:pPr>
            <a:r>
              <a:rPr lang="en-US" sz="1950" dirty="0"/>
              <a:t>Convert strategies and activities into concrete tasks which:</a:t>
            </a:r>
          </a:p>
          <a:p>
            <a:pPr marL="914400" lvl="1" indent="-457200" fontAlgn="base">
              <a:spcBef>
                <a:spcPts val="0"/>
              </a:spcBef>
              <a:buFont typeface="+mj-lt"/>
              <a:buAutoNum type="alphaLcParenR"/>
            </a:pPr>
            <a:r>
              <a:rPr lang="en-US" sz="1950" dirty="0"/>
              <a:t>Define clearly which tasks must be undertaken</a:t>
            </a:r>
          </a:p>
          <a:p>
            <a:pPr marL="914400" lvl="1" indent="-457200" fontAlgn="base">
              <a:spcBef>
                <a:spcPts val="0"/>
              </a:spcBef>
              <a:buFont typeface="+mj-lt"/>
              <a:buAutoNum type="alphaLcParenR"/>
            </a:pPr>
            <a:r>
              <a:rPr lang="en-US" sz="1950" dirty="0"/>
              <a:t>Delegate responsibility to a person or group of people for each activity</a:t>
            </a:r>
          </a:p>
          <a:p>
            <a:pPr marL="914400" lvl="1" indent="-457200" fontAlgn="base">
              <a:spcBef>
                <a:spcPts val="0"/>
              </a:spcBef>
              <a:buFont typeface="+mj-lt"/>
              <a:buAutoNum type="alphaLcParenR"/>
            </a:pPr>
            <a:r>
              <a:rPr lang="en-US" sz="1950" dirty="0"/>
              <a:t>Have concrete timelines in which tasks must be completed</a:t>
            </a:r>
          </a:p>
          <a:p>
            <a:pPr marL="914400" lvl="1" indent="-457200" fontAlgn="base">
              <a:spcBef>
                <a:spcPts val="0"/>
              </a:spcBef>
              <a:buFont typeface="+mj-lt"/>
              <a:buAutoNum type="alphaLcParenR"/>
            </a:pPr>
            <a:r>
              <a:rPr lang="en-US" sz="1950" dirty="0"/>
              <a:t>Indicate the amount of resources which will be dedicated to each task </a:t>
            </a:r>
          </a:p>
          <a:p>
            <a:pPr marL="914400" lvl="1" indent="-457200" fontAlgn="base">
              <a:spcBef>
                <a:spcPts val="0"/>
              </a:spcBef>
              <a:buFont typeface="+mj-lt"/>
              <a:buAutoNum type="alphaLcParenR"/>
            </a:pPr>
            <a:r>
              <a:rPr lang="en-US" sz="1950" dirty="0"/>
              <a:t>Follow good practice guidelines, such as those from the Open Standards Methods</a:t>
            </a:r>
          </a:p>
          <a:p>
            <a:pPr marL="914400" lvl="1" indent="-457200" fontAlgn="base">
              <a:spcBef>
                <a:spcPts val="0"/>
              </a:spcBef>
              <a:buFont typeface="+mj-lt"/>
              <a:buAutoNum type="alphaLcParenR"/>
            </a:pPr>
            <a:r>
              <a:rPr lang="en-US" sz="1950" dirty="0"/>
              <a:t>Continue with the logic of the conceptual model and results webs to maintain consistency</a:t>
            </a:r>
          </a:p>
          <a:p>
            <a:pPr marL="914400" lvl="1" indent="-457200" fontAlgn="base">
              <a:spcBef>
                <a:spcPts val="0"/>
              </a:spcBef>
              <a:buFont typeface="+mj-lt"/>
              <a:buAutoNum type="alphaLcParenR"/>
            </a:pPr>
            <a:r>
              <a:rPr lang="en-US" sz="1950" dirty="0"/>
              <a:t>Are detailed enough to provide all personnel with a clear idea of what is expected from them </a:t>
            </a:r>
          </a:p>
          <a:p>
            <a:pPr marL="457200" indent="-457200" fontAlgn="base">
              <a:buFont typeface="+mj-lt"/>
              <a:buAutoNum type="arabicPeriod" startAt="4"/>
            </a:pPr>
            <a:r>
              <a:rPr lang="en-US" sz="1950" dirty="0"/>
              <a:t>Follow up with monitoring of results, impacts and research </a:t>
            </a:r>
          </a:p>
          <a:p>
            <a:pPr marL="914400" lvl="1" indent="-457200" fontAlgn="base">
              <a:buFont typeface="+mj-lt"/>
              <a:buAutoNum type="alphaLcParenR"/>
            </a:pPr>
            <a:r>
              <a:rPr lang="en-US" sz="1950" dirty="0"/>
              <a:t>Refer to the following presentation for more detailed information</a:t>
            </a:r>
          </a:p>
          <a:p>
            <a:pPr marL="457200" indent="-457200" algn="just">
              <a:buFont typeface="+mj-lt"/>
              <a:buAutoNum type="arabicPeriod" startAt="4"/>
            </a:pPr>
            <a:endParaRPr lang="en-US" sz="1950" dirty="0"/>
          </a:p>
        </p:txBody>
      </p:sp>
      <p:sp>
        <p:nvSpPr>
          <p:cNvPr id="19" name="Fußzeilenplatzhalter 18"/>
          <p:cNvSpPr>
            <a:spLocks noGrp="1"/>
          </p:cNvSpPr>
          <p:nvPr>
            <p:ph type="ftr" sz="quarter" idx="11"/>
          </p:nvPr>
        </p:nvSpPr>
        <p:spPr/>
        <p:txBody>
          <a:bodyPr/>
          <a:lstStyle/>
          <a:p>
            <a:r>
              <a:rPr lang="en-US" dirty="0"/>
              <a:t>25. Operational planning and implementation of measures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10</a:t>
            </a:fld>
            <a:endParaRPr lang="de-DE"/>
          </a:p>
        </p:txBody>
      </p:sp>
      <p:sp>
        <p:nvSpPr>
          <p:cNvPr id="6" name="Titel 1"/>
          <p:cNvSpPr>
            <a:spLocks noGrp="1"/>
          </p:cNvSpPr>
          <p:nvPr>
            <p:ph type="title"/>
          </p:nvPr>
        </p:nvSpPr>
        <p:spPr/>
        <p:txBody>
          <a:bodyPr>
            <a:noAutofit/>
          </a:bodyPr>
          <a:lstStyle/>
          <a:p>
            <a:pPr marL="0" lvl="1" indent="0" algn="ctr">
              <a:buNone/>
            </a:pPr>
            <a:r>
              <a:rPr lang="en-US" sz="3200" b="1" dirty="0">
                <a:latin typeface="+mj-lt"/>
              </a:rPr>
              <a:t>How do we develop an operational plan and implement its measures? </a:t>
            </a:r>
          </a:p>
        </p:txBody>
      </p:sp>
    </p:spTree>
    <p:extLst>
      <p:ext uri="{BB962C8B-B14F-4D97-AF65-F5344CB8AC3E}">
        <p14:creationId xmlns:p14="http://schemas.microsoft.com/office/powerpoint/2010/main" val="205615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Practical Tips</a:t>
            </a:r>
            <a:endParaRPr lang="en-US" dirty="0"/>
          </a:p>
        </p:txBody>
      </p:sp>
      <p:sp>
        <p:nvSpPr>
          <p:cNvPr id="11" name="Content Placeholder 10"/>
          <p:cNvSpPr>
            <a:spLocks noGrp="1"/>
          </p:cNvSpPr>
          <p:nvPr>
            <p:ph idx="1"/>
          </p:nvPr>
        </p:nvSpPr>
        <p:spPr/>
        <p:txBody>
          <a:bodyPr/>
          <a:lstStyle/>
          <a:p>
            <a:endParaRPr lang="en-US" dirty="0"/>
          </a:p>
        </p:txBody>
      </p:sp>
      <p:sp>
        <p:nvSpPr>
          <p:cNvPr id="2" name="Fußzeilenplatzhalter 1"/>
          <p:cNvSpPr>
            <a:spLocks noGrp="1"/>
          </p:cNvSpPr>
          <p:nvPr>
            <p:ph type="ftr" sz="quarter" idx="11"/>
          </p:nvPr>
        </p:nvSpPr>
        <p:spPr/>
        <p:txBody>
          <a:bodyPr/>
          <a:lstStyle/>
          <a:p>
            <a:r>
              <a:rPr lang="en-US" dirty="0"/>
              <a:t>25. Operational planning and implementation of measures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pPr/>
              <a:t>11</a:t>
            </a:fld>
            <a:endParaRPr lang="de-DE"/>
          </a:p>
        </p:txBody>
      </p:sp>
    </p:spTree>
    <p:extLst>
      <p:ext uri="{BB962C8B-B14F-4D97-AF65-F5344CB8AC3E}">
        <p14:creationId xmlns:p14="http://schemas.microsoft.com/office/powerpoint/2010/main" val="204153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Credits and conditions of use</a:t>
            </a:r>
          </a:p>
        </p:txBody>
      </p:sp>
      <p:sp>
        <p:nvSpPr>
          <p:cNvPr id="4" name="Fußzeilenplatzhalter 3"/>
          <p:cNvSpPr>
            <a:spLocks noGrp="1"/>
          </p:cNvSpPr>
          <p:nvPr>
            <p:ph type="ftr" sz="quarter" idx="11"/>
          </p:nvPr>
        </p:nvSpPr>
        <p:spPr/>
        <p:txBody>
          <a:bodyPr/>
          <a:lstStyle/>
          <a:p>
            <a:r>
              <a:rPr lang="en-US"/>
              <a:t>25. Operational planning and implementation of measures</a:t>
            </a:r>
            <a:endParaRPr lang="de-DE" dirty="0"/>
          </a:p>
        </p:txBody>
      </p:sp>
      <p:sp>
        <p:nvSpPr>
          <p:cNvPr id="5" name="Foliennummernplatzhalter 4"/>
          <p:cNvSpPr>
            <a:spLocks noGrp="1"/>
          </p:cNvSpPr>
          <p:nvPr>
            <p:ph type="sldNum" sz="quarter" idx="12"/>
          </p:nvPr>
        </p:nvSpPr>
        <p:spPr/>
        <p:txBody>
          <a:bodyPr/>
          <a:lstStyle/>
          <a:p>
            <a:fld id="{E8A9303E-27D9-477D-98A4-E66DF1BCAD0F}" type="slidenum">
              <a:rPr lang="de-DE" smtClean="0"/>
              <a:t>2</a:t>
            </a:fld>
            <a:endParaRPr lang="de-DE"/>
          </a:p>
        </p:txBody>
      </p:sp>
      <p:sp>
        <p:nvSpPr>
          <p:cNvPr id="6" name="Content Placeholder 2"/>
          <p:cNvSpPr>
            <a:spLocks noGrp="1"/>
          </p:cNvSpPr>
          <p:nvPr/>
        </p:nvSpPr>
        <p:spPr bwMode="auto">
          <a:xfrm>
            <a:off x="755575" y="2549222"/>
            <a:ext cx="816864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lgn="just">
              <a:buFont typeface="Arial" pitchFamily="34" charset="0"/>
              <a:buNone/>
            </a:pPr>
            <a:r>
              <a:rPr lang="en-US" sz="1350" dirty="0"/>
              <a:t>You are free to share this presentation and adapt it for your use under the following conditions: </a:t>
            </a:r>
          </a:p>
          <a:p>
            <a:pPr marL="0" indent="0" algn="just"/>
            <a:r>
              <a:rPr lang="en-US" sz="1350" dirty="0"/>
              <a:t> You must attribute the work in the manner specified by the authors (but   </a:t>
            </a:r>
          </a:p>
          <a:p>
            <a:pPr marL="0" indent="0" algn="just">
              <a:buNone/>
            </a:pPr>
            <a:r>
              <a:rPr lang="en-US" sz="1350" dirty="0"/>
              <a:t>   not in any way that suggests that they endorse you or your use of the work).</a:t>
            </a:r>
          </a:p>
          <a:p>
            <a:pPr marL="0" indent="0" algn="just"/>
            <a:r>
              <a:rPr lang="en-US" sz="1350" dirty="0"/>
              <a:t> You may not use this work for commercial purposes.</a:t>
            </a:r>
          </a:p>
          <a:p>
            <a:pPr marL="0" indent="0" algn="just"/>
            <a:r>
              <a:rPr lang="en-US" sz="1350" dirty="0"/>
              <a:t> If you alter, transform, or build upon this work, you must remove the Centre for </a:t>
            </a:r>
          </a:p>
          <a:p>
            <a:pPr marL="0" indent="0" algn="just">
              <a:buNone/>
            </a:pPr>
            <a:r>
              <a:rPr lang="en-US" sz="1350" dirty="0"/>
              <a:t>   Econics and Ecosystem Management logo, and you may distribute the resulting work </a:t>
            </a:r>
          </a:p>
          <a:p>
            <a:pPr marL="0" indent="0" algn="just">
              <a:buNone/>
            </a:pPr>
            <a:r>
              <a:rPr lang="en-US" sz="1350" dirty="0"/>
              <a:t>   only under the same or similar conditions to this one. </a:t>
            </a:r>
          </a:p>
          <a:p>
            <a:pPr marL="0" indent="0" algn="just">
              <a:buFont typeface="Arial" pitchFamily="34" charset="0"/>
              <a:buNone/>
            </a:pPr>
            <a:r>
              <a:rPr lang="en-US" sz="1350" dirty="0">
                <a:solidFill>
                  <a:srgbClr val="FF0000"/>
                </a:solidFill>
              </a:rPr>
              <a:t> </a:t>
            </a:r>
          </a:p>
          <a:p>
            <a:pPr marL="0" indent="0" algn="just">
              <a:buFont typeface="Arial" pitchFamily="34" charset="0"/>
              <a:buNone/>
            </a:pPr>
            <a:endParaRPr lang="en-US" sz="1350" dirty="0">
              <a:solidFill>
                <a:srgbClr val="FF0000"/>
              </a:solidFill>
            </a:endParaRPr>
          </a:p>
        </p:txBody>
      </p:sp>
      <p:sp>
        <p:nvSpPr>
          <p:cNvPr id="9" name="Rectangle 9"/>
          <p:cNvSpPr>
            <a:spLocks noChangeArrowheads="1"/>
          </p:cNvSpPr>
          <p:nvPr/>
        </p:nvSpPr>
        <p:spPr bwMode="auto">
          <a:xfrm>
            <a:off x="395538" y="1170383"/>
            <a:ext cx="8352926" cy="11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1pPr>
            <a:lvl2pPr marL="4572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2pPr>
            <a:lvl3pPr marL="9144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3pPr>
            <a:lvl4pPr marL="13716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4pPr>
            <a:lvl5pPr marL="18288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4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4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4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4400" kern="1200">
                <a:solidFill>
                  <a:schemeClr val="tx1"/>
                </a:solidFill>
                <a:latin typeface="Tahoma" pitchFamily="34" charset="0"/>
                <a:ea typeface="ＭＳ Ｐゴシック" pitchFamily="34" charset="-128"/>
                <a:cs typeface="+mn-cs"/>
              </a:defRPr>
            </a:lvl9pPr>
          </a:lstStyle>
          <a:p>
            <a:pPr marL="342900" indent="-342900" algn="just" eaLnBrk="0" hangingPunct="0">
              <a:lnSpc>
                <a:spcPct val="80000"/>
              </a:lnSpc>
              <a:spcBef>
                <a:spcPct val="20000"/>
              </a:spcBef>
              <a:buSzPct val="130000"/>
            </a:pPr>
            <a:endParaRPr lang="en-US" sz="2000" dirty="0">
              <a:latin typeface="+mn-lt"/>
            </a:endParaRPr>
          </a:p>
          <a:p>
            <a:pPr marL="342900" indent="-342900" algn="just" eaLnBrk="0" hangingPunct="0">
              <a:lnSpc>
                <a:spcPct val="80000"/>
              </a:lnSpc>
              <a:spcBef>
                <a:spcPct val="20000"/>
              </a:spcBef>
              <a:buSzPct val="130000"/>
            </a:pPr>
            <a:r>
              <a:rPr lang="en-US" altLang="zh-CN" sz="2000" dirty="0">
                <a:latin typeface="+mn-lt"/>
                <a:ea typeface="宋体" pitchFamily="2" charset="-122"/>
                <a:cs typeface="Arial" pitchFamily="34" charset="0"/>
              </a:rPr>
              <a:t>© Centre for Econics and Ecosystem Management, 2014</a:t>
            </a:r>
          </a:p>
          <a:p>
            <a:pPr marL="342900" indent="-342900" algn="just" eaLnBrk="0" hangingPunct="0">
              <a:lnSpc>
                <a:spcPct val="80000"/>
              </a:lnSpc>
              <a:spcBef>
                <a:spcPct val="20000"/>
              </a:spcBef>
              <a:buSzPct val="130000"/>
            </a:pPr>
            <a:r>
              <a:rPr lang="en-US" sz="1400" i="1" dirty="0">
                <a:latin typeface="+mn-lt"/>
                <a:cs typeface="Arial" pitchFamily="34" charset="0"/>
              </a:rPr>
              <a:t>	</a:t>
            </a:r>
            <a:r>
              <a:rPr lang="en-US" sz="1350" i="1" dirty="0">
                <a:latin typeface="+mn-lt"/>
                <a:cs typeface="Arial" pitchFamily="34" charset="0"/>
              </a:rPr>
              <a:t>The Centre for Econics and Ecosystem Management strongly recommends that this presentation is given by experts familiar with the adaptive management process in general (especially  as designed as the Conservation Measures Partnership</a:t>
            </a:r>
            <a:r>
              <a:rPr lang="ja-JP" altLang="en-US" sz="1350" i="1" dirty="0">
                <a:latin typeface="+mn-lt"/>
                <a:cs typeface="Arial" pitchFamily="34" charset="0"/>
              </a:rPr>
              <a:t>’</a:t>
            </a:r>
            <a:r>
              <a:rPr lang="en-US" altLang="ja-JP" sz="1350" i="1" dirty="0">
                <a:latin typeface="+mn-lt"/>
                <a:cs typeface="Arial" pitchFamily="34" charset="0"/>
              </a:rPr>
              <a:t>s Open Standards for the Practice of Conservation) as well as the MARISCO Method itself.</a:t>
            </a:r>
            <a:endParaRPr lang="en-US" sz="1350" i="1" dirty="0">
              <a:latin typeface="+mn-lt"/>
              <a:cs typeface="Arial" pitchFamily="34" charset="0"/>
            </a:endParaRPr>
          </a:p>
        </p:txBody>
      </p:sp>
      <p:sp>
        <p:nvSpPr>
          <p:cNvPr id="10" name="Textfeld 9"/>
          <p:cNvSpPr txBox="1"/>
          <p:nvPr/>
        </p:nvSpPr>
        <p:spPr>
          <a:xfrm>
            <a:off x="395536" y="4421430"/>
            <a:ext cx="8496944" cy="1962076"/>
          </a:xfrm>
          <a:prstGeom prst="rect">
            <a:avLst/>
          </a:prstGeom>
          <a:noFill/>
        </p:spPr>
        <p:txBody>
          <a:bodyPr wrap="square" rtlCol="0">
            <a:spAutoFit/>
          </a:bodyPr>
          <a:lstStyle/>
          <a:p>
            <a:pPr lvl="0" algn="just"/>
            <a:r>
              <a:rPr lang="en-GB" sz="1350" dirty="0"/>
              <a:t>This material was created under the leadership and responsibility of </a:t>
            </a:r>
            <a:r>
              <a:rPr lang="en-GB" sz="1350" dirty="0" err="1"/>
              <a:t>Prof.</a:t>
            </a:r>
            <a:r>
              <a:rPr lang="en-GB" sz="1350" dirty="0"/>
              <a:t> </a:t>
            </a:r>
            <a:r>
              <a:rPr lang="en-GB" sz="1350" dirty="0" err="1"/>
              <a:t>Dr.</a:t>
            </a:r>
            <a:r>
              <a:rPr lang="en-GB" sz="1350" dirty="0"/>
              <a:t> Pierre </a:t>
            </a:r>
            <a:r>
              <a:rPr lang="en-GB" sz="1350" dirty="0" err="1"/>
              <a:t>Ibisch</a:t>
            </a:r>
            <a:r>
              <a:rPr lang="en-GB" sz="1350" dirty="0"/>
              <a:t> and </a:t>
            </a:r>
            <a:r>
              <a:rPr lang="en-GB" sz="1350" dirty="0" err="1"/>
              <a:t>Dr.</a:t>
            </a:r>
            <a:r>
              <a:rPr lang="en-GB" sz="1350" dirty="0"/>
              <a:t> Peter Hobson, co-directors of the Centre for Econics and Ecosystem Management, which was jointly established by Eberswalde University for Sustainable Development and </a:t>
            </a:r>
            <a:r>
              <a:rPr lang="en-GB" sz="1350" dirty="0" err="1"/>
              <a:t>Writtle</a:t>
            </a:r>
            <a:r>
              <a:rPr lang="en-GB" sz="1350" dirty="0"/>
              <a:t> College. Compare</a:t>
            </a:r>
            <a:r>
              <a:rPr lang="en-GB" sz="1350" i="1" dirty="0"/>
              <a:t>: </a:t>
            </a:r>
            <a:r>
              <a:rPr lang="en-US" sz="1350" i="1" dirty="0"/>
              <a:t>Ibisch, P.L. &amp; P.R. Hobson (eds.) (2014): The MARISCO method: </a:t>
            </a:r>
            <a:r>
              <a:rPr lang="en-GB" sz="1350" i="1" dirty="0"/>
              <a:t>Adaptive </a:t>
            </a:r>
            <a:r>
              <a:rPr lang="en-GB" sz="1350" i="1" dirty="0" err="1"/>
              <a:t>MAnagement</a:t>
            </a:r>
            <a:r>
              <a:rPr lang="en-GB" sz="1350" i="1" dirty="0"/>
              <a:t> of vulnerability and </a:t>
            </a:r>
            <a:r>
              <a:rPr lang="en-GB" sz="1350" i="1" dirty="0" err="1"/>
              <a:t>RISk</a:t>
            </a:r>
            <a:r>
              <a:rPr lang="en-GB" sz="1350" i="1" dirty="0"/>
              <a:t> at </a:t>
            </a:r>
            <a:r>
              <a:rPr lang="en-GB" sz="1350" i="1" dirty="0" err="1"/>
              <a:t>COnservation</a:t>
            </a:r>
            <a:r>
              <a:rPr lang="en-GB" sz="1350" i="1" dirty="0"/>
              <a:t> sites. A guidebook for risk-robust, adaptive, and ecosystem-based conservation of biodiversity. Centre for </a:t>
            </a:r>
            <a:r>
              <a:rPr lang="en-GB" sz="1350" i="1" dirty="0" err="1"/>
              <a:t>Econics</a:t>
            </a:r>
            <a:r>
              <a:rPr lang="en-GB" sz="1350" i="1" dirty="0"/>
              <a:t> and Ecosystem Management, Eberswalde (ISBN 978-3-00-043244-6). 195 pp. - </a:t>
            </a:r>
            <a:r>
              <a:rPr lang="en-GB" sz="1350" dirty="0"/>
              <a:t>The </a:t>
            </a:r>
            <a:r>
              <a:rPr lang="en-GB" sz="1350" dirty="0" err="1"/>
              <a:t>Powerpoint</a:t>
            </a:r>
            <a:r>
              <a:rPr lang="en-GB" sz="1350" dirty="0"/>
              <a:t> Presentation was conceived by</a:t>
            </a:r>
            <a:r>
              <a:rPr lang="de-DE" sz="1350" dirty="0"/>
              <a:t> </a:t>
            </a:r>
            <a:r>
              <a:rPr lang="en-GB" sz="1350" dirty="0"/>
              <a:t>Jamie Call, Christina Lehmann and Pierre </a:t>
            </a:r>
            <a:r>
              <a:rPr lang="en-GB" sz="1350" dirty="0" err="1"/>
              <a:t>Ibisch</a:t>
            </a:r>
            <a:r>
              <a:rPr lang="en-GB" sz="1350" dirty="0"/>
              <a:t>. Authors of graphs and photographs are indicated on the corresponding slides. </a:t>
            </a:r>
            <a:r>
              <a:rPr lang="de-DE" sz="1350" dirty="0" err="1"/>
              <a:t>Supported</a:t>
            </a:r>
            <a:r>
              <a:rPr lang="de-DE" sz="1350" dirty="0"/>
              <a:t> </a:t>
            </a:r>
            <a:r>
              <a:rPr lang="de-DE" sz="1350" dirty="0" err="1"/>
              <a:t>by</a:t>
            </a:r>
            <a:r>
              <a:rPr lang="de-DE" sz="1350" dirty="0"/>
              <a:t> </a:t>
            </a:r>
            <a:r>
              <a:rPr lang="de-DE" sz="1350" dirty="0" err="1"/>
              <a:t>the</a:t>
            </a:r>
            <a:r>
              <a:rPr lang="de-DE" sz="1350" dirty="0"/>
              <a:t> Deutsche Gesellschaft für Internationale Zusammenarbeit (GIZ) GmbH on behalf </a:t>
            </a:r>
            <a:r>
              <a:rPr lang="de-DE" sz="1350" dirty="0" err="1"/>
              <a:t>of</a:t>
            </a:r>
            <a:r>
              <a:rPr lang="de-DE" sz="1350" dirty="0"/>
              <a:t> </a:t>
            </a:r>
            <a:r>
              <a:rPr lang="de-DE" sz="1350" dirty="0" err="1"/>
              <a:t>the</a:t>
            </a:r>
            <a:r>
              <a:rPr lang="de-DE" sz="1350" dirty="0"/>
              <a:t> Bundesministerium für wirtschaftliche Zusammenarbeit und Entwicklung (BMZ).</a:t>
            </a:r>
            <a:endParaRPr lang="en-GB" sz="1350" dirty="0">
              <a:solidFill>
                <a:srgbClr val="FF0000"/>
              </a:solidFill>
            </a:endParaRPr>
          </a:p>
        </p:txBody>
      </p:sp>
    </p:spTree>
    <p:extLst>
      <p:ext uri="{BB962C8B-B14F-4D97-AF65-F5344CB8AC3E}">
        <p14:creationId xmlns:p14="http://schemas.microsoft.com/office/powerpoint/2010/main" val="275954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dirty="0"/>
              <a:t>25. Operational planning and implementation of measures</a:t>
            </a:r>
            <a:endParaRPr lang="de-DE" dirty="0"/>
          </a:p>
        </p:txBody>
      </p:sp>
      <p:sp>
        <p:nvSpPr>
          <p:cNvPr id="3" name="Foliennummernplatzhalter 2"/>
          <p:cNvSpPr>
            <a:spLocks noGrp="1"/>
          </p:cNvSpPr>
          <p:nvPr>
            <p:ph type="sldNum" sz="quarter" idx="12"/>
          </p:nvPr>
        </p:nvSpPr>
        <p:spPr/>
        <p:txBody>
          <a:bodyPr/>
          <a:lstStyle/>
          <a:p>
            <a:fld id="{E8A9303E-27D9-477D-98A4-E66DF1BCAD0F}" type="slidenum">
              <a:rPr lang="de-DE" smtClean="0"/>
              <a:t>3</a:t>
            </a:fld>
            <a:endParaRPr lang="de-DE"/>
          </a:p>
        </p:txBody>
      </p:sp>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167" b="96000" l="14271" r="43490"/>
                    </a14:imgEffect>
                  </a14:imgLayer>
                </a14:imgProps>
              </a:ext>
              <a:ext uri="{28A0092B-C50C-407E-A947-70E740481C1C}">
                <a14:useLocalDpi xmlns:a14="http://schemas.microsoft.com/office/drawing/2010/main" val="0"/>
              </a:ext>
            </a:extLst>
          </a:blip>
          <a:srcRect l="14325" t="10540" r="56668" b="4508"/>
          <a:stretch/>
        </p:blipFill>
        <p:spPr bwMode="auto">
          <a:xfrm>
            <a:off x="1343301" y="474145"/>
            <a:ext cx="6457398" cy="590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p:nvPr/>
        </p:nvSpPr>
        <p:spPr>
          <a:xfrm>
            <a:off x="1763688" y="3356992"/>
            <a:ext cx="1872208"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18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GB" sz="4000" dirty="0"/>
              <a:t>Learning objectives</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968182843"/>
              </p:ext>
            </p:extLst>
          </p:nvPr>
        </p:nvGraphicFramePr>
        <p:xfrm>
          <a:off x="539553" y="1600200"/>
          <a:ext cx="79928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ußzeilenplatzhalter 1"/>
          <p:cNvSpPr>
            <a:spLocks noGrp="1"/>
          </p:cNvSpPr>
          <p:nvPr>
            <p:ph type="ftr" sz="quarter" idx="11"/>
          </p:nvPr>
        </p:nvSpPr>
        <p:spPr/>
        <p:txBody>
          <a:bodyPr/>
          <a:lstStyle/>
          <a:p>
            <a:r>
              <a:rPr lang="en-US" dirty="0"/>
              <a:t>25. Operational planning and implementation of measures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t>4</a:t>
            </a:fld>
            <a:endParaRPr lang="de-DE"/>
          </a:p>
        </p:txBody>
      </p:sp>
    </p:spTree>
    <p:extLst>
      <p:ext uri="{BB962C8B-B14F-4D97-AF65-F5344CB8AC3E}">
        <p14:creationId xmlns:p14="http://schemas.microsoft.com/office/powerpoint/2010/main" val="136028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t>Outline</a:t>
            </a:r>
          </a:p>
        </p:txBody>
      </p:sp>
      <p:sp>
        <p:nvSpPr>
          <p:cNvPr id="3" name="Content Placeholder 2"/>
          <p:cNvSpPr>
            <a:spLocks noGrp="1"/>
          </p:cNvSpPr>
          <p:nvPr>
            <p:ph idx="1"/>
          </p:nvPr>
        </p:nvSpPr>
        <p:spPr>
          <a:xfrm>
            <a:off x="1259632" y="1772816"/>
            <a:ext cx="7427167" cy="4353347"/>
          </a:xfrm>
        </p:spPr>
        <p:txBody>
          <a:bodyPr>
            <a:normAutofit/>
          </a:bodyPr>
          <a:lstStyle/>
          <a:p>
            <a:pPr marL="0" lvl="1" indent="0">
              <a:buNone/>
            </a:pPr>
            <a:r>
              <a:rPr lang="en-US" b="1" dirty="0"/>
              <a:t>What</a:t>
            </a:r>
            <a:r>
              <a:rPr lang="en-US" dirty="0"/>
              <a:t> is operational planning and the implementation of measures? </a:t>
            </a:r>
          </a:p>
          <a:p>
            <a:pPr marL="0" indent="0">
              <a:buNone/>
            </a:pPr>
            <a:endParaRPr lang="en-US" dirty="0"/>
          </a:p>
          <a:p>
            <a:pPr marL="0" indent="0">
              <a:buNone/>
            </a:pPr>
            <a:endParaRPr lang="en-US" dirty="0"/>
          </a:p>
          <a:p>
            <a:pPr marL="0" indent="0">
              <a:buNone/>
            </a:pPr>
            <a:r>
              <a:rPr lang="en-US" b="1" dirty="0"/>
              <a:t>Why</a:t>
            </a:r>
            <a:r>
              <a:rPr lang="en-US" dirty="0"/>
              <a:t> do we develop an operational plan and implement its measures?</a:t>
            </a:r>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lvl="1" indent="0">
              <a:buNone/>
            </a:pPr>
            <a:r>
              <a:rPr lang="en-US" b="1" dirty="0"/>
              <a:t>How</a:t>
            </a:r>
            <a:r>
              <a:rPr lang="en-US" dirty="0"/>
              <a:t> do we develop an operational plan and implement its measures? </a:t>
            </a:r>
          </a:p>
          <a:p>
            <a:pPr marL="0" lvl="1" indent="0">
              <a:buNone/>
            </a:pPr>
            <a:endParaRPr lang="en-US" sz="1800" dirty="0"/>
          </a:p>
          <a:p>
            <a:pPr marL="0" lvl="1" indent="0">
              <a:buNone/>
            </a:pPr>
            <a:endParaRPr lang="en-US" sz="1800" dirty="0"/>
          </a:p>
          <a:p>
            <a:pPr marL="0" lvl="1" indent="0">
              <a:buNone/>
            </a:pPr>
            <a:endParaRPr lang="en-US" sz="1800" dirty="0"/>
          </a:p>
          <a:p>
            <a:pPr marL="0" lvl="1" indent="0">
              <a:buNone/>
            </a:pPr>
            <a:r>
              <a:rPr lang="en-US" b="1" dirty="0"/>
              <a:t>Practical Tips</a:t>
            </a:r>
          </a:p>
        </p:txBody>
      </p:sp>
      <p:sp>
        <p:nvSpPr>
          <p:cNvPr id="20" name="Fußzeilenplatzhalter 19"/>
          <p:cNvSpPr>
            <a:spLocks noGrp="1"/>
          </p:cNvSpPr>
          <p:nvPr>
            <p:ph type="ftr" sz="quarter" idx="11"/>
          </p:nvPr>
        </p:nvSpPr>
        <p:spPr/>
        <p:txBody>
          <a:bodyPr/>
          <a:lstStyle/>
          <a:p>
            <a:r>
              <a:rPr lang="en-US" dirty="0"/>
              <a:t>25. Operational planning and implementation of measures</a:t>
            </a:r>
          </a:p>
        </p:txBody>
      </p:sp>
      <p:sp>
        <p:nvSpPr>
          <p:cNvPr id="21" name="Foliennummernplatzhalter 20"/>
          <p:cNvSpPr>
            <a:spLocks noGrp="1"/>
          </p:cNvSpPr>
          <p:nvPr>
            <p:ph type="sldNum" sz="quarter" idx="12"/>
          </p:nvPr>
        </p:nvSpPr>
        <p:spPr/>
        <p:txBody>
          <a:bodyPr/>
          <a:lstStyle/>
          <a:p>
            <a:fld id="{DA5FC558-0166-4729-B82E-6C5C471139E8}" type="slidenum">
              <a:rPr lang="en-US" smtClean="0"/>
              <a:t>5</a:t>
            </a:fld>
            <a:endParaRPr lang="en-US"/>
          </a:p>
        </p:txBody>
      </p:sp>
    </p:spTree>
    <p:extLst>
      <p:ext uri="{BB962C8B-B14F-4D97-AF65-F5344CB8AC3E}">
        <p14:creationId xmlns:p14="http://schemas.microsoft.com/office/powerpoint/2010/main" val="403485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pPr marL="0" lvl="1" indent="0" algn="ctr">
              <a:buNone/>
            </a:pPr>
            <a:r>
              <a:rPr lang="en-US" sz="3000" b="1" dirty="0"/>
              <a:t>What is operational planning and the implementation of measures? </a:t>
            </a:r>
          </a:p>
        </p:txBody>
      </p:sp>
      <p:sp>
        <p:nvSpPr>
          <p:cNvPr id="3" name="Fußzeilenplatzhalter 2"/>
          <p:cNvSpPr>
            <a:spLocks noGrp="1"/>
          </p:cNvSpPr>
          <p:nvPr>
            <p:ph type="ftr" sz="quarter" idx="11"/>
          </p:nvPr>
        </p:nvSpPr>
        <p:spPr/>
        <p:txBody>
          <a:bodyPr/>
          <a:lstStyle/>
          <a:p>
            <a:r>
              <a:rPr lang="en-US" dirty="0"/>
              <a:t>25. Operational planning and implementation of measures</a:t>
            </a:r>
            <a:endParaRPr lang="de-DE" dirty="0"/>
          </a:p>
        </p:txBody>
      </p:sp>
      <p:sp>
        <p:nvSpPr>
          <p:cNvPr id="22" name="Foliennummernplatzhalter 21"/>
          <p:cNvSpPr>
            <a:spLocks noGrp="1"/>
          </p:cNvSpPr>
          <p:nvPr>
            <p:ph type="sldNum" sz="quarter" idx="12"/>
          </p:nvPr>
        </p:nvSpPr>
        <p:spPr/>
        <p:txBody>
          <a:bodyPr/>
          <a:lstStyle/>
          <a:p>
            <a:fld id="{6C6AE60A-B69C-4790-82F7-3882EDF23186}" type="slidenum">
              <a:rPr lang="de-DE" smtClean="0"/>
              <a:t>6</a:t>
            </a:fld>
            <a:endParaRPr lang="de-DE"/>
          </a:p>
        </p:txBody>
      </p:sp>
      <p:graphicFrame>
        <p:nvGraphicFramePr>
          <p:cNvPr id="5" name="Diagramm 4"/>
          <p:cNvGraphicFramePr/>
          <p:nvPr>
            <p:extLst>
              <p:ext uri="{D42A27DB-BD31-4B8C-83A1-F6EECF244321}">
                <p14:modId xmlns:p14="http://schemas.microsoft.com/office/powerpoint/2010/main" val="2754106009"/>
              </p:ext>
            </p:extLst>
          </p:nvPr>
        </p:nvGraphicFramePr>
        <p:xfrm>
          <a:off x="1524000" y="2549128"/>
          <a:ext cx="7368480" cy="325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1295398" y="5661248"/>
            <a:ext cx="7453066" cy="70788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Operational planning and implementation are the concretization of the goals and plans created over the course of the workshop</a:t>
            </a:r>
          </a:p>
        </p:txBody>
      </p:sp>
      <p:sp>
        <p:nvSpPr>
          <p:cNvPr id="2" name="Rechteck 1"/>
          <p:cNvSpPr/>
          <p:nvPr/>
        </p:nvSpPr>
        <p:spPr>
          <a:xfrm>
            <a:off x="1295398" y="1738949"/>
            <a:ext cx="7453066" cy="1015663"/>
          </a:xfrm>
          <a:prstGeom prst="rect">
            <a:avLst/>
          </a:prstGeom>
        </p:spPr>
        <p:txBody>
          <a:bodyPr wrap="square">
            <a:spAutoFit/>
          </a:bodyPr>
          <a:lstStyle/>
          <a:p>
            <a:pPr marL="285750" indent="-285750" algn="just" fontAlgn="base">
              <a:buFont typeface="Arial" panose="020B0604020202020204" pitchFamily="34" charset="0"/>
              <a:buChar char="•"/>
            </a:pPr>
            <a:r>
              <a:rPr lang="en-US" sz="2000" dirty="0"/>
              <a:t>An operational plan is a highly detailed set of activities which stipulates the day-to-day practical and concrete activities to be carried out by the management team</a:t>
            </a:r>
          </a:p>
        </p:txBody>
      </p:sp>
    </p:spTree>
    <p:extLst>
      <p:ext uri="{BB962C8B-B14F-4D97-AF65-F5344CB8AC3E}">
        <p14:creationId xmlns:p14="http://schemas.microsoft.com/office/powerpoint/2010/main" val="262730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3200" dirty="0"/>
              <a:t>Why do we develop an operational plan and implement its measures?</a:t>
            </a:r>
          </a:p>
        </p:txBody>
      </p:sp>
      <p:sp>
        <p:nvSpPr>
          <p:cNvPr id="11" name="Content Placeholder 10"/>
          <p:cNvSpPr>
            <a:spLocks noGrp="1"/>
          </p:cNvSpPr>
          <p:nvPr>
            <p:ph idx="1"/>
          </p:nvPr>
        </p:nvSpPr>
        <p:spPr>
          <a:xfrm>
            <a:off x="1259632" y="1600200"/>
            <a:ext cx="7427167" cy="2355985"/>
          </a:xfrm>
        </p:spPr>
        <p:txBody>
          <a:bodyPr tIns="182880" anchor="t">
            <a:normAutofit lnSpcReduction="10000"/>
          </a:bodyPr>
          <a:lstStyle/>
          <a:p>
            <a:pPr algn="just" fontAlgn="base"/>
            <a:r>
              <a:rPr lang="en-US" dirty="0"/>
              <a:t>Operational plans provide those within the organization with a clear picture of their tasks and responsibilities over a specified time period</a:t>
            </a:r>
          </a:p>
          <a:p>
            <a:pPr algn="just" fontAlgn="base"/>
            <a:r>
              <a:rPr lang="en-US" dirty="0"/>
              <a:t>It helps to achieve the strategic goals of the organization in a consistent and coherent manner</a:t>
            </a:r>
          </a:p>
          <a:p>
            <a:pPr algn="just" fontAlgn="base"/>
            <a:r>
              <a:rPr lang="en-US" dirty="0"/>
              <a:t>Clearly defining tasks allows for checks to assure that these tasks are in line with the strategic objectives</a:t>
            </a:r>
          </a:p>
        </p:txBody>
      </p:sp>
      <p:sp>
        <p:nvSpPr>
          <p:cNvPr id="2" name="Fußzeilenplatzhalter 1"/>
          <p:cNvSpPr>
            <a:spLocks noGrp="1"/>
          </p:cNvSpPr>
          <p:nvPr>
            <p:ph type="ftr" sz="quarter" idx="11"/>
          </p:nvPr>
        </p:nvSpPr>
        <p:spPr/>
        <p:txBody>
          <a:bodyPr/>
          <a:lstStyle/>
          <a:p>
            <a:r>
              <a:rPr lang="en-US" dirty="0"/>
              <a:t>25. Operational planning and implementation of measures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t>7</a:t>
            </a:fld>
            <a:endParaRPr lang="de-DE"/>
          </a:p>
        </p:txBody>
      </p:sp>
      <p:pic>
        <p:nvPicPr>
          <p:cNvPr id="6" name="Picture 2" descr="P:\Model Course\Englisch\S1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8206" y="3861048"/>
            <a:ext cx="7092266" cy="24674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p:nvPr/>
        </p:nvSpPr>
        <p:spPr>
          <a:xfrm>
            <a:off x="5652120" y="4365104"/>
            <a:ext cx="3034679" cy="2880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p:nvPr/>
        </p:nvSpPr>
        <p:spPr>
          <a:xfrm>
            <a:off x="3402131" y="4077072"/>
            <a:ext cx="1692000" cy="2094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p:nvPr/>
        </p:nvSpPr>
        <p:spPr>
          <a:xfrm>
            <a:off x="2412000" y="4077072"/>
            <a:ext cx="684000"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p:nvPr/>
        </p:nvSpPr>
        <p:spPr>
          <a:xfrm>
            <a:off x="2417616" y="4392000"/>
            <a:ext cx="684000" cy="32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p:nvPr/>
        </p:nvSpPr>
        <p:spPr>
          <a:xfrm>
            <a:off x="4499992" y="4536000"/>
            <a:ext cx="612000"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3"/>
          <p:cNvSpPr/>
          <p:nvPr/>
        </p:nvSpPr>
        <p:spPr>
          <a:xfrm>
            <a:off x="1836000" y="5940000"/>
            <a:ext cx="97200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p:nvPr/>
        </p:nvSpPr>
        <p:spPr>
          <a:xfrm>
            <a:off x="4644000" y="5832001"/>
            <a:ext cx="360048" cy="216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p:cNvSpPr txBox="1"/>
          <p:nvPr/>
        </p:nvSpPr>
        <p:spPr>
          <a:xfrm>
            <a:off x="1125959" y="3861048"/>
            <a:ext cx="1206237" cy="830997"/>
          </a:xfrm>
          <a:prstGeom prst="rect">
            <a:avLst/>
          </a:prstGeom>
          <a:noFill/>
          <a:ln>
            <a:solidFill>
              <a:schemeClr val="tx1"/>
            </a:solidFill>
          </a:ln>
        </p:spPr>
        <p:txBody>
          <a:bodyPr wrap="square" lIns="72000" rIns="0" rtlCol="0">
            <a:spAutoFit/>
          </a:bodyPr>
          <a:lstStyle/>
          <a:p>
            <a:r>
              <a:rPr lang="en-GB" sz="1600" dirty="0"/>
              <a:t>Concrete activities that should follow</a:t>
            </a:r>
          </a:p>
        </p:txBody>
      </p:sp>
      <p:cxnSp>
        <p:nvCxnSpPr>
          <p:cNvPr id="17" name="Gerade Verbindung mit Pfeil 16"/>
          <p:cNvCxnSpPr>
            <a:stCxn id="5" idx="2"/>
            <a:endCxn id="14" idx="0"/>
          </p:cNvCxnSpPr>
          <p:nvPr/>
        </p:nvCxnSpPr>
        <p:spPr>
          <a:xfrm>
            <a:off x="1729078" y="4692045"/>
            <a:ext cx="592922" cy="12479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5" idx="3"/>
            <a:endCxn id="9" idx="1"/>
          </p:cNvCxnSpPr>
          <p:nvPr/>
        </p:nvCxnSpPr>
        <p:spPr>
          <a:xfrm flipV="1">
            <a:off x="2332196" y="4203072"/>
            <a:ext cx="79804" cy="734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5" idx="3"/>
            <a:endCxn id="12" idx="1"/>
          </p:cNvCxnSpPr>
          <p:nvPr/>
        </p:nvCxnSpPr>
        <p:spPr>
          <a:xfrm>
            <a:off x="2332196" y="4276547"/>
            <a:ext cx="85420" cy="2774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5" idx="2"/>
            <a:endCxn id="8" idx="2"/>
          </p:cNvCxnSpPr>
          <p:nvPr/>
        </p:nvCxnSpPr>
        <p:spPr>
          <a:xfrm rot="5400000" flipH="1" flipV="1">
            <a:off x="2785840" y="3229755"/>
            <a:ext cx="405527" cy="2519053"/>
          </a:xfrm>
          <a:prstGeom prst="bentConnector3">
            <a:avLst>
              <a:gd name="adj1" fmla="val -5637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winkelte Verbindung 28"/>
          <p:cNvCxnSpPr>
            <a:stCxn id="5" idx="2"/>
            <a:endCxn id="15" idx="1"/>
          </p:cNvCxnSpPr>
          <p:nvPr/>
        </p:nvCxnSpPr>
        <p:spPr>
          <a:xfrm rot="16200000" flipH="1">
            <a:off x="2562561" y="3858562"/>
            <a:ext cx="1247956" cy="2914922"/>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winkelte Verbindung 32"/>
          <p:cNvCxnSpPr>
            <a:stCxn id="5" idx="2"/>
            <a:endCxn id="13" idx="2"/>
          </p:cNvCxnSpPr>
          <p:nvPr/>
        </p:nvCxnSpPr>
        <p:spPr>
          <a:xfrm rot="16200000" flipH="1">
            <a:off x="3219558" y="3201565"/>
            <a:ext cx="95955" cy="3076914"/>
          </a:xfrm>
          <a:prstGeom prst="bentConnector3">
            <a:avLst>
              <a:gd name="adj1" fmla="val 33823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winkelte Verbindung 34"/>
          <p:cNvCxnSpPr>
            <a:stCxn id="5" idx="2"/>
            <a:endCxn id="7" idx="2"/>
          </p:cNvCxnSpPr>
          <p:nvPr/>
        </p:nvCxnSpPr>
        <p:spPr>
          <a:xfrm rot="5400000" flipH="1" flipV="1">
            <a:off x="4429814" y="1952400"/>
            <a:ext cx="38909" cy="5440382"/>
          </a:xfrm>
          <a:prstGeom prst="bentConnector3">
            <a:avLst>
              <a:gd name="adj1" fmla="val -138241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09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pPr marL="0" lvl="1" indent="0" algn="ctr">
              <a:buNone/>
            </a:pPr>
            <a:r>
              <a:rPr lang="en-US" sz="3200" b="1" dirty="0">
                <a:latin typeface="+mj-lt"/>
              </a:rPr>
              <a:t>How do we develop an operational plan and implement its measures? </a:t>
            </a:r>
          </a:p>
        </p:txBody>
      </p:sp>
      <p:sp>
        <p:nvSpPr>
          <p:cNvPr id="3" name="Inhaltsplatzhalter 2"/>
          <p:cNvSpPr>
            <a:spLocks noGrp="1"/>
          </p:cNvSpPr>
          <p:nvPr>
            <p:ph idx="1"/>
          </p:nvPr>
        </p:nvSpPr>
        <p:spPr>
          <a:xfrm>
            <a:off x="1259632" y="1600200"/>
            <a:ext cx="7560840" cy="4525963"/>
          </a:xfrm>
        </p:spPr>
        <p:txBody>
          <a:bodyPr>
            <a:normAutofit/>
          </a:bodyPr>
          <a:lstStyle/>
          <a:p>
            <a:pPr marL="457200" indent="-457200" fontAlgn="base">
              <a:buFont typeface="+mj-lt"/>
              <a:buAutoNum type="arabicPeriod"/>
            </a:pPr>
            <a:r>
              <a:rPr lang="en-US" dirty="0"/>
              <a:t>Definition of available resources for project implementation such as time, money, personnel, knowledge etc.</a:t>
            </a:r>
          </a:p>
          <a:p>
            <a:pPr marL="457200" indent="-457200" fontAlgn="base">
              <a:buFont typeface="+mj-lt"/>
              <a:buAutoNum type="arabicPeriod"/>
            </a:pPr>
            <a:r>
              <a:rPr lang="en-US" dirty="0"/>
              <a:t>Assessment of currently unavailable resources </a:t>
            </a:r>
          </a:p>
          <a:p>
            <a:pPr marL="1076325" indent="-444500" fontAlgn="base">
              <a:buFont typeface="Wingdings" panose="05000000000000000000" pitchFamily="2" charset="2"/>
              <a:buChar char="v"/>
            </a:pPr>
            <a:r>
              <a:rPr lang="en-US" dirty="0"/>
              <a:t>Which resources are necessary for task execution  but are currently not available? </a:t>
            </a:r>
          </a:p>
          <a:p>
            <a:pPr marL="1076325" indent="-444500" fontAlgn="base">
              <a:buFont typeface="Wingdings" panose="05000000000000000000" pitchFamily="2" charset="2"/>
              <a:buChar char="v"/>
            </a:pPr>
            <a:r>
              <a:rPr lang="en-US" dirty="0"/>
              <a:t>Is there a lack of funding? </a:t>
            </a:r>
          </a:p>
          <a:p>
            <a:pPr marL="1076325" indent="-444500" fontAlgn="base">
              <a:buFont typeface="Wingdings" panose="05000000000000000000" pitchFamily="2" charset="2"/>
              <a:buChar char="v"/>
            </a:pPr>
            <a:r>
              <a:rPr lang="en-US" dirty="0"/>
              <a:t>A lack of political will? </a:t>
            </a:r>
          </a:p>
          <a:p>
            <a:pPr marL="1076325" indent="-444500" fontAlgn="base">
              <a:buFont typeface="Wingdings" panose="05000000000000000000" pitchFamily="2" charset="2"/>
              <a:buChar char="v"/>
            </a:pPr>
            <a:r>
              <a:rPr lang="en-US" dirty="0"/>
              <a:t>Is it likely that these resources will be available in the future? </a:t>
            </a:r>
          </a:p>
          <a:p>
            <a:pPr marL="457200" indent="-457200" algn="just">
              <a:buFont typeface="+mj-lt"/>
              <a:buAutoNum type="arabicPeriod" startAt="3"/>
            </a:pPr>
            <a:endParaRPr lang="en-US" dirty="0"/>
          </a:p>
        </p:txBody>
      </p:sp>
      <p:sp>
        <p:nvSpPr>
          <p:cNvPr id="19" name="Fußzeilenplatzhalter 18"/>
          <p:cNvSpPr>
            <a:spLocks noGrp="1"/>
          </p:cNvSpPr>
          <p:nvPr>
            <p:ph type="ftr" sz="quarter" idx="11"/>
          </p:nvPr>
        </p:nvSpPr>
        <p:spPr/>
        <p:txBody>
          <a:bodyPr/>
          <a:lstStyle/>
          <a:p>
            <a:r>
              <a:rPr lang="en-US" dirty="0"/>
              <a:t>25. Operational planning and implementation of measures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8</a:t>
            </a:fld>
            <a:endParaRPr lang="de-DE"/>
          </a:p>
        </p:txBody>
      </p:sp>
    </p:spTree>
    <p:extLst>
      <p:ext uri="{BB962C8B-B14F-4D97-AF65-F5344CB8AC3E}">
        <p14:creationId xmlns:p14="http://schemas.microsoft.com/office/powerpoint/2010/main" val="210109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Autofit/>
          </a:bodyPr>
          <a:lstStyle/>
          <a:p>
            <a:pPr marL="0" lvl="1" indent="0" algn="ctr">
              <a:buNone/>
            </a:pPr>
            <a:r>
              <a:rPr lang="en-US" sz="3200" b="1" dirty="0">
                <a:latin typeface="+mj-lt"/>
              </a:rPr>
              <a:t>How do we develop an operational plan and implement its measures? </a:t>
            </a:r>
          </a:p>
        </p:txBody>
      </p:sp>
      <p:sp>
        <p:nvSpPr>
          <p:cNvPr id="2" name="Inhaltsplatzhalter 1"/>
          <p:cNvSpPr>
            <a:spLocks noGrp="1"/>
          </p:cNvSpPr>
          <p:nvPr>
            <p:ph idx="1"/>
          </p:nvPr>
        </p:nvSpPr>
        <p:spPr>
          <a:xfrm>
            <a:off x="1259632" y="1600200"/>
            <a:ext cx="7427167" cy="4914900"/>
          </a:xfrm>
        </p:spPr>
        <p:txBody>
          <a:bodyPr>
            <a:normAutofit lnSpcReduction="10000"/>
          </a:bodyPr>
          <a:lstStyle/>
          <a:p>
            <a:pPr marL="457200" indent="-457200" algn="just" fontAlgn="base">
              <a:buFont typeface="+mj-lt"/>
              <a:buAutoNum type="arabicPeriod" startAt="3"/>
            </a:pPr>
            <a:r>
              <a:rPr lang="en-US" dirty="0"/>
              <a:t>Definition of specific responsibilities within the managing entity:</a:t>
            </a:r>
          </a:p>
          <a:p>
            <a:pPr marL="914400" lvl="1" indent="-457200" algn="just" fontAlgn="base">
              <a:buFont typeface="+mj-lt"/>
              <a:buAutoNum type="alphaLcParenR"/>
            </a:pPr>
            <a:r>
              <a:rPr lang="en-US" dirty="0"/>
              <a:t>Who should be responsible for which activities?</a:t>
            </a:r>
          </a:p>
          <a:p>
            <a:pPr marL="914400" lvl="1" indent="-457200" algn="just" fontAlgn="base">
              <a:buFont typeface="+mj-lt"/>
              <a:buAutoNum type="alphaLcParenR"/>
            </a:pPr>
            <a:r>
              <a:rPr lang="en-US" dirty="0"/>
              <a:t>Clarify: Define clearly which tasks must be undertaken</a:t>
            </a:r>
          </a:p>
          <a:p>
            <a:pPr marL="914400" lvl="1" indent="-457200" algn="just" fontAlgn="base">
              <a:buFont typeface="+mj-lt"/>
              <a:buAutoNum type="alphaLcParenR"/>
            </a:pPr>
            <a:r>
              <a:rPr lang="en-US" dirty="0"/>
              <a:t>Delegate: Delegate responsibility to a person or group of people for each activity</a:t>
            </a:r>
          </a:p>
          <a:p>
            <a:pPr marL="914400" lvl="1" indent="-457200" algn="just" fontAlgn="base">
              <a:buFont typeface="+mj-lt"/>
              <a:buAutoNum type="alphaLcParenR"/>
            </a:pPr>
            <a:r>
              <a:rPr lang="en-US" dirty="0"/>
              <a:t>Clarify: Have concrete timelines in which tasks must be completed</a:t>
            </a:r>
          </a:p>
          <a:p>
            <a:pPr marL="914400" lvl="1" indent="-457200" algn="just" fontAlgn="base">
              <a:buFont typeface="+mj-lt"/>
              <a:buAutoNum type="alphaLcParenR"/>
            </a:pPr>
            <a:r>
              <a:rPr lang="en-US" dirty="0"/>
              <a:t>Indicate the amount of resources which will be dedicated to each task </a:t>
            </a:r>
          </a:p>
          <a:p>
            <a:pPr marL="914400" lvl="1" indent="-457200" algn="just" fontAlgn="base">
              <a:buFont typeface="+mj-lt"/>
              <a:buAutoNum type="alphaLcParenR"/>
            </a:pPr>
            <a:r>
              <a:rPr lang="en-US" dirty="0"/>
              <a:t>Follow good practice guidelines, such as those from the Open Standards Methods</a:t>
            </a:r>
          </a:p>
          <a:p>
            <a:pPr marL="914400" lvl="1" indent="-457200" algn="just" fontAlgn="base">
              <a:buFont typeface="+mj-lt"/>
              <a:buAutoNum type="alphaLcParenR"/>
            </a:pPr>
            <a:r>
              <a:rPr lang="en-US" dirty="0"/>
              <a:t>Clarify: Continue with the logic of the conceptual model and results webs to maintain consistency</a:t>
            </a:r>
          </a:p>
          <a:p>
            <a:pPr marL="914400" lvl="1" indent="-457200" algn="just" fontAlgn="base">
              <a:buFont typeface="+mj-lt"/>
              <a:buAutoNum type="alphaLcParenR"/>
            </a:pPr>
            <a:r>
              <a:rPr lang="en-US" dirty="0"/>
              <a:t>Are detailed enough to provide all personnel with a clear idea of what is expected from them </a:t>
            </a:r>
          </a:p>
        </p:txBody>
      </p:sp>
      <p:sp>
        <p:nvSpPr>
          <p:cNvPr id="19" name="Fußzeilenplatzhalter 18"/>
          <p:cNvSpPr>
            <a:spLocks noGrp="1"/>
          </p:cNvSpPr>
          <p:nvPr>
            <p:ph type="ftr" sz="quarter" idx="11"/>
          </p:nvPr>
        </p:nvSpPr>
        <p:spPr/>
        <p:txBody>
          <a:bodyPr/>
          <a:lstStyle/>
          <a:p>
            <a:r>
              <a:rPr lang="en-US" dirty="0"/>
              <a:t>25. Operational planning and implementation of measures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9</a:t>
            </a:fld>
            <a:endParaRPr lang="de-DE"/>
          </a:p>
        </p:txBody>
      </p:sp>
    </p:spTree>
    <p:extLst>
      <p:ext uri="{BB962C8B-B14F-4D97-AF65-F5344CB8AC3E}">
        <p14:creationId xmlns:p14="http://schemas.microsoft.com/office/powerpoint/2010/main" val="3814265911"/>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978</Words>
  <Application>Microsoft Office PowerPoint</Application>
  <PresentationFormat>On-screen Show (4:3)</PresentationFormat>
  <Paragraphs>103</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Larissa-Design</vt:lpstr>
      <vt:lpstr>Operational planning and implementation of measures</vt:lpstr>
      <vt:lpstr>Credits and conditions of use</vt:lpstr>
      <vt:lpstr>PowerPoint Presentation</vt:lpstr>
      <vt:lpstr>Learning objectives</vt:lpstr>
      <vt:lpstr>Outline</vt:lpstr>
      <vt:lpstr>What is operational planning and the implementation of measures? </vt:lpstr>
      <vt:lpstr>Why do we develop an operational plan and implement its measures?</vt:lpstr>
      <vt:lpstr>How do we develop an operational plan and implement its measures? </vt:lpstr>
      <vt:lpstr>How do we develop an operational plan and implement its measures? </vt:lpstr>
      <vt:lpstr>How do we develop an operational plan and implement its measures? </vt:lpstr>
      <vt:lpstr>Practical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Lehmann, Christina</dc:creator>
  <cp:lastModifiedBy>Tantri Yanuar Rahmat Syah</cp:lastModifiedBy>
  <cp:revision>147</cp:revision>
  <dcterms:created xsi:type="dcterms:W3CDTF">2014-11-12T07:15:06Z</dcterms:created>
  <dcterms:modified xsi:type="dcterms:W3CDTF">2019-04-13T06:27:05Z</dcterms:modified>
</cp:coreProperties>
</file>