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6"/>
  </p:notesMasterIdLst>
  <p:handoutMasterIdLst>
    <p:handoutMasterId r:id="rId27"/>
  </p:handoutMasterIdLst>
  <p:sldIdLst>
    <p:sldId id="300" r:id="rId2"/>
    <p:sldId id="359" r:id="rId3"/>
    <p:sldId id="323" r:id="rId4"/>
    <p:sldId id="339" r:id="rId5"/>
    <p:sldId id="324" r:id="rId6"/>
    <p:sldId id="325" r:id="rId7"/>
    <p:sldId id="326" r:id="rId8"/>
    <p:sldId id="327" r:id="rId9"/>
    <p:sldId id="328" r:id="rId10"/>
    <p:sldId id="342" r:id="rId11"/>
    <p:sldId id="345" r:id="rId12"/>
    <p:sldId id="334" r:id="rId13"/>
    <p:sldId id="330" r:id="rId14"/>
    <p:sldId id="331" r:id="rId15"/>
    <p:sldId id="335" r:id="rId16"/>
    <p:sldId id="332" r:id="rId17"/>
    <p:sldId id="350" r:id="rId18"/>
    <p:sldId id="347" r:id="rId19"/>
    <p:sldId id="348" r:id="rId20"/>
    <p:sldId id="349" r:id="rId21"/>
    <p:sldId id="336" r:id="rId22"/>
    <p:sldId id="337" r:id="rId23"/>
    <p:sldId id="338" r:id="rId24"/>
    <p:sldId id="333" r:id="rId2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FF00"/>
    <a:srgbClr val="3333CC"/>
    <a:srgbClr val="FF0000"/>
    <a:srgbClr val="6699FF"/>
    <a:srgbClr val="FFFFFF"/>
    <a:srgbClr val="0000FF"/>
    <a:srgbClr val="2626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8" autoAdjust="0"/>
    <p:restoredTop sz="95540" autoAdjust="0"/>
  </p:normalViewPr>
  <p:slideViewPr>
    <p:cSldViewPr>
      <p:cViewPr>
        <p:scale>
          <a:sx n="66" d="100"/>
          <a:sy n="66" d="100"/>
        </p:scale>
        <p:origin x="-648" y="-35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659A2F9D-3F54-46D5-A443-EC840031E54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526134E7-37E3-42AF-BA62-8E16F5B8A48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DFD715B6-703A-43B0-8360-39B4D8ACFF7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F96C6604-E584-4038-94F0-0FC2E328ED5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D993D622-456E-473B-9B34-183405785F8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455C5207-FA13-4FAD-880E-4AB618E53CF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145A4CEC-897E-44CD-BD4B-F4147CE6E8A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212866A9-DB4D-4B2D-9871-4CAE238D4F6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685" name="Rectangle 5">
            <a:extLst>
              <a:ext uri="{FF2B5EF4-FFF2-40B4-BE49-F238E27FC236}">
                <a16:creationId xmlns:a16="http://schemas.microsoft.com/office/drawing/2014/main" id="{A38442A3-3D64-4408-9B65-C8B2B124CEC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686" name="Rectangle 6">
            <a:extLst>
              <a:ext uri="{FF2B5EF4-FFF2-40B4-BE49-F238E27FC236}">
                <a16:creationId xmlns:a16="http://schemas.microsoft.com/office/drawing/2014/main" id="{03C6E5C7-E4DE-42C7-AE49-66CC7D19A3E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7" name="Rectangle 7">
            <a:extLst>
              <a:ext uri="{FF2B5EF4-FFF2-40B4-BE49-F238E27FC236}">
                <a16:creationId xmlns:a16="http://schemas.microsoft.com/office/drawing/2014/main" id="{E91937FB-9437-493F-B4CD-24D451F888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4E0AF26E-0382-405A-85CF-CF7AD9F6E1C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41183E89-338F-410A-A6BD-A2B040A138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7B0A764-0E02-4B1B-8830-8D1FEE177B74}" type="slidenum">
              <a:rPr lang="en-US" altLang="en-US">
                <a:latin typeface="Times New Roman" panose="02020603050405020304" pitchFamily="18" charset="0"/>
              </a:rPr>
              <a:pPr/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5C61B4D8-1716-451A-A277-D319B408AB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79A403A2-8DC7-450A-9EEE-13A83F972E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A51CC80A-3A6D-423C-B3FD-452D7FB831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7DB7531-402F-43D4-AD04-96213359F4D7}" type="slidenum">
              <a:rPr lang="en-US" altLang="en-US">
                <a:latin typeface="Times New Roman" panose="02020603050405020304" pitchFamily="18" charset="0"/>
              </a:rPr>
              <a:pPr/>
              <a:t>12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5C4F9C22-980B-4689-A9EF-6A94E6DD64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FAD19F66-2456-4697-94C5-4C2E1830D6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53155264-D598-43AA-9FA3-ADD0B17DB6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CDE606A-7452-4A2F-A0F2-21D8BD3E7848}" type="slidenum">
              <a:rPr lang="en-US" altLang="en-US">
                <a:latin typeface="Times New Roman" panose="02020603050405020304" pitchFamily="18" charset="0"/>
              </a:rPr>
              <a:pPr/>
              <a:t>13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C810F694-74F1-4F64-8868-9982BB731C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B0712E84-1193-41EE-824E-E58F9A58CA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EE4F35BE-85ED-4FEC-BC4A-DB88289510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FD260F8-DFC7-43CC-BBD6-77020136B9E7}" type="slidenum">
              <a:rPr lang="en-US" altLang="en-US">
                <a:latin typeface="Times New Roman" panose="02020603050405020304" pitchFamily="18" charset="0"/>
              </a:rPr>
              <a:pPr/>
              <a:t>14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1479CE57-A57F-4BA4-8D8D-299F72CEB9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E569D8BD-B1C3-4F9E-BBA3-B0A704D2F6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8FC16B8A-87FB-4974-9992-51D54D6586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661DA69-1154-484D-8DD2-DC61804778B8}" type="slidenum">
              <a:rPr lang="en-US" altLang="en-US">
                <a:latin typeface="Times New Roman" panose="02020603050405020304" pitchFamily="18" charset="0"/>
              </a:rPr>
              <a:pPr/>
              <a:t>15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82924146-3BAF-48FA-9228-7D34E9D95A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33F512D4-BADD-4C69-AC7A-397B6694BA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3DA77B3F-11D5-4D85-98B7-AFFCD0E28D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C6167FB-C456-42E2-B15E-815838A4230B}" type="slidenum">
              <a:rPr lang="en-US" altLang="en-US">
                <a:latin typeface="Times New Roman" panose="02020603050405020304" pitchFamily="18" charset="0"/>
              </a:rPr>
              <a:pPr/>
              <a:t>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E6014D43-3DA4-4EA3-A9A7-C4330453BD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4FEAB49B-1C09-4FE0-9DCC-13B486161C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BA90A3A3-FB19-44C5-B349-AB1584898A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865BC99-B85C-4607-A45D-65DE52764899}" type="slidenum">
              <a:rPr lang="en-US" altLang="en-US">
                <a:latin typeface="Times New Roman" panose="02020603050405020304" pitchFamily="18" charset="0"/>
              </a:rPr>
              <a:pPr/>
              <a:t>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29BE6718-6FE8-4A5E-A244-E3796B7BBB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9D332B36-E8A9-48B8-A479-A5FDA8F7B4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935E7873-DFC9-42D7-B8CA-8B047209D7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CFABCD8-E516-415B-8684-59AC62AEA64A}" type="slidenum">
              <a:rPr lang="en-US" altLang="en-US">
                <a:latin typeface="Times New Roman" panose="02020603050405020304" pitchFamily="18" charset="0"/>
              </a:rPr>
              <a:pPr/>
              <a:t>21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753A8D53-67EE-4697-8248-FAEFEA179D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3FFF5E7A-0193-438F-B0BB-321E4A37D8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338F023A-EB86-451E-9884-2314EE47F7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014D18A-1A57-4A98-B179-CF24541B924A}" type="slidenum">
              <a:rPr lang="en-US" altLang="en-US">
                <a:latin typeface="Times New Roman" panose="02020603050405020304" pitchFamily="18" charset="0"/>
              </a:rPr>
              <a:pPr/>
              <a:t>22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9A53A2C0-C2C2-44F1-8B6D-D50B0D9FE1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F73A1623-92A1-4AB1-A350-68F79D9ED9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79781130-944E-43FD-B015-6C2592A941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C051EDE-8D76-4026-B45A-D27F17CFB6B1}" type="slidenum">
              <a:rPr lang="en-US" altLang="en-US">
                <a:latin typeface="Times New Roman" panose="02020603050405020304" pitchFamily="18" charset="0"/>
              </a:rPr>
              <a:pPr/>
              <a:t>23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9F39F54B-7543-4ADA-9616-457D2BA42C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4347B0B7-B357-486D-B2BF-EBB02E88A6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D14B02EF-1BCA-46EB-90DD-874EB89C58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BD5FA35-6330-4605-963C-CADDB4C64514}" type="slidenum">
              <a:rPr lang="en-US" altLang="en-US">
                <a:latin typeface="Times New Roman" panose="02020603050405020304" pitchFamily="18" charset="0"/>
              </a:rPr>
              <a:pPr/>
              <a:t>24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2E5AAB2F-DFE4-4ADE-B9BB-3E80092B64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CB4E6A19-B222-4F65-ABAF-C83D96DE6C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1076A0D8-EE7B-489E-8322-9EE2782FB0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A7480D0-2098-4EDA-A252-08DBE5D952BB}" type="slidenum">
              <a:rPr lang="en-US" altLang="en-US">
                <a:latin typeface="Times New Roman" panose="02020603050405020304" pitchFamily="18" charset="0"/>
              </a:rPr>
              <a:pPr/>
              <a:t>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974406A1-FBCB-4440-B3AE-3AA9C6B436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E1BFC660-42F9-4D83-B397-7EF75B0A7F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7FE42415-7F3F-4F70-828E-DCC42CB727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7FF8188-65A8-49F2-8BA9-D1FAE60AD0AE}" type="slidenum">
              <a:rPr lang="en-US" altLang="en-US">
                <a:latin typeface="Times New Roman" panose="02020603050405020304" pitchFamily="18" charset="0"/>
              </a:rPr>
              <a:pPr/>
              <a:t>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EF6B8682-8A7A-4737-8BF9-5598CA1B0A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96CF5C7C-5530-4BCB-AF55-8F8285C61B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FF84F44F-8429-44EF-BD63-F3C19EF0EB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7FF636D-307D-4F04-89A8-17F9AA8FFC47}" type="slidenum">
              <a:rPr lang="en-US" altLang="en-US">
                <a:latin typeface="Times New Roman" panose="02020603050405020304" pitchFamily="18" charset="0"/>
              </a:rPr>
              <a:pPr/>
              <a:t>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06D4DDC8-3FD3-4F48-95C3-EF593920DE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AE035EE0-981D-40A5-B464-4BBCF81EA8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73CF5DA9-4701-4F19-972B-B892343297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7F34C4F-2400-4D60-88C6-6017074F1D46}" type="slidenum">
              <a:rPr lang="en-US" altLang="en-US">
                <a:latin typeface="Times New Roman" panose="02020603050405020304" pitchFamily="18" charset="0"/>
              </a:rPr>
              <a:pPr/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2E538998-D1C1-42E3-8AE8-4CCB91A8FF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A32C4812-0BC2-49A4-93F1-691A0025C8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CB6DB9C8-DC47-4D96-BCF7-813802C910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3E9BD6E-4AC2-475F-B5C3-AAC2B7E26B45}" type="slidenum">
              <a:rPr lang="en-US" altLang="en-US">
                <a:latin typeface="Times New Roman" panose="02020603050405020304" pitchFamily="18" charset="0"/>
              </a:rPr>
              <a:pPr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2C422E3B-7C9D-442B-9D67-5873022210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2A13EDFF-6F0E-48C8-8966-16BB0868BD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1DB5AC17-CF92-4C83-B57C-49D87EA1BB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88B2620-4B2D-4F42-8C7B-7441927D8A16}" type="slidenum">
              <a:rPr lang="en-US" altLang="en-US">
                <a:latin typeface="Times New Roman" panose="02020603050405020304" pitchFamily="18" charset="0"/>
              </a:rPr>
              <a:pPr/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D4AD8E73-B4B5-46F7-BADA-9146C1B7F2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7344EC0F-2782-4520-8334-3090516BB9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2B297DC0-6784-49C6-A167-B478D32E3D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D51E4B8-6D01-4FE0-83FD-EE99467D92BA}" type="slidenum">
              <a:rPr lang="en-US" altLang="en-US">
                <a:latin typeface="Times New Roman" panose="02020603050405020304" pitchFamily="18" charset="0"/>
              </a:rPr>
              <a:pPr/>
              <a:t>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D8E9C2DB-20D1-4AF4-BDCE-966AAA1F16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D9F0070C-CDB6-4D15-AE5F-7F5A9CDC81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96C1C9E2-3896-4CD8-A335-8CE116F0C5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663017B-C5D8-448B-9791-01B98BC19C32}" type="slidenum">
              <a:rPr lang="en-US" altLang="en-US">
                <a:latin typeface="Times New Roman" panose="02020603050405020304" pitchFamily="18" charset="0"/>
              </a:rPr>
              <a:pPr/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B1C4FC21-DB6B-470F-A158-F6A9CCF759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B1932B94-C5E8-45C1-8150-C787EBB5C5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EC219BE7-14DD-4075-8783-8CA7873CD2A1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9CAF6C65-52B8-4E5E-806B-30095C3AC4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>
                <a:extLst>
                  <a:ext uri="{FF2B5EF4-FFF2-40B4-BE49-F238E27FC236}">
                    <a16:creationId xmlns:a16="http://schemas.microsoft.com/office/drawing/2014/main" id="{62E989AB-1954-4262-AA64-88395CEBC57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32 w 5184"/>
                  <a:gd name="T3" fmla="*/ 3159 h 3159"/>
                  <a:gd name="T4" fmla="*/ 5232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E26F3792-32B1-4C96-B410-31EF45358DC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62 w 556"/>
                  <a:gd name="T5" fmla="*/ 3159 h 3159"/>
                  <a:gd name="T6" fmla="*/ 562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CE1278B6-9CA3-43A3-B7B5-717D7CE847B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D0B1D1CF-89F9-4A1D-AE60-99A7E9B5445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4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4 w 251"/>
                <a:gd name="T7" fmla="*/ 12 h 12"/>
                <a:gd name="T8" fmla="*/ 254 w 251"/>
                <a:gd name="T9" fmla="*/ 0 h 12"/>
                <a:gd name="T10" fmla="*/ 254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A2ED39FD-D1FD-40F1-9B90-6D0168F41A3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687 w 251"/>
                <a:gd name="T5" fmla="*/ 12 h 12"/>
                <a:gd name="T6" fmla="*/ 687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>
              <a:extLst>
                <a:ext uri="{FF2B5EF4-FFF2-40B4-BE49-F238E27FC236}">
                  <a16:creationId xmlns:a16="http://schemas.microsoft.com/office/drawing/2014/main" id="{6D74B9EB-4474-455F-A061-13C76CEF02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>
                <a:extLst>
                  <a:ext uri="{FF2B5EF4-FFF2-40B4-BE49-F238E27FC236}">
                    <a16:creationId xmlns:a16="http://schemas.microsoft.com/office/drawing/2014/main" id="{32814FAF-721A-411D-9544-4A8517ECCA01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>
                <a:extLst>
                  <a:ext uri="{FF2B5EF4-FFF2-40B4-BE49-F238E27FC236}">
                    <a16:creationId xmlns:a16="http://schemas.microsoft.com/office/drawing/2014/main" id="{E46D60B9-9EA2-442C-87DD-86B6AA264DA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>
                <a:extLst>
                  <a:ext uri="{FF2B5EF4-FFF2-40B4-BE49-F238E27FC236}">
                    <a16:creationId xmlns:a16="http://schemas.microsoft.com/office/drawing/2014/main" id="{31344D4A-1367-4E67-ACAD-4AAC0B0852D1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6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69 w 4724"/>
                  <a:gd name="T7" fmla="*/ 12 h 12"/>
                  <a:gd name="T8" fmla="*/ 4769 w 4724"/>
                  <a:gd name="T9" fmla="*/ 0 h 12"/>
                  <a:gd name="T10" fmla="*/ 476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>
                <a:extLst>
                  <a:ext uri="{FF2B5EF4-FFF2-40B4-BE49-F238E27FC236}">
                    <a16:creationId xmlns:a16="http://schemas.microsoft.com/office/drawing/2014/main" id="{7DBDAC8A-15B2-4931-B19E-267D7C5B56C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>
                <a:extLst>
                  <a:ext uri="{FF2B5EF4-FFF2-40B4-BE49-F238E27FC236}">
                    <a16:creationId xmlns:a16="http://schemas.microsoft.com/office/drawing/2014/main" id="{0D31E28C-B497-4CD9-9BE0-2062D26C365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>
                <a:extLst>
                  <a:ext uri="{FF2B5EF4-FFF2-40B4-BE49-F238E27FC236}">
                    <a16:creationId xmlns:a16="http://schemas.microsoft.com/office/drawing/2014/main" id="{A56B4D1C-33A4-4924-A528-BFD9D0182EB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</p:grpSp>
      </p:grpSp>
      <p:pic>
        <p:nvPicPr>
          <p:cNvPr id="18" name="Picture 21" descr="HFCC_logo_REV_300_trans">
            <a:extLst>
              <a:ext uri="{FF2B5EF4-FFF2-40B4-BE49-F238E27FC236}">
                <a16:creationId xmlns:a16="http://schemas.microsoft.com/office/drawing/2014/main" id="{56C234EA-2E89-4D10-9CA8-7244F653D32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029200"/>
            <a:ext cx="3657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596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2596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C6F8A2B9-55EE-43B2-AE5A-B8BCD054066A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CBE254C9-4333-4970-96C9-F7A10CC6D7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0810A001-8B93-415F-8692-1BFDB9C899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7F6EE-CB49-4E07-9291-D4788135DE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5373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2E65294F-4453-4EA6-A1FE-D2E1F0E9A3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335565D7-0B47-4200-A3FE-92A8D37D9B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EE8096F3-2C9E-4C8C-A853-76B94FB6E5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1C5C68-261F-4AD3-8E06-0BBD9FE688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722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C86113AC-5D52-44DA-B919-9594CB2901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31367AD2-AC47-4769-9DCC-5C7BC8F351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2C13B972-FFC6-4EE2-8EB4-A12C6E8704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09EDF-83AB-4B16-858F-161CA1DFB1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4793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BF6F5CC3-958D-46E6-BBD7-0D8419AE0C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10140762-0D00-4B65-9BAC-7C5966EFD6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8C0EAE87-094F-4EC3-A5F1-57349E222C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6F38F-71CC-4994-8BA4-DA5AC4D690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852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59D0DD30-751F-403B-9896-1DB5D582D3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D9C7A500-BAEB-4832-91C3-BE0C85A42F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A2260938-9058-427B-98AD-B16AA92BCC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7EAF7F-0580-4958-ABD4-B72AF041FA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762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CA8C04B7-CCA5-4EA7-B923-B6A95ECAFF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98B99770-FBC8-4076-9506-74914C2CAA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4AB551F4-BE2C-450E-A7AD-7C4513F665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1D0DE8-0F09-4E5F-B26C-BB8210C196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190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FBDCF145-6E54-4EB0-8161-E9CCBDFCD4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4E4A5228-AA36-4642-B695-F92745B9B6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71CFAECD-79B0-4AFE-8930-09E8C5634C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2EA305-8864-43B4-9F0A-77ED8EBCB7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8897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70EECFBB-06BE-4B44-88DF-CE581723AB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9C985A85-4736-4348-B3F8-4B47909577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4E49B5A4-97DD-4A55-87DD-CCC3F5C5CD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1371CE-1EDD-4F0E-A662-F395E7172A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5193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1898E632-F100-490A-B66E-383568F8BB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5464C8EE-1D81-49CD-A99D-C158CEA9FC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F048EFBD-5480-4D7F-9652-9D369951D7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545548-2C4B-4694-A900-F808147A33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059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16CFC514-4E7E-46C1-B23F-7DA3BB8BF9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C1EA650F-DEFD-49DA-9BC0-D3B436AE0E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2E9BB73A-5C5C-4749-B9EE-D4AF755EAF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CE86D6-87C6-46DF-832C-DC85E2A6CF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017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7755BB9A-792C-4285-9D28-13F76912E1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0A579FBD-D8BD-4C0A-93D0-B4D5B1164B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6B03F0B2-38CE-4881-9F05-B3E1DC1287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23C65C-E20D-4B7E-8E92-AAADB60212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5301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287B8F8F-D7AE-4BCA-AB32-D8C1A53AF4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6EE7C4B9-8E6B-42A1-8F5C-F68637D1E6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C41486CB-0311-4358-917E-7BABC15B28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1D40FE-AE4D-4CE0-A268-EDD66B91F0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9335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BB6B97F7-AF9F-4DEE-99A7-8139C30D3755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3" name="Freeform 3">
              <a:extLst>
                <a:ext uri="{FF2B5EF4-FFF2-40B4-BE49-F238E27FC236}">
                  <a16:creationId xmlns:a16="http://schemas.microsoft.com/office/drawing/2014/main" id="{6979D68E-41F7-4960-B5FD-8766C345A1A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32 w 5184"/>
                <a:gd name="T3" fmla="*/ 3159 h 3159"/>
                <a:gd name="T4" fmla="*/ 5232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4">
              <a:extLst>
                <a:ext uri="{FF2B5EF4-FFF2-40B4-BE49-F238E27FC236}">
                  <a16:creationId xmlns:a16="http://schemas.microsoft.com/office/drawing/2014/main" id="{8E642945-75C6-4AF3-9A30-3E86A7F93F1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62 w 556"/>
                <a:gd name="T5" fmla="*/ 3159 h 3159"/>
                <a:gd name="T6" fmla="*/ 562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5" name="Group 5">
              <a:extLst>
                <a:ext uri="{FF2B5EF4-FFF2-40B4-BE49-F238E27FC236}">
                  <a16:creationId xmlns:a16="http://schemas.microsoft.com/office/drawing/2014/main" id="{07A7351A-D291-465F-ACB8-7336623C822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6" name="Freeform 6">
                <a:extLst>
                  <a:ext uri="{FF2B5EF4-FFF2-40B4-BE49-F238E27FC236}">
                    <a16:creationId xmlns:a16="http://schemas.microsoft.com/office/drawing/2014/main" id="{E2678825-7A0E-45F1-A9A8-166FAA92976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7">
                <a:extLst>
                  <a:ext uri="{FF2B5EF4-FFF2-40B4-BE49-F238E27FC236}">
                    <a16:creationId xmlns:a16="http://schemas.microsoft.com/office/drawing/2014/main" id="{1B906FCE-0FCC-47B4-B7E6-AEA8A5F598A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8">
                <a:extLst>
                  <a:ext uri="{FF2B5EF4-FFF2-40B4-BE49-F238E27FC236}">
                    <a16:creationId xmlns:a16="http://schemas.microsoft.com/office/drawing/2014/main" id="{978DAB99-A0DC-474C-885B-BA0AB625F78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6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69 w 4724"/>
                  <a:gd name="T7" fmla="*/ 12 h 12"/>
                  <a:gd name="T8" fmla="*/ 4769 w 4724"/>
                  <a:gd name="T9" fmla="*/ 0 h 12"/>
                  <a:gd name="T10" fmla="*/ 476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9">
                <a:extLst>
                  <a:ext uri="{FF2B5EF4-FFF2-40B4-BE49-F238E27FC236}">
                    <a16:creationId xmlns:a16="http://schemas.microsoft.com/office/drawing/2014/main" id="{BE02D72E-02C0-4A6C-829F-87571E97668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" name="Freeform 10">
                <a:extLst>
                  <a:ext uri="{FF2B5EF4-FFF2-40B4-BE49-F238E27FC236}">
                    <a16:creationId xmlns:a16="http://schemas.microsoft.com/office/drawing/2014/main" id="{914D7025-7822-43C2-B75A-A212A786C35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939" name="Freeform 11">
                <a:extLst>
                  <a:ext uri="{FF2B5EF4-FFF2-40B4-BE49-F238E27FC236}">
                    <a16:creationId xmlns:a16="http://schemas.microsoft.com/office/drawing/2014/main" id="{60872657-AE83-4D36-ADB0-5AB0FBED682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042" name="Freeform 12">
                <a:extLst>
                  <a:ext uri="{FF2B5EF4-FFF2-40B4-BE49-F238E27FC236}">
                    <a16:creationId xmlns:a16="http://schemas.microsoft.com/office/drawing/2014/main" id="{F5D34A1A-2855-43E4-8128-4A11AF357E2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687 w 251"/>
                  <a:gd name="T5" fmla="*/ 12 h 12"/>
                  <a:gd name="T6" fmla="*/ 687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" name="Freeform 13">
                <a:extLst>
                  <a:ext uri="{FF2B5EF4-FFF2-40B4-BE49-F238E27FC236}">
                    <a16:creationId xmlns:a16="http://schemas.microsoft.com/office/drawing/2014/main" id="{A3E42A03-3226-4A0E-A941-52A2F7DDDD0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4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4 w 251"/>
                  <a:gd name="T7" fmla="*/ 12 h 12"/>
                  <a:gd name="T8" fmla="*/ 254 w 251"/>
                  <a:gd name="T9" fmla="*/ 0 h 12"/>
                  <a:gd name="T10" fmla="*/ 254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942" name="Freeform 14">
                <a:extLst>
                  <a:ext uri="{FF2B5EF4-FFF2-40B4-BE49-F238E27FC236}">
                    <a16:creationId xmlns:a16="http://schemas.microsoft.com/office/drawing/2014/main" id="{1CA7D06C-AA4C-40A2-933C-7159E2F1F70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</p:grpSp>
      </p:grpSp>
      <p:sp>
        <p:nvSpPr>
          <p:cNvPr id="124943" name="Rectangle 15">
            <a:extLst>
              <a:ext uri="{FF2B5EF4-FFF2-40B4-BE49-F238E27FC236}">
                <a16:creationId xmlns:a16="http://schemas.microsoft.com/office/drawing/2014/main" id="{F2652A23-F69E-4A25-B0A5-9C1E4B48D6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24944" name="Rectangle 16">
            <a:extLst>
              <a:ext uri="{FF2B5EF4-FFF2-40B4-BE49-F238E27FC236}">
                <a16:creationId xmlns:a16="http://schemas.microsoft.com/office/drawing/2014/main" id="{713C9D43-A60D-4897-A27A-E8271819E8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4945" name="Rectangle 17">
            <a:extLst>
              <a:ext uri="{FF2B5EF4-FFF2-40B4-BE49-F238E27FC236}">
                <a16:creationId xmlns:a16="http://schemas.microsoft.com/office/drawing/2014/main" id="{DE0BA8A4-3FC7-4884-B435-ED6ADCCDE9B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46" name="Rectangle 18">
            <a:extLst>
              <a:ext uri="{FF2B5EF4-FFF2-40B4-BE49-F238E27FC236}">
                <a16:creationId xmlns:a16="http://schemas.microsoft.com/office/drawing/2014/main" id="{C81E4401-96CC-45EF-B85C-0635042F282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47" name="Rectangle 19">
            <a:extLst>
              <a:ext uri="{FF2B5EF4-FFF2-40B4-BE49-F238E27FC236}">
                <a16:creationId xmlns:a16="http://schemas.microsoft.com/office/drawing/2014/main" id="{82E35890-0D17-4647-814B-197C3263CE2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2AD33D6-5379-4DBF-A8D6-3F41CBD8DA47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2" name="Picture 20" descr="HFCC_logo_REV_300_trans">
            <a:extLst>
              <a:ext uri="{FF2B5EF4-FFF2-40B4-BE49-F238E27FC236}">
                <a16:creationId xmlns:a16="http://schemas.microsoft.com/office/drawing/2014/main" id="{7B349D3B-5A85-48FC-85E8-8CDE2209E4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975" y="5838825"/>
            <a:ext cx="1981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14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CCFF"/>
        </a:buClr>
        <a:buSzPct val="70000"/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8" name="Rectangle 4">
            <a:extLst>
              <a:ext uri="{FF2B5EF4-FFF2-40B4-BE49-F238E27FC236}">
                <a16:creationId xmlns:a16="http://schemas.microsoft.com/office/drawing/2014/main" id="{29D74124-E71E-4D49-BDD4-787784936B8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4038600"/>
            <a:ext cx="8001000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/>
              <a:t>Divisional </a:t>
            </a:r>
            <a:br>
              <a:rPr lang="en-US" sz="4800"/>
            </a:br>
            <a:r>
              <a:rPr lang="en-US" sz="4800"/>
              <a:t>and </a:t>
            </a:r>
            <a:br>
              <a:rPr lang="en-US" sz="4800"/>
            </a:br>
            <a:r>
              <a:rPr lang="en-US" sz="4800"/>
              <a:t>Departmental Planning </a:t>
            </a:r>
            <a:br>
              <a:rPr lang="en-US" sz="4800"/>
            </a:br>
            <a:r>
              <a:rPr lang="en-US" sz="4800"/>
              <a:t>Overview</a:t>
            </a:r>
            <a:br>
              <a:rPr lang="en-US" sz="4800"/>
            </a:br>
            <a:endParaRPr lang="en-US" sz="4800" i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>
            <a:extLst>
              <a:ext uri="{FF2B5EF4-FFF2-40B4-BE49-F238E27FC236}">
                <a16:creationId xmlns:a16="http://schemas.microsoft.com/office/drawing/2014/main" id="{2C08C6D8-E4FC-475D-8622-C11849D64D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Examples of Initiatives</a:t>
            </a:r>
          </a:p>
        </p:txBody>
      </p:sp>
      <p:sp>
        <p:nvSpPr>
          <p:cNvPr id="256003" name="Rectangle 3">
            <a:extLst>
              <a:ext uri="{FF2B5EF4-FFF2-40B4-BE49-F238E27FC236}">
                <a16:creationId xmlns:a16="http://schemas.microsoft.com/office/drawing/2014/main" id="{4973036C-998A-4042-B290-B75328CA4F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8001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/>
              <a:t>Goal 2 – Promote excellence in teaching and learning to meet individual and societal goals.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/>
              <a:t>Objective A – Develop new and revise existing programs and curricula to meet the expectations of students, transfer institutions, and the workforce.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/>
              <a:t>Initiative - Develop new vendor certifications to stay current with industry standards. (Technology)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>
            <a:extLst>
              <a:ext uri="{FF2B5EF4-FFF2-40B4-BE49-F238E27FC236}">
                <a16:creationId xmlns:a16="http://schemas.microsoft.com/office/drawing/2014/main" id="{E09AAADA-6A62-4317-93A4-9EACBD93FD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Examples of Initiatives</a:t>
            </a:r>
          </a:p>
        </p:txBody>
      </p:sp>
      <p:sp>
        <p:nvSpPr>
          <p:cNvPr id="259075" name="Rectangle 3">
            <a:extLst>
              <a:ext uri="{FF2B5EF4-FFF2-40B4-BE49-F238E27FC236}">
                <a16:creationId xmlns:a16="http://schemas.microsoft.com/office/drawing/2014/main" id="{EEC924C5-B023-47AE-ABFC-07214F23D3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80772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/>
              <a:t>Goal 4 – Develop and manage the College’s resources to enhance the fiscal health and operations of the College.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/>
              <a:t>Objective F – Promote sustainability and environmentally sound policy in campus resource planning.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/>
              <a:t>Initiative - Explore and pursue grant funding opportunities to move toward a “green campus” environment.  (Building and Grounds)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>
            <a:extLst>
              <a:ext uri="{FF2B5EF4-FFF2-40B4-BE49-F238E27FC236}">
                <a16:creationId xmlns:a16="http://schemas.microsoft.com/office/drawing/2014/main" id="{BFD616E1-35D3-4800-B040-40002C01F1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Examples of Initiatives</a:t>
            </a:r>
          </a:p>
        </p:txBody>
      </p:sp>
      <p:sp>
        <p:nvSpPr>
          <p:cNvPr id="226307" name="Rectangle 3">
            <a:extLst>
              <a:ext uri="{FF2B5EF4-FFF2-40B4-BE49-F238E27FC236}">
                <a16:creationId xmlns:a16="http://schemas.microsoft.com/office/drawing/2014/main" id="{557FEC05-7CC6-4207-999C-61453231C0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8077200" cy="4648200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defRPr/>
            </a:pPr>
            <a:r>
              <a:rPr lang="en-US" sz="2800"/>
              <a:t>Provide mentoring within departments for new full-time and adjunct faculty. (Social Science)  </a:t>
            </a:r>
          </a:p>
          <a:p>
            <a:pPr eaLnBrk="1" hangingPunct="1">
              <a:spcBef>
                <a:spcPct val="30000"/>
              </a:spcBef>
              <a:defRPr/>
            </a:pPr>
            <a:r>
              <a:rPr lang="en-US" sz="2800"/>
              <a:t>Formalize a process for students and employees to participate in community service. (President’s Office)</a:t>
            </a:r>
          </a:p>
          <a:p>
            <a:pPr eaLnBrk="1" hangingPunct="1">
              <a:spcBef>
                <a:spcPct val="30000"/>
              </a:spcBef>
              <a:defRPr/>
            </a:pPr>
            <a:r>
              <a:rPr lang="en-US" sz="2800"/>
              <a:t>Develop and implement new employee training for the use of campus technology (i.e. HANK, WebFocus, etc). (Research and Planning, Human Resources, Data and Voice)</a:t>
            </a:r>
          </a:p>
          <a:p>
            <a:pPr eaLnBrk="1" hangingPunct="1">
              <a:spcBef>
                <a:spcPct val="30000"/>
              </a:spcBef>
              <a:defRPr/>
            </a:pPr>
            <a:endParaRPr lang="en-US" sz="2800"/>
          </a:p>
          <a:p>
            <a:pPr eaLnBrk="1" hangingPunct="1">
              <a:spcBef>
                <a:spcPct val="30000"/>
              </a:spcBef>
              <a:defRPr/>
            </a:pPr>
            <a:endParaRPr lang="en-US" sz="2800"/>
          </a:p>
          <a:p>
            <a:pPr eaLnBrk="1" hangingPunct="1">
              <a:defRPr/>
            </a:pPr>
            <a:endParaRPr lang="en-US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>
            <a:extLst>
              <a:ext uri="{FF2B5EF4-FFF2-40B4-BE49-F238E27FC236}">
                <a16:creationId xmlns:a16="http://schemas.microsoft.com/office/drawing/2014/main" id="{EE131D40-93AC-47EB-8F8F-C64424E5F7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How many initiatives?</a:t>
            </a:r>
          </a:p>
        </p:txBody>
      </p:sp>
      <p:sp>
        <p:nvSpPr>
          <p:cNvPr id="216067" name="Rectangle 3">
            <a:extLst>
              <a:ext uri="{FF2B5EF4-FFF2-40B4-BE49-F238E27FC236}">
                <a16:creationId xmlns:a16="http://schemas.microsoft.com/office/drawing/2014/main" id="{CEE0CFF8-3B5E-4CC9-86AF-E064E57A00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75438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NOT TOO MANY!</a:t>
            </a:r>
          </a:p>
          <a:p>
            <a:pPr eaLnBrk="1" hangingPunct="1">
              <a:defRPr/>
            </a:pPr>
            <a:r>
              <a:rPr lang="en-US"/>
              <a:t>Try to limit the number of initiatives to reflect your department’s highest priorities for the coming year(s), and to what can actually be accomplished.</a:t>
            </a:r>
          </a:p>
          <a:p>
            <a:pPr eaLnBrk="1" hangingPunct="1">
              <a:defRPr/>
            </a:pPr>
            <a:r>
              <a:rPr lang="en-US"/>
              <a:t>Be Brief!!</a:t>
            </a:r>
          </a:p>
          <a:p>
            <a:pPr eaLnBrk="1" hangingPunct="1">
              <a:defRPr/>
            </a:pPr>
            <a:r>
              <a:rPr lang="en-US"/>
              <a:t>Ideally, limit the number of initiatives to between 5 – 10 for three years.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>
            <a:extLst>
              <a:ext uri="{FF2B5EF4-FFF2-40B4-BE49-F238E27FC236}">
                <a16:creationId xmlns:a16="http://schemas.microsoft.com/office/drawing/2014/main" id="{AB9CDD41-2ACA-4684-9D99-44643E24CC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3-year plan</a:t>
            </a:r>
          </a:p>
        </p:txBody>
      </p:sp>
      <p:sp>
        <p:nvSpPr>
          <p:cNvPr id="217091" name="Rectangle 3">
            <a:extLst>
              <a:ext uri="{FF2B5EF4-FFF2-40B4-BE49-F238E27FC236}">
                <a16:creationId xmlns:a16="http://schemas.microsoft.com/office/drawing/2014/main" id="{9E484C90-FA17-45AA-9BA3-709ED0062B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7543800" cy="41148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/>
              <a:t>2015-2016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/>
              <a:t>2016-2017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/>
              <a:t>   2017-2018	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Plans will typically be most detailed for first year in the cycle and least detailed for last year.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3-year cycle allows departments to phase in new initiatives and the resources needed to support them.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>
            <a:extLst>
              <a:ext uri="{FF2B5EF4-FFF2-40B4-BE49-F238E27FC236}">
                <a16:creationId xmlns:a16="http://schemas.microsoft.com/office/drawing/2014/main" id="{DEFE3A46-49F6-461C-9FD4-A6F1DCA141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For Example…</a:t>
            </a:r>
          </a:p>
        </p:txBody>
      </p:sp>
      <p:sp>
        <p:nvSpPr>
          <p:cNvPr id="227331" name="Rectangle 3">
            <a:extLst>
              <a:ext uri="{FF2B5EF4-FFF2-40B4-BE49-F238E27FC236}">
                <a16:creationId xmlns:a16="http://schemas.microsoft.com/office/drawing/2014/main" id="{80E25981-9586-4E00-B708-8CA11D996A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/>
              <a:t>Year 1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/>
              <a:t>Explore the feasibility of an Associate of Science in Forensic Science.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/>
              <a:t>Year 2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/>
              <a:t>Plan the curricula for the Associate of Science degree in Forensic Science.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/>
              <a:t>Year 3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/>
              <a:t>Implement the Associate of Science degree in Forensic Science.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/>
              <a:t>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>
            <a:extLst>
              <a:ext uri="{FF2B5EF4-FFF2-40B4-BE49-F238E27FC236}">
                <a16:creationId xmlns:a16="http://schemas.microsoft.com/office/drawing/2014/main" id="{EB8EB2DD-CE78-45D6-89DE-9FDED98448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7543800" cy="70167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Linking Planning &amp; Budgeting</a:t>
            </a:r>
          </a:p>
        </p:txBody>
      </p:sp>
      <p:sp>
        <p:nvSpPr>
          <p:cNvPr id="218115" name="Rectangle 3">
            <a:extLst>
              <a:ext uri="{FF2B5EF4-FFF2-40B4-BE49-F238E27FC236}">
                <a16:creationId xmlns:a16="http://schemas.microsoft.com/office/drawing/2014/main" id="{74550ECD-0189-4494-A7A3-89556A3F75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4676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Planning is not budgeting – it is driven by initiatives, not by resource needs.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Planning drives budget decisions.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u="sng"/>
              <a:t>Initiatives</a:t>
            </a:r>
            <a:r>
              <a:rPr lang="en-US" sz="2800"/>
              <a:t> show what departments want to accomplish.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u="sng"/>
              <a:t>Related Needs</a:t>
            </a:r>
            <a:r>
              <a:rPr lang="en-US" sz="2800"/>
              <a:t> show what it will take to accomplish initiatives.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Examples of Related Needs – staffing, operational needs, capital, facilities.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b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>
            <a:extLst>
              <a:ext uri="{FF2B5EF4-FFF2-40B4-BE49-F238E27FC236}">
                <a16:creationId xmlns:a16="http://schemas.microsoft.com/office/drawing/2014/main" id="{5C3BFE1F-1C41-40FA-8387-10FEFA05D2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/>
              <a:t>Departmental/Divisional Planning:  </a:t>
            </a:r>
            <a:br>
              <a:rPr lang="en-US" sz="3600" dirty="0"/>
            </a:br>
            <a:r>
              <a:rPr lang="en-US" sz="3200" dirty="0"/>
              <a:t>Three years (2015, 2016, 2017)</a:t>
            </a:r>
          </a:p>
        </p:txBody>
      </p:sp>
      <p:graphicFrame>
        <p:nvGraphicFramePr>
          <p:cNvPr id="267267" name="Group 3">
            <a:extLst>
              <a:ext uri="{FF2B5EF4-FFF2-40B4-BE49-F238E27FC236}">
                <a16:creationId xmlns:a16="http://schemas.microsoft.com/office/drawing/2014/main" id="{186AF385-C613-4AFE-B27B-9B8599E049B5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1066800" y="1981200"/>
          <a:ext cx="3695700" cy="4114800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1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1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1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9463" name="Picture 23">
            <a:extLst>
              <a:ext uri="{FF2B5EF4-FFF2-40B4-BE49-F238E27FC236}">
                <a16:creationId xmlns:a16="http://schemas.microsoft.com/office/drawing/2014/main" id="{24F13F8B-2017-4493-8298-7649A529F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09800"/>
            <a:ext cx="8686800" cy="3429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>
            <a:extLst>
              <a:ext uri="{FF2B5EF4-FFF2-40B4-BE49-F238E27FC236}">
                <a16:creationId xmlns:a16="http://schemas.microsoft.com/office/drawing/2014/main" id="{2C62F227-CA31-41E0-8219-CED81128F3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Indicator(s) of Success</a:t>
            </a:r>
          </a:p>
        </p:txBody>
      </p:sp>
      <p:sp>
        <p:nvSpPr>
          <p:cNvPr id="262147" name="Rectangle 3">
            <a:extLst>
              <a:ext uri="{FF2B5EF4-FFF2-40B4-BE49-F238E27FC236}">
                <a16:creationId xmlns:a16="http://schemas.microsoft.com/office/drawing/2014/main" id="{E412970E-88D8-4A48-9A81-A56A4DDA37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Only one is required but you may indicate more.</a:t>
            </a:r>
          </a:p>
          <a:p>
            <a:pPr eaLnBrk="1" hangingPunct="1">
              <a:defRPr/>
            </a:pPr>
            <a:r>
              <a:rPr lang="en-US"/>
              <a:t>Answers the question, what is the evidence that this initiative was accomplished and successful.</a:t>
            </a:r>
          </a:p>
          <a:p>
            <a:pPr eaLnBrk="1" hangingPunct="1">
              <a:defRPr/>
            </a:pPr>
            <a:r>
              <a:rPr lang="en-US"/>
              <a:t>Will be useful in reporting back on planning accomplishments.</a:t>
            </a:r>
          </a:p>
          <a:p>
            <a:pPr eaLnBrk="1" hangingPunct="1">
              <a:buFontTx/>
              <a:buNone/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>
            <a:extLst>
              <a:ext uri="{FF2B5EF4-FFF2-40B4-BE49-F238E27FC236}">
                <a16:creationId xmlns:a16="http://schemas.microsoft.com/office/drawing/2014/main" id="{EAD0F774-9B18-405E-B74A-2867B266E5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Examples</a:t>
            </a:r>
          </a:p>
        </p:txBody>
      </p:sp>
      <p:sp>
        <p:nvSpPr>
          <p:cNvPr id="263171" name="Rectangle 3">
            <a:extLst>
              <a:ext uri="{FF2B5EF4-FFF2-40B4-BE49-F238E27FC236}">
                <a16:creationId xmlns:a16="http://schemas.microsoft.com/office/drawing/2014/main" id="{B420CE3E-1997-4415-B286-29F0B1331F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543800" cy="4114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/>
              <a:t>Initiative - Plan and implement new departmental processes that improve response time to student phone inquiries.  </a:t>
            </a:r>
          </a:p>
          <a:p>
            <a:pPr eaLnBrk="1" hangingPunct="1">
              <a:buFontTx/>
              <a:buNone/>
              <a:defRPr/>
            </a:pPr>
            <a:r>
              <a:rPr lang="en-US"/>
              <a:t>Indicator of Success – New departmental procedures published and implemented resulting in a (40%) decrease of students complaints.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725DA573-ABF6-4DB4-9246-E5FEFF014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defRPr/>
            </a:pP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College Strategic Plan</a:t>
            </a:r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8035A411-A8B4-4531-BD61-E32D2253A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752600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rgbClr val="99CCFF"/>
              </a:buClr>
              <a:buSzPct val="70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College Operational Plan</a:t>
            </a: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4B1AE0BD-1473-478C-83F7-8B2EE34A9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43200"/>
            <a:ext cx="1219200" cy="882650"/>
          </a:xfrm>
          <a:prstGeom prst="rect">
            <a:avLst/>
          </a:prstGeom>
          <a:solidFill>
            <a:srgbClr val="3366FF"/>
          </a:solidFill>
          <a:ln>
            <a:noFill/>
          </a:ln>
          <a:effectLst>
            <a:outerShdw dist="107763" dir="13500000" algn="ctr" rotWithShape="0">
              <a:srgbClr val="B2B2B2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rgbClr val="99CCFF"/>
              </a:buClr>
              <a:buSzPct val="70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Operational Plan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b="1">
                <a:latin typeface="Arial" panose="020B0604020202020204" pitchFamily="34" charset="0"/>
              </a:rPr>
              <a:t>Arts and Sciences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E711C8D6-DB54-46CC-AB75-AFECCB1BE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743200"/>
            <a:ext cx="1447800" cy="944563"/>
          </a:xfrm>
          <a:prstGeom prst="rect">
            <a:avLst/>
          </a:prstGeom>
          <a:solidFill>
            <a:srgbClr val="3366FF"/>
          </a:solidFill>
          <a:ln>
            <a:noFill/>
          </a:ln>
          <a:effectLst>
            <a:outerShdw dist="107763" dir="13500000" algn="ctr" rotWithShape="0">
              <a:srgbClr val="B2B2B2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rgbClr val="99CCFF"/>
              </a:buClr>
              <a:buSzPct val="70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 </a:t>
            </a:r>
            <a:r>
              <a:rPr lang="en-US" altLang="en-US" sz="1400" b="1">
                <a:latin typeface="Arial" panose="020B0604020202020204" pitchFamily="34" charset="0"/>
              </a:rPr>
              <a:t>Operational Plan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b="1">
                <a:latin typeface="Arial" panose="020B0604020202020204" pitchFamily="34" charset="0"/>
              </a:rPr>
              <a:t>Career  and Technical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8F0409AA-2C6F-4FF2-8780-2F7FA7E51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743200"/>
            <a:ext cx="1371600" cy="944563"/>
          </a:xfrm>
          <a:prstGeom prst="rect">
            <a:avLst/>
          </a:prstGeom>
          <a:solidFill>
            <a:srgbClr val="3366FF"/>
          </a:solidFill>
          <a:ln>
            <a:noFill/>
          </a:ln>
          <a:effectLst>
            <a:outerShdw dist="107763" dir="13500000" algn="ctr" rotWithShape="0">
              <a:srgbClr val="B2B2B2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rgbClr val="99CCFF"/>
              </a:buClr>
              <a:buSzPct val="70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 </a:t>
            </a:r>
            <a:r>
              <a:rPr lang="en-US" altLang="en-US" sz="1400" b="1">
                <a:latin typeface="Arial" panose="020B0604020202020204" pitchFamily="34" charset="0"/>
              </a:rPr>
              <a:t>Operational Plan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b="1">
                <a:latin typeface="Arial" panose="020B0604020202020204" pitchFamily="34" charset="0"/>
              </a:rPr>
              <a:t>Business Services</a:t>
            </a:r>
          </a:p>
        </p:txBody>
      </p:sp>
      <p:sp>
        <p:nvSpPr>
          <p:cNvPr id="4103" name="Text Box 7">
            <a:extLst>
              <a:ext uri="{FF2B5EF4-FFF2-40B4-BE49-F238E27FC236}">
                <a16:creationId xmlns:a16="http://schemas.microsoft.com/office/drawing/2014/main" id="{AE378BF7-8C39-4E3C-8AF6-359F4D6F2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743200"/>
            <a:ext cx="1447800" cy="762000"/>
          </a:xfrm>
          <a:prstGeom prst="rect">
            <a:avLst/>
          </a:prstGeom>
          <a:solidFill>
            <a:srgbClr val="3366FF"/>
          </a:solidFill>
          <a:ln>
            <a:noFill/>
          </a:ln>
          <a:effectLst>
            <a:outerShdw dist="102391" dir="14415307" algn="ctr" rotWithShape="0">
              <a:srgbClr val="B2B2B2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rgbClr val="99CCFF"/>
              </a:buClr>
              <a:buSzPct val="70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 </a:t>
            </a:r>
            <a:r>
              <a:rPr lang="en-US" altLang="en-US" sz="1400" b="1">
                <a:latin typeface="Arial" panose="020B0604020202020204" pitchFamily="34" charset="0"/>
              </a:rPr>
              <a:t>Operational Plan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b="1">
                <a:latin typeface="Arial" panose="020B0604020202020204" pitchFamily="34" charset="0"/>
              </a:rPr>
              <a:t>Student Affairs</a:t>
            </a:r>
          </a:p>
        </p:txBody>
      </p:sp>
      <p:sp>
        <p:nvSpPr>
          <p:cNvPr id="4104" name="Text Box 8">
            <a:extLst>
              <a:ext uri="{FF2B5EF4-FFF2-40B4-BE49-F238E27FC236}">
                <a16:creationId xmlns:a16="http://schemas.microsoft.com/office/drawing/2014/main" id="{890E41EC-5B0B-4918-BC91-32F360330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743200"/>
            <a:ext cx="1447800" cy="944563"/>
          </a:xfrm>
          <a:prstGeom prst="rect">
            <a:avLst/>
          </a:prstGeom>
          <a:solidFill>
            <a:srgbClr val="3366FF"/>
          </a:solidFill>
          <a:ln>
            <a:noFill/>
          </a:ln>
          <a:effectLst>
            <a:outerShdw dist="107763" dir="13500000" algn="ctr" rotWithShape="0">
              <a:srgbClr val="B2B2B2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rgbClr val="99CCFF"/>
              </a:buClr>
              <a:buSzPct val="70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 </a:t>
            </a:r>
            <a:r>
              <a:rPr lang="en-US" altLang="en-US" sz="1400" b="1">
                <a:latin typeface="Arial" panose="020B0604020202020204" pitchFamily="34" charset="0"/>
              </a:rPr>
              <a:t>Operational Plan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b="1">
                <a:latin typeface="Arial" panose="020B0604020202020204" pitchFamily="34" charset="0"/>
              </a:rPr>
              <a:t>President’s Office</a:t>
            </a:r>
          </a:p>
        </p:txBody>
      </p:sp>
      <p:sp>
        <p:nvSpPr>
          <p:cNvPr id="4105" name="Text Box 9">
            <a:extLst>
              <a:ext uri="{FF2B5EF4-FFF2-40B4-BE49-F238E27FC236}">
                <a16:creationId xmlns:a16="http://schemas.microsoft.com/office/drawing/2014/main" id="{3F4E32E9-ED78-4A84-91C7-976542E51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495800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rgbClr val="99CCFF"/>
              </a:buClr>
              <a:buSzPct val="70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Div./Dept. Plans</a:t>
            </a:r>
          </a:p>
        </p:txBody>
      </p:sp>
      <p:sp>
        <p:nvSpPr>
          <p:cNvPr id="4106" name="Text Box 10">
            <a:extLst>
              <a:ext uri="{FF2B5EF4-FFF2-40B4-BE49-F238E27FC236}">
                <a16:creationId xmlns:a16="http://schemas.microsoft.com/office/drawing/2014/main" id="{469CC380-85B4-4BD2-8B8D-0E88E29F6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572000"/>
            <a:ext cx="1676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rgbClr val="99CCFF"/>
              </a:buClr>
              <a:buSzPct val="70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Div./Dept. Plans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4107" name="Text Box 11">
            <a:extLst>
              <a:ext uri="{FF2B5EF4-FFF2-40B4-BE49-F238E27FC236}">
                <a16:creationId xmlns:a16="http://schemas.microsoft.com/office/drawing/2014/main" id="{ABDD38E7-EBD3-47C9-96DE-DAF733719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572000"/>
            <a:ext cx="1752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rgbClr val="99CCFF"/>
              </a:buClr>
              <a:buSzPct val="70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Div./Dept. Plans</a:t>
            </a:r>
          </a:p>
        </p:txBody>
      </p:sp>
      <p:sp>
        <p:nvSpPr>
          <p:cNvPr id="4108" name="Text Box 12">
            <a:extLst>
              <a:ext uri="{FF2B5EF4-FFF2-40B4-BE49-F238E27FC236}">
                <a16:creationId xmlns:a16="http://schemas.microsoft.com/office/drawing/2014/main" id="{FEE147F6-1F5C-40E1-90C6-28D8960AE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572000"/>
            <a:ext cx="1600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rgbClr val="99CCFF"/>
              </a:buClr>
              <a:buSzPct val="70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Div./Dept Plans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400" b="1">
              <a:latin typeface="Arial" panose="020B0604020202020204" pitchFamily="34" charset="0"/>
            </a:endParaRPr>
          </a:p>
        </p:txBody>
      </p:sp>
      <p:sp>
        <p:nvSpPr>
          <p:cNvPr id="4109" name="Rectangle 13">
            <a:extLst>
              <a:ext uri="{FF2B5EF4-FFF2-40B4-BE49-F238E27FC236}">
                <a16:creationId xmlns:a16="http://schemas.microsoft.com/office/drawing/2014/main" id="{782886FB-0649-40CC-AA9B-EF47FF2A4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219200"/>
            <a:ext cx="304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rgbClr val="99CCFF"/>
              </a:buClr>
              <a:buSzPct val="70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4110" name="Rectangle 14">
            <a:extLst>
              <a:ext uri="{FF2B5EF4-FFF2-40B4-BE49-F238E27FC236}">
                <a16:creationId xmlns:a16="http://schemas.microsoft.com/office/drawing/2014/main" id="{EDFDA271-74EE-4485-B955-A81CDA142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050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rgbClr val="99CCFF"/>
              </a:buClr>
              <a:buSzPct val="70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4111" name="Rectangle 15">
            <a:extLst>
              <a:ext uri="{FF2B5EF4-FFF2-40B4-BE49-F238E27FC236}">
                <a16:creationId xmlns:a16="http://schemas.microsoft.com/office/drawing/2014/main" id="{F6904CAC-E5FE-4220-9852-36E16B95E756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-2391569" y="3402807"/>
            <a:ext cx="54244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rgbClr val="99CCFF"/>
              </a:buClr>
              <a:buSzPct val="70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FFFF00"/>
                </a:solidFill>
                <a:latin typeface="Arial" panose="020B0604020202020204" pitchFamily="34" charset="0"/>
              </a:rPr>
              <a:t>Evaluation of Outcomes and  Environmental Scanning</a:t>
            </a:r>
          </a:p>
        </p:txBody>
      </p:sp>
      <p:sp>
        <p:nvSpPr>
          <p:cNvPr id="4112" name="Rectangle 16">
            <a:extLst>
              <a:ext uri="{FF2B5EF4-FFF2-40B4-BE49-F238E27FC236}">
                <a16:creationId xmlns:a16="http://schemas.microsoft.com/office/drawing/2014/main" id="{53E62572-39BB-40D5-8BB2-5F1BE07AE78E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095206" y="3490119"/>
            <a:ext cx="5367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rgbClr val="99CCFF"/>
              </a:buClr>
              <a:buSzPct val="70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FFFF00"/>
                </a:solidFill>
                <a:latin typeface="Arial" panose="020B0604020202020204" pitchFamily="34" charset="0"/>
              </a:rPr>
              <a:t>Evaluation of Outcomes and Environmental Scanning</a:t>
            </a:r>
          </a:p>
        </p:txBody>
      </p:sp>
      <p:sp>
        <p:nvSpPr>
          <p:cNvPr id="4113" name="Line 17">
            <a:extLst>
              <a:ext uri="{FF2B5EF4-FFF2-40B4-BE49-F238E27FC236}">
                <a16:creationId xmlns:a16="http://schemas.microsoft.com/office/drawing/2014/main" id="{D1669554-D206-4304-BD36-32AE82BD44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1143000"/>
            <a:ext cx="0" cy="533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14" name="Line 18">
            <a:extLst>
              <a:ext uri="{FF2B5EF4-FFF2-40B4-BE49-F238E27FC236}">
                <a16:creationId xmlns:a16="http://schemas.microsoft.com/office/drawing/2014/main" id="{B3A2E885-A32C-49BA-B267-FEF737FFD2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106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15" name="Line 19">
            <a:extLst>
              <a:ext uri="{FF2B5EF4-FFF2-40B4-BE49-F238E27FC236}">
                <a16:creationId xmlns:a16="http://schemas.microsoft.com/office/drawing/2014/main" id="{61BF23E0-E2D7-43AF-8B20-81FC5CA3F9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838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16" name="Line 20">
            <a:extLst>
              <a:ext uri="{FF2B5EF4-FFF2-40B4-BE49-F238E27FC236}">
                <a16:creationId xmlns:a16="http://schemas.microsoft.com/office/drawing/2014/main" id="{7908BD7D-0F8B-4309-B0EC-27328B7DE84E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990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17" name="Line 21">
            <a:extLst>
              <a:ext uri="{FF2B5EF4-FFF2-40B4-BE49-F238E27FC236}">
                <a16:creationId xmlns:a16="http://schemas.microsoft.com/office/drawing/2014/main" id="{F74C80B1-EB5B-48FE-A31C-A8B8EB1EC9FA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63246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18" name="Line 22">
            <a:extLst>
              <a:ext uri="{FF2B5EF4-FFF2-40B4-BE49-F238E27FC236}">
                <a16:creationId xmlns:a16="http://schemas.microsoft.com/office/drawing/2014/main" id="{D5DF9757-8E66-458D-B0D2-3FF1D537AE32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838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19" name="Line 23">
            <a:extLst>
              <a:ext uri="{FF2B5EF4-FFF2-40B4-BE49-F238E27FC236}">
                <a16:creationId xmlns:a16="http://schemas.microsoft.com/office/drawing/2014/main" id="{82952B1A-BBA4-44AF-B4D9-CA0F5573CA4F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0" y="990600"/>
            <a:ext cx="7620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20" name="Line 24">
            <a:extLst>
              <a:ext uri="{FF2B5EF4-FFF2-40B4-BE49-F238E27FC236}">
                <a16:creationId xmlns:a16="http://schemas.microsoft.com/office/drawing/2014/main" id="{8154FAF5-A41F-4638-8D52-52470B2D37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0" y="63246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21" name="Line 25">
            <a:extLst>
              <a:ext uri="{FF2B5EF4-FFF2-40B4-BE49-F238E27FC236}">
                <a16:creationId xmlns:a16="http://schemas.microsoft.com/office/drawing/2014/main" id="{485B6324-2732-408B-A4F6-EC7C95D1A6D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81200" y="5029200"/>
            <a:ext cx="2286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22" name="Line 26">
            <a:extLst>
              <a:ext uri="{FF2B5EF4-FFF2-40B4-BE49-F238E27FC236}">
                <a16:creationId xmlns:a16="http://schemas.microsoft.com/office/drawing/2014/main" id="{3DA2B9E8-4177-4564-B1B1-C4A7A9F06B8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00400" y="5029200"/>
            <a:ext cx="1066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23" name="Line 27">
            <a:extLst>
              <a:ext uri="{FF2B5EF4-FFF2-40B4-BE49-F238E27FC236}">
                <a16:creationId xmlns:a16="http://schemas.microsoft.com/office/drawing/2014/main" id="{B06B2049-B74B-4EA5-A303-1697AE5755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5029200"/>
            <a:ext cx="2590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24" name="Text Box 28">
            <a:extLst>
              <a:ext uri="{FF2B5EF4-FFF2-40B4-BE49-F238E27FC236}">
                <a16:creationId xmlns:a16="http://schemas.microsoft.com/office/drawing/2014/main" id="{142BCD13-AEB3-43F2-A2F3-F9EA22EB9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572000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rgbClr val="99CCFF"/>
              </a:buClr>
              <a:buSzPct val="70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Div./Dept. Plans</a:t>
            </a:r>
          </a:p>
        </p:txBody>
      </p:sp>
      <p:sp>
        <p:nvSpPr>
          <p:cNvPr id="4125" name="Line 29">
            <a:extLst>
              <a:ext uri="{FF2B5EF4-FFF2-40B4-BE49-F238E27FC236}">
                <a16:creationId xmlns:a16="http://schemas.microsoft.com/office/drawing/2014/main" id="{39BB0AEE-CBE4-4A3F-A1F9-3031DCDE6F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495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26" name="Line 30">
            <a:extLst>
              <a:ext uri="{FF2B5EF4-FFF2-40B4-BE49-F238E27FC236}">
                <a16:creationId xmlns:a16="http://schemas.microsoft.com/office/drawing/2014/main" id="{81ED4C71-4F48-4171-9A0D-4E8E6054BF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5029200"/>
            <a:ext cx="1371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27" name="Line 31">
            <a:extLst>
              <a:ext uri="{FF2B5EF4-FFF2-40B4-BE49-F238E27FC236}">
                <a16:creationId xmlns:a16="http://schemas.microsoft.com/office/drawing/2014/main" id="{BF1E75A6-5CCF-4441-8A69-859B43C2FD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581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28" name="Line 32">
            <a:extLst>
              <a:ext uri="{FF2B5EF4-FFF2-40B4-BE49-F238E27FC236}">
                <a16:creationId xmlns:a16="http://schemas.microsoft.com/office/drawing/2014/main" id="{EF7761C9-0458-4CA4-AFF3-91E3E087F2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657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29" name="Line 33">
            <a:extLst>
              <a:ext uri="{FF2B5EF4-FFF2-40B4-BE49-F238E27FC236}">
                <a16:creationId xmlns:a16="http://schemas.microsoft.com/office/drawing/2014/main" id="{8159A9BE-9E5B-4800-B32C-4DC4E17B80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3733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30" name="Line 34">
            <a:extLst>
              <a:ext uri="{FF2B5EF4-FFF2-40B4-BE49-F238E27FC236}">
                <a16:creationId xmlns:a16="http://schemas.microsoft.com/office/drawing/2014/main" id="{409784E9-783C-47D2-A4E0-4E7BF94840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3505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31" name="Line 35">
            <a:extLst>
              <a:ext uri="{FF2B5EF4-FFF2-40B4-BE49-F238E27FC236}">
                <a16:creationId xmlns:a16="http://schemas.microsoft.com/office/drawing/2014/main" id="{BE9D3D7C-3CBF-452F-AD28-500E7260F2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43800" y="3733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32" name="Line 36">
            <a:extLst>
              <a:ext uri="{FF2B5EF4-FFF2-40B4-BE49-F238E27FC236}">
                <a16:creationId xmlns:a16="http://schemas.microsoft.com/office/drawing/2014/main" id="{0E7EB32E-F5D5-4811-A9B3-57370558EB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2209800"/>
            <a:ext cx="3124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33" name="Line 37">
            <a:extLst>
              <a:ext uri="{FF2B5EF4-FFF2-40B4-BE49-F238E27FC236}">
                <a16:creationId xmlns:a16="http://schemas.microsoft.com/office/drawing/2014/main" id="{80833348-3C49-4B93-A230-4BC0D44364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2209800"/>
            <a:ext cx="1524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34" name="Line 38">
            <a:extLst>
              <a:ext uri="{FF2B5EF4-FFF2-40B4-BE49-F238E27FC236}">
                <a16:creationId xmlns:a16="http://schemas.microsoft.com/office/drawing/2014/main" id="{33FD0966-3562-489E-975F-5A30948B48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2209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35" name="Line 39">
            <a:extLst>
              <a:ext uri="{FF2B5EF4-FFF2-40B4-BE49-F238E27FC236}">
                <a16:creationId xmlns:a16="http://schemas.microsoft.com/office/drawing/2014/main" id="{A1018531-A5BD-40AA-A0CC-A1AA95B44F6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95800" y="2209800"/>
            <a:ext cx="1447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36" name="Line 40">
            <a:extLst>
              <a:ext uri="{FF2B5EF4-FFF2-40B4-BE49-F238E27FC236}">
                <a16:creationId xmlns:a16="http://schemas.microsoft.com/office/drawing/2014/main" id="{CA258C4F-409E-49B3-8173-431EC04394B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2209800"/>
            <a:ext cx="2971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>
            <a:extLst>
              <a:ext uri="{FF2B5EF4-FFF2-40B4-BE49-F238E27FC236}">
                <a16:creationId xmlns:a16="http://schemas.microsoft.com/office/drawing/2014/main" id="{9E0A9D5D-D9F8-419E-B311-5F035E12D7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Examples</a:t>
            </a:r>
          </a:p>
        </p:txBody>
      </p:sp>
      <p:sp>
        <p:nvSpPr>
          <p:cNvPr id="264195" name="Rectangle 3">
            <a:extLst>
              <a:ext uri="{FF2B5EF4-FFF2-40B4-BE49-F238E27FC236}">
                <a16:creationId xmlns:a16="http://schemas.microsoft.com/office/drawing/2014/main" id="{A2CC34FF-1D58-4BB0-81DB-E5AE2D65FF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543800" cy="4114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/>
              <a:t>Initiative - Explore and pursue grant funding opportunities to move toward a “green campus” environment.  (Building and Grounds)</a:t>
            </a:r>
          </a:p>
          <a:p>
            <a:pPr eaLnBrk="1" hangingPunct="1">
              <a:buFontTx/>
              <a:buNone/>
              <a:defRPr/>
            </a:pPr>
            <a:r>
              <a:rPr lang="en-US"/>
              <a:t>Indicator of Success – Three grant applications will be completed each year for sustainability funding.  </a:t>
            </a:r>
          </a:p>
          <a:p>
            <a:pPr eaLnBrk="1" hangingPunct="1">
              <a:defRPr/>
            </a:pPr>
            <a:endParaRPr lang="en-US" sz="2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>
            <a:extLst>
              <a:ext uri="{FF2B5EF4-FFF2-40B4-BE49-F238E27FC236}">
                <a16:creationId xmlns:a16="http://schemas.microsoft.com/office/drawing/2014/main" id="{5DB60A18-80AE-4631-A261-E564A5901E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Six Steps in Planning</a:t>
            </a:r>
          </a:p>
        </p:txBody>
      </p:sp>
      <p:sp>
        <p:nvSpPr>
          <p:cNvPr id="228355" name="Rectangle 3">
            <a:extLst>
              <a:ext uri="{FF2B5EF4-FFF2-40B4-BE49-F238E27FC236}">
                <a16:creationId xmlns:a16="http://schemas.microsoft.com/office/drawing/2014/main" id="{D748F7EF-58DE-4AA7-BE63-294919831B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80772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/>
              <a:t>As a Division or Department, review the Strategic plan to understand where the College would like to be in three years.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/>
              <a:t>Solicit input and involvement in identifying departmental/divisional  initiatives (prioritized).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/>
              <a:t>Link initiatives to Strategic Goals and Objectives.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>
            <a:extLst>
              <a:ext uri="{FF2B5EF4-FFF2-40B4-BE49-F238E27FC236}">
                <a16:creationId xmlns:a16="http://schemas.microsoft.com/office/drawing/2014/main" id="{E271011B-1FE2-43CD-9AD3-0EB4F34C40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Six Steps in Planning	</a:t>
            </a:r>
          </a:p>
        </p:txBody>
      </p:sp>
      <p:sp>
        <p:nvSpPr>
          <p:cNvPr id="229379" name="Rectangle 3">
            <a:extLst>
              <a:ext uri="{FF2B5EF4-FFF2-40B4-BE49-F238E27FC236}">
                <a16:creationId xmlns:a16="http://schemas.microsoft.com/office/drawing/2014/main" id="{5675786E-6136-4359-A23E-F658C0E94E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9248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 startAt="4"/>
              <a:defRPr/>
            </a:pPr>
            <a:r>
              <a:rPr lang="en-US" dirty="0"/>
              <a:t>Identify Related Needs (staffing, operations, capital, facility) and Indicators of Success.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4"/>
              <a:defRPr/>
            </a:pPr>
            <a:r>
              <a:rPr lang="en-US" dirty="0"/>
              <a:t>Send draft of 3-year plan to your Vice-President by December 13, 2013.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4"/>
              <a:defRPr/>
            </a:pPr>
            <a:r>
              <a:rPr lang="en-US" dirty="0"/>
              <a:t>Schedule an appointment and meet with your Vice-President – meetings are December 13, 2013 thru December 20, 2013..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>
            <a:extLst>
              <a:ext uri="{FF2B5EF4-FFF2-40B4-BE49-F238E27FC236}">
                <a16:creationId xmlns:a16="http://schemas.microsoft.com/office/drawing/2014/main" id="{39EACF8D-F5B3-43B4-8655-CFC5856AC1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What Follows?</a:t>
            </a:r>
          </a:p>
        </p:txBody>
      </p:sp>
      <p:sp>
        <p:nvSpPr>
          <p:cNvPr id="230403" name="Rectangle 3">
            <a:extLst>
              <a:ext uri="{FF2B5EF4-FFF2-40B4-BE49-F238E27FC236}">
                <a16:creationId xmlns:a16="http://schemas.microsoft.com/office/drawing/2014/main" id="{7E7C5873-E15C-4AFF-B498-B9FC61F590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Creation of Unit (Student Services, Academic Affairs-Arts and Sciences, Academic Affairs-Career and Technical, Business Services and President’s Office) Operational Plan.</a:t>
            </a:r>
          </a:p>
          <a:p>
            <a:pPr eaLnBrk="1" hangingPunct="1">
              <a:buFontTx/>
              <a:buNone/>
              <a:defRPr/>
            </a:pPr>
            <a:endParaRPr lang="en-US"/>
          </a:p>
          <a:p>
            <a:pPr eaLnBrk="1" hangingPunct="1">
              <a:defRPr/>
            </a:pPr>
            <a:r>
              <a:rPr lang="en-US"/>
              <a:t>Creation of College Operational Plan.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>
            <a:extLst>
              <a:ext uri="{FF2B5EF4-FFF2-40B4-BE49-F238E27FC236}">
                <a16:creationId xmlns:a16="http://schemas.microsoft.com/office/drawing/2014/main" id="{1510B36A-7577-4FC2-84D1-2DA8C968D02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1981200"/>
            <a:ext cx="7543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/>
              <a:t>What are your questions 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>
            <a:extLst>
              <a:ext uri="{FF2B5EF4-FFF2-40B4-BE49-F238E27FC236}">
                <a16:creationId xmlns:a16="http://schemas.microsoft.com/office/drawing/2014/main" id="{F669C358-9C80-4094-85B9-2080935DEF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543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Levels of Planning</a:t>
            </a:r>
          </a:p>
        </p:txBody>
      </p:sp>
      <p:graphicFrame>
        <p:nvGraphicFramePr>
          <p:cNvPr id="208943" name="Group 47">
            <a:extLst>
              <a:ext uri="{FF2B5EF4-FFF2-40B4-BE49-F238E27FC236}">
                <a16:creationId xmlns:a16="http://schemas.microsoft.com/office/drawing/2014/main" id="{F3A4A702-0E38-4D8C-AF91-BCE8C4F55C52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838200" y="1828800"/>
          <a:ext cx="8032750" cy="7213600"/>
        </p:xfrm>
        <a:graphic>
          <a:graphicData uri="http://schemas.openxmlformats.org/drawingml/2006/table">
            <a:tbl>
              <a:tblPr/>
              <a:tblGrid>
                <a:gridCol w="8032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65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Strategic Planning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–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(As a College, where do we want to be?)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College-wide; on-going; multi-year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Divisional/Departmental Planning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–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(As a dept./div., what can we do to move the College to where it wants to be?)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All college divisions and departments develop and prioritize initiatives and related needs.</a:t>
                      </a:r>
                    </a:p>
                  </a:txBody>
                  <a:tcPr marT="45714" marB="4571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30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4" marB="45714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4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4" marB="45714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>
            <a:extLst>
              <a:ext uri="{FF2B5EF4-FFF2-40B4-BE49-F238E27FC236}">
                <a16:creationId xmlns:a16="http://schemas.microsoft.com/office/drawing/2014/main" id="{DE50C4F0-DC74-4BF2-A6AF-746D40B1EB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5438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Levels of Planning</a:t>
            </a:r>
          </a:p>
        </p:txBody>
      </p:sp>
      <p:sp>
        <p:nvSpPr>
          <p:cNvPr id="231427" name="Rectangle 3">
            <a:extLst>
              <a:ext uri="{FF2B5EF4-FFF2-40B4-BE49-F238E27FC236}">
                <a16:creationId xmlns:a16="http://schemas.microsoft.com/office/drawing/2014/main" id="{9E531125-6526-4FA7-AD26-F2A2D7863E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5438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/>
              <a:t>Operational Planning</a:t>
            </a:r>
            <a:r>
              <a:rPr lang="en-US" b="1"/>
              <a:t> –</a:t>
            </a:r>
            <a:r>
              <a:rPr lang="en-US"/>
              <a:t>  </a:t>
            </a:r>
          </a:p>
          <a:p>
            <a:pPr eaLnBrk="1" hangingPunct="1">
              <a:buFontTx/>
              <a:buNone/>
              <a:defRPr/>
            </a:pPr>
            <a:r>
              <a:rPr lang="en-US" b="1"/>
              <a:t>(As a College, how do achieve the goals of the Strategic Plan?)</a:t>
            </a:r>
          </a:p>
          <a:p>
            <a:pPr eaLnBrk="1" hangingPunct="1">
              <a:buFontTx/>
              <a:buNone/>
              <a:defRPr/>
            </a:pPr>
            <a:r>
              <a:rPr lang="en-US"/>
              <a:t>This is a synthesis of plans from Academic Affairs, Business Services, Student Affairs, President’s Office for coming year.</a:t>
            </a:r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>
            <a:extLst>
              <a:ext uri="{FF2B5EF4-FFF2-40B4-BE49-F238E27FC236}">
                <a16:creationId xmlns:a16="http://schemas.microsoft.com/office/drawing/2014/main" id="{68B4B08B-8531-4B56-AF16-1DF314A126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/>
              <a:t>Departmental/Divisional Planning:  </a:t>
            </a:r>
            <a:br>
              <a:rPr lang="en-US" sz="3600" dirty="0"/>
            </a:br>
            <a:r>
              <a:rPr lang="en-US" sz="3200" dirty="0"/>
              <a:t>Three years (2015, 2016, 2017)</a:t>
            </a:r>
          </a:p>
        </p:txBody>
      </p:sp>
      <p:graphicFrame>
        <p:nvGraphicFramePr>
          <p:cNvPr id="209923" name="Group 3">
            <a:extLst>
              <a:ext uri="{FF2B5EF4-FFF2-40B4-BE49-F238E27FC236}">
                <a16:creationId xmlns:a16="http://schemas.microsoft.com/office/drawing/2014/main" id="{20CB93D3-554E-4FC3-833C-6CDF49B818D3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1066800" y="1981200"/>
          <a:ext cx="3695700" cy="4114800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1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1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1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175" name="Picture 23">
            <a:extLst>
              <a:ext uri="{FF2B5EF4-FFF2-40B4-BE49-F238E27FC236}">
                <a16:creationId xmlns:a16="http://schemas.microsoft.com/office/drawing/2014/main" id="{4407B6DF-3A46-404B-A48B-E00FF8B655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09800"/>
            <a:ext cx="8686800" cy="3429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>
            <a:extLst>
              <a:ext uri="{FF2B5EF4-FFF2-40B4-BE49-F238E27FC236}">
                <a16:creationId xmlns:a16="http://schemas.microsoft.com/office/drawing/2014/main" id="{9DE47342-5AC3-4D74-8199-447344ABF5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543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What is an Initiative?</a:t>
            </a:r>
          </a:p>
        </p:txBody>
      </p:sp>
      <p:sp>
        <p:nvSpPr>
          <p:cNvPr id="210947" name="Rectangle 3">
            <a:extLst>
              <a:ext uri="{FF2B5EF4-FFF2-40B4-BE49-F238E27FC236}">
                <a16:creationId xmlns:a16="http://schemas.microsoft.com/office/drawing/2014/main" id="{1FFEF468-4482-4CE5-9E31-634ECB7516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8110538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Represents a goal the department or division desires to accomplish.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Helps accomplish the strategic goals and objectives of the College’s Strategic Plan.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Reflects growth or change, not a continuation of department’s function.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Focuses the department on where it is headed.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/>
          </a:p>
          <a:p>
            <a:pPr eaLnBrk="1" hangingPunct="1">
              <a:lnSpc>
                <a:spcPct val="90000"/>
              </a:lnSpc>
              <a:defRPr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>
            <a:extLst>
              <a:ext uri="{FF2B5EF4-FFF2-40B4-BE49-F238E27FC236}">
                <a16:creationId xmlns:a16="http://schemas.microsoft.com/office/drawing/2014/main" id="{10573329-CA27-433E-91EF-AAFA1BC89F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543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What is NOT an initiative?</a:t>
            </a:r>
          </a:p>
        </p:txBody>
      </p:sp>
      <p:sp>
        <p:nvSpPr>
          <p:cNvPr id="211971" name="Rectangle 3">
            <a:extLst>
              <a:ext uri="{FF2B5EF4-FFF2-40B4-BE49-F238E27FC236}">
                <a16:creationId xmlns:a16="http://schemas.microsoft.com/office/drawing/2014/main" id="{424D40F9-37A5-456D-A502-6DFA9A446D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8110538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/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A resource need is not an initiative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(e.g., hire a research assistant, increase a supply budget)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A continuation of what the department does is not an initiative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(e.g., continue to maintain buildings and grounds)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>
            <a:extLst>
              <a:ext uri="{FF2B5EF4-FFF2-40B4-BE49-F238E27FC236}">
                <a16:creationId xmlns:a16="http://schemas.microsoft.com/office/drawing/2014/main" id="{7F596152-147A-450A-B6E9-14C2368CBD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762000"/>
            <a:ext cx="7543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Thinking About Initiatives</a:t>
            </a:r>
          </a:p>
        </p:txBody>
      </p:sp>
      <p:sp>
        <p:nvSpPr>
          <p:cNvPr id="212995" name="Rectangle 3">
            <a:extLst>
              <a:ext uri="{FF2B5EF4-FFF2-40B4-BE49-F238E27FC236}">
                <a16:creationId xmlns:a16="http://schemas.microsoft.com/office/drawing/2014/main" id="{48545215-132A-4486-AD68-ADDFCE3DF58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133600"/>
            <a:ext cx="3332163" cy="381476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/>
              <a:t>What is happening external to the college (e.g., in the industry, community or State, with technology, with our accreditors) that might affect what we do in the future as a department?</a:t>
            </a:r>
          </a:p>
        </p:txBody>
      </p:sp>
      <p:sp>
        <p:nvSpPr>
          <p:cNvPr id="212996" name="Rectangle 4">
            <a:extLst>
              <a:ext uri="{FF2B5EF4-FFF2-40B4-BE49-F238E27FC236}">
                <a16:creationId xmlns:a16="http://schemas.microsoft.com/office/drawing/2014/main" id="{CE65740E-C773-4EE8-BC3D-02073428162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2133600"/>
            <a:ext cx="3316288" cy="35909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/>
              <a:t>What is happening internally at the college (e.g., student population, changes in business practices) that might affect what we do in the future as a department?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>
            <a:extLst>
              <a:ext uri="{FF2B5EF4-FFF2-40B4-BE49-F238E27FC236}">
                <a16:creationId xmlns:a16="http://schemas.microsoft.com/office/drawing/2014/main" id="{A74804BE-708F-472A-8D83-5F92A31CFD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Thinking About Initiatives</a:t>
            </a:r>
          </a:p>
        </p:txBody>
      </p:sp>
      <p:sp>
        <p:nvSpPr>
          <p:cNvPr id="214019" name="Rectangle 3">
            <a:extLst>
              <a:ext uri="{FF2B5EF4-FFF2-40B4-BE49-F238E27FC236}">
                <a16:creationId xmlns:a16="http://schemas.microsoft.com/office/drawing/2014/main" id="{B27AD4A9-BA39-4F7E-88E2-6DFB46EED1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Where do we want to be as a department?</a:t>
            </a:r>
          </a:p>
          <a:p>
            <a:pPr eaLnBrk="1" hangingPunct="1">
              <a:defRPr/>
            </a:pPr>
            <a:r>
              <a:rPr lang="en-US"/>
              <a:t>In what ways do we want to grow and or change in the next 1-3 years?</a:t>
            </a:r>
          </a:p>
          <a:p>
            <a:pPr eaLnBrk="1" hangingPunct="1">
              <a:defRPr/>
            </a:pPr>
            <a:r>
              <a:rPr lang="en-US"/>
              <a:t>How do our department’s initiatives help accomplish the strategic goals of the college?</a:t>
            </a:r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5463</TotalTime>
  <Words>1024</Words>
  <Application>Microsoft Office PowerPoint</Application>
  <PresentationFormat>On-screen Show (4:3)</PresentationFormat>
  <Paragraphs>133</Paragraphs>
  <Slides>24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Shimmer</vt:lpstr>
      <vt:lpstr>Divisional  and  Departmental Planning  Overview </vt:lpstr>
      <vt:lpstr>PowerPoint Presentation</vt:lpstr>
      <vt:lpstr>Levels of Planning</vt:lpstr>
      <vt:lpstr>Levels of Planning</vt:lpstr>
      <vt:lpstr>Departmental/Divisional Planning:   Three years (2015, 2016, 2017)</vt:lpstr>
      <vt:lpstr>What is an Initiative?</vt:lpstr>
      <vt:lpstr>What is NOT an initiative?</vt:lpstr>
      <vt:lpstr>Thinking About Initiatives</vt:lpstr>
      <vt:lpstr>Thinking About Initiatives</vt:lpstr>
      <vt:lpstr>Examples of Initiatives</vt:lpstr>
      <vt:lpstr>Examples of Initiatives</vt:lpstr>
      <vt:lpstr>Examples of Initiatives</vt:lpstr>
      <vt:lpstr>How many initiatives?</vt:lpstr>
      <vt:lpstr>3-year plan</vt:lpstr>
      <vt:lpstr>For Example…</vt:lpstr>
      <vt:lpstr>Linking Planning &amp; Budgeting</vt:lpstr>
      <vt:lpstr>Departmental/Divisional Planning:   Three years (2015, 2016, 2017)</vt:lpstr>
      <vt:lpstr>Indicator(s) of Success</vt:lpstr>
      <vt:lpstr>Examples</vt:lpstr>
      <vt:lpstr>Examples</vt:lpstr>
      <vt:lpstr>Six Steps in Planning</vt:lpstr>
      <vt:lpstr>Six Steps in Planning </vt:lpstr>
      <vt:lpstr>What Follows?</vt:lpstr>
      <vt:lpstr>What are your questions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Paving the Way to a Promising Future  by Fostering Institutional Leadership</dc:title>
  <dc:creator>Becky Chadwick</dc:creator>
  <cp:lastModifiedBy>Tantri Yanuar Rahmat Syah</cp:lastModifiedBy>
  <cp:revision>104</cp:revision>
  <cp:lastPrinted>1601-01-01T00:00:00Z</cp:lastPrinted>
  <dcterms:created xsi:type="dcterms:W3CDTF">2006-03-21T17:20:55Z</dcterms:created>
  <dcterms:modified xsi:type="dcterms:W3CDTF">2019-04-13T06:30:37Z</dcterms:modified>
</cp:coreProperties>
</file>