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17A1-5AE4-40F9-AE11-03594194E7EE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74ACD-7989-47A2-8E57-8BFA6A24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82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76D3352-5701-4105-B5D5-A68902EED0DF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32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1AEC8B5-9AEA-46C1-9824-01C32E76EE72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241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415FF81-C923-4626-93CF-D207A53E791F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242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27F3182-8490-4C50-BC55-2140D74C37A1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243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72BA497-1358-464D-97F9-1E522F096CD5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244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BD72024-2790-42C7-9070-478888987988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233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F7E75C2-9CC5-4B2D-BBB2-CFE745E25B1F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234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59E0B36-EE8C-4BB2-932D-0FC2D065E4AA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235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2A51A5D-867E-4E91-9357-76294AC1CBED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236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70DBE3A-B32C-4ABA-9E58-5607AAA87CB7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237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05A2B8E-2241-416F-9B8D-7657EA480813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238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F11CD6E-54D5-43A2-AA6E-BE79718F1214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239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8904E50-2A9B-4258-8565-CD171C44B55C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240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9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9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2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2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9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4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4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8CAB-7755-4FF4-BEFD-6138E886B5F5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D4251-8C95-47B7-9367-C9425660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6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908175" y="549275"/>
            <a:ext cx="46799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Tugas Kelompok</a:t>
            </a:r>
          </a:p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MANAJEMEN STRATEGIK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2195513" y="3141663"/>
            <a:ext cx="4176712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BAB I</a:t>
            </a:r>
          </a:p>
          <a:p>
            <a:pPr algn="ctr"/>
            <a:r>
              <a:rPr lang="en-US" sz="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PANDANGAN UMUM MANAJEMEN STRATEGIK</a:t>
            </a:r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4284663" y="1557338"/>
            <a:ext cx="0" cy="431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6475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476250"/>
            <a:ext cx="8229600" cy="1143000"/>
          </a:xfrm>
          <a:solidFill>
            <a:schemeClr val="folHlink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chemeClr val="accent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Komponen</a:t>
            </a:r>
            <a:r>
              <a:rPr lang="en-US" sz="3600" b="1" dirty="0" smtClean="0">
                <a:solidFill>
                  <a:schemeClr val="accent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Model </a:t>
            </a:r>
            <a:r>
              <a:rPr lang="en-US" sz="3600" b="1" dirty="0" err="1" smtClean="0">
                <a:solidFill>
                  <a:schemeClr val="accent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Manajemen</a:t>
            </a:r>
            <a:r>
              <a:rPr lang="en-US" sz="3600" b="1" dirty="0" smtClean="0">
                <a:solidFill>
                  <a:schemeClr val="accent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Strategik</a:t>
            </a:r>
            <a:endParaRPr lang="en-US" sz="3600" b="1" dirty="0" smtClean="0">
              <a:solidFill>
                <a:schemeClr val="accent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1350"/>
            <a:ext cx="8147050" cy="4144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2800" smtClean="0"/>
              <a:t>Misi Perusahaan (Company Mission</a:t>
            </a:r>
            <a:r>
              <a:rPr lang="sv-SE" sz="2800" b="1" smtClean="0"/>
              <a:t>)</a:t>
            </a:r>
            <a:endParaRPr lang="sv-SE" sz="2800" smtClean="0"/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Profil Perusahaan (Company Profile)</a:t>
            </a:r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Lingkungan Ekstern</a:t>
            </a:r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Analisis dan Pilihan strategik (Strategic Analysis dan choice)</a:t>
            </a:r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Strategi umum (Grand Strategy)</a:t>
            </a:r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Sasaran Tahunan (Annual Obyektives)</a:t>
            </a:r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Strategi fungsional (Functional Strategies)</a:t>
            </a:r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Kebijakan (Policies)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587201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24175"/>
            <a:ext cx="3457575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openup_an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33375"/>
            <a:ext cx="2843213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Ab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916113"/>
            <a:ext cx="23749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47675" y="347663"/>
            <a:ext cx="424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latin typeface="Tahoma" pitchFamily="34" charset="0"/>
              </a:rPr>
              <a:t>Contoh Keputusan Manajemen Strategik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19113" y="708025"/>
            <a:ext cx="415766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latin typeface="Tahoma" pitchFamily="34" charset="0"/>
              </a:rPr>
              <a:t>2006 : </a:t>
            </a:r>
          </a:p>
          <a:p>
            <a:r>
              <a:rPr lang="en-US">
                <a:latin typeface="Tahoma" pitchFamily="34" charset="0"/>
              </a:rPr>
              <a:t>Kapal Api, Torabika dan ABC berlomba </a:t>
            </a:r>
          </a:p>
          <a:p>
            <a:r>
              <a:rPr lang="en-US">
                <a:latin typeface="Tahoma" pitchFamily="34" charset="0"/>
              </a:rPr>
              <a:t>melakukan promosi besar – besaran</a:t>
            </a:r>
          </a:p>
          <a:p>
            <a:r>
              <a:rPr lang="en-US">
                <a:latin typeface="Tahoma" pitchFamily="34" charset="0"/>
              </a:rPr>
              <a:t>Dengan hadiah mobil dan uang tunai</a:t>
            </a:r>
          </a:p>
          <a:p>
            <a:endParaRPr lang="en-US">
              <a:latin typeface="Tahoma" pitchFamily="34" charset="0"/>
            </a:endParaRPr>
          </a:p>
          <a:p>
            <a:r>
              <a:rPr lang="en-US">
                <a:latin typeface="Tahoma" pitchFamily="34" charset="0"/>
              </a:rPr>
              <a:t>Dan Hasil….? MAKSIMAL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408488" y="3803650"/>
            <a:ext cx="4267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>
                <a:latin typeface="Tahoma" pitchFamily="34" charset="0"/>
              </a:rPr>
              <a:t>Apa tindakan yang diambil Indocafe ?</a:t>
            </a:r>
          </a:p>
          <a:p>
            <a:r>
              <a:rPr lang="en-US">
                <a:latin typeface="Tahoma" pitchFamily="34" charset="0"/>
              </a:rPr>
              <a:t>Dia tidak melakukan hal yang sama tetapi hanya mengimbangi dengan memberikan bonus produk tambahan pada setiap bag ukuran tertentu</a:t>
            </a:r>
          </a:p>
          <a:p>
            <a:endParaRPr lang="en-US">
              <a:latin typeface="Tahoma" pitchFamily="34" charset="0"/>
            </a:endParaRPr>
          </a:p>
          <a:p>
            <a:r>
              <a:rPr lang="en-US">
                <a:latin typeface="Tahoma" pitchFamily="34" charset="0"/>
              </a:rPr>
              <a:t>Dan Hasil…? TETAP MAKSIMAL</a:t>
            </a:r>
          </a:p>
          <a:p>
            <a:endParaRPr 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UI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196975"/>
            <a:ext cx="4535488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Line 10"/>
          <p:cNvSpPr>
            <a:spLocks noChangeShapeType="1"/>
          </p:cNvSpPr>
          <p:nvPr/>
        </p:nvSpPr>
        <p:spPr bwMode="auto">
          <a:xfrm>
            <a:off x="4211638" y="2420938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11"/>
          <p:cNvSpPr>
            <a:spLocks noChangeShapeType="1"/>
          </p:cNvSpPr>
          <p:nvPr/>
        </p:nvSpPr>
        <p:spPr bwMode="auto">
          <a:xfrm flipV="1">
            <a:off x="4284663" y="5084763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12"/>
          <p:cNvSpPr>
            <a:spLocks noChangeShapeType="1"/>
          </p:cNvSpPr>
          <p:nvPr/>
        </p:nvSpPr>
        <p:spPr bwMode="auto">
          <a:xfrm flipV="1">
            <a:off x="4211638" y="2349500"/>
            <a:ext cx="25209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13"/>
          <p:cNvSpPr>
            <a:spLocks noChangeShapeType="1"/>
          </p:cNvSpPr>
          <p:nvPr/>
        </p:nvSpPr>
        <p:spPr bwMode="auto">
          <a:xfrm>
            <a:off x="6732588" y="2349500"/>
            <a:ext cx="73025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14"/>
          <p:cNvSpPr>
            <a:spLocks noChangeShapeType="1"/>
          </p:cNvSpPr>
          <p:nvPr/>
        </p:nvSpPr>
        <p:spPr bwMode="auto">
          <a:xfrm flipV="1">
            <a:off x="4211638" y="1773238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15"/>
          <p:cNvSpPr>
            <a:spLocks noChangeShapeType="1"/>
          </p:cNvSpPr>
          <p:nvPr/>
        </p:nvSpPr>
        <p:spPr bwMode="auto">
          <a:xfrm flipV="1">
            <a:off x="6732588" y="1773238"/>
            <a:ext cx="3603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6"/>
          <p:cNvSpPr>
            <a:spLocks noChangeShapeType="1"/>
          </p:cNvSpPr>
          <p:nvPr/>
        </p:nvSpPr>
        <p:spPr bwMode="auto">
          <a:xfrm>
            <a:off x="7092950" y="1773238"/>
            <a:ext cx="71438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7"/>
          <p:cNvSpPr>
            <a:spLocks noChangeShapeType="1"/>
          </p:cNvSpPr>
          <p:nvPr/>
        </p:nvSpPr>
        <p:spPr bwMode="auto">
          <a:xfrm flipH="1">
            <a:off x="6804025" y="4581525"/>
            <a:ext cx="3603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8"/>
          <p:cNvSpPr>
            <a:spLocks noChangeShapeType="1"/>
          </p:cNvSpPr>
          <p:nvPr/>
        </p:nvSpPr>
        <p:spPr bwMode="auto">
          <a:xfrm>
            <a:off x="4859338" y="1773238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 Box 19"/>
          <p:cNvSpPr txBox="1">
            <a:spLocks noChangeArrowheads="1"/>
          </p:cNvSpPr>
          <p:nvPr/>
        </p:nvSpPr>
        <p:spPr bwMode="auto">
          <a:xfrm>
            <a:off x="869950" y="260350"/>
            <a:ext cx="3846513" cy="40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1"/>
                </a:solidFill>
                <a:latin typeface="Arial" charset="0"/>
              </a:rPr>
              <a:t>Alkisah Nasib seekor kutu</a:t>
            </a:r>
          </a:p>
        </p:txBody>
      </p:sp>
      <p:sp>
        <p:nvSpPr>
          <p:cNvPr id="19469" name="Text Box 20"/>
          <p:cNvSpPr txBox="1">
            <a:spLocks noChangeArrowheads="1"/>
          </p:cNvSpPr>
          <p:nvPr/>
        </p:nvSpPr>
        <p:spPr bwMode="auto">
          <a:xfrm>
            <a:off x="323850" y="1484313"/>
            <a:ext cx="2808288" cy="1851025"/>
          </a:xfrm>
          <a:prstGeom prst="rect">
            <a:avLst/>
          </a:prstGeom>
          <a:solidFill>
            <a:schemeClr val="hlink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1400" b="1">
                <a:solidFill>
                  <a:schemeClr val="bg1"/>
                </a:solidFill>
                <a:latin typeface="Arial" charset="0"/>
              </a:rPr>
              <a:t>Tak menyadari akan potensi yang dimilikinya</a:t>
            </a:r>
          </a:p>
          <a:p>
            <a:pPr algn="ctr" eaLnBrk="1" hangingPunct="1"/>
            <a:r>
              <a:rPr lang="en-US" sz="1400" b="1">
                <a:solidFill>
                  <a:schemeClr val="bg1"/>
                </a:solidFill>
                <a:latin typeface="Arial" charset="0"/>
              </a:rPr>
              <a:t> dan</a:t>
            </a:r>
          </a:p>
          <a:p>
            <a:pPr algn="ctr" eaLnBrk="1" hangingPunct="1"/>
            <a:r>
              <a:rPr lang="en-US" sz="1400" b="1">
                <a:solidFill>
                  <a:schemeClr val="bg1"/>
                </a:solidFill>
                <a:latin typeface="Arial" charset="0"/>
              </a:rPr>
              <a:t>Tak menyadari bahwa lingkungannya yang  mempengaruhi perkembangan potensi dirinya</a:t>
            </a:r>
          </a:p>
        </p:txBody>
      </p:sp>
    </p:spTree>
    <p:extLst>
      <p:ext uri="{BB962C8B-B14F-4D97-AF65-F5344CB8AC3E}">
        <p14:creationId xmlns:p14="http://schemas.microsoft.com/office/powerpoint/2010/main" val="9062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angela_hovering_with_pixie_harp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23399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5" descr="ANI_TWE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981075"/>
            <a:ext cx="22844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1898650" y="614363"/>
            <a:ext cx="13779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b="1">
                <a:latin typeface="Arial" charset="0"/>
              </a:rPr>
              <a:t>Pray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23850" y="4149725"/>
            <a:ext cx="4033838" cy="835025"/>
          </a:xfrm>
          <a:prstGeom prst="rect">
            <a:avLst/>
          </a:prstGeom>
          <a:solidFill>
            <a:srgbClr val="BCE2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Arial" charset="0"/>
              </a:rPr>
              <a:t>Berdoa selalu 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agar Pimpinan/manajemen melihat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 potensi yang kita miliki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5813425" y="447675"/>
            <a:ext cx="1560513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Arial" charset="0"/>
              </a:rPr>
              <a:t>Do Something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5364163" y="5445125"/>
            <a:ext cx="2592387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1600" b="1">
                <a:latin typeface="Arial" charset="0"/>
              </a:rPr>
              <a:t>Kepak kan sayapmu untuk </a:t>
            </a:r>
          </a:p>
          <a:p>
            <a:pPr algn="ctr" eaLnBrk="1" hangingPunct="1"/>
            <a:r>
              <a:rPr lang="en-US" sz="1600" b="1">
                <a:latin typeface="Arial" charset="0"/>
              </a:rPr>
              <a:t>meraih cita – cita mu</a:t>
            </a:r>
          </a:p>
        </p:txBody>
      </p:sp>
    </p:spTree>
    <p:extLst>
      <p:ext uri="{BB962C8B-B14F-4D97-AF65-F5344CB8AC3E}">
        <p14:creationId xmlns:p14="http://schemas.microsoft.com/office/powerpoint/2010/main" val="15246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27388" y="404813"/>
            <a:ext cx="1676400" cy="376237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Misi Perusahaan</a:t>
            </a:r>
            <a:endParaRPr lang="en-US" sz="16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27088" y="998538"/>
            <a:ext cx="1943100" cy="1143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Lingkungan Ekstern</a:t>
            </a:r>
          </a:p>
          <a:p>
            <a:pPr eaLnBrk="1" hangingPunct="1">
              <a:buFontTx/>
              <a:buChar char="•"/>
            </a:pPr>
            <a:r>
              <a:rPr lang="en-US" altLang="zh-CN" sz="14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Jauh</a:t>
            </a:r>
          </a:p>
          <a:p>
            <a:pPr eaLnBrk="1" hangingPunct="1">
              <a:buFont typeface="Symbol" pitchFamily="18" charset="2"/>
              <a:buChar char="·"/>
            </a:pPr>
            <a:r>
              <a:rPr lang="en-US" altLang="zh-CN" sz="14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Industri Global &amp; domestic</a:t>
            </a:r>
          </a:p>
          <a:p>
            <a:pPr eaLnBrk="1" hangingPunct="1">
              <a:buFont typeface="Symbol" pitchFamily="18" charset="2"/>
              <a:buChar char="·"/>
            </a:pPr>
            <a:r>
              <a:rPr lang="en-US" altLang="zh-CN" sz="14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Operasional</a:t>
            </a:r>
            <a:endParaRPr lang="en-US" sz="14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419475" y="1196975"/>
            <a:ext cx="889000" cy="406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zh-CN" sz="1000" b="1">
                <a:solidFill>
                  <a:srgbClr val="1F28E1"/>
                </a:solidFill>
                <a:latin typeface="Times New Roman" pitchFamily="18" charset="0"/>
                <a:ea typeface="SimSun" pitchFamily="2" charset="-122"/>
              </a:rPr>
              <a:t>Mungkin...?</a:t>
            </a:r>
          </a:p>
          <a:p>
            <a:pPr eaLnBrk="1" hangingPunct="1"/>
            <a:endParaRPr lang="en-US" sz="1000" b="1">
              <a:solidFill>
                <a:srgbClr val="CCFF66"/>
              </a:solidFill>
              <a:latin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348038" y="1989138"/>
            <a:ext cx="935037" cy="3746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zh-CN" sz="900" b="1">
                <a:solidFill>
                  <a:srgbClr val="1F28E1"/>
                </a:solidFill>
                <a:latin typeface="Times New Roman" pitchFamily="18" charset="0"/>
                <a:ea typeface="SimSun" pitchFamily="2" charset="-122"/>
              </a:rPr>
              <a:t>Dikehendaki...?</a:t>
            </a:r>
          </a:p>
          <a:p>
            <a:pPr eaLnBrk="1" hangingPunct="1"/>
            <a:endParaRPr lang="en-US" sz="9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435600" y="1268413"/>
            <a:ext cx="1800225" cy="855662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Profil Perusahaan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76375" y="2565400"/>
            <a:ext cx="5761038" cy="45085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Analisis dan pilihan Strategik</a:t>
            </a:r>
            <a:endParaRPr lang="en-US" sz="2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27088" y="3321050"/>
            <a:ext cx="2590800" cy="347663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Sasaran Jangka Panjang</a:t>
            </a:r>
            <a:endParaRPr lang="en-US" sz="16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995738" y="3357563"/>
            <a:ext cx="2590800" cy="347662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Strategi Umum</a:t>
            </a:r>
            <a:endParaRPr lang="en-US" sz="16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11263" y="4022725"/>
            <a:ext cx="1828800" cy="3429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Sasaran Tahunan</a:t>
            </a:r>
            <a:endParaRPr lang="en-US" sz="16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995738" y="4022725"/>
            <a:ext cx="1981200" cy="34925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zh-CN" sz="14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Strategi Operasional</a:t>
            </a:r>
            <a:endParaRPr lang="en-US" sz="14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589713" y="4022725"/>
            <a:ext cx="1828800" cy="34925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Kebijakan</a:t>
            </a:r>
          </a:p>
          <a:p>
            <a:pPr eaLnBrk="1" hangingPunct="1"/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003800" y="5084763"/>
            <a:ext cx="2286000" cy="3429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Melembagakan Strategi</a:t>
            </a:r>
          </a:p>
          <a:p>
            <a:pPr eaLnBrk="1" hangingPunct="1"/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932363" y="5876925"/>
            <a:ext cx="2590800" cy="3429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Pengendalian dan evaluasi</a:t>
            </a:r>
          </a:p>
          <a:p>
            <a:pPr eaLnBrk="1" hangingPunct="1"/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187450" y="5734050"/>
            <a:ext cx="1828800" cy="649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/>
            <a:r>
              <a:rPr lang="en-US" altLang="zh-CN" sz="1200" b="1">
                <a:solidFill>
                  <a:srgbClr val="1F28E1"/>
                </a:solidFill>
                <a:latin typeface="Times New Roman" pitchFamily="18" charset="0"/>
                <a:ea typeface="SimSun" pitchFamily="2" charset="-122"/>
              </a:rPr>
              <a:t>Keterangan</a:t>
            </a:r>
          </a:p>
          <a:p>
            <a:pPr algn="just" eaLnBrk="1" hangingPunct="1"/>
            <a:r>
              <a:rPr lang="en-US" altLang="zh-CN" sz="1200" b="1">
                <a:solidFill>
                  <a:srgbClr val="1F28E1"/>
                </a:solidFill>
                <a:latin typeface="Times New Roman" pitchFamily="18" charset="0"/>
                <a:ea typeface="SimSun" pitchFamily="2" charset="-122"/>
              </a:rPr>
              <a:t>Dampak Besar</a:t>
            </a:r>
          </a:p>
          <a:p>
            <a:pPr algn="just" eaLnBrk="1" hangingPunct="1"/>
            <a:r>
              <a:rPr lang="en-US" altLang="zh-CN" sz="1200" b="1">
                <a:solidFill>
                  <a:srgbClr val="1F28E1"/>
                </a:solidFill>
                <a:latin typeface="Times New Roman" pitchFamily="18" charset="0"/>
                <a:ea typeface="SimSun" pitchFamily="2" charset="-122"/>
              </a:rPr>
              <a:t>Dampak Kecil</a:t>
            </a:r>
            <a:endParaRPr lang="en-US">
              <a:solidFill>
                <a:srgbClr val="1F28E1"/>
              </a:solidFill>
              <a:latin typeface="Arial" charset="0"/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539750" y="5229225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7524750" y="6092825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8748713" y="476250"/>
            <a:ext cx="0" cy="5545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4932363" y="476250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 flipV="1">
            <a:off x="468313" y="1341438"/>
            <a:ext cx="71437" cy="3887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539750" y="13414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68313" y="333375"/>
            <a:ext cx="2406650" cy="304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400" b="1">
                <a:solidFill>
                  <a:schemeClr val="accent2"/>
                </a:solidFill>
                <a:latin typeface="Arial" charset="0"/>
              </a:rPr>
              <a:t>MANAJEMEN STRATEGIK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V="1">
            <a:off x="5867400" y="55165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6156325" y="5445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5364163" y="43656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7667625" y="43656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5364163" y="4652963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6227763" y="46529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940425" y="41497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3059113" y="422116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3419475" y="34290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716463" y="2997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2484438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2195513" y="371633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6372225" y="2349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V="1">
            <a:off x="6372225" y="2060575"/>
            <a:ext cx="0" cy="28733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2051050" y="22050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2268538" y="22050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3924300" y="1773238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 flipH="1">
            <a:off x="2771775" y="1773238"/>
            <a:ext cx="1152525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6372225" y="6207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 flipH="1">
            <a:off x="5003800" y="62071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H="1">
            <a:off x="2339975" y="692150"/>
            <a:ext cx="360363" cy="288925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 flipV="1">
            <a:off x="2700338" y="620713"/>
            <a:ext cx="5032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2484438" y="60928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2484438" y="6237288"/>
            <a:ext cx="287337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 rot="-5400000">
            <a:off x="-88900" y="2760663"/>
            <a:ext cx="7508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800">
                <a:latin typeface="Arial" charset="0"/>
              </a:rPr>
              <a:t>Umpan balik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 rot="5400000">
            <a:off x="8480425" y="3192463"/>
            <a:ext cx="7508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800">
                <a:latin typeface="Arial" charset="0"/>
              </a:rPr>
              <a:t>Umpan balik</a:t>
            </a:r>
          </a:p>
        </p:txBody>
      </p:sp>
    </p:spTree>
    <p:extLst>
      <p:ext uri="{BB962C8B-B14F-4D97-AF65-F5344CB8AC3E}">
        <p14:creationId xmlns:p14="http://schemas.microsoft.com/office/powerpoint/2010/main" val="2385503574"/>
      </p:ext>
    </p:extLst>
  </p:cSld>
  <p:clrMapOvr>
    <a:masterClrMapping/>
  </p:clrMapOvr>
  <p:transition spd="slow" advClick="0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14313"/>
            <a:ext cx="7500937" cy="857250"/>
          </a:xfrm>
          <a:solidFill>
            <a:schemeClr val="folHlink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Hakikat</a:t>
            </a:r>
            <a:r>
              <a:rPr lang="en-US" sz="3200" b="1" dirty="0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3200" b="1" dirty="0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manfaat</a:t>
            </a:r>
            <a:r>
              <a:rPr lang="en-US" sz="3200" b="1" dirty="0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manajemen</a:t>
            </a:r>
            <a:r>
              <a:rPr lang="en-US" sz="3200" b="1" dirty="0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strategik</a:t>
            </a:r>
            <a:endParaRPr lang="en-US" sz="3200" b="1" dirty="0" smtClean="0">
              <a:solidFill>
                <a:srgbClr val="1F28E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7786687" cy="44132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b="1" smtClean="0"/>
              <a:t>   Manajemen strategik</a:t>
            </a:r>
            <a:r>
              <a:rPr lang="en-US" sz="2800" smtClean="0"/>
              <a:t> didefinisikan sebagai sekumpulan keputusan dan tindakan yang menghasilkan perumusan dan pelaksanaan rencana-rencana yang dirancang untuk mencapai sasaran-sasaran perusahaan.</a:t>
            </a:r>
          </a:p>
        </p:txBody>
      </p:sp>
    </p:spTree>
    <p:extLst>
      <p:ext uri="{BB962C8B-B14F-4D97-AF65-F5344CB8AC3E}">
        <p14:creationId xmlns:p14="http://schemas.microsoft.com/office/powerpoint/2010/main" val="2889761069"/>
      </p:ext>
    </p:extLst>
  </p:cSld>
  <p:clrMapOvr>
    <a:masterClrMapping/>
  </p:clrMapOvr>
  <p:transition spd="slow" advClick="0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12050" cy="830262"/>
          </a:xfrm>
          <a:solidFill>
            <a:schemeClr val="folHlink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400" smtClean="0">
                <a:solidFill>
                  <a:srgbClr val="1F28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tugas penting manajemen strategik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341438"/>
            <a:ext cx="4138612" cy="4230687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400" smtClean="0"/>
              <a:t>Misi Perusahaan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 smtClean="0"/>
              <a:t>Profil Perusahaan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 smtClean="0"/>
              <a:t>Menilai lingkungan ekstern perusahaan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 smtClean="0"/>
              <a:t>Analisa opsi perusahaan (SDM)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400" smtClean="0"/>
              <a:t>Evaluasi opsi perusahaan: pilihan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41438"/>
            <a:ext cx="4114800" cy="4373562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sz="2400" smtClean="0"/>
              <a:t>6.  Pemilihan strategi &amp; sasaran jangka panjang</a:t>
            </a:r>
          </a:p>
          <a:p>
            <a:pPr marL="457200" indent="-457200" eaLnBrk="1" hangingPunct="1">
              <a:buFontTx/>
              <a:buNone/>
            </a:pPr>
            <a:r>
              <a:rPr lang="en-US" sz="2400" smtClean="0"/>
              <a:t>7.  Pengembangan sasaran tahunan &amp; strategi jangka pendek</a:t>
            </a:r>
          </a:p>
          <a:p>
            <a:pPr marL="457200" indent="-457200" eaLnBrk="1" hangingPunct="1">
              <a:buFontTx/>
              <a:buNone/>
            </a:pPr>
            <a:r>
              <a:rPr lang="en-US" sz="2400" smtClean="0"/>
              <a:t>8.  Pengalokasian SDM dan teknologi</a:t>
            </a:r>
          </a:p>
          <a:p>
            <a:pPr marL="457200" indent="-457200" eaLnBrk="1" hangingPunct="1">
              <a:buFontTx/>
              <a:buNone/>
            </a:pPr>
            <a:r>
              <a:rPr lang="en-US" sz="2400" smtClean="0"/>
              <a:t>9.  Evaluasi proses strategik</a:t>
            </a:r>
          </a:p>
        </p:txBody>
      </p:sp>
    </p:spTree>
    <p:extLst>
      <p:ext uri="{BB962C8B-B14F-4D97-AF65-F5344CB8AC3E}">
        <p14:creationId xmlns:p14="http://schemas.microsoft.com/office/powerpoint/2010/main" val="1936532400"/>
      </p:ext>
    </p:extLst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279400"/>
            <a:ext cx="6997700" cy="1027113"/>
          </a:xfrm>
          <a:solidFill>
            <a:schemeClr val="folHlink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20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Dimensi Keputusan Strategik</a:t>
            </a:r>
            <a:br>
              <a:rPr lang="en-US" sz="320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memiliki dimensi sbb: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8186737" cy="4714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Isu (Masalah) Strategik Membutuhkan Keputusan dari Manajemen Puncak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Isu Strategik Membutuhkan SDM dalam jumlah yang besar: layanan tepat jual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Isu Strategik yang mempengaruhi Kesejahteraan Jangka Panjang Perusahaan: Strategi/posisioning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Isu Strategik berorientasi ke Masa Depan : Proaktif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Isu Strategik yang mempengaruhi Konsekuensi multifungsional : fungsi SDM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Isu Strategik mengharuskan perusahaan mempertimbangkan Lingkungan Ekstern : pesaing, tk, pelanggan, pemerintah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59073237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smtClean="0"/>
              <a:t>TIGA TINGKAT STRATEGI</a:t>
            </a:r>
            <a:r>
              <a:rPr lang="en-US" sz="3600" smtClean="0"/>
              <a:t> dalam jenjang (Hirarki) pengambilan keputusan perusahaan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924175"/>
            <a:ext cx="8229600" cy="2871788"/>
          </a:xfrm>
          <a:solidFill>
            <a:schemeClr val="folHlink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>
              <a:buFontTx/>
              <a:buAutoNum type="arabicPeriod"/>
            </a:pPr>
            <a:r>
              <a:rPr lang="en-US" sz="4000" smtClean="0">
                <a:solidFill>
                  <a:srgbClr val="1F28E1"/>
                </a:solidFill>
              </a:rPr>
              <a:t>Tingkat Korporasi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z="4000" smtClean="0">
                <a:solidFill>
                  <a:srgbClr val="1F28E1"/>
                </a:solidFill>
              </a:rPr>
              <a:t>Tingkat bisnis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z="4000" smtClean="0">
                <a:solidFill>
                  <a:srgbClr val="1F28E1"/>
                </a:solidFill>
              </a:rPr>
              <a:t>Tingkat fungsional</a:t>
            </a:r>
          </a:p>
        </p:txBody>
      </p:sp>
    </p:spTree>
    <p:extLst>
      <p:ext uri="{BB962C8B-B14F-4D97-AF65-F5344CB8AC3E}">
        <p14:creationId xmlns:p14="http://schemas.microsoft.com/office/powerpoint/2010/main" val="41409946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103188"/>
            <a:ext cx="6853238" cy="131445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Karakteristik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Keputusan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Manajemen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Strategik</a:t>
            </a:r>
            <a:endParaRPr lang="en-US" sz="4000" dirty="0" smtClean="0">
              <a:solidFill>
                <a:schemeClr val="accent6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Ditingkat korporasi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berorientasi pada nilai,konseptual, resiko, laba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Ditingkat bisnis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berorientasi pada segmen pasar, lokasi dan distribusi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Ditingkat Fungsional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Berorientasi pada pelabelan, R &amp; D, dan peralatan produksi</a:t>
            </a:r>
          </a:p>
        </p:txBody>
      </p:sp>
    </p:spTree>
    <p:extLst>
      <p:ext uri="{BB962C8B-B14F-4D97-AF65-F5344CB8AC3E}">
        <p14:creationId xmlns:p14="http://schemas.microsoft.com/office/powerpoint/2010/main" val="415094733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247063" cy="1262063"/>
          </a:xfr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Manfaat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Manajemen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Strategik</a:t>
            </a:r>
            <a:endParaRPr lang="en-US" dirty="0" smtClean="0">
              <a:solidFill>
                <a:schemeClr val="accent6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85938"/>
            <a:ext cx="8429625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2800" smtClean="0"/>
              <a:t>Perumusan strategi dapat memperkuat kemampuan perusahaan mencegah masalah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Keputusan Strategik berdasarkan interaksi dalam kelompok, dapat menghasilkan kesimpulan keputusan terbaik dalam kelompok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Keterlibatan karyawan dalam pengambilan keputusan strategik, meningkatkan tanggung jawab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Peran masing divisi terbentuk sehingga terhindar pekerjaan yang tumpang tindih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sv-SE" sz="2800" smtClean="0"/>
              <a:t>Penolakan terhadap perubahan berkurang</a:t>
            </a:r>
            <a:r>
              <a:rPr lang="en-US"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569186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66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RISIKO-RISIKO MANAJEMEN STRATEGIK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800" b="1" dirty="0" smtClean="0">
                <a:solidFill>
                  <a:schemeClr val="hlink"/>
                </a:solidFill>
              </a:rPr>
              <a:t>Manajer Strategik harus dapat meminimisasi dampak negatif atas tanggung jawab operasional</a:t>
            </a:r>
            <a:endParaRPr lang="en-US" sz="28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b="1" dirty="0" smtClean="0">
                <a:solidFill>
                  <a:srgbClr val="1F28E1"/>
                </a:solidFill>
              </a:rPr>
              <a:t>Manajer strategik harus mampu membatasi janji janji kenerja yang dapat diwujudkan</a:t>
            </a:r>
            <a:endParaRPr lang="en-US" sz="2800" b="1" dirty="0" smtClean="0">
              <a:solidFill>
                <a:srgbClr val="1F28E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b="1" dirty="0" smtClean="0">
                <a:solidFill>
                  <a:schemeClr val="accent2">
                    <a:lumMod val="10000"/>
                  </a:schemeClr>
                </a:solidFill>
              </a:rPr>
              <a:t>Manager stretegik harus mampu mengantisipasi dan menanggapi kekecewaan para bawahan yang berpartisipasi atas harapan – harapan yang tidak menjadi kenyataan</a:t>
            </a:r>
            <a:r>
              <a:rPr lang="sv-SE" sz="2800" dirty="0" smtClean="0">
                <a:solidFill>
                  <a:schemeClr val="accent2">
                    <a:lumMod val="10000"/>
                  </a:schemeClr>
                </a:solidFill>
              </a:rPr>
              <a:t>.</a:t>
            </a:r>
            <a:endParaRPr lang="en-US" sz="2800" dirty="0" smtClean="0">
              <a:solidFill>
                <a:schemeClr val="accent2">
                  <a:lumMod val="1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>
              <a:solidFill>
                <a:srgbClr val="CCFF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dirty="0" smtClean="0">
              <a:solidFill>
                <a:srgbClr val="CC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53360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484</Words>
  <Application>Microsoft Office PowerPoint</Application>
  <PresentationFormat>On-screen Show (4:3)</PresentationFormat>
  <Paragraphs>110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Hakikat dan manfaat manajemen strategik</vt:lpstr>
      <vt:lpstr>9 tugas penting manajemen strategik</vt:lpstr>
      <vt:lpstr>Dimensi Keputusan Strategik memiliki dimensi sbb:</vt:lpstr>
      <vt:lpstr>TIGA TINGKAT STRATEGI dalam jenjang (Hirarki) pengambilan keputusan perusahaan</vt:lpstr>
      <vt:lpstr>Karakteristik Keputusan Manajemen Strategik</vt:lpstr>
      <vt:lpstr>Manfaat Manajemen Strategik</vt:lpstr>
      <vt:lpstr>RISIKO-RISIKO MANAJEMEN STRATEGIK</vt:lpstr>
      <vt:lpstr>Komponen Model Manajemen Strategik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2017-04-02T10:05:38Z</dcterms:created>
  <dcterms:modified xsi:type="dcterms:W3CDTF">2017-04-02T10:09:47Z</dcterms:modified>
</cp:coreProperties>
</file>