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35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BD03B9-FE7A-45FD-A659-09AAC36B77BA}"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A78C4-C27A-4B27-85CF-8A6FB0202898}" type="slidenum">
              <a:rPr lang="en-US" smtClean="0"/>
              <a:t>‹#›</a:t>
            </a:fld>
            <a:endParaRPr lang="en-US"/>
          </a:p>
        </p:txBody>
      </p:sp>
    </p:spTree>
    <p:extLst>
      <p:ext uri="{BB962C8B-B14F-4D97-AF65-F5344CB8AC3E}">
        <p14:creationId xmlns:p14="http://schemas.microsoft.com/office/powerpoint/2010/main" val="1598801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D03B9-FE7A-45FD-A659-09AAC36B77BA}"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A78C4-C27A-4B27-85CF-8A6FB0202898}" type="slidenum">
              <a:rPr lang="en-US" smtClean="0"/>
              <a:t>‹#›</a:t>
            </a:fld>
            <a:endParaRPr lang="en-US"/>
          </a:p>
        </p:txBody>
      </p:sp>
    </p:spTree>
    <p:extLst>
      <p:ext uri="{BB962C8B-B14F-4D97-AF65-F5344CB8AC3E}">
        <p14:creationId xmlns:p14="http://schemas.microsoft.com/office/powerpoint/2010/main" val="3236013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D03B9-FE7A-45FD-A659-09AAC36B77BA}"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A78C4-C27A-4B27-85CF-8A6FB0202898}" type="slidenum">
              <a:rPr lang="en-US" smtClean="0"/>
              <a:t>‹#›</a:t>
            </a:fld>
            <a:endParaRPr lang="en-US"/>
          </a:p>
        </p:txBody>
      </p:sp>
    </p:spTree>
    <p:extLst>
      <p:ext uri="{BB962C8B-B14F-4D97-AF65-F5344CB8AC3E}">
        <p14:creationId xmlns:p14="http://schemas.microsoft.com/office/powerpoint/2010/main" val="1032571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131445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456113"/>
          </a:xfrm>
        </p:spPr>
        <p:txBody>
          <a:bodyPr/>
          <a:lstStyle/>
          <a:p>
            <a:pPr lvl="0"/>
            <a:endParaRPr lang="en-US" noProof="0" smtClean="0"/>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7B5559C8-27C4-435A-A0FB-6BCDFB361EB0}" type="slidenum">
              <a:rPr lang="en-US"/>
              <a:pPr>
                <a:defRPr/>
              </a:pPr>
              <a:t>‹#›</a:t>
            </a:fld>
            <a:endParaRPr lang="en-US"/>
          </a:p>
        </p:txBody>
      </p:sp>
    </p:spTree>
    <p:extLst>
      <p:ext uri="{BB962C8B-B14F-4D97-AF65-F5344CB8AC3E}">
        <p14:creationId xmlns:p14="http://schemas.microsoft.com/office/powerpoint/2010/main" val="3499458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D03B9-FE7A-45FD-A659-09AAC36B77BA}"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A78C4-C27A-4B27-85CF-8A6FB0202898}" type="slidenum">
              <a:rPr lang="en-US" smtClean="0"/>
              <a:t>‹#›</a:t>
            </a:fld>
            <a:endParaRPr lang="en-US"/>
          </a:p>
        </p:txBody>
      </p:sp>
    </p:spTree>
    <p:extLst>
      <p:ext uri="{BB962C8B-B14F-4D97-AF65-F5344CB8AC3E}">
        <p14:creationId xmlns:p14="http://schemas.microsoft.com/office/powerpoint/2010/main" val="2363376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BD03B9-FE7A-45FD-A659-09AAC36B77BA}"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A78C4-C27A-4B27-85CF-8A6FB0202898}" type="slidenum">
              <a:rPr lang="en-US" smtClean="0"/>
              <a:t>‹#›</a:t>
            </a:fld>
            <a:endParaRPr lang="en-US"/>
          </a:p>
        </p:txBody>
      </p:sp>
    </p:spTree>
    <p:extLst>
      <p:ext uri="{BB962C8B-B14F-4D97-AF65-F5344CB8AC3E}">
        <p14:creationId xmlns:p14="http://schemas.microsoft.com/office/powerpoint/2010/main" val="118917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BD03B9-FE7A-45FD-A659-09AAC36B77BA}"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A78C4-C27A-4B27-85CF-8A6FB0202898}" type="slidenum">
              <a:rPr lang="en-US" smtClean="0"/>
              <a:t>‹#›</a:t>
            </a:fld>
            <a:endParaRPr lang="en-US"/>
          </a:p>
        </p:txBody>
      </p:sp>
    </p:spTree>
    <p:extLst>
      <p:ext uri="{BB962C8B-B14F-4D97-AF65-F5344CB8AC3E}">
        <p14:creationId xmlns:p14="http://schemas.microsoft.com/office/powerpoint/2010/main" val="46812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BD03B9-FE7A-45FD-A659-09AAC36B77BA}" type="datetimeFigureOut">
              <a:rPr lang="en-US" smtClean="0"/>
              <a:t>4/2/2017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BA78C4-C27A-4B27-85CF-8A6FB0202898}" type="slidenum">
              <a:rPr lang="en-US" smtClean="0"/>
              <a:t>‹#›</a:t>
            </a:fld>
            <a:endParaRPr lang="en-US"/>
          </a:p>
        </p:txBody>
      </p:sp>
    </p:spTree>
    <p:extLst>
      <p:ext uri="{BB962C8B-B14F-4D97-AF65-F5344CB8AC3E}">
        <p14:creationId xmlns:p14="http://schemas.microsoft.com/office/powerpoint/2010/main" val="52085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BD03B9-FE7A-45FD-A659-09AAC36B77BA}" type="datetimeFigureOut">
              <a:rPr lang="en-US" smtClean="0"/>
              <a:t>4/2/2017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BA78C4-C27A-4B27-85CF-8A6FB0202898}" type="slidenum">
              <a:rPr lang="en-US" smtClean="0"/>
              <a:t>‹#›</a:t>
            </a:fld>
            <a:endParaRPr lang="en-US"/>
          </a:p>
        </p:txBody>
      </p:sp>
    </p:spTree>
    <p:extLst>
      <p:ext uri="{BB962C8B-B14F-4D97-AF65-F5344CB8AC3E}">
        <p14:creationId xmlns:p14="http://schemas.microsoft.com/office/powerpoint/2010/main" val="2419752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D03B9-FE7A-45FD-A659-09AAC36B77BA}" type="datetimeFigureOut">
              <a:rPr lang="en-US" smtClean="0"/>
              <a:t>4/2/2017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BA78C4-C27A-4B27-85CF-8A6FB0202898}" type="slidenum">
              <a:rPr lang="en-US" smtClean="0"/>
              <a:t>‹#›</a:t>
            </a:fld>
            <a:endParaRPr lang="en-US"/>
          </a:p>
        </p:txBody>
      </p:sp>
    </p:spTree>
    <p:extLst>
      <p:ext uri="{BB962C8B-B14F-4D97-AF65-F5344CB8AC3E}">
        <p14:creationId xmlns:p14="http://schemas.microsoft.com/office/powerpoint/2010/main" val="429379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BD03B9-FE7A-45FD-A659-09AAC36B77BA}"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A78C4-C27A-4B27-85CF-8A6FB0202898}" type="slidenum">
              <a:rPr lang="en-US" smtClean="0"/>
              <a:t>‹#›</a:t>
            </a:fld>
            <a:endParaRPr lang="en-US"/>
          </a:p>
        </p:txBody>
      </p:sp>
    </p:spTree>
    <p:extLst>
      <p:ext uri="{BB962C8B-B14F-4D97-AF65-F5344CB8AC3E}">
        <p14:creationId xmlns:p14="http://schemas.microsoft.com/office/powerpoint/2010/main" val="293514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BD03B9-FE7A-45FD-A659-09AAC36B77BA}"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A78C4-C27A-4B27-85CF-8A6FB0202898}" type="slidenum">
              <a:rPr lang="en-US" smtClean="0"/>
              <a:t>‹#›</a:t>
            </a:fld>
            <a:endParaRPr lang="en-US"/>
          </a:p>
        </p:txBody>
      </p:sp>
    </p:spTree>
    <p:extLst>
      <p:ext uri="{BB962C8B-B14F-4D97-AF65-F5344CB8AC3E}">
        <p14:creationId xmlns:p14="http://schemas.microsoft.com/office/powerpoint/2010/main" val="957749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BD03B9-FE7A-45FD-A659-09AAC36B77BA}" type="datetimeFigureOut">
              <a:rPr lang="en-US" smtClean="0"/>
              <a:t>4/2/2017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A78C4-C27A-4B27-85CF-8A6FB0202898}" type="slidenum">
              <a:rPr lang="en-US" smtClean="0"/>
              <a:t>‹#›</a:t>
            </a:fld>
            <a:endParaRPr lang="en-US"/>
          </a:p>
        </p:txBody>
      </p:sp>
    </p:spTree>
    <p:extLst>
      <p:ext uri="{BB962C8B-B14F-4D97-AF65-F5344CB8AC3E}">
        <p14:creationId xmlns:p14="http://schemas.microsoft.com/office/powerpoint/2010/main" val="774588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ctrTitle"/>
          </p:nvPr>
        </p:nvSpPr>
        <p:spPr>
          <a:xfrm>
            <a:off x="2455863" y="825500"/>
            <a:ext cx="6192837" cy="1747838"/>
          </a:xfrm>
        </p:spPr>
        <p:txBody>
          <a:bodyPr>
            <a:normAutofit fontScale="90000"/>
          </a:bodyPr>
          <a:lstStyle/>
          <a:p>
            <a:pPr eaLnBrk="1" hangingPunct="1">
              <a:defRPr/>
            </a:pPr>
            <a:r>
              <a:rPr lang="en-US" sz="5900" b="0" smtClean="0">
                <a:latin typeface="Garamond" pitchFamily="18" charset="0"/>
              </a:rPr>
              <a:t>STRUKTUR ORGANISASI</a:t>
            </a:r>
          </a:p>
        </p:txBody>
      </p:sp>
      <p:sp>
        <p:nvSpPr>
          <p:cNvPr id="275459" name="Rectangle 3"/>
          <p:cNvSpPr>
            <a:spLocks noGrp="1" noChangeArrowheads="1"/>
          </p:cNvSpPr>
          <p:nvPr>
            <p:ph type="subTitle" idx="1"/>
          </p:nvPr>
        </p:nvSpPr>
        <p:spPr>
          <a:xfrm>
            <a:off x="5410200" y="2514600"/>
            <a:ext cx="2971800" cy="685800"/>
          </a:xfrm>
        </p:spPr>
        <p:txBody>
          <a:bodyPr/>
          <a:lstStyle/>
          <a:p>
            <a:pPr eaLnBrk="1" hangingPunct="1">
              <a:defRPr/>
            </a:pPr>
            <a:r>
              <a:rPr lang="en-US" b="0" smtClean="0">
                <a:latin typeface="Garamond" pitchFamily="18" charset="0"/>
              </a:rPr>
              <a:t>Bab Kesebelas</a:t>
            </a:r>
          </a:p>
        </p:txBody>
      </p:sp>
    </p:spTree>
    <p:extLst>
      <p:ext uri="{BB962C8B-B14F-4D97-AF65-F5344CB8AC3E}">
        <p14:creationId xmlns:p14="http://schemas.microsoft.com/office/powerpoint/2010/main" val="1413833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533400" y="0"/>
            <a:ext cx="8153400" cy="914400"/>
          </a:xfrm>
        </p:spPr>
        <p:txBody>
          <a:bodyPr/>
          <a:lstStyle/>
          <a:p>
            <a:pPr eaLnBrk="1" hangingPunct="1">
              <a:defRPr/>
            </a:pPr>
            <a:r>
              <a:rPr lang="sv-SE" sz="4100" b="1" smtClean="0">
                <a:latin typeface="Garamond" pitchFamily="18" charset="0"/>
              </a:rPr>
              <a:t>Struktur Organisasi Divisi</a:t>
            </a:r>
            <a:endParaRPr lang="en-US" sz="4100" b="1" smtClean="0">
              <a:latin typeface="Garamond" pitchFamily="18" charset="0"/>
            </a:endParaRPr>
          </a:p>
        </p:txBody>
      </p:sp>
      <p:sp>
        <p:nvSpPr>
          <p:cNvPr id="168963" name="Line 3"/>
          <p:cNvSpPr>
            <a:spLocks noChangeShapeType="1"/>
          </p:cNvSpPr>
          <p:nvPr/>
        </p:nvSpPr>
        <p:spPr bwMode="auto">
          <a:xfrm>
            <a:off x="4495800" y="1524000"/>
            <a:ext cx="0" cy="11430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64" name="Line 4"/>
          <p:cNvSpPr>
            <a:spLocks noChangeShapeType="1"/>
          </p:cNvSpPr>
          <p:nvPr/>
        </p:nvSpPr>
        <p:spPr bwMode="auto">
          <a:xfrm>
            <a:off x="2133600" y="2438400"/>
            <a:ext cx="4876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65" name="Line 5"/>
          <p:cNvSpPr>
            <a:spLocks noChangeShapeType="1"/>
          </p:cNvSpPr>
          <p:nvPr/>
        </p:nvSpPr>
        <p:spPr bwMode="auto">
          <a:xfrm>
            <a:off x="2133600" y="24384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66" name="Line 6"/>
          <p:cNvSpPr>
            <a:spLocks noChangeShapeType="1"/>
          </p:cNvSpPr>
          <p:nvPr/>
        </p:nvSpPr>
        <p:spPr bwMode="auto">
          <a:xfrm>
            <a:off x="5791200" y="3124200"/>
            <a:ext cx="0" cy="3276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67" name="Line 7"/>
          <p:cNvSpPr>
            <a:spLocks noChangeShapeType="1"/>
          </p:cNvSpPr>
          <p:nvPr/>
        </p:nvSpPr>
        <p:spPr bwMode="auto">
          <a:xfrm>
            <a:off x="7010400" y="2438400"/>
            <a:ext cx="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68" name="Line 8"/>
          <p:cNvSpPr>
            <a:spLocks noChangeShapeType="1"/>
          </p:cNvSpPr>
          <p:nvPr/>
        </p:nvSpPr>
        <p:spPr bwMode="auto">
          <a:xfrm>
            <a:off x="3429000" y="3124200"/>
            <a:ext cx="0" cy="3276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69" name="AutoShape 9"/>
          <p:cNvSpPr>
            <a:spLocks noChangeArrowheads="1"/>
          </p:cNvSpPr>
          <p:nvPr/>
        </p:nvSpPr>
        <p:spPr bwMode="auto">
          <a:xfrm>
            <a:off x="3581400" y="914400"/>
            <a:ext cx="1905000" cy="6096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3500">
                <a:solidFill>
                  <a:schemeClr val="tx2"/>
                </a:solidFill>
                <a:latin typeface="Tahoma" pitchFamily="34" charset="0"/>
              </a:rPr>
              <a:t>CEO</a:t>
            </a:r>
          </a:p>
        </p:txBody>
      </p:sp>
      <p:sp>
        <p:nvSpPr>
          <p:cNvPr id="168970" name="AutoShape 10"/>
          <p:cNvSpPr>
            <a:spLocks noChangeArrowheads="1"/>
          </p:cNvSpPr>
          <p:nvPr/>
        </p:nvSpPr>
        <p:spPr bwMode="auto">
          <a:xfrm>
            <a:off x="6248400" y="2667000"/>
            <a:ext cx="1828800" cy="7620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a:solidFill>
                  <a:schemeClr val="tx2"/>
                </a:solidFill>
                <a:latin typeface="Tahoma" pitchFamily="34" charset="0"/>
              </a:rPr>
              <a:t>General Manager</a:t>
            </a:r>
          </a:p>
          <a:p>
            <a:pPr algn="ctr"/>
            <a:r>
              <a:rPr lang="en-US">
                <a:solidFill>
                  <a:schemeClr val="tx2"/>
                </a:solidFill>
                <a:latin typeface="Tahoma" pitchFamily="34" charset="0"/>
              </a:rPr>
              <a:t>Division/SBU C</a:t>
            </a:r>
          </a:p>
        </p:txBody>
      </p:sp>
      <p:sp>
        <p:nvSpPr>
          <p:cNvPr id="168971" name="AutoShape 11"/>
          <p:cNvSpPr>
            <a:spLocks noChangeArrowheads="1"/>
          </p:cNvSpPr>
          <p:nvPr/>
        </p:nvSpPr>
        <p:spPr bwMode="auto">
          <a:xfrm>
            <a:off x="3810000" y="2667000"/>
            <a:ext cx="1828800" cy="7620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a:solidFill>
                  <a:schemeClr val="tx2"/>
                </a:solidFill>
                <a:latin typeface="Tahoma" pitchFamily="34" charset="0"/>
              </a:rPr>
              <a:t>General Manager</a:t>
            </a:r>
          </a:p>
          <a:p>
            <a:pPr algn="ctr"/>
            <a:r>
              <a:rPr lang="en-US">
                <a:solidFill>
                  <a:schemeClr val="tx2"/>
                </a:solidFill>
                <a:latin typeface="Tahoma" pitchFamily="34" charset="0"/>
              </a:rPr>
              <a:t>Division/SBU B</a:t>
            </a:r>
          </a:p>
        </p:txBody>
      </p:sp>
      <p:sp>
        <p:nvSpPr>
          <p:cNvPr id="168972" name="AutoShape 12"/>
          <p:cNvSpPr>
            <a:spLocks noChangeArrowheads="1"/>
          </p:cNvSpPr>
          <p:nvPr/>
        </p:nvSpPr>
        <p:spPr bwMode="auto">
          <a:xfrm>
            <a:off x="1371600" y="2743200"/>
            <a:ext cx="1828800" cy="6858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a:solidFill>
                  <a:schemeClr val="tx2"/>
                </a:solidFill>
                <a:latin typeface="Tahoma" pitchFamily="34" charset="0"/>
              </a:rPr>
              <a:t>General Manager</a:t>
            </a:r>
          </a:p>
          <a:p>
            <a:pPr algn="ctr"/>
            <a:r>
              <a:rPr lang="en-US">
                <a:solidFill>
                  <a:schemeClr val="tx2"/>
                </a:solidFill>
                <a:latin typeface="Tahoma" pitchFamily="34" charset="0"/>
              </a:rPr>
              <a:t>Division/SBU A</a:t>
            </a:r>
          </a:p>
        </p:txBody>
      </p:sp>
      <p:sp>
        <p:nvSpPr>
          <p:cNvPr id="168973" name="Line 13"/>
          <p:cNvSpPr>
            <a:spLocks noChangeShapeType="1"/>
          </p:cNvSpPr>
          <p:nvPr/>
        </p:nvSpPr>
        <p:spPr bwMode="auto">
          <a:xfrm>
            <a:off x="3886200" y="1981200"/>
            <a:ext cx="12192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74" name="Line 14"/>
          <p:cNvSpPr>
            <a:spLocks noChangeShapeType="1"/>
          </p:cNvSpPr>
          <p:nvPr/>
        </p:nvSpPr>
        <p:spPr bwMode="auto">
          <a:xfrm>
            <a:off x="762000" y="3124200"/>
            <a:ext cx="0" cy="3276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75" name="Line 15"/>
          <p:cNvSpPr>
            <a:spLocks noChangeShapeType="1"/>
          </p:cNvSpPr>
          <p:nvPr/>
        </p:nvSpPr>
        <p:spPr bwMode="auto">
          <a:xfrm>
            <a:off x="762000" y="3124200"/>
            <a:ext cx="609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76" name="Line 16"/>
          <p:cNvSpPr>
            <a:spLocks noChangeShapeType="1"/>
          </p:cNvSpPr>
          <p:nvPr/>
        </p:nvSpPr>
        <p:spPr bwMode="auto">
          <a:xfrm>
            <a:off x="3429000" y="3124200"/>
            <a:ext cx="381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77" name="Line 17"/>
          <p:cNvSpPr>
            <a:spLocks noChangeShapeType="1"/>
          </p:cNvSpPr>
          <p:nvPr/>
        </p:nvSpPr>
        <p:spPr bwMode="auto">
          <a:xfrm>
            <a:off x="5791200" y="3124200"/>
            <a:ext cx="4572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78" name="Line 18"/>
          <p:cNvSpPr>
            <a:spLocks noChangeShapeType="1"/>
          </p:cNvSpPr>
          <p:nvPr/>
        </p:nvSpPr>
        <p:spPr bwMode="auto">
          <a:xfrm>
            <a:off x="3429000" y="3657600"/>
            <a:ext cx="609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79" name="Line 19"/>
          <p:cNvSpPr>
            <a:spLocks noChangeShapeType="1"/>
          </p:cNvSpPr>
          <p:nvPr/>
        </p:nvSpPr>
        <p:spPr bwMode="auto">
          <a:xfrm>
            <a:off x="5791200" y="3657600"/>
            <a:ext cx="609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80" name="Line 20"/>
          <p:cNvSpPr>
            <a:spLocks noChangeShapeType="1"/>
          </p:cNvSpPr>
          <p:nvPr/>
        </p:nvSpPr>
        <p:spPr bwMode="auto">
          <a:xfrm>
            <a:off x="3429000" y="4267200"/>
            <a:ext cx="609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81" name="Line 21"/>
          <p:cNvSpPr>
            <a:spLocks noChangeShapeType="1"/>
          </p:cNvSpPr>
          <p:nvPr/>
        </p:nvSpPr>
        <p:spPr bwMode="auto">
          <a:xfrm>
            <a:off x="5791200" y="4267200"/>
            <a:ext cx="609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82" name="Line 22"/>
          <p:cNvSpPr>
            <a:spLocks noChangeShapeType="1"/>
          </p:cNvSpPr>
          <p:nvPr/>
        </p:nvSpPr>
        <p:spPr bwMode="auto">
          <a:xfrm>
            <a:off x="3429000" y="6400800"/>
            <a:ext cx="609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83" name="Line 23"/>
          <p:cNvSpPr>
            <a:spLocks noChangeShapeType="1"/>
          </p:cNvSpPr>
          <p:nvPr/>
        </p:nvSpPr>
        <p:spPr bwMode="auto">
          <a:xfrm>
            <a:off x="5791200" y="4953000"/>
            <a:ext cx="609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84" name="Line 24"/>
          <p:cNvSpPr>
            <a:spLocks noChangeShapeType="1"/>
          </p:cNvSpPr>
          <p:nvPr/>
        </p:nvSpPr>
        <p:spPr bwMode="auto">
          <a:xfrm>
            <a:off x="3429000" y="4953000"/>
            <a:ext cx="609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85" name="Line 25"/>
          <p:cNvSpPr>
            <a:spLocks noChangeShapeType="1"/>
          </p:cNvSpPr>
          <p:nvPr/>
        </p:nvSpPr>
        <p:spPr bwMode="auto">
          <a:xfrm>
            <a:off x="762000" y="4267200"/>
            <a:ext cx="609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86" name="Line 26"/>
          <p:cNvSpPr>
            <a:spLocks noChangeShapeType="1"/>
          </p:cNvSpPr>
          <p:nvPr/>
        </p:nvSpPr>
        <p:spPr bwMode="auto">
          <a:xfrm>
            <a:off x="762000" y="4953000"/>
            <a:ext cx="609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87" name="Line 27"/>
          <p:cNvSpPr>
            <a:spLocks noChangeShapeType="1"/>
          </p:cNvSpPr>
          <p:nvPr/>
        </p:nvSpPr>
        <p:spPr bwMode="auto">
          <a:xfrm>
            <a:off x="762000" y="5715000"/>
            <a:ext cx="4572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88" name="Line 28"/>
          <p:cNvSpPr>
            <a:spLocks noChangeShapeType="1"/>
          </p:cNvSpPr>
          <p:nvPr/>
        </p:nvSpPr>
        <p:spPr bwMode="auto">
          <a:xfrm>
            <a:off x="5791200" y="6400800"/>
            <a:ext cx="4572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89" name="Line 29"/>
          <p:cNvSpPr>
            <a:spLocks noChangeShapeType="1"/>
          </p:cNvSpPr>
          <p:nvPr/>
        </p:nvSpPr>
        <p:spPr bwMode="auto">
          <a:xfrm>
            <a:off x="762000" y="6400800"/>
            <a:ext cx="533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90" name="Line 30"/>
          <p:cNvSpPr>
            <a:spLocks noChangeShapeType="1"/>
          </p:cNvSpPr>
          <p:nvPr/>
        </p:nvSpPr>
        <p:spPr bwMode="auto">
          <a:xfrm>
            <a:off x="762000" y="3657600"/>
            <a:ext cx="609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91" name="Line 31"/>
          <p:cNvSpPr>
            <a:spLocks noChangeShapeType="1"/>
          </p:cNvSpPr>
          <p:nvPr/>
        </p:nvSpPr>
        <p:spPr bwMode="auto">
          <a:xfrm>
            <a:off x="3429000" y="5715000"/>
            <a:ext cx="609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92" name="Line 32"/>
          <p:cNvSpPr>
            <a:spLocks noChangeShapeType="1"/>
          </p:cNvSpPr>
          <p:nvPr/>
        </p:nvSpPr>
        <p:spPr bwMode="auto">
          <a:xfrm>
            <a:off x="5791200" y="5715000"/>
            <a:ext cx="609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8993" name="AutoShape 33"/>
          <p:cNvSpPr>
            <a:spLocks noChangeArrowheads="1"/>
          </p:cNvSpPr>
          <p:nvPr/>
        </p:nvSpPr>
        <p:spPr bwMode="auto">
          <a:xfrm>
            <a:off x="3962400" y="5486400"/>
            <a:ext cx="1447800" cy="381000"/>
          </a:xfrm>
          <a:prstGeom prst="flowChartAlternateProcess">
            <a:avLst/>
          </a:prstGeom>
          <a:solidFill>
            <a:schemeClr val="accent1"/>
          </a:solidFill>
          <a:ln w="9525">
            <a:solidFill>
              <a:schemeClr val="tx1"/>
            </a:solidFill>
            <a:miter lim="800000"/>
            <a:headEnd/>
            <a:tailEnd/>
          </a:ln>
        </p:spPr>
        <p:txBody>
          <a:bodyPr wrap="none" anchor="ctr"/>
          <a:lstStyle/>
          <a:p>
            <a:pPr algn="ctr">
              <a:spcBef>
                <a:spcPct val="50000"/>
              </a:spcBef>
            </a:pPr>
            <a:r>
              <a:rPr lang="en-US">
                <a:solidFill>
                  <a:schemeClr val="tx2"/>
                </a:solidFill>
                <a:latin typeface="Tahoma" pitchFamily="34" charset="0"/>
              </a:rPr>
              <a:t>Marketing</a:t>
            </a:r>
          </a:p>
        </p:txBody>
      </p:sp>
      <p:sp>
        <p:nvSpPr>
          <p:cNvPr id="168994" name="AutoShape 34"/>
          <p:cNvSpPr>
            <a:spLocks noChangeArrowheads="1"/>
          </p:cNvSpPr>
          <p:nvPr/>
        </p:nvSpPr>
        <p:spPr bwMode="auto">
          <a:xfrm>
            <a:off x="3657600" y="6172200"/>
            <a:ext cx="1905000" cy="381000"/>
          </a:xfrm>
          <a:prstGeom prst="flowChartAlternateProcess">
            <a:avLst/>
          </a:prstGeom>
          <a:solidFill>
            <a:schemeClr val="accent1"/>
          </a:solidFill>
          <a:ln w="9525">
            <a:solidFill>
              <a:schemeClr val="tx1"/>
            </a:solidFill>
            <a:miter lim="800000"/>
            <a:headEnd/>
            <a:tailEnd/>
          </a:ln>
        </p:spPr>
        <p:txBody>
          <a:bodyPr wrap="none" anchor="ctr"/>
          <a:lstStyle/>
          <a:p>
            <a:pPr algn="ctr">
              <a:spcBef>
                <a:spcPct val="50000"/>
              </a:spcBef>
            </a:pPr>
            <a:r>
              <a:rPr lang="en-US" sz="1500">
                <a:solidFill>
                  <a:schemeClr val="tx2"/>
                </a:solidFill>
                <a:latin typeface="Tahoma" pitchFamily="34" charset="0"/>
              </a:rPr>
              <a:t>Production/Operation</a:t>
            </a:r>
          </a:p>
        </p:txBody>
      </p:sp>
      <p:sp>
        <p:nvSpPr>
          <p:cNvPr id="168995" name="AutoShape 35"/>
          <p:cNvSpPr>
            <a:spLocks noChangeArrowheads="1"/>
          </p:cNvSpPr>
          <p:nvPr/>
        </p:nvSpPr>
        <p:spPr bwMode="auto">
          <a:xfrm>
            <a:off x="1219200" y="5410200"/>
            <a:ext cx="1905000" cy="609600"/>
          </a:xfrm>
          <a:prstGeom prst="flowChartAlternateProcess">
            <a:avLst/>
          </a:prstGeom>
          <a:solidFill>
            <a:schemeClr val="accent1"/>
          </a:solidFill>
          <a:ln w="9525">
            <a:solidFill>
              <a:schemeClr val="tx1"/>
            </a:solidFill>
            <a:miter lim="800000"/>
            <a:headEnd/>
            <a:tailEnd/>
          </a:ln>
        </p:spPr>
        <p:txBody>
          <a:bodyPr wrap="none" anchor="ctr"/>
          <a:lstStyle/>
          <a:p>
            <a:pPr>
              <a:spcBef>
                <a:spcPct val="50000"/>
              </a:spcBef>
            </a:pPr>
            <a:r>
              <a:rPr lang="en-US" sz="1500">
                <a:solidFill>
                  <a:schemeClr val="tx2"/>
                </a:solidFill>
                <a:latin typeface="Tahoma" pitchFamily="34" charset="0"/>
              </a:rPr>
              <a:t>Manager, marketing</a:t>
            </a:r>
            <a:br>
              <a:rPr lang="en-US" sz="1500">
                <a:solidFill>
                  <a:schemeClr val="tx2"/>
                </a:solidFill>
                <a:latin typeface="Tahoma" pitchFamily="34" charset="0"/>
              </a:rPr>
            </a:br>
            <a:r>
              <a:rPr lang="en-US" sz="1500">
                <a:solidFill>
                  <a:schemeClr val="tx2"/>
                </a:solidFill>
                <a:latin typeface="Tahoma" pitchFamily="34" charset="0"/>
              </a:rPr>
              <a:t>and sales</a:t>
            </a:r>
          </a:p>
        </p:txBody>
      </p:sp>
      <p:sp>
        <p:nvSpPr>
          <p:cNvPr id="168996" name="AutoShape 36"/>
          <p:cNvSpPr>
            <a:spLocks noChangeArrowheads="1"/>
          </p:cNvSpPr>
          <p:nvPr/>
        </p:nvSpPr>
        <p:spPr bwMode="auto">
          <a:xfrm>
            <a:off x="6248400" y="5486400"/>
            <a:ext cx="1447800" cy="381000"/>
          </a:xfrm>
          <a:prstGeom prst="flowChartAlternateProcess">
            <a:avLst/>
          </a:prstGeom>
          <a:solidFill>
            <a:schemeClr val="accent1"/>
          </a:solidFill>
          <a:ln w="9525">
            <a:solidFill>
              <a:schemeClr val="tx1"/>
            </a:solidFill>
            <a:miter lim="800000"/>
            <a:headEnd/>
            <a:tailEnd/>
          </a:ln>
        </p:spPr>
        <p:txBody>
          <a:bodyPr wrap="none" anchor="ctr"/>
          <a:lstStyle/>
          <a:p>
            <a:pPr algn="ctr">
              <a:spcBef>
                <a:spcPct val="50000"/>
              </a:spcBef>
            </a:pPr>
            <a:r>
              <a:rPr lang="en-US">
                <a:solidFill>
                  <a:schemeClr val="tx2"/>
                </a:solidFill>
                <a:latin typeface="Tahoma" pitchFamily="34" charset="0"/>
              </a:rPr>
              <a:t>Marketing</a:t>
            </a:r>
          </a:p>
        </p:txBody>
      </p:sp>
      <p:sp>
        <p:nvSpPr>
          <p:cNvPr id="168997" name="AutoShape 37"/>
          <p:cNvSpPr>
            <a:spLocks noChangeArrowheads="1"/>
          </p:cNvSpPr>
          <p:nvPr/>
        </p:nvSpPr>
        <p:spPr bwMode="auto">
          <a:xfrm>
            <a:off x="1219200" y="6096000"/>
            <a:ext cx="1981200" cy="533400"/>
          </a:xfrm>
          <a:prstGeom prst="flowChartAlternateProcess">
            <a:avLst/>
          </a:prstGeom>
          <a:solidFill>
            <a:schemeClr val="accent1"/>
          </a:solidFill>
          <a:ln w="9525">
            <a:solidFill>
              <a:schemeClr val="tx1"/>
            </a:solidFill>
            <a:miter lim="800000"/>
            <a:headEnd/>
            <a:tailEnd/>
          </a:ln>
        </p:spPr>
        <p:txBody>
          <a:bodyPr wrap="none" anchor="ctr"/>
          <a:lstStyle/>
          <a:p>
            <a:pPr>
              <a:spcBef>
                <a:spcPct val="50000"/>
              </a:spcBef>
            </a:pPr>
            <a:r>
              <a:rPr lang="en-US" sz="1500">
                <a:solidFill>
                  <a:schemeClr val="tx2"/>
                </a:solidFill>
                <a:latin typeface="Tahoma" pitchFamily="34" charset="0"/>
              </a:rPr>
              <a:t>Manager,</a:t>
            </a:r>
            <a:br>
              <a:rPr lang="en-US" sz="1500">
                <a:solidFill>
                  <a:schemeClr val="tx2"/>
                </a:solidFill>
                <a:latin typeface="Tahoma" pitchFamily="34" charset="0"/>
              </a:rPr>
            </a:br>
            <a:r>
              <a:rPr lang="en-US" sz="1500">
                <a:solidFill>
                  <a:schemeClr val="tx2"/>
                </a:solidFill>
                <a:latin typeface="Tahoma" pitchFamily="34" charset="0"/>
              </a:rPr>
              <a:t>Production/Operation</a:t>
            </a:r>
          </a:p>
        </p:txBody>
      </p:sp>
      <p:sp>
        <p:nvSpPr>
          <p:cNvPr id="168998" name="AutoShape 38"/>
          <p:cNvSpPr>
            <a:spLocks noChangeArrowheads="1"/>
          </p:cNvSpPr>
          <p:nvPr/>
        </p:nvSpPr>
        <p:spPr bwMode="auto">
          <a:xfrm>
            <a:off x="6248400" y="6172200"/>
            <a:ext cx="1905000" cy="381000"/>
          </a:xfrm>
          <a:prstGeom prst="flowChartAlternateProcess">
            <a:avLst/>
          </a:prstGeom>
          <a:solidFill>
            <a:schemeClr val="accent1"/>
          </a:solidFill>
          <a:ln w="9525">
            <a:solidFill>
              <a:schemeClr val="tx1"/>
            </a:solidFill>
            <a:miter lim="800000"/>
            <a:headEnd/>
            <a:tailEnd/>
          </a:ln>
        </p:spPr>
        <p:txBody>
          <a:bodyPr wrap="none" anchor="ctr"/>
          <a:lstStyle/>
          <a:p>
            <a:pPr algn="ctr">
              <a:spcBef>
                <a:spcPct val="50000"/>
              </a:spcBef>
            </a:pPr>
            <a:r>
              <a:rPr lang="en-US" sz="1500">
                <a:solidFill>
                  <a:schemeClr val="tx2"/>
                </a:solidFill>
                <a:latin typeface="Tahoma" pitchFamily="34" charset="0"/>
              </a:rPr>
              <a:t>Production/Operation</a:t>
            </a:r>
          </a:p>
        </p:txBody>
      </p:sp>
      <p:sp>
        <p:nvSpPr>
          <p:cNvPr id="168999" name="AutoShape 39"/>
          <p:cNvSpPr>
            <a:spLocks noChangeArrowheads="1"/>
          </p:cNvSpPr>
          <p:nvPr/>
        </p:nvSpPr>
        <p:spPr bwMode="auto">
          <a:xfrm>
            <a:off x="1371600" y="4724400"/>
            <a:ext cx="1828800" cy="457200"/>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ct val="50000"/>
              </a:spcBef>
            </a:pPr>
            <a:r>
              <a:rPr lang="en-US" sz="1500">
                <a:solidFill>
                  <a:schemeClr val="tx2"/>
                </a:solidFill>
                <a:latin typeface="Tahoma" pitchFamily="34" charset="0"/>
              </a:rPr>
              <a:t>Manager, marketing</a:t>
            </a:r>
            <a:br>
              <a:rPr lang="en-US" sz="1500">
                <a:solidFill>
                  <a:schemeClr val="tx2"/>
                </a:solidFill>
                <a:latin typeface="Tahoma" pitchFamily="34" charset="0"/>
              </a:rPr>
            </a:br>
            <a:r>
              <a:rPr lang="en-US" sz="1500">
                <a:solidFill>
                  <a:schemeClr val="tx2"/>
                </a:solidFill>
                <a:latin typeface="Tahoma" pitchFamily="34" charset="0"/>
              </a:rPr>
              <a:t>and sales</a:t>
            </a:r>
          </a:p>
        </p:txBody>
      </p:sp>
      <p:sp>
        <p:nvSpPr>
          <p:cNvPr id="169000" name="AutoShape 40"/>
          <p:cNvSpPr>
            <a:spLocks noChangeArrowheads="1"/>
          </p:cNvSpPr>
          <p:nvPr/>
        </p:nvSpPr>
        <p:spPr bwMode="auto">
          <a:xfrm>
            <a:off x="1371600" y="4038600"/>
            <a:ext cx="1905000" cy="457200"/>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ct val="50000"/>
              </a:spcBef>
            </a:pPr>
            <a:r>
              <a:rPr lang="en-US" sz="1500">
                <a:solidFill>
                  <a:schemeClr val="tx2"/>
                </a:solidFill>
                <a:latin typeface="Tahoma" pitchFamily="34" charset="0"/>
              </a:rPr>
              <a:t>Manager, marketing</a:t>
            </a:r>
            <a:br>
              <a:rPr lang="en-US" sz="1500">
                <a:solidFill>
                  <a:schemeClr val="tx2"/>
                </a:solidFill>
                <a:latin typeface="Tahoma" pitchFamily="34" charset="0"/>
              </a:rPr>
            </a:br>
            <a:r>
              <a:rPr lang="en-US" sz="1500">
                <a:solidFill>
                  <a:schemeClr val="tx2"/>
                </a:solidFill>
                <a:latin typeface="Tahoma" pitchFamily="34" charset="0"/>
              </a:rPr>
              <a:t>and sales</a:t>
            </a:r>
          </a:p>
        </p:txBody>
      </p:sp>
      <p:sp>
        <p:nvSpPr>
          <p:cNvPr id="169001" name="AutoShape 41"/>
          <p:cNvSpPr>
            <a:spLocks noChangeArrowheads="1"/>
          </p:cNvSpPr>
          <p:nvPr/>
        </p:nvSpPr>
        <p:spPr bwMode="auto">
          <a:xfrm>
            <a:off x="1371600" y="3505200"/>
            <a:ext cx="1905000" cy="457200"/>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ct val="50000"/>
              </a:spcBef>
            </a:pPr>
            <a:r>
              <a:rPr lang="en-US" sz="1500">
                <a:solidFill>
                  <a:schemeClr val="tx2"/>
                </a:solidFill>
                <a:latin typeface="Tahoma" pitchFamily="34" charset="0"/>
              </a:rPr>
              <a:t>Manager, Human</a:t>
            </a:r>
            <a:br>
              <a:rPr lang="en-US" sz="1500">
                <a:solidFill>
                  <a:schemeClr val="tx2"/>
                </a:solidFill>
                <a:latin typeface="Tahoma" pitchFamily="34" charset="0"/>
              </a:rPr>
            </a:br>
            <a:r>
              <a:rPr lang="en-US" sz="1500">
                <a:solidFill>
                  <a:schemeClr val="tx2"/>
                </a:solidFill>
                <a:latin typeface="Tahoma" pitchFamily="34" charset="0"/>
              </a:rPr>
              <a:t>Resources</a:t>
            </a:r>
          </a:p>
        </p:txBody>
      </p:sp>
      <p:sp>
        <p:nvSpPr>
          <p:cNvPr id="169002" name="AutoShape 42"/>
          <p:cNvSpPr>
            <a:spLocks noChangeArrowheads="1"/>
          </p:cNvSpPr>
          <p:nvPr/>
        </p:nvSpPr>
        <p:spPr bwMode="auto">
          <a:xfrm>
            <a:off x="4162425" y="4748213"/>
            <a:ext cx="1447800" cy="381000"/>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spcBef>
                <a:spcPct val="50000"/>
              </a:spcBef>
            </a:pPr>
            <a:r>
              <a:rPr lang="en-US" sz="1500">
                <a:solidFill>
                  <a:schemeClr val="tx2"/>
                </a:solidFill>
                <a:latin typeface="Tahoma" pitchFamily="34" charset="0"/>
              </a:rPr>
              <a:t>Division Planning</a:t>
            </a:r>
          </a:p>
        </p:txBody>
      </p:sp>
      <p:sp>
        <p:nvSpPr>
          <p:cNvPr id="169003" name="AutoShape 43"/>
          <p:cNvSpPr>
            <a:spLocks noChangeArrowheads="1"/>
          </p:cNvSpPr>
          <p:nvPr/>
        </p:nvSpPr>
        <p:spPr bwMode="auto">
          <a:xfrm>
            <a:off x="4038600" y="4038600"/>
            <a:ext cx="1447800" cy="381000"/>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ct val="50000"/>
              </a:spcBef>
            </a:pPr>
            <a:r>
              <a:rPr lang="en-US" sz="1500">
                <a:solidFill>
                  <a:schemeClr val="tx2"/>
                </a:solidFill>
                <a:latin typeface="Tahoma" pitchFamily="34" charset="0"/>
              </a:rPr>
              <a:t>Accounting and</a:t>
            </a:r>
            <a:br>
              <a:rPr lang="en-US" sz="1500">
                <a:solidFill>
                  <a:schemeClr val="tx2"/>
                </a:solidFill>
                <a:latin typeface="Tahoma" pitchFamily="34" charset="0"/>
              </a:rPr>
            </a:br>
            <a:r>
              <a:rPr lang="en-US" sz="1500">
                <a:solidFill>
                  <a:schemeClr val="tx2"/>
                </a:solidFill>
                <a:latin typeface="Tahoma" pitchFamily="34" charset="0"/>
              </a:rPr>
              <a:t>Control</a:t>
            </a:r>
          </a:p>
        </p:txBody>
      </p:sp>
      <p:sp>
        <p:nvSpPr>
          <p:cNvPr id="169004" name="AutoShape 44"/>
          <p:cNvSpPr>
            <a:spLocks noChangeArrowheads="1"/>
          </p:cNvSpPr>
          <p:nvPr/>
        </p:nvSpPr>
        <p:spPr bwMode="auto">
          <a:xfrm>
            <a:off x="4038600" y="3505200"/>
            <a:ext cx="1447800" cy="381000"/>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spcBef>
                <a:spcPct val="50000"/>
              </a:spcBef>
            </a:pPr>
            <a:r>
              <a:rPr lang="en-US" sz="1500">
                <a:solidFill>
                  <a:schemeClr val="tx2"/>
                </a:solidFill>
                <a:latin typeface="Tahoma" pitchFamily="34" charset="0"/>
              </a:rPr>
              <a:t>Personnel</a:t>
            </a:r>
          </a:p>
        </p:txBody>
      </p:sp>
      <p:sp>
        <p:nvSpPr>
          <p:cNvPr id="169005" name="AutoShape 45"/>
          <p:cNvSpPr>
            <a:spLocks noChangeArrowheads="1"/>
          </p:cNvSpPr>
          <p:nvPr/>
        </p:nvSpPr>
        <p:spPr bwMode="auto">
          <a:xfrm>
            <a:off x="6381750" y="3462338"/>
            <a:ext cx="1447800" cy="381000"/>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spcBef>
                <a:spcPct val="50000"/>
              </a:spcBef>
            </a:pPr>
            <a:r>
              <a:rPr lang="en-US" sz="1500">
                <a:solidFill>
                  <a:schemeClr val="tx2"/>
                </a:solidFill>
                <a:latin typeface="Tahoma" pitchFamily="34" charset="0"/>
              </a:rPr>
              <a:t>Personnel</a:t>
            </a:r>
          </a:p>
        </p:txBody>
      </p:sp>
      <p:sp>
        <p:nvSpPr>
          <p:cNvPr id="169006" name="AutoShape 46"/>
          <p:cNvSpPr>
            <a:spLocks noChangeArrowheads="1"/>
          </p:cNvSpPr>
          <p:nvPr/>
        </p:nvSpPr>
        <p:spPr bwMode="auto">
          <a:xfrm>
            <a:off x="6553200" y="4114800"/>
            <a:ext cx="1447800" cy="381000"/>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ct val="50000"/>
              </a:spcBef>
            </a:pPr>
            <a:r>
              <a:rPr lang="en-US" sz="1500">
                <a:solidFill>
                  <a:schemeClr val="tx2"/>
                </a:solidFill>
                <a:latin typeface="Tahoma" pitchFamily="34" charset="0"/>
              </a:rPr>
              <a:t>Accounting and</a:t>
            </a:r>
            <a:br>
              <a:rPr lang="en-US" sz="1500">
                <a:solidFill>
                  <a:schemeClr val="tx2"/>
                </a:solidFill>
                <a:latin typeface="Tahoma" pitchFamily="34" charset="0"/>
              </a:rPr>
            </a:br>
            <a:r>
              <a:rPr lang="en-US" sz="1500">
                <a:solidFill>
                  <a:schemeClr val="tx2"/>
                </a:solidFill>
                <a:latin typeface="Tahoma" pitchFamily="34" charset="0"/>
              </a:rPr>
              <a:t>Control</a:t>
            </a:r>
          </a:p>
        </p:txBody>
      </p:sp>
      <p:sp>
        <p:nvSpPr>
          <p:cNvPr id="169007" name="AutoShape 47"/>
          <p:cNvSpPr>
            <a:spLocks noChangeArrowheads="1"/>
          </p:cNvSpPr>
          <p:nvPr/>
        </p:nvSpPr>
        <p:spPr bwMode="auto">
          <a:xfrm>
            <a:off x="6553200" y="4724400"/>
            <a:ext cx="1447800" cy="381000"/>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spcBef>
                <a:spcPct val="50000"/>
              </a:spcBef>
            </a:pPr>
            <a:r>
              <a:rPr lang="en-US" sz="1500">
                <a:solidFill>
                  <a:schemeClr val="tx2"/>
                </a:solidFill>
                <a:latin typeface="Tahoma" pitchFamily="34" charset="0"/>
              </a:rPr>
              <a:t>Division Planning</a:t>
            </a:r>
          </a:p>
        </p:txBody>
      </p:sp>
      <p:sp>
        <p:nvSpPr>
          <p:cNvPr id="169008" name="AutoShape 48"/>
          <p:cNvSpPr>
            <a:spLocks noChangeArrowheads="1"/>
          </p:cNvSpPr>
          <p:nvPr/>
        </p:nvSpPr>
        <p:spPr bwMode="auto">
          <a:xfrm>
            <a:off x="5410200" y="1752600"/>
            <a:ext cx="1447800" cy="381000"/>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spcBef>
                <a:spcPct val="50000"/>
              </a:spcBef>
            </a:pPr>
            <a:r>
              <a:rPr lang="en-US" sz="1500">
                <a:solidFill>
                  <a:schemeClr val="tx2"/>
                </a:solidFill>
                <a:latin typeface="Tahoma" pitchFamily="34" charset="0"/>
              </a:rPr>
              <a:t>Vice President,</a:t>
            </a:r>
            <a:br>
              <a:rPr lang="en-US" sz="1500">
                <a:solidFill>
                  <a:schemeClr val="tx2"/>
                </a:solidFill>
                <a:latin typeface="Tahoma" pitchFamily="34" charset="0"/>
              </a:rPr>
            </a:br>
            <a:r>
              <a:rPr lang="en-US" sz="1500">
                <a:solidFill>
                  <a:schemeClr val="tx2"/>
                </a:solidFill>
                <a:latin typeface="Tahoma" pitchFamily="34" charset="0"/>
              </a:rPr>
              <a:t>Operating Support</a:t>
            </a:r>
          </a:p>
        </p:txBody>
      </p:sp>
      <p:sp>
        <p:nvSpPr>
          <p:cNvPr id="169009" name="AutoShape 49"/>
          <p:cNvSpPr>
            <a:spLocks noChangeArrowheads="1"/>
          </p:cNvSpPr>
          <p:nvPr/>
        </p:nvSpPr>
        <p:spPr bwMode="auto">
          <a:xfrm>
            <a:off x="2057400" y="1752600"/>
            <a:ext cx="1447800" cy="381000"/>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spcBef>
                <a:spcPct val="50000"/>
              </a:spcBef>
            </a:pPr>
            <a:r>
              <a:rPr lang="en-US" sz="1500">
                <a:solidFill>
                  <a:schemeClr val="tx2"/>
                </a:solidFill>
                <a:latin typeface="Tahoma" pitchFamily="34" charset="0"/>
              </a:rPr>
              <a:t>Vice President,</a:t>
            </a:r>
            <a:br>
              <a:rPr lang="en-US" sz="1500">
                <a:solidFill>
                  <a:schemeClr val="tx2"/>
                </a:solidFill>
                <a:latin typeface="Tahoma" pitchFamily="34" charset="0"/>
              </a:rPr>
            </a:br>
            <a:r>
              <a:rPr lang="en-US" sz="1500">
                <a:solidFill>
                  <a:schemeClr val="tx2"/>
                </a:solidFill>
                <a:latin typeface="Tahoma" pitchFamily="34" charset="0"/>
              </a:rPr>
              <a:t>Adminstrative Services</a:t>
            </a:r>
          </a:p>
        </p:txBody>
      </p:sp>
    </p:spTree>
    <p:extLst>
      <p:ext uri="{BB962C8B-B14F-4D97-AF65-F5344CB8AC3E}">
        <p14:creationId xmlns:p14="http://schemas.microsoft.com/office/powerpoint/2010/main" val="1168473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xfrm>
            <a:off x="457200" y="228600"/>
            <a:ext cx="8229600" cy="1143000"/>
          </a:xfrm>
        </p:spPr>
        <p:txBody>
          <a:bodyPr/>
          <a:lstStyle/>
          <a:p>
            <a:pPr eaLnBrk="1" hangingPunct="1">
              <a:defRPr/>
            </a:pPr>
            <a:r>
              <a:rPr lang="sv-SE" b="1" smtClean="0">
                <a:latin typeface="Garamond" pitchFamily="18" charset="0"/>
              </a:rPr>
              <a:t>Struktur Organisasi Matriks</a:t>
            </a:r>
            <a:r>
              <a:rPr lang="en-US" smtClean="0">
                <a:latin typeface="Garamond" pitchFamily="18" charset="0"/>
              </a:rPr>
              <a:t> </a:t>
            </a:r>
          </a:p>
        </p:txBody>
      </p:sp>
      <p:sp>
        <p:nvSpPr>
          <p:cNvPr id="169987" name="Rectangle 3"/>
          <p:cNvSpPr>
            <a:spLocks noGrp="1" noChangeArrowheads="1"/>
          </p:cNvSpPr>
          <p:nvPr>
            <p:ph type="body" idx="1"/>
          </p:nvPr>
        </p:nvSpPr>
        <p:spPr>
          <a:xfrm>
            <a:off x="457200" y="1524000"/>
            <a:ext cx="8229600" cy="4876800"/>
          </a:xfrm>
        </p:spPr>
        <p:txBody>
          <a:bodyPr/>
          <a:lstStyle/>
          <a:p>
            <a:pPr eaLnBrk="1" hangingPunct="1">
              <a:lnSpc>
                <a:spcPct val="80000"/>
              </a:lnSpc>
              <a:buFontTx/>
              <a:buNone/>
              <a:tabLst>
                <a:tab pos="515938" algn="l"/>
              </a:tabLst>
            </a:pPr>
            <a:r>
              <a:rPr lang="en-US" sz="2800" smtClean="0">
                <a:latin typeface="Tahoma" pitchFamily="34" charset="0"/>
              </a:rPr>
              <a:t>Keunggulan :</a:t>
            </a:r>
          </a:p>
          <a:p>
            <a:pPr eaLnBrk="1" hangingPunct="1">
              <a:lnSpc>
                <a:spcPct val="80000"/>
              </a:lnSpc>
              <a:buClr>
                <a:schemeClr val="tx1"/>
              </a:buClr>
              <a:buFont typeface="Wingdings" pitchFamily="2" charset="2"/>
              <a:buChar char="v"/>
              <a:tabLst>
                <a:tab pos="515938" algn="l"/>
              </a:tabLst>
            </a:pPr>
            <a:r>
              <a:rPr lang="sv-SE" sz="2800" smtClean="0">
                <a:latin typeface="Tahoma" pitchFamily="34" charset="0"/>
              </a:rPr>
              <a:t> 	mengakomodasi beragam kegiatan bisnis yg 	berorientasi pada proyek</a:t>
            </a:r>
          </a:p>
          <a:p>
            <a:pPr eaLnBrk="1" hangingPunct="1">
              <a:lnSpc>
                <a:spcPct val="80000"/>
              </a:lnSpc>
              <a:buClr>
                <a:schemeClr val="tx1"/>
              </a:buClr>
              <a:buFont typeface="Wingdings" pitchFamily="2" charset="2"/>
              <a:buChar char="v"/>
              <a:tabLst>
                <a:tab pos="515938" algn="l"/>
              </a:tabLst>
            </a:pPr>
            <a:r>
              <a:rPr lang="sv-SE" sz="2800" smtClean="0">
                <a:latin typeface="Tahoma" pitchFamily="34" charset="0"/>
              </a:rPr>
              <a:t> 	menyediakan dasar pelatihan manajemen 	untuk manajer strategik</a:t>
            </a:r>
          </a:p>
          <a:p>
            <a:pPr eaLnBrk="1" hangingPunct="1">
              <a:lnSpc>
                <a:spcPct val="80000"/>
              </a:lnSpc>
              <a:buClr>
                <a:schemeClr val="tx1"/>
              </a:buClr>
              <a:buFont typeface="Wingdings" pitchFamily="2" charset="2"/>
              <a:buChar char="v"/>
              <a:tabLst>
                <a:tab pos="515938" algn="l"/>
              </a:tabLst>
            </a:pPr>
            <a:r>
              <a:rPr lang="sv-SE" sz="2800" smtClean="0">
                <a:latin typeface="Tahoma" pitchFamily="34" charset="0"/>
              </a:rPr>
              <a:t> 	memaksimalkan pemanfaatan manajer-	manajer fungsional secara efisien</a:t>
            </a:r>
          </a:p>
          <a:p>
            <a:pPr eaLnBrk="1" hangingPunct="1">
              <a:lnSpc>
                <a:spcPct val="80000"/>
              </a:lnSpc>
              <a:buClr>
                <a:schemeClr val="tx1"/>
              </a:buClr>
              <a:buFont typeface="Wingdings" pitchFamily="2" charset="2"/>
              <a:buChar char="v"/>
              <a:tabLst>
                <a:tab pos="515938" algn="l"/>
              </a:tabLst>
            </a:pPr>
            <a:r>
              <a:rPr lang="sv-SE" sz="2800" smtClean="0">
                <a:latin typeface="Tahoma" pitchFamily="34" charset="0"/>
              </a:rPr>
              <a:t> 	memupuk kreativitas dan banyak sumber 	keragaman</a:t>
            </a:r>
          </a:p>
          <a:p>
            <a:pPr eaLnBrk="1" hangingPunct="1">
              <a:lnSpc>
                <a:spcPct val="80000"/>
              </a:lnSpc>
              <a:buClr>
                <a:schemeClr val="tx1"/>
              </a:buClr>
              <a:buFont typeface="Wingdings" pitchFamily="2" charset="2"/>
              <a:buChar char="v"/>
              <a:tabLst>
                <a:tab pos="515938" algn="l"/>
              </a:tabLst>
            </a:pPr>
            <a:r>
              <a:rPr lang="sv-SE" sz="2800" smtClean="0">
                <a:latin typeface="Tahoma" pitchFamily="34" charset="0"/>
              </a:rPr>
              <a:t> 	memberikan kepada manajemen menegah 	kontak lebih luas dengan masalah-masalah 	strategik</a:t>
            </a:r>
            <a:r>
              <a:rPr lang="en-US" sz="2800" smtClean="0">
                <a:latin typeface="Tahoma" pitchFamily="34" charset="0"/>
              </a:rPr>
              <a:t>     </a:t>
            </a:r>
          </a:p>
        </p:txBody>
      </p:sp>
    </p:spTree>
    <p:extLst>
      <p:ext uri="{BB962C8B-B14F-4D97-AF65-F5344CB8AC3E}">
        <p14:creationId xmlns:p14="http://schemas.microsoft.com/office/powerpoint/2010/main" val="1703449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a:xfrm>
            <a:off x="457200" y="228600"/>
            <a:ext cx="8229600" cy="1143000"/>
          </a:xfrm>
        </p:spPr>
        <p:txBody>
          <a:bodyPr/>
          <a:lstStyle/>
          <a:p>
            <a:pPr eaLnBrk="1" hangingPunct="1">
              <a:defRPr/>
            </a:pPr>
            <a:r>
              <a:rPr lang="sv-SE" sz="4500" b="1" smtClean="0">
                <a:latin typeface="Garamond" pitchFamily="18" charset="0"/>
              </a:rPr>
              <a:t>Struktur Organisasi Matriks</a:t>
            </a:r>
            <a:r>
              <a:rPr lang="en-US" sz="4500" smtClean="0">
                <a:latin typeface="Garamond" pitchFamily="18" charset="0"/>
              </a:rPr>
              <a:t> </a:t>
            </a:r>
          </a:p>
        </p:txBody>
      </p:sp>
      <p:sp>
        <p:nvSpPr>
          <p:cNvPr id="171011" name="Rectangle 3"/>
          <p:cNvSpPr>
            <a:spLocks noGrp="1" noChangeArrowheads="1"/>
          </p:cNvSpPr>
          <p:nvPr>
            <p:ph type="body" idx="1"/>
          </p:nvPr>
        </p:nvSpPr>
        <p:spPr>
          <a:xfrm>
            <a:off x="457200" y="1524000"/>
            <a:ext cx="8229600" cy="4876800"/>
          </a:xfrm>
        </p:spPr>
        <p:txBody>
          <a:bodyPr/>
          <a:lstStyle/>
          <a:p>
            <a:pPr eaLnBrk="1" hangingPunct="1">
              <a:buFontTx/>
              <a:buNone/>
              <a:tabLst>
                <a:tab pos="515938" algn="l"/>
              </a:tabLst>
            </a:pPr>
            <a:r>
              <a:rPr lang="en-US" smtClean="0">
                <a:latin typeface="Tahoma" pitchFamily="34" charset="0"/>
              </a:rPr>
              <a:t>Kelemahan :</a:t>
            </a:r>
          </a:p>
          <a:p>
            <a:pPr eaLnBrk="1" hangingPunct="1">
              <a:buClr>
                <a:schemeClr val="tx1"/>
              </a:buClr>
              <a:buFont typeface="Wingdings" pitchFamily="2" charset="2"/>
              <a:buChar char="v"/>
              <a:tabLst>
                <a:tab pos="515938" algn="l"/>
              </a:tabLst>
            </a:pPr>
            <a:r>
              <a:rPr lang="sv-SE" smtClean="0">
                <a:latin typeface="Tahoma" pitchFamily="34" charset="0"/>
              </a:rPr>
              <a:t> 	dapat menimbulkan kebingungan dan 	kebijakan-kebijakan yang kontradiktif</a:t>
            </a:r>
            <a:endParaRPr lang="es-ES" smtClean="0">
              <a:latin typeface="Tahoma" pitchFamily="34" charset="0"/>
            </a:endParaRPr>
          </a:p>
          <a:p>
            <a:pPr eaLnBrk="1" hangingPunct="1">
              <a:buClr>
                <a:schemeClr val="tx1"/>
              </a:buClr>
              <a:buFont typeface="Wingdings" pitchFamily="2" charset="2"/>
              <a:buChar char="v"/>
              <a:tabLst>
                <a:tab pos="515938" algn="l"/>
              </a:tabLst>
            </a:pPr>
            <a:r>
              <a:rPr lang="es-ES" smtClean="0">
                <a:latin typeface="Tahoma" pitchFamily="34" charset="0"/>
              </a:rPr>
              <a:t> 	menuntut koordinasi horisontal dan 	vertikal yang luar biasa</a:t>
            </a:r>
          </a:p>
          <a:p>
            <a:pPr eaLnBrk="1" hangingPunct="1">
              <a:buClr>
                <a:schemeClr val="tx1"/>
              </a:buClr>
              <a:buFont typeface="Wingdings" pitchFamily="2" charset="2"/>
              <a:buChar char="v"/>
              <a:tabLst>
                <a:tab pos="515938" algn="l"/>
              </a:tabLst>
            </a:pPr>
            <a:r>
              <a:rPr lang="es-ES" smtClean="0">
                <a:latin typeface="Tahoma" pitchFamily="34" charset="0"/>
              </a:rPr>
              <a:t> 	dapat menimbulkan lalu lintas informasi 	dan pelaporan yang berlebihan</a:t>
            </a:r>
          </a:p>
          <a:p>
            <a:pPr eaLnBrk="1" hangingPunct="1">
              <a:buClr>
                <a:schemeClr val="tx1"/>
              </a:buClr>
              <a:buFont typeface="Wingdings" pitchFamily="2" charset="2"/>
              <a:buChar char="v"/>
              <a:tabLst>
                <a:tab pos="515938" algn="l"/>
              </a:tabLst>
            </a:pPr>
            <a:r>
              <a:rPr lang="es-ES" smtClean="0">
                <a:latin typeface="Tahoma" pitchFamily="34" charset="0"/>
              </a:rPr>
              <a:t> 	dapat memicu konflik dan kehilangan 	tanggung jawab</a:t>
            </a:r>
            <a:r>
              <a:rPr lang="en-US" smtClean="0">
                <a:latin typeface="Tahoma" pitchFamily="34" charset="0"/>
              </a:rPr>
              <a:t>      </a:t>
            </a:r>
          </a:p>
        </p:txBody>
      </p:sp>
    </p:spTree>
    <p:extLst>
      <p:ext uri="{BB962C8B-B14F-4D97-AF65-F5344CB8AC3E}">
        <p14:creationId xmlns:p14="http://schemas.microsoft.com/office/powerpoint/2010/main" val="18433408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533400" y="0"/>
            <a:ext cx="8153400" cy="914400"/>
          </a:xfrm>
        </p:spPr>
        <p:txBody>
          <a:bodyPr/>
          <a:lstStyle/>
          <a:p>
            <a:pPr eaLnBrk="1" hangingPunct="1">
              <a:defRPr/>
            </a:pPr>
            <a:r>
              <a:rPr lang="sv-SE" sz="4100" b="1" smtClean="0">
                <a:latin typeface="Garamond" pitchFamily="18" charset="0"/>
              </a:rPr>
              <a:t>Struktur Organisasi Matriks</a:t>
            </a:r>
            <a:endParaRPr lang="en-US" sz="4100" b="1" smtClean="0">
              <a:latin typeface="Garamond" pitchFamily="18" charset="0"/>
            </a:endParaRPr>
          </a:p>
        </p:txBody>
      </p:sp>
      <p:sp>
        <p:nvSpPr>
          <p:cNvPr id="172035" name="Line 3"/>
          <p:cNvSpPr>
            <a:spLocks noChangeShapeType="1"/>
          </p:cNvSpPr>
          <p:nvPr/>
        </p:nvSpPr>
        <p:spPr bwMode="auto">
          <a:xfrm>
            <a:off x="3429000" y="13716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36" name="Line 4"/>
          <p:cNvSpPr>
            <a:spLocks noChangeShapeType="1"/>
          </p:cNvSpPr>
          <p:nvPr/>
        </p:nvSpPr>
        <p:spPr bwMode="auto">
          <a:xfrm>
            <a:off x="1676400" y="3200400"/>
            <a:ext cx="57912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37" name="Line 5"/>
          <p:cNvSpPr>
            <a:spLocks noChangeShapeType="1"/>
          </p:cNvSpPr>
          <p:nvPr/>
        </p:nvSpPr>
        <p:spPr bwMode="auto">
          <a:xfrm>
            <a:off x="2514600" y="16764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38" name="Line 6"/>
          <p:cNvSpPr>
            <a:spLocks noChangeShapeType="1"/>
          </p:cNvSpPr>
          <p:nvPr/>
        </p:nvSpPr>
        <p:spPr bwMode="auto">
          <a:xfrm>
            <a:off x="7696200" y="2438400"/>
            <a:ext cx="0" cy="35052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39" name="Line 7"/>
          <p:cNvSpPr>
            <a:spLocks noChangeShapeType="1"/>
          </p:cNvSpPr>
          <p:nvPr/>
        </p:nvSpPr>
        <p:spPr bwMode="auto">
          <a:xfrm>
            <a:off x="2514600" y="2438400"/>
            <a:ext cx="0" cy="35052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40" name="AutoShape 8"/>
          <p:cNvSpPr>
            <a:spLocks noChangeArrowheads="1"/>
          </p:cNvSpPr>
          <p:nvPr/>
        </p:nvSpPr>
        <p:spPr bwMode="auto">
          <a:xfrm>
            <a:off x="2438400" y="914400"/>
            <a:ext cx="1905000" cy="4572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3000">
                <a:solidFill>
                  <a:schemeClr val="tx2"/>
                </a:solidFill>
                <a:latin typeface="Tahoma" pitchFamily="34" charset="0"/>
              </a:rPr>
              <a:t>CEO</a:t>
            </a:r>
          </a:p>
        </p:txBody>
      </p:sp>
      <p:sp>
        <p:nvSpPr>
          <p:cNvPr id="172041" name="AutoShape 9"/>
          <p:cNvSpPr>
            <a:spLocks noChangeArrowheads="1"/>
          </p:cNvSpPr>
          <p:nvPr/>
        </p:nvSpPr>
        <p:spPr bwMode="auto">
          <a:xfrm>
            <a:off x="5257800" y="1981200"/>
            <a:ext cx="1447800" cy="4572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1500">
                <a:solidFill>
                  <a:schemeClr val="tx2"/>
                </a:solidFill>
                <a:latin typeface="Tahoma" pitchFamily="34" charset="0"/>
              </a:rPr>
              <a:t>Vice President,</a:t>
            </a:r>
          </a:p>
          <a:p>
            <a:pPr algn="ctr"/>
            <a:r>
              <a:rPr lang="en-US" sz="1500">
                <a:solidFill>
                  <a:schemeClr val="tx2"/>
                </a:solidFill>
                <a:latin typeface="Tahoma" pitchFamily="34" charset="0"/>
              </a:rPr>
              <a:t>Purchasing</a:t>
            </a:r>
          </a:p>
        </p:txBody>
      </p:sp>
      <p:sp>
        <p:nvSpPr>
          <p:cNvPr id="172042" name="AutoShape 10"/>
          <p:cNvSpPr>
            <a:spLocks noChangeArrowheads="1"/>
          </p:cNvSpPr>
          <p:nvPr/>
        </p:nvSpPr>
        <p:spPr bwMode="auto">
          <a:xfrm>
            <a:off x="3505200" y="1981200"/>
            <a:ext cx="1524000" cy="4572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1500">
                <a:solidFill>
                  <a:schemeClr val="tx2"/>
                </a:solidFill>
                <a:latin typeface="Tahoma" pitchFamily="34" charset="0"/>
              </a:rPr>
              <a:t>Vice President,</a:t>
            </a:r>
          </a:p>
          <a:p>
            <a:pPr algn="ctr"/>
            <a:r>
              <a:rPr lang="en-US" sz="1500">
                <a:solidFill>
                  <a:schemeClr val="tx2"/>
                </a:solidFill>
                <a:latin typeface="Tahoma" pitchFamily="34" charset="0"/>
              </a:rPr>
              <a:t>Production</a:t>
            </a:r>
          </a:p>
        </p:txBody>
      </p:sp>
      <p:sp>
        <p:nvSpPr>
          <p:cNvPr id="172043" name="AutoShape 11"/>
          <p:cNvSpPr>
            <a:spLocks noChangeArrowheads="1"/>
          </p:cNvSpPr>
          <p:nvPr/>
        </p:nvSpPr>
        <p:spPr bwMode="auto">
          <a:xfrm>
            <a:off x="1752600" y="1981200"/>
            <a:ext cx="1447800" cy="4572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1500">
                <a:solidFill>
                  <a:schemeClr val="tx2"/>
                </a:solidFill>
                <a:latin typeface="Tahoma" pitchFamily="34" charset="0"/>
              </a:rPr>
              <a:t>Vice President,</a:t>
            </a:r>
          </a:p>
          <a:p>
            <a:pPr algn="ctr"/>
            <a:r>
              <a:rPr lang="en-US" sz="1500">
                <a:solidFill>
                  <a:schemeClr val="tx2"/>
                </a:solidFill>
                <a:latin typeface="Tahoma" pitchFamily="34" charset="0"/>
              </a:rPr>
              <a:t>Engineering</a:t>
            </a:r>
          </a:p>
        </p:txBody>
      </p:sp>
      <p:sp>
        <p:nvSpPr>
          <p:cNvPr id="172044" name="Line 12"/>
          <p:cNvSpPr>
            <a:spLocks noChangeShapeType="1"/>
          </p:cNvSpPr>
          <p:nvPr/>
        </p:nvSpPr>
        <p:spPr bwMode="auto">
          <a:xfrm>
            <a:off x="2514600" y="1676400"/>
            <a:ext cx="5181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45" name="Line 13"/>
          <p:cNvSpPr>
            <a:spLocks noChangeShapeType="1"/>
          </p:cNvSpPr>
          <p:nvPr/>
        </p:nvSpPr>
        <p:spPr bwMode="auto">
          <a:xfrm flipH="1">
            <a:off x="457200" y="2209800"/>
            <a:ext cx="0" cy="3733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46" name="Line 14"/>
          <p:cNvSpPr>
            <a:spLocks noChangeShapeType="1"/>
          </p:cNvSpPr>
          <p:nvPr/>
        </p:nvSpPr>
        <p:spPr bwMode="auto">
          <a:xfrm>
            <a:off x="457200" y="2209800"/>
            <a:ext cx="1295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47" name="Line 15"/>
          <p:cNvSpPr>
            <a:spLocks noChangeShapeType="1"/>
          </p:cNvSpPr>
          <p:nvPr/>
        </p:nvSpPr>
        <p:spPr bwMode="auto">
          <a:xfrm>
            <a:off x="457200" y="32004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48" name="Line 16"/>
          <p:cNvSpPr>
            <a:spLocks noChangeShapeType="1"/>
          </p:cNvSpPr>
          <p:nvPr/>
        </p:nvSpPr>
        <p:spPr bwMode="auto">
          <a:xfrm>
            <a:off x="457200" y="4572000"/>
            <a:ext cx="4572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49" name="Line 17"/>
          <p:cNvSpPr>
            <a:spLocks noChangeShapeType="1"/>
          </p:cNvSpPr>
          <p:nvPr/>
        </p:nvSpPr>
        <p:spPr bwMode="auto">
          <a:xfrm>
            <a:off x="457200" y="5943600"/>
            <a:ext cx="609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50" name="AutoShape 18"/>
          <p:cNvSpPr>
            <a:spLocks noChangeArrowheads="1"/>
          </p:cNvSpPr>
          <p:nvPr/>
        </p:nvSpPr>
        <p:spPr bwMode="auto">
          <a:xfrm>
            <a:off x="762000" y="2743200"/>
            <a:ext cx="914400" cy="838200"/>
          </a:xfrm>
          <a:prstGeom prst="flowChartAlternateProcess">
            <a:avLst/>
          </a:prstGeom>
          <a:solidFill>
            <a:schemeClr val="accent1"/>
          </a:solidFill>
          <a:ln w="9525">
            <a:solidFill>
              <a:schemeClr val="tx1"/>
            </a:solidFill>
            <a:miter lim="800000"/>
            <a:headEnd/>
            <a:tailEnd/>
          </a:ln>
        </p:spPr>
        <p:txBody>
          <a:bodyPr wrap="none" anchor="ctr"/>
          <a:lstStyle/>
          <a:p>
            <a:pPr algn="ctr">
              <a:spcBef>
                <a:spcPct val="50000"/>
              </a:spcBef>
            </a:pPr>
            <a:r>
              <a:rPr lang="en-US" sz="1500">
                <a:solidFill>
                  <a:schemeClr val="tx2"/>
                </a:solidFill>
                <a:latin typeface="Tahoma" pitchFamily="34" charset="0"/>
              </a:rPr>
              <a:t>Project</a:t>
            </a:r>
            <a:br>
              <a:rPr lang="en-US" sz="1500">
                <a:solidFill>
                  <a:schemeClr val="tx2"/>
                </a:solidFill>
                <a:latin typeface="Tahoma" pitchFamily="34" charset="0"/>
              </a:rPr>
            </a:br>
            <a:r>
              <a:rPr lang="en-US" sz="1500">
                <a:solidFill>
                  <a:schemeClr val="tx2"/>
                </a:solidFill>
                <a:latin typeface="Tahoma" pitchFamily="34" charset="0"/>
              </a:rPr>
              <a:t>Manager</a:t>
            </a:r>
            <a:br>
              <a:rPr lang="en-US" sz="1500">
                <a:solidFill>
                  <a:schemeClr val="tx2"/>
                </a:solidFill>
                <a:latin typeface="Tahoma" pitchFamily="34" charset="0"/>
              </a:rPr>
            </a:br>
            <a:r>
              <a:rPr lang="en-US" sz="1500">
                <a:solidFill>
                  <a:schemeClr val="tx2"/>
                </a:solidFill>
                <a:latin typeface="Tahoma" pitchFamily="34" charset="0"/>
              </a:rPr>
              <a:t>A</a:t>
            </a:r>
          </a:p>
        </p:txBody>
      </p:sp>
      <p:sp>
        <p:nvSpPr>
          <p:cNvPr id="172051" name="Line 19"/>
          <p:cNvSpPr>
            <a:spLocks noChangeShapeType="1"/>
          </p:cNvSpPr>
          <p:nvPr/>
        </p:nvSpPr>
        <p:spPr bwMode="auto">
          <a:xfrm>
            <a:off x="1676400" y="4572000"/>
            <a:ext cx="5486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52" name="Line 20"/>
          <p:cNvSpPr>
            <a:spLocks noChangeShapeType="1"/>
          </p:cNvSpPr>
          <p:nvPr/>
        </p:nvSpPr>
        <p:spPr bwMode="auto">
          <a:xfrm>
            <a:off x="1676400" y="5943600"/>
            <a:ext cx="5486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53" name="Line 21"/>
          <p:cNvSpPr>
            <a:spLocks noChangeShapeType="1"/>
          </p:cNvSpPr>
          <p:nvPr/>
        </p:nvSpPr>
        <p:spPr bwMode="auto">
          <a:xfrm>
            <a:off x="7696200" y="16764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54" name="Line 22"/>
          <p:cNvSpPr>
            <a:spLocks noChangeShapeType="1"/>
          </p:cNvSpPr>
          <p:nvPr/>
        </p:nvSpPr>
        <p:spPr bwMode="auto">
          <a:xfrm>
            <a:off x="5943600" y="16764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55" name="Line 23"/>
          <p:cNvSpPr>
            <a:spLocks noChangeShapeType="1"/>
          </p:cNvSpPr>
          <p:nvPr/>
        </p:nvSpPr>
        <p:spPr bwMode="auto">
          <a:xfrm>
            <a:off x="4267200" y="16764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56" name="AutoShape 24"/>
          <p:cNvSpPr>
            <a:spLocks noChangeArrowheads="1"/>
          </p:cNvSpPr>
          <p:nvPr/>
        </p:nvSpPr>
        <p:spPr bwMode="auto">
          <a:xfrm>
            <a:off x="6934200" y="1981200"/>
            <a:ext cx="1447800" cy="4572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1500">
                <a:solidFill>
                  <a:schemeClr val="tx2"/>
                </a:solidFill>
                <a:latin typeface="Tahoma" pitchFamily="34" charset="0"/>
              </a:rPr>
              <a:t>Vice President,</a:t>
            </a:r>
          </a:p>
          <a:p>
            <a:pPr algn="ctr"/>
            <a:r>
              <a:rPr lang="en-US" sz="1500">
                <a:solidFill>
                  <a:schemeClr val="tx2"/>
                </a:solidFill>
                <a:latin typeface="Tahoma" pitchFamily="34" charset="0"/>
              </a:rPr>
              <a:t>Administration</a:t>
            </a:r>
          </a:p>
        </p:txBody>
      </p:sp>
      <p:sp>
        <p:nvSpPr>
          <p:cNvPr id="172057" name="AutoShape 25"/>
          <p:cNvSpPr>
            <a:spLocks noChangeArrowheads="1"/>
          </p:cNvSpPr>
          <p:nvPr/>
        </p:nvSpPr>
        <p:spPr bwMode="auto">
          <a:xfrm>
            <a:off x="762000" y="4191000"/>
            <a:ext cx="914400" cy="838200"/>
          </a:xfrm>
          <a:prstGeom prst="flowChartAlternateProcess">
            <a:avLst/>
          </a:prstGeom>
          <a:solidFill>
            <a:schemeClr val="accent1"/>
          </a:solidFill>
          <a:ln w="9525">
            <a:solidFill>
              <a:schemeClr val="tx1"/>
            </a:solidFill>
            <a:miter lim="800000"/>
            <a:headEnd/>
            <a:tailEnd/>
          </a:ln>
        </p:spPr>
        <p:txBody>
          <a:bodyPr wrap="none" anchor="ctr"/>
          <a:lstStyle/>
          <a:p>
            <a:pPr algn="ctr">
              <a:spcBef>
                <a:spcPct val="50000"/>
              </a:spcBef>
            </a:pPr>
            <a:r>
              <a:rPr lang="en-US" sz="1500">
                <a:solidFill>
                  <a:schemeClr val="tx2"/>
                </a:solidFill>
                <a:latin typeface="Tahoma" pitchFamily="34" charset="0"/>
              </a:rPr>
              <a:t>Project</a:t>
            </a:r>
            <a:br>
              <a:rPr lang="en-US" sz="1500">
                <a:solidFill>
                  <a:schemeClr val="tx2"/>
                </a:solidFill>
                <a:latin typeface="Tahoma" pitchFamily="34" charset="0"/>
              </a:rPr>
            </a:br>
            <a:r>
              <a:rPr lang="en-US" sz="1500">
                <a:solidFill>
                  <a:schemeClr val="tx2"/>
                </a:solidFill>
                <a:latin typeface="Tahoma" pitchFamily="34" charset="0"/>
              </a:rPr>
              <a:t>Manager</a:t>
            </a:r>
            <a:br>
              <a:rPr lang="en-US" sz="1500">
                <a:solidFill>
                  <a:schemeClr val="tx2"/>
                </a:solidFill>
                <a:latin typeface="Tahoma" pitchFamily="34" charset="0"/>
              </a:rPr>
            </a:br>
            <a:r>
              <a:rPr lang="en-US" sz="1500">
                <a:solidFill>
                  <a:schemeClr val="tx2"/>
                </a:solidFill>
                <a:latin typeface="Tahoma" pitchFamily="34" charset="0"/>
              </a:rPr>
              <a:t>B</a:t>
            </a:r>
          </a:p>
        </p:txBody>
      </p:sp>
      <p:sp>
        <p:nvSpPr>
          <p:cNvPr id="172058" name="AutoShape 26"/>
          <p:cNvSpPr>
            <a:spLocks noChangeArrowheads="1"/>
          </p:cNvSpPr>
          <p:nvPr/>
        </p:nvSpPr>
        <p:spPr bwMode="auto">
          <a:xfrm>
            <a:off x="762000" y="5562600"/>
            <a:ext cx="914400" cy="838200"/>
          </a:xfrm>
          <a:prstGeom prst="flowChartAlternateProcess">
            <a:avLst/>
          </a:prstGeom>
          <a:solidFill>
            <a:schemeClr val="accent1"/>
          </a:solidFill>
          <a:ln w="9525">
            <a:solidFill>
              <a:schemeClr val="tx1"/>
            </a:solidFill>
            <a:miter lim="800000"/>
            <a:headEnd/>
            <a:tailEnd/>
          </a:ln>
        </p:spPr>
        <p:txBody>
          <a:bodyPr wrap="none" anchor="ctr"/>
          <a:lstStyle/>
          <a:p>
            <a:pPr algn="ctr">
              <a:spcBef>
                <a:spcPct val="50000"/>
              </a:spcBef>
            </a:pPr>
            <a:r>
              <a:rPr lang="en-US" sz="1500">
                <a:solidFill>
                  <a:schemeClr val="tx2"/>
                </a:solidFill>
                <a:latin typeface="Tahoma" pitchFamily="34" charset="0"/>
              </a:rPr>
              <a:t>Project</a:t>
            </a:r>
            <a:br>
              <a:rPr lang="en-US" sz="1500">
                <a:solidFill>
                  <a:schemeClr val="tx2"/>
                </a:solidFill>
                <a:latin typeface="Tahoma" pitchFamily="34" charset="0"/>
              </a:rPr>
            </a:br>
            <a:r>
              <a:rPr lang="en-US" sz="1500">
                <a:solidFill>
                  <a:schemeClr val="tx2"/>
                </a:solidFill>
                <a:latin typeface="Tahoma" pitchFamily="34" charset="0"/>
              </a:rPr>
              <a:t>Manager</a:t>
            </a:r>
            <a:br>
              <a:rPr lang="en-US" sz="1500">
                <a:solidFill>
                  <a:schemeClr val="tx2"/>
                </a:solidFill>
                <a:latin typeface="Tahoma" pitchFamily="34" charset="0"/>
              </a:rPr>
            </a:br>
            <a:r>
              <a:rPr lang="en-US" sz="1500">
                <a:solidFill>
                  <a:schemeClr val="tx2"/>
                </a:solidFill>
                <a:latin typeface="Tahoma" pitchFamily="34" charset="0"/>
              </a:rPr>
              <a:t>C</a:t>
            </a:r>
          </a:p>
        </p:txBody>
      </p:sp>
      <p:sp>
        <p:nvSpPr>
          <p:cNvPr id="172059" name="Line 27"/>
          <p:cNvSpPr>
            <a:spLocks noChangeShapeType="1"/>
          </p:cNvSpPr>
          <p:nvPr/>
        </p:nvSpPr>
        <p:spPr bwMode="auto">
          <a:xfrm>
            <a:off x="5943600" y="2438400"/>
            <a:ext cx="0" cy="35052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60" name="Line 28"/>
          <p:cNvSpPr>
            <a:spLocks noChangeShapeType="1"/>
          </p:cNvSpPr>
          <p:nvPr/>
        </p:nvSpPr>
        <p:spPr bwMode="auto">
          <a:xfrm>
            <a:off x="4267200" y="2438400"/>
            <a:ext cx="0" cy="35052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2061" name="AutoShape 29"/>
          <p:cNvSpPr>
            <a:spLocks noChangeArrowheads="1"/>
          </p:cNvSpPr>
          <p:nvPr/>
        </p:nvSpPr>
        <p:spPr bwMode="auto">
          <a:xfrm>
            <a:off x="6934200" y="2971800"/>
            <a:ext cx="1447800" cy="4572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1500">
                <a:solidFill>
                  <a:schemeClr val="tx2"/>
                </a:solidFill>
                <a:latin typeface="Tahoma" pitchFamily="34" charset="0"/>
              </a:rPr>
              <a:t>Administration</a:t>
            </a:r>
          </a:p>
          <a:p>
            <a:pPr algn="ctr"/>
            <a:r>
              <a:rPr lang="en-US" sz="1500">
                <a:solidFill>
                  <a:schemeClr val="tx2"/>
                </a:solidFill>
                <a:latin typeface="Tahoma" pitchFamily="34" charset="0"/>
              </a:rPr>
              <a:t>Coordinator</a:t>
            </a:r>
          </a:p>
        </p:txBody>
      </p:sp>
      <p:sp>
        <p:nvSpPr>
          <p:cNvPr id="172062" name="AutoShape 30"/>
          <p:cNvSpPr>
            <a:spLocks noChangeArrowheads="1"/>
          </p:cNvSpPr>
          <p:nvPr/>
        </p:nvSpPr>
        <p:spPr bwMode="auto">
          <a:xfrm>
            <a:off x="5257800" y="2971800"/>
            <a:ext cx="1447800" cy="4572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1500">
                <a:solidFill>
                  <a:schemeClr val="tx2"/>
                </a:solidFill>
                <a:latin typeface="Tahoma" pitchFamily="34" charset="0"/>
              </a:rPr>
              <a:t>Purchasing</a:t>
            </a:r>
          </a:p>
          <a:p>
            <a:pPr algn="ctr"/>
            <a:r>
              <a:rPr lang="en-US" sz="1500">
                <a:solidFill>
                  <a:schemeClr val="tx2"/>
                </a:solidFill>
                <a:latin typeface="Tahoma" pitchFamily="34" charset="0"/>
              </a:rPr>
              <a:t>Agent</a:t>
            </a:r>
          </a:p>
        </p:txBody>
      </p:sp>
      <p:sp>
        <p:nvSpPr>
          <p:cNvPr id="172063" name="AutoShape 31"/>
          <p:cNvSpPr>
            <a:spLocks noChangeArrowheads="1"/>
          </p:cNvSpPr>
          <p:nvPr/>
        </p:nvSpPr>
        <p:spPr bwMode="auto">
          <a:xfrm>
            <a:off x="3505200" y="2971800"/>
            <a:ext cx="1447800" cy="4572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1500">
                <a:solidFill>
                  <a:schemeClr val="tx2"/>
                </a:solidFill>
                <a:latin typeface="Tahoma" pitchFamily="34" charset="0"/>
              </a:rPr>
              <a:t>Production</a:t>
            </a:r>
          </a:p>
          <a:p>
            <a:pPr algn="ctr"/>
            <a:r>
              <a:rPr lang="en-US" sz="1500">
                <a:solidFill>
                  <a:schemeClr val="tx2"/>
                </a:solidFill>
                <a:latin typeface="Tahoma" pitchFamily="34" charset="0"/>
              </a:rPr>
              <a:t>Staff</a:t>
            </a:r>
          </a:p>
        </p:txBody>
      </p:sp>
      <p:sp>
        <p:nvSpPr>
          <p:cNvPr id="172064" name="AutoShape 32"/>
          <p:cNvSpPr>
            <a:spLocks noChangeArrowheads="1"/>
          </p:cNvSpPr>
          <p:nvPr/>
        </p:nvSpPr>
        <p:spPr bwMode="auto">
          <a:xfrm>
            <a:off x="1905000" y="2971800"/>
            <a:ext cx="1447800" cy="4572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1500">
                <a:solidFill>
                  <a:schemeClr val="tx2"/>
                </a:solidFill>
                <a:latin typeface="Tahoma" pitchFamily="34" charset="0"/>
              </a:rPr>
              <a:t>Engineering</a:t>
            </a:r>
          </a:p>
          <a:p>
            <a:pPr algn="ctr"/>
            <a:r>
              <a:rPr lang="en-US" sz="1500">
                <a:solidFill>
                  <a:schemeClr val="tx2"/>
                </a:solidFill>
                <a:latin typeface="Tahoma" pitchFamily="34" charset="0"/>
              </a:rPr>
              <a:t>Staff</a:t>
            </a:r>
          </a:p>
        </p:txBody>
      </p:sp>
      <p:sp>
        <p:nvSpPr>
          <p:cNvPr id="172065" name="AutoShape 33"/>
          <p:cNvSpPr>
            <a:spLocks noChangeArrowheads="1"/>
          </p:cNvSpPr>
          <p:nvPr/>
        </p:nvSpPr>
        <p:spPr bwMode="auto">
          <a:xfrm>
            <a:off x="6934200" y="4343400"/>
            <a:ext cx="1447800" cy="4572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1500">
                <a:solidFill>
                  <a:schemeClr val="tx2"/>
                </a:solidFill>
                <a:latin typeface="Tahoma" pitchFamily="34" charset="0"/>
              </a:rPr>
              <a:t>Administration</a:t>
            </a:r>
          </a:p>
          <a:p>
            <a:pPr algn="ctr"/>
            <a:r>
              <a:rPr lang="en-US" sz="1500">
                <a:solidFill>
                  <a:schemeClr val="tx2"/>
                </a:solidFill>
                <a:latin typeface="Tahoma" pitchFamily="34" charset="0"/>
              </a:rPr>
              <a:t>Coordinator</a:t>
            </a:r>
          </a:p>
        </p:txBody>
      </p:sp>
      <p:sp>
        <p:nvSpPr>
          <p:cNvPr id="172066" name="AutoShape 34"/>
          <p:cNvSpPr>
            <a:spLocks noChangeArrowheads="1"/>
          </p:cNvSpPr>
          <p:nvPr/>
        </p:nvSpPr>
        <p:spPr bwMode="auto">
          <a:xfrm>
            <a:off x="5181600" y="4343400"/>
            <a:ext cx="1447800" cy="4572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1500">
                <a:solidFill>
                  <a:schemeClr val="tx2"/>
                </a:solidFill>
                <a:latin typeface="Tahoma" pitchFamily="34" charset="0"/>
              </a:rPr>
              <a:t>Purchasing</a:t>
            </a:r>
          </a:p>
          <a:p>
            <a:pPr algn="ctr"/>
            <a:r>
              <a:rPr lang="en-US" sz="1500">
                <a:solidFill>
                  <a:schemeClr val="tx2"/>
                </a:solidFill>
                <a:latin typeface="Tahoma" pitchFamily="34" charset="0"/>
              </a:rPr>
              <a:t>Agent</a:t>
            </a:r>
          </a:p>
        </p:txBody>
      </p:sp>
      <p:sp>
        <p:nvSpPr>
          <p:cNvPr id="172067" name="AutoShape 35"/>
          <p:cNvSpPr>
            <a:spLocks noChangeArrowheads="1"/>
          </p:cNvSpPr>
          <p:nvPr/>
        </p:nvSpPr>
        <p:spPr bwMode="auto">
          <a:xfrm>
            <a:off x="3505200" y="4343400"/>
            <a:ext cx="1447800" cy="4572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1500">
                <a:solidFill>
                  <a:schemeClr val="tx2"/>
                </a:solidFill>
                <a:latin typeface="Tahoma" pitchFamily="34" charset="0"/>
              </a:rPr>
              <a:t>Production</a:t>
            </a:r>
          </a:p>
          <a:p>
            <a:pPr algn="ctr"/>
            <a:r>
              <a:rPr lang="en-US" sz="1500">
                <a:solidFill>
                  <a:schemeClr val="tx2"/>
                </a:solidFill>
                <a:latin typeface="Tahoma" pitchFamily="34" charset="0"/>
              </a:rPr>
              <a:t>Staff</a:t>
            </a:r>
          </a:p>
        </p:txBody>
      </p:sp>
      <p:sp>
        <p:nvSpPr>
          <p:cNvPr id="172068" name="AutoShape 36"/>
          <p:cNvSpPr>
            <a:spLocks noChangeArrowheads="1"/>
          </p:cNvSpPr>
          <p:nvPr/>
        </p:nvSpPr>
        <p:spPr bwMode="auto">
          <a:xfrm>
            <a:off x="1905000" y="4343400"/>
            <a:ext cx="1447800" cy="4572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1500">
                <a:solidFill>
                  <a:schemeClr val="tx2"/>
                </a:solidFill>
                <a:latin typeface="Tahoma" pitchFamily="34" charset="0"/>
              </a:rPr>
              <a:t>Engineering</a:t>
            </a:r>
          </a:p>
          <a:p>
            <a:pPr algn="ctr"/>
            <a:r>
              <a:rPr lang="en-US" sz="1500">
                <a:solidFill>
                  <a:schemeClr val="tx2"/>
                </a:solidFill>
                <a:latin typeface="Tahoma" pitchFamily="34" charset="0"/>
              </a:rPr>
              <a:t>Staff</a:t>
            </a:r>
          </a:p>
        </p:txBody>
      </p:sp>
      <p:sp>
        <p:nvSpPr>
          <p:cNvPr id="172069" name="AutoShape 37"/>
          <p:cNvSpPr>
            <a:spLocks noChangeArrowheads="1"/>
          </p:cNvSpPr>
          <p:nvPr/>
        </p:nvSpPr>
        <p:spPr bwMode="auto">
          <a:xfrm>
            <a:off x="6858000" y="5715000"/>
            <a:ext cx="1447800" cy="4572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1500">
                <a:solidFill>
                  <a:schemeClr val="tx2"/>
                </a:solidFill>
                <a:latin typeface="Tahoma" pitchFamily="34" charset="0"/>
              </a:rPr>
              <a:t>Administration</a:t>
            </a:r>
          </a:p>
          <a:p>
            <a:pPr algn="ctr"/>
            <a:r>
              <a:rPr lang="en-US" sz="1500">
                <a:solidFill>
                  <a:schemeClr val="tx2"/>
                </a:solidFill>
                <a:latin typeface="Tahoma" pitchFamily="34" charset="0"/>
              </a:rPr>
              <a:t>Coordinator</a:t>
            </a:r>
          </a:p>
        </p:txBody>
      </p:sp>
      <p:sp>
        <p:nvSpPr>
          <p:cNvPr id="172070" name="AutoShape 38"/>
          <p:cNvSpPr>
            <a:spLocks noChangeArrowheads="1"/>
          </p:cNvSpPr>
          <p:nvPr/>
        </p:nvSpPr>
        <p:spPr bwMode="auto">
          <a:xfrm>
            <a:off x="5181600" y="5715000"/>
            <a:ext cx="1447800" cy="4572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1500">
                <a:solidFill>
                  <a:schemeClr val="tx2"/>
                </a:solidFill>
                <a:latin typeface="Tahoma" pitchFamily="34" charset="0"/>
              </a:rPr>
              <a:t>Purchasing</a:t>
            </a:r>
          </a:p>
          <a:p>
            <a:pPr algn="ctr"/>
            <a:r>
              <a:rPr lang="en-US" sz="1500">
                <a:solidFill>
                  <a:schemeClr val="tx2"/>
                </a:solidFill>
                <a:latin typeface="Tahoma" pitchFamily="34" charset="0"/>
              </a:rPr>
              <a:t>Agent</a:t>
            </a:r>
          </a:p>
        </p:txBody>
      </p:sp>
      <p:sp>
        <p:nvSpPr>
          <p:cNvPr id="172071" name="AutoShape 39"/>
          <p:cNvSpPr>
            <a:spLocks noChangeArrowheads="1"/>
          </p:cNvSpPr>
          <p:nvPr/>
        </p:nvSpPr>
        <p:spPr bwMode="auto">
          <a:xfrm>
            <a:off x="3505200" y="5715000"/>
            <a:ext cx="1447800" cy="4572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1500">
                <a:solidFill>
                  <a:schemeClr val="tx2"/>
                </a:solidFill>
                <a:latin typeface="Tahoma" pitchFamily="34" charset="0"/>
              </a:rPr>
              <a:t>Production</a:t>
            </a:r>
          </a:p>
          <a:p>
            <a:pPr algn="ctr"/>
            <a:r>
              <a:rPr lang="en-US" sz="1500">
                <a:solidFill>
                  <a:schemeClr val="tx2"/>
                </a:solidFill>
                <a:latin typeface="Tahoma" pitchFamily="34" charset="0"/>
              </a:rPr>
              <a:t>Staff</a:t>
            </a:r>
          </a:p>
        </p:txBody>
      </p:sp>
      <p:sp>
        <p:nvSpPr>
          <p:cNvPr id="172072" name="AutoShape 40"/>
          <p:cNvSpPr>
            <a:spLocks noChangeArrowheads="1"/>
          </p:cNvSpPr>
          <p:nvPr/>
        </p:nvSpPr>
        <p:spPr bwMode="auto">
          <a:xfrm>
            <a:off x="1905000" y="5715000"/>
            <a:ext cx="1447800" cy="4572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1500">
                <a:solidFill>
                  <a:schemeClr val="tx2"/>
                </a:solidFill>
                <a:latin typeface="Tahoma" pitchFamily="34" charset="0"/>
              </a:rPr>
              <a:t>Engineering</a:t>
            </a:r>
          </a:p>
          <a:p>
            <a:pPr algn="ctr"/>
            <a:r>
              <a:rPr lang="en-US" sz="1500">
                <a:solidFill>
                  <a:schemeClr val="tx2"/>
                </a:solidFill>
                <a:latin typeface="Tahoma" pitchFamily="34" charset="0"/>
              </a:rPr>
              <a:t>Staff</a:t>
            </a:r>
          </a:p>
        </p:txBody>
      </p:sp>
    </p:spTree>
    <p:extLst>
      <p:ext uri="{BB962C8B-B14F-4D97-AF65-F5344CB8AC3E}">
        <p14:creationId xmlns:p14="http://schemas.microsoft.com/office/powerpoint/2010/main" val="1390324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457200" y="228600"/>
            <a:ext cx="8229600" cy="1143000"/>
          </a:xfrm>
        </p:spPr>
        <p:txBody>
          <a:bodyPr>
            <a:normAutofit fontScale="90000"/>
          </a:bodyPr>
          <a:lstStyle/>
          <a:p>
            <a:pPr eaLnBrk="1" hangingPunct="1">
              <a:defRPr/>
            </a:pPr>
            <a:r>
              <a:rPr lang="es-ES" sz="4200" b="1" smtClean="0">
                <a:latin typeface="Garamond" pitchFamily="18" charset="0"/>
              </a:rPr>
              <a:t>Struktur Tim Produksi</a:t>
            </a:r>
            <a:br>
              <a:rPr lang="es-ES" sz="4200" b="1" smtClean="0">
                <a:latin typeface="Garamond" pitchFamily="18" charset="0"/>
              </a:rPr>
            </a:br>
            <a:r>
              <a:rPr lang="es-ES" sz="4200" b="1" smtClean="0">
                <a:latin typeface="Garamond" pitchFamily="18" charset="0"/>
              </a:rPr>
              <a:t>(Product Team Structure)</a:t>
            </a:r>
            <a:r>
              <a:rPr lang="en-US" sz="4200" b="1" smtClean="0">
                <a:latin typeface="Garamond" pitchFamily="18" charset="0"/>
              </a:rPr>
              <a:t> </a:t>
            </a:r>
          </a:p>
        </p:txBody>
      </p:sp>
      <p:sp>
        <p:nvSpPr>
          <p:cNvPr id="173059" name="Rectangle 3"/>
          <p:cNvSpPr>
            <a:spLocks noGrp="1" noChangeArrowheads="1"/>
          </p:cNvSpPr>
          <p:nvPr>
            <p:ph type="body" idx="1"/>
          </p:nvPr>
        </p:nvSpPr>
        <p:spPr>
          <a:xfrm>
            <a:off x="457200" y="1752600"/>
            <a:ext cx="8229600" cy="4648200"/>
          </a:xfrm>
        </p:spPr>
        <p:txBody>
          <a:bodyPr/>
          <a:lstStyle/>
          <a:p>
            <a:pPr eaLnBrk="1" hangingPunct="1">
              <a:lnSpc>
                <a:spcPct val="80000"/>
              </a:lnSpc>
              <a:buClr>
                <a:schemeClr val="tx1"/>
              </a:buClr>
              <a:buFont typeface="Wingdings" pitchFamily="2" charset="2"/>
              <a:buChar char="v"/>
              <a:tabLst>
                <a:tab pos="515938" algn="l"/>
              </a:tabLst>
            </a:pPr>
            <a:r>
              <a:rPr lang="sv-SE" sz="2000" smtClean="0">
                <a:latin typeface="Tahoma" pitchFamily="34" charset="0"/>
              </a:rPr>
              <a:t>Bermula dari keinginan untuk menghindari kelemahan yang timbul dari struktur matriks yang permanen, dengan menggunakan struktur lapisan (</a:t>
            </a:r>
            <a:r>
              <a:rPr lang="sv-SE" sz="2000" i="1" smtClean="0">
                <a:latin typeface="Tahoma" pitchFamily="34" charset="0"/>
              </a:rPr>
              <a:t>overlay</a:t>
            </a:r>
            <a:r>
              <a:rPr lang="sv-SE" sz="2000" smtClean="0">
                <a:latin typeface="Tahoma" pitchFamily="34" charset="0"/>
              </a:rPr>
              <a:t>) sementara/yang fleksibel</a:t>
            </a:r>
          </a:p>
          <a:p>
            <a:pPr eaLnBrk="1" hangingPunct="1">
              <a:lnSpc>
                <a:spcPct val="80000"/>
              </a:lnSpc>
              <a:buClr>
                <a:schemeClr val="tx1"/>
              </a:buClr>
              <a:buFont typeface="Wingdings" pitchFamily="2" charset="2"/>
              <a:buChar char="v"/>
              <a:tabLst>
                <a:tab pos="515938" algn="l"/>
              </a:tabLst>
            </a:pPr>
            <a:r>
              <a:rPr lang="sv-SE" sz="2000" smtClean="0">
                <a:latin typeface="Tahoma" pitchFamily="34" charset="0"/>
              </a:rPr>
              <a:t>Menugaskan manajer-manajer fungsional dan spesialis (dalam beberapa kasus secara permanen) ke suatu produk baru atau ke dalam suatu tim perumus yang diberi kewenangan untuk membuat keputusan-keputusan penting mengenai produk yang dihasilkan</a:t>
            </a:r>
          </a:p>
          <a:p>
            <a:pPr eaLnBrk="1" hangingPunct="1">
              <a:lnSpc>
                <a:spcPct val="80000"/>
              </a:lnSpc>
              <a:buFont typeface="Wingdings" pitchFamily="2" charset="2"/>
              <a:buNone/>
              <a:tabLst>
                <a:tab pos="515938" algn="l"/>
              </a:tabLst>
            </a:pPr>
            <a:endParaRPr lang="sv-SE" sz="2000" smtClean="0">
              <a:latin typeface="Tahoma" pitchFamily="34" charset="0"/>
            </a:endParaRPr>
          </a:p>
          <a:p>
            <a:pPr eaLnBrk="1" hangingPunct="1">
              <a:lnSpc>
                <a:spcPct val="80000"/>
              </a:lnSpc>
              <a:buClr>
                <a:schemeClr val="tx1"/>
              </a:buClr>
              <a:buFont typeface="Wingdings" pitchFamily="2" charset="2"/>
              <a:buChar char="v"/>
              <a:tabLst>
                <a:tab pos="515938" algn="l"/>
              </a:tabLst>
            </a:pPr>
            <a:r>
              <a:rPr lang="sv-SE" sz="2000" smtClean="0">
                <a:latin typeface="Tahoma" pitchFamily="34" charset="0"/>
              </a:rPr>
              <a:t>Berakibat pada berkurangnya biaya koordinasi dan biasanya mengurangi jumlah tingkat manajemen di atas tingkat tim yang diperlukan untuk menyetujui  keputusan dari tim tersebut</a:t>
            </a:r>
          </a:p>
          <a:p>
            <a:pPr eaLnBrk="1" hangingPunct="1">
              <a:lnSpc>
                <a:spcPct val="80000"/>
              </a:lnSpc>
              <a:buClr>
                <a:schemeClr val="tx1"/>
              </a:buClr>
              <a:buFont typeface="Wingdings" pitchFamily="2" charset="2"/>
              <a:buChar char="v"/>
              <a:tabLst>
                <a:tab pos="515938" algn="l"/>
              </a:tabLst>
            </a:pPr>
            <a:r>
              <a:rPr lang="sv-SE" sz="2000" smtClean="0">
                <a:latin typeface="Tahoma" pitchFamily="34" charset="0"/>
              </a:rPr>
              <a:t>Mengurangi biaya-biaya yang berhubungan dengan desain, kegiatan pabrik, dan pemasaran dengan sekaligus mempercepat respon terhadap konsumen dan inovasi</a:t>
            </a:r>
          </a:p>
          <a:p>
            <a:pPr eaLnBrk="1" hangingPunct="1">
              <a:lnSpc>
                <a:spcPct val="80000"/>
              </a:lnSpc>
              <a:buFont typeface="Wingdings" pitchFamily="2" charset="2"/>
              <a:buNone/>
              <a:tabLst>
                <a:tab pos="515938" algn="l"/>
              </a:tabLst>
            </a:pPr>
            <a:r>
              <a:rPr lang="sv-SE" sz="2000" smtClean="0">
                <a:latin typeface="Tahoma" pitchFamily="34" charset="0"/>
              </a:rPr>
              <a:t> 	</a:t>
            </a:r>
          </a:p>
          <a:p>
            <a:pPr eaLnBrk="1" hangingPunct="1">
              <a:lnSpc>
                <a:spcPct val="80000"/>
              </a:lnSpc>
              <a:buClr>
                <a:schemeClr val="tx1"/>
              </a:buClr>
              <a:buFont typeface="Wingdings" pitchFamily="2" charset="2"/>
              <a:buChar char="v"/>
              <a:tabLst>
                <a:tab pos="515938" algn="l"/>
              </a:tabLst>
            </a:pPr>
            <a:r>
              <a:rPr lang="sv-SE" sz="2000" smtClean="0">
                <a:latin typeface="Tahoma" pitchFamily="34" charset="0"/>
              </a:rPr>
              <a:t>Mengeliminasi kebutuhan akan satu atau lebih lapisan manajemen di atas tingkat tim </a:t>
            </a:r>
            <a:r>
              <a:rPr lang="en-US" sz="2000" smtClean="0">
                <a:latin typeface="Tahoma" pitchFamily="34" charset="0"/>
              </a:rPr>
              <a:t>     </a:t>
            </a:r>
          </a:p>
        </p:txBody>
      </p:sp>
      <p:sp>
        <p:nvSpPr>
          <p:cNvPr id="173060" name="AutoShape 4"/>
          <p:cNvSpPr>
            <a:spLocks noChangeArrowheads="1"/>
          </p:cNvSpPr>
          <p:nvPr/>
        </p:nvSpPr>
        <p:spPr bwMode="auto">
          <a:xfrm>
            <a:off x="4038600" y="3624263"/>
            <a:ext cx="381000" cy="3048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pPr algn="ctr"/>
            <a:endParaRPr lang="en-US"/>
          </a:p>
        </p:txBody>
      </p:sp>
      <p:sp>
        <p:nvSpPr>
          <p:cNvPr id="173061" name="AutoShape 5"/>
          <p:cNvSpPr>
            <a:spLocks noChangeArrowheads="1"/>
          </p:cNvSpPr>
          <p:nvPr/>
        </p:nvSpPr>
        <p:spPr bwMode="auto">
          <a:xfrm>
            <a:off x="4005263" y="5491163"/>
            <a:ext cx="438150" cy="3429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pPr algn="ctr"/>
            <a:endParaRPr lang="en-US"/>
          </a:p>
        </p:txBody>
      </p:sp>
    </p:spTree>
    <p:extLst>
      <p:ext uri="{BB962C8B-B14F-4D97-AF65-F5344CB8AC3E}">
        <p14:creationId xmlns:p14="http://schemas.microsoft.com/office/powerpoint/2010/main" val="15978211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Oval 2"/>
          <p:cNvSpPr>
            <a:spLocks noChangeArrowheads="1"/>
          </p:cNvSpPr>
          <p:nvPr/>
        </p:nvSpPr>
        <p:spPr bwMode="auto">
          <a:xfrm>
            <a:off x="5148263" y="4876800"/>
            <a:ext cx="762000" cy="762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p>
        </p:txBody>
      </p:sp>
      <p:sp>
        <p:nvSpPr>
          <p:cNvPr id="289795" name="Rectangle 3"/>
          <p:cNvSpPr>
            <a:spLocks noGrp="1" noChangeArrowheads="1"/>
          </p:cNvSpPr>
          <p:nvPr>
            <p:ph type="title"/>
          </p:nvPr>
        </p:nvSpPr>
        <p:spPr>
          <a:xfrm>
            <a:off x="519113" y="103188"/>
            <a:ext cx="8167687" cy="1314450"/>
          </a:xfrm>
        </p:spPr>
        <p:txBody>
          <a:bodyPr/>
          <a:lstStyle/>
          <a:p>
            <a:pPr eaLnBrk="1" hangingPunct="1">
              <a:defRPr/>
            </a:pPr>
            <a:r>
              <a:rPr lang="sv-SE" b="1" smtClean="0">
                <a:latin typeface="Garamond" pitchFamily="18" charset="0"/>
              </a:rPr>
              <a:t>Struktur Tim-Produksi</a:t>
            </a:r>
            <a:endParaRPr lang="en-US" b="1" smtClean="0">
              <a:latin typeface="Garamond" pitchFamily="18" charset="0"/>
            </a:endParaRPr>
          </a:p>
        </p:txBody>
      </p:sp>
      <p:sp>
        <p:nvSpPr>
          <p:cNvPr id="174084" name="Line 4"/>
          <p:cNvSpPr>
            <a:spLocks noChangeShapeType="1"/>
          </p:cNvSpPr>
          <p:nvPr/>
        </p:nvSpPr>
        <p:spPr bwMode="auto">
          <a:xfrm>
            <a:off x="4724400" y="2057400"/>
            <a:ext cx="0" cy="1371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085" name="Line 5"/>
          <p:cNvSpPr>
            <a:spLocks noChangeShapeType="1"/>
          </p:cNvSpPr>
          <p:nvPr/>
        </p:nvSpPr>
        <p:spPr bwMode="auto">
          <a:xfrm>
            <a:off x="1447800" y="2362200"/>
            <a:ext cx="6629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086" name="Line 6"/>
          <p:cNvSpPr>
            <a:spLocks noChangeShapeType="1"/>
          </p:cNvSpPr>
          <p:nvPr/>
        </p:nvSpPr>
        <p:spPr bwMode="auto">
          <a:xfrm>
            <a:off x="1447800" y="2362200"/>
            <a:ext cx="0" cy="685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087" name="Line 7"/>
          <p:cNvSpPr>
            <a:spLocks noChangeShapeType="1"/>
          </p:cNvSpPr>
          <p:nvPr/>
        </p:nvSpPr>
        <p:spPr bwMode="auto">
          <a:xfrm>
            <a:off x="6324600" y="2362200"/>
            <a:ext cx="0" cy="685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088" name="Line 8"/>
          <p:cNvSpPr>
            <a:spLocks noChangeShapeType="1"/>
          </p:cNvSpPr>
          <p:nvPr/>
        </p:nvSpPr>
        <p:spPr bwMode="auto">
          <a:xfrm>
            <a:off x="8077200" y="2362200"/>
            <a:ext cx="0" cy="685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089" name="Line 9"/>
          <p:cNvSpPr>
            <a:spLocks noChangeShapeType="1"/>
          </p:cNvSpPr>
          <p:nvPr/>
        </p:nvSpPr>
        <p:spPr bwMode="auto">
          <a:xfrm>
            <a:off x="3048000" y="2362200"/>
            <a:ext cx="0" cy="685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090" name="AutoShape 10"/>
          <p:cNvSpPr>
            <a:spLocks noChangeArrowheads="1"/>
          </p:cNvSpPr>
          <p:nvPr/>
        </p:nvSpPr>
        <p:spPr bwMode="auto">
          <a:xfrm>
            <a:off x="3810000" y="1371600"/>
            <a:ext cx="1905000" cy="6858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3800">
                <a:solidFill>
                  <a:schemeClr val="tx2"/>
                </a:solidFill>
                <a:latin typeface="Tahoma" pitchFamily="34" charset="0"/>
              </a:rPr>
              <a:t>CEO</a:t>
            </a:r>
          </a:p>
        </p:txBody>
      </p:sp>
      <p:sp>
        <p:nvSpPr>
          <p:cNvPr id="174091" name="AutoShape 11"/>
          <p:cNvSpPr>
            <a:spLocks noChangeArrowheads="1"/>
          </p:cNvSpPr>
          <p:nvPr/>
        </p:nvSpPr>
        <p:spPr bwMode="auto">
          <a:xfrm>
            <a:off x="7315200" y="2743200"/>
            <a:ext cx="1447800" cy="838200"/>
          </a:xfrm>
          <a:prstGeom prst="flowChartAlternateProcess">
            <a:avLst/>
          </a:prstGeom>
          <a:solidFill>
            <a:schemeClr val="accent1"/>
          </a:solidFill>
          <a:ln w="9525">
            <a:solidFill>
              <a:schemeClr val="tx1"/>
            </a:solidFill>
            <a:miter lim="800000"/>
            <a:headEnd/>
            <a:tailEnd/>
          </a:ln>
        </p:spPr>
        <p:txBody>
          <a:bodyPr wrap="none" anchor="ctr"/>
          <a:lstStyle/>
          <a:p>
            <a:pPr algn="ctr">
              <a:spcBef>
                <a:spcPct val="50000"/>
              </a:spcBef>
            </a:pPr>
            <a:r>
              <a:rPr lang="en-US" sz="2100">
                <a:solidFill>
                  <a:schemeClr val="tx2"/>
                </a:solidFill>
                <a:latin typeface="Tahoma" pitchFamily="34" charset="0"/>
              </a:rPr>
              <a:t>Sales and</a:t>
            </a:r>
            <a:br>
              <a:rPr lang="en-US" sz="2100">
                <a:solidFill>
                  <a:schemeClr val="tx2"/>
                </a:solidFill>
                <a:latin typeface="Tahoma" pitchFamily="34" charset="0"/>
              </a:rPr>
            </a:br>
            <a:r>
              <a:rPr lang="en-US" sz="2100">
                <a:solidFill>
                  <a:schemeClr val="tx2"/>
                </a:solidFill>
                <a:latin typeface="Tahoma" pitchFamily="34" charset="0"/>
              </a:rPr>
              <a:t>Marketing</a:t>
            </a:r>
          </a:p>
        </p:txBody>
      </p:sp>
      <p:sp>
        <p:nvSpPr>
          <p:cNvPr id="174092" name="AutoShape 12"/>
          <p:cNvSpPr>
            <a:spLocks noChangeArrowheads="1"/>
          </p:cNvSpPr>
          <p:nvPr/>
        </p:nvSpPr>
        <p:spPr bwMode="auto">
          <a:xfrm>
            <a:off x="5638800" y="2743200"/>
            <a:ext cx="1524000" cy="838200"/>
          </a:xfrm>
          <a:prstGeom prst="flowChartAlternateProcess">
            <a:avLst/>
          </a:prstGeom>
          <a:solidFill>
            <a:schemeClr val="accent1"/>
          </a:solidFill>
          <a:ln w="9525">
            <a:solidFill>
              <a:schemeClr val="tx1"/>
            </a:solidFill>
            <a:miter lim="800000"/>
            <a:headEnd/>
            <a:tailEnd/>
          </a:ln>
        </p:spPr>
        <p:txBody>
          <a:bodyPr wrap="none" anchor="ctr"/>
          <a:lstStyle/>
          <a:p>
            <a:pPr algn="ctr">
              <a:spcBef>
                <a:spcPct val="50000"/>
              </a:spcBef>
            </a:pPr>
            <a:r>
              <a:rPr lang="en-US" sz="2100">
                <a:solidFill>
                  <a:schemeClr val="tx2"/>
                </a:solidFill>
                <a:latin typeface="Tahoma" pitchFamily="34" charset="0"/>
              </a:rPr>
              <a:t>Finance</a:t>
            </a:r>
          </a:p>
        </p:txBody>
      </p:sp>
      <p:sp>
        <p:nvSpPr>
          <p:cNvPr id="174093" name="AutoShape 13"/>
          <p:cNvSpPr>
            <a:spLocks noChangeArrowheads="1"/>
          </p:cNvSpPr>
          <p:nvPr/>
        </p:nvSpPr>
        <p:spPr bwMode="auto">
          <a:xfrm>
            <a:off x="4038600" y="2743200"/>
            <a:ext cx="1447800" cy="838200"/>
          </a:xfrm>
          <a:prstGeom prst="flowChartAlternateProcess">
            <a:avLst/>
          </a:prstGeom>
          <a:solidFill>
            <a:schemeClr val="accent1"/>
          </a:solidFill>
          <a:ln w="9525">
            <a:solidFill>
              <a:schemeClr val="tx1"/>
            </a:solidFill>
            <a:miter lim="800000"/>
            <a:headEnd/>
            <a:tailEnd/>
          </a:ln>
        </p:spPr>
        <p:txBody>
          <a:bodyPr wrap="none" anchor="ctr"/>
          <a:lstStyle/>
          <a:p>
            <a:pPr algn="ctr">
              <a:spcBef>
                <a:spcPct val="50000"/>
              </a:spcBef>
            </a:pPr>
            <a:r>
              <a:rPr lang="en-US" sz="2100">
                <a:solidFill>
                  <a:schemeClr val="tx2"/>
                </a:solidFill>
                <a:latin typeface="Tahoma" pitchFamily="34" charset="0"/>
              </a:rPr>
              <a:t>Operations</a:t>
            </a:r>
          </a:p>
        </p:txBody>
      </p:sp>
      <p:sp>
        <p:nvSpPr>
          <p:cNvPr id="174094" name="AutoShape 14"/>
          <p:cNvSpPr>
            <a:spLocks noChangeArrowheads="1"/>
          </p:cNvSpPr>
          <p:nvPr/>
        </p:nvSpPr>
        <p:spPr bwMode="auto">
          <a:xfrm>
            <a:off x="2286000" y="2743200"/>
            <a:ext cx="1600200" cy="838200"/>
          </a:xfrm>
          <a:prstGeom prst="flowChartAlternateProcess">
            <a:avLst/>
          </a:prstGeom>
          <a:solidFill>
            <a:schemeClr val="accent1"/>
          </a:solidFill>
          <a:ln w="9525">
            <a:solidFill>
              <a:schemeClr val="tx1"/>
            </a:solidFill>
            <a:miter lim="800000"/>
            <a:headEnd/>
            <a:tailEnd/>
          </a:ln>
        </p:spPr>
        <p:txBody>
          <a:bodyPr wrap="none" anchor="ctr"/>
          <a:lstStyle/>
          <a:p>
            <a:pPr algn="ctr">
              <a:spcBef>
                <a:spcPct val="50000"/>
              </a:spcBef>
            </a:pPr>
            <a:r>
              <a:rPr lang="en-US" sz="2000">
                <a:solidFill>
                  <a:schemeClr val="tx2"/>
                </a:solidFill>
                <a:latin typeface="Tahoma" pitchFamily="34" charset="0"/>
              </a:rPr>
              <a:t>Research and</a:t>
            </a:r>
            <a:br>
              <a:rPr lang="en-US" sz="2000">
                <a:solidFill>
                  <a:schemeClr val="tx2"/>
                </a:solidFill>
                <a:latin typeface="Tahoma" pitchFamily="34" charset="0"/>
              </a:rPr>
            </a:br>
            <a:r>
              <a:rPr lang="en-US" sz="2000">
                <a:solidFill>
                  <a:schemeClr val="tx2"/>
                </a:solidFill>
                <a:latin typeface="Tahoma" pitchFamily="34" charset="0"/>
              </a:rPr>
              <a:t>Development</a:t>
            </a:r>
          </a:p>
        </p:txBody>
      </p:sp>
      <p:sp>
        <p:nvSpPr>
          <p:cNvPr id="174095" name="AutoShape 15"/>
          <p:cNvSpPr>
            <a:spLocks noChangeArrowheads="1"/>
          </p:cNvSpPr>
          <p:nvPr/>
        </p:nvSpPr>
        <p:spPr bwMode="auto">
          <a:xfrm>
            <a:off x="685800" y="2743200"/>
            <a:ext cx="1524000" cy="8382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2100">
                <a:solidFill>
                  <a:schemeClr val="tx2"/>
                </a:solidFill>
                <a:latin typeface="Tahoma" pitchFamily="34" charset="0"/>
              </a:rPr>
              <a:t>Engineering</a:t>
            </a:r>
          </a:p>
        </p:txBody>
      </p:sp>
      <p:sp>
        <p:nvSpPr>
          <p:cNvPr id="174096" name="AutoShape 16"/>
          <p:cNvSpPr>
            <a:spLocks noChangeArrowheads="1"/>
          </p:cNvSpPr>
          <p:nvPr/>
        </p:nvSpPr>
        <p:spPr bwMode="auto">
          <a:xfrm>
            <a:off x="1600200" y="5181600"/>
            <a:ext cx="1143000" cy="1219200"/>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p>
        </p:txBody>
      </p:sp>
      <p:sp>
        <p:nvSpPr>
          <p:cNvPr id="174097" name="AutoShape 17"/>
          <p:cNvSpPr>
            <a:spLocks noChangeArrowheads="1"/>
          </p:cNvSpPr>
          <p:nvPr/>
        </p:nvSpPr>
        <p:spPr bwMode="auto">
          <a:xfrm>
            <a:off x="6705600" y="5181600"/>
            <a:ext cx="1143000" cy="1219200"/>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p>
        </p:txBody>
      </p:sp>
      <p:sp>
        <p:nvSpPr>
          <p:cNvPr id="174098" name="Oval 18"/>
          <p:cNvSpPr>
            <a:spLocks noChangeArrowheads="1"/>
          </p:cNvSpPr>
          <p:nvPr/>
        </p:nvSpPr>
        <p:spPr bwMode="auto">
          <a:xfrm>
            <a:off x="1781175" y="4862513"/>
            <a:ext cx="762000" cy="762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p>
        </p:txBody>
      </p:sp>
      <p:sp>
        <p:nvSpPr>
          <p:cNvPr id="174099" name="Oval 19"/>
          <p:cNvSpPr>
            <a:spLocks noChangeArrowheads="1"/>
          </p:cNvSpPr>
          <p:nvPr/>
        </p:nvSpPr>
        <p:spPr bwMode="auto">
          <a:xfrm>
            <a:off x="6891338" y="4876800"/>
            <a:ext cx="762000" cy="762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p>
        </p:txBody>
      </p:sp>
      <p:sp>
        <p:nvSpPr>
          <p:cNvPr id="174100" name="Oval 20"/>
          <p:cNvSpPr>
            <a:spLocks noChangeArrowheads="1"/>
          </p:cNvSpPr>
          <p:nvPr/>
        </p:nvSpPr>
        <p:spPr bwMode="auto">
          <a:xfrm>
            <a:off x="3538538" y="4876800"/>
            <a:ext cx="762000" cy="762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p>
        </p:txBody>
      </p:sp>
      <p:sp>
        <p:nvSpPr>
          <p:cNvPr id="174101" name="AutoShape 21"/>
          <p:cNvSpPr>
            <a:spLocks noChangeArrowheads="1"/>
          </p:cNvSpPr>
          <p:nvPr/>
        </p:nvSpPr>
        <p:spPr bwMode="auto">
          <a:xfrm>
            <a:off x="3352800" y="5181600"/>
            <a:ext cx="1143000" cy="1219200"/>
          </a:xfrm>
          <a:prstGeom prst="triangle">
            <a:avLst>
              <a:gd name="adj" fmla="val 50000"/>
            </a:avLst>
          </a:prstGeom>
          <a:solidFill>
            <a:schemeClr val="bg1"/>
          </a:solidFill>
          <a:ln w="9525">
            <a:solidFill>
              <a:schemeClr val="tx1"/>
            </a:solidFill>
            <a:miter lim="800000"/>
            <a:headEnd/>
            <a:tailEnd/>
          </a:ln>
        </p:spPr>
        <p:txBody>
          <a:bodyPr wrap="none" anchor="ctr"/>
          <a:lstStyle/>
          <a:p>
            <a:pPr algn="ctr"/>
            <a:endParaRPr lang="en-US"/>
          </a:p>
        </p:txBody>
      </p:sp>
      <p:sp>
        <p:nvSpPr>
          <p:cNvPr id="174102" name="AutoShape 22"/>
          <p:cNvSpPr>
            <a:spLocks noChangeArrowheads="1"/>
          </p:cNvSpPr>
          <p:nvPr/>
        </p:nvSpPr>
        <p:spPr bwMode="auto">
          <a:xfrm>
            <a:off x="4953000" y="5181600"/>
            <a:ext cx="1143000" cy="1219200"/>
          </a:xfrm>
          <a:prstGeom prst="triangle">
            <a:avLst>
              <a:gd name="adj" fmla="val 50000"/>
            </a:avLst>
          </a:prstGeom>
          <a:solidFill>
            <a:schemeClr val="bg1"/>
          </a:solidFill>
          <a:ln w="9525">
            <a:solidFill>
              <a:schemeClr val="tx1"/>
            </a:solidFill>
            <a:miter lim="800000"/>
            <a:headEnd/>
            <a:tailEnd/>
          </a:ln>
        </p:spPr>
        <p:txBody>
          <a:bodyPr wrap="none" anchor="ctr"/>
          <a:lstStyle/>
          <a:p>
            <a:pPr algn="ctr"/>
            <a:endParaRPr lang="en-US"/>
          </a:p>
        </p:txBody>
      </p:sp>
      <p:sp>
        <p:nvSpPr>
          <p:cNvPr id="174103" name="Line 23"/>
          <p:cNvSpPr>
            <a:spLocks noChangeShapeType="1"/>
          </p:cNvSpPr>
          <p:nvPr/>
        </p:nvSpPr>
        <p:spPr bwMode="auto">
          <a:xfrm>
            <a:off x="1447800" y="3581400"/>
            <a:ext cx="685800" cy="1295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04" name="Line 24"/>
          <p:cNvSpPr>
            <a:spLocks noChangeShapeType="1"/>
          </p:cNvSpPr>
          <p:nvPr/>
        </p:nvSpPr>
        <p:spPr bwMode="auto">
          <a:xfrm>
            <a:off x="6324600" y="3581400"/>
            <a:ext cx="990600" cy="1295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05" name="Line 25"/>
          <p:cNvSpPr>
            <a:spLocks noChangeShapeType="1"/>
          </p:cNvSpPr>
          <p:nvPr/>
        </p:nvSpPr>
        <p:spPr bwMode="auto">
          <a:xfrm>
            <a:off x="3048000" y="3581400"/>
            <a:ext cx="838200" cy="1295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06" name="Line 26"/>
          <p:cNvSpPr>
            <a:spLocks noChangeShapeType="1"/>
          </p:cNvSpPr>
          <p:nvPr/>
        </p:nvSpPr>
        <p:spPr bwMode="auto">
          <a:xfrm>
            <a:off x="4724400" y="3581400"/>
            <a:ext cx="762000" cy="1295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07" name="Line 27"/>
          <p:cNvSpPr>
            <a:spLocks noChangeShapeType="1"/>
          </p:cNvSpPr>
          <p:nvPr/>
        </p:nvSpPr>
        <p:spPr bwMode="auto">
          <a:xfrm flipH="1">
            <a:off x="7315200" y="3581400"/>
            <a:ext cx="762000" cy="1295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08" name="Line 28"/>
          <p:cNvSpPr>
            <a:spLocks noChangeShapeType="1"/>
          </p:cNvSpPr>
          <p:nvPr/>
        </p:nvSpPr>
        <p:spPr bwMode="auto">
          <a:xfrm flipH="1">
            <a:off x="2133600" y="3581400"/>
            <a:ext cx="914400" cy="1295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09" name="Line 29"/>
          <p:cNvSpPr>
            <a:spLocks noChangeShapeType="1"/>
          </p:cNvSpPr>
          <p:nvPr/>
        </p:nvSpPr>
        <p:spPr bwMode="auto">
          <a:xfrm flipH="1">
            <a:off x="2133600" y="3581400"/>
            <a:ext cx="5943600" cy="1295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10" name="Line 30"/>
          <p:cNvSpPr>
            <a:spLocks noChangeShapeType="1"/>
          </p:cNvSpPr>
          <p:nvPr/>
        </p:nvSpPr>
        <p:spPr bwMode="auto">
          <a:xfrm flipH="1">
            <a:off x="2133600" y="3581400"/>
            <a:ext cx="4191000" cy="1295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11" name="Line 31"/>
          <p:cNvSpPr>
            <a:spLocks noChangeShapeType="1"/>
          </p:cNvSpPr>
          <p:nvPr/>
        </p:nvSpPr>
        <p:spPr bwMode="auto">
          <a:xfrm>
            <a:off x="1447800" y="3581400"/>
            <a:ext cx="2438400" cy="1295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12" name="Line 32"/>
          <p:cNvSpPr>
            <a:spLocks noChangeShapeType="1"/>
          </p:cNvSpPr>
          <p:nvPr/>
        </p:nvSpPr>
        <p:spPr bwMode="auto">
          <a:xfrm flipH="1">
            <a:off x="2133600" y="3581400"/>
            <a:ext cx="2590800" cy="1295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13" name="Line 33"/>
          <p:cNvSpPr>
            <a:spLocks noChangeShapeType="1"/>
          </p:cNvSpPr>
          <p:nvPr/>
        </p:nvSpPr>
        <p:spPr bwMode="auto">
          <a:xfrm flipH="1">
            <a:off x="3886200" y="3581400"/>
            <a:ext cx="2438400" cy="1295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14" name="Line 34"/>
          <p:cNvSpPr>
            <a:spLocks noChangeShapeType="1"/>
          </p:cNvSpPr>
          <p:nvPr/>
        </p:nvSpPr>
        <p:spPr bwMode="auto">
          <a:xfrm flipH="1">
            <a:off x="3886200" y="3581400"/>
            <a:ext cx="4191000" cy="1295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15" name="Line 35"/>
          <p:cNvSpPr>
            <a:spLocks noChangeShapeType="1"/>
          </p:cNvSpPr>
          <p:nvPr/>
        </p:nvSpPr>
        <p:spPr bwMode="auto">
          <a:xfrm>
            <a:off x="1447800" y="3581400"/>
            <a:ext cx="4038600" cy="1295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16" name="Line 36"/>
          <p:cNvSpPr>
            <a:spLocks noChangeShapeType="1"/>
          </p:cNvSpPr>
          <p:nvPr/>
        </p:nvSpPr>
        <p:spPr bwMode="auto">
          <a:xfrm>
            <a:off x="3048000" y="3581400"/>
            <a:ext cx="2438400" cy="1295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17" name="Line 37"/>
          <p:cNvSpPr>
            <a:spLocks noChangeShapeType="1"/>
          </p:cNvSpPr>
          <p:nvPr/>
        </p:nvSpPr>
        <p:spPr bwMode="auto">
          <a:xfrm flipH="1">
            <a:off x="5486400" y="3581400"/>
            <a:ext cx="2590800" cy="1295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18" name="Line 38"/>
          <p:cNvSpPr>
            <a:spLocks noChangeShapeType="1"/>
          </p:cNvSpPr>
          <p:nvPr/>
        </p:nvSpPr>
        <p:spPr bwMode="auto">
          <a:xfrm>
            <a:off x="1447800" y="3581400"/>
            <a:ext cx="5867400" cy="1295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19" name="Line 39"/>
          <p:cNvSpPr>
            <a:spLocks noChangeShapeType="1"/>
          </p:cNvSpPr>
          <p:nvPr/>
        </p:nvSpPr>
        <p:spPr bwMode="auto">
          <a:xfrm>
            <a:off x="3048000" y="3581400"/>
            <a:ext cx="4267200" cy="1295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20" name="Line 40"/>
          <p:cNvSpPr>
            <a:spLocks noChangeShapeType="1"/>
          </p:cNvSpPr>
          <p:nvPr/>
        </p:nvSpPr>
        <p:spPr bwMode="auto">
          <a:xfrm>
            <a:off x="4724400" y="3581400"/>
            <a:ext cx="2590800" cy="1295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21" name="Line 41"/>
          <p:cNvSpPr>
            <a:spLocks noChangeShapeType="1"/>
          </p:cNvSpPr>
          <p:nvPr/>
        </p:nvSpPr>
        <p:spPr bwMode="auto">
          <a:xfrm flipH="1">
            <a:off x="5486400" y="3581400"/>
            <a:ext cx="838200" cy="1295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22" name="Line 42"/>
          <p:cNvSpPr>
            <a:spLocks noChangeShapeType="1"/>
          </p:cNvSpPr>
          <p:nvPr/>
        </p:nvSpPr>
        <p:spPr bwMode="auto">
          <a:xfrm flipH="1">
            <a:off x="3886200" y="3581400"/>
            <a:ext cx="838200" cy="1295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892551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xfrm>
            <a:off x="304800" y="274638"/>
            <a:ext cx="8382000" cy="1249362"/>
          </a:xfrm>
        </p:spPr>
        <p:txBody>
          <a:bodyPr>
            <a:normAutofit fontScale="90000"/>
          </a:bodyPr>
          <a:lstStyle/>
          <a:p>
            <a:pPr eaLnBrk="1" hangingPunct="1">
              <a:defRPr/>
            </a:pPr>
            <a:r>
              <a:rPr lang="sv-SE" sz="4000" b="1" smtClean="0">
                <a:latin typeface="Garamond" pitchFamily="18" charset="0"/>
              </a:rPr>
              <a:t>Lima Cara Untuk Mengembangkan</a:t>
            </a:r>
            <a:br>
              <a:rPr lang="sv-SE" sz="4000" b="1" smtClean="0">
                <a:latin typeface="Garamond" pitchFamily="18" charset="0"/>
              </a:rPr>
            </a:br>
            <a:r>
              <a:rPr lang="sv-SE" sz="4000" b="1" smtClean="0">
                <a:latin typeface="Garamond" pitchFamily="18" charset="0"/>
              </a:rPr>
              <a:t>Struktur Organisasi Tradisional</a:t>
            </a:r>
            <a:endParaRPr lang="en-US" sz="4000" b="1" smtClean="0">
              <a:latin typeface="Garamond" pitchFamily="18" charset="0"/>
            </a:endParaRPr>
          </a:p>
        </p:txBody>
      </p:sp>
      <p:sp>
        <p:nvSpPr>
          <p:cNvPr id="175107" name="Rectangle 3"/>
          <p:cNvSpPr>
            <a:spLocks noGrp="1" noChangeArrowheads="1"/>
          </p:cNvSpPr>
          <p:nvPr>
            <p:ph type="body" idx="1"/>
          </p:nvPr>
        </p:nvSpPr>
        <p:spPr>
          <a:xfrm>
            <a:off x="457200" y="1828800"/>
            <a:ext cx="8229600" cy="4648200"/>
          </a:xfrm>
        </p:spPr>
        <p:txBody>
          <a:bodyPr/>
          <a:lstStyle/>
          <a:p>
            <a:pPr marL="533400" indent="-533400" eaLnBrk="1" hangingPunct="1">
              <a:lnSpc>
                <a:spcPct val="80000"/>
              </a:lnSpc>
              <a:buClr>
                <a:schemeClr val="hlink"/>
              </a:buClr>
              <a:buFont typeface="Wingdings" pitchFamily="2" charset="2"/>
              <a:buAutoNum type="arabicPeriod"/>
            </a:pPr>
            <a:r>
              <a:rPr lang="en-US" sz="2800" smtClean="0">
                <a:latin typeface="Tahoma" pitchFamily="34" charset="0"/>
              </a:rPr>
              <a:t>Mendefinisikan kembali peran dari kantor pusat korporat dari peran pengendalian ke peran pendukung dan koordinasi</a:t>
            </a:r>
          </a:p>
          <a:p>
            <a:pPr marL="533400" indent="-533400" eaLnBrk="1" hangingPunct="1">
              <a:lnSpc>
                <a:spcPct val="80000"/>
              </a:lnSpc>
              <a:buClr>
                <a:schemeClr val="hlink"/>
              </a:buClr>
              <a:buFont typeface="Wingdings" pitchFamily="2" charset="2"/>
              <a:buAutoNum type="arabicPeriod"/>
            </a:pPr>
            <a:r>
              <a:rPr lang="en-US" sz="2800" smtClean="0">
                <a:latin typeface="Tahoma" pitchFamily="34" charset="0"/>
              </a:rPr>
              <a:t>Menyeimbangkan permintaan untuk pengendalian/perbedaan dengan kebutuhan akan koordinasi/penggabungan</a:t>
            </a:r>
          </a:p>
          <a:p>
            <a:pPr marL="533400" indent="-533400" eaLnBrk="1" hangingPunct="1">
              <a:lnSpc>
                <a:spcPct val="80000"/>
              </a:lnSpc>
              <a:buClr>
                <a:schemeClr val="hlink"/>
              </a:buClr>
              <a:buFont typeface="Wingdings" pitchFamily="2" charset="2"/>
              <a:buAutoNum type="arabicPeriod"/>
            </a:pPr>
            <a:r>
              <a:rPr lang="en-US" sz="2800" smtClean="0">
                <a:latin typeface="Tahoma" pitchFamily="34" charset="0"/>
              </a:rPr>
              <a:t>Restrukturisasi untuk menonjolkan dan mendukung kegiatan-kegiatan yang penting secara strategik</a:t>
            </a:r>
          </a:p>
          <a:p>
            <a:pPr marL="533400" indent="-533400" eaLnBrk="1" hangingPunct="1">
              <a:lnSpc>
                <a:spcPct val="80000"/>
              </a:lnSpc>
              <a:buClr>
                <a:schemeClr val="hlink"/>
              </a:buClr>
              <a:buFont typeface="Wingdings" pitchFamily="2" charset="2"/>
              <a:buAutoNum type="arabicPeriod"/>
            </a:pPr>
            <a:r>
              <a:rPr lang="en-US" sz="2800" smtClean="0">
                <a:latin typeface="Tahoma" pitchFamily="34" charset="0"/>
              </a:rPr>
              <a:t>Merekayasa kembali proses kerja strategik</a:t>
            </a:r>
          </a:p>
          <a:p>
            <a:pPr marL="533400" indent="-533400" eaLnBrk="1" hangingPunct="1">
              <a:lnSpc>
                <a:spcPct val="80000"/>
              </a:lnSpc>
              <a:buClr>
                <a:schemeClr val="hlink"/>
              </a:buClr>
              <a:buFont typeface="Wingdings" pitchFamily="2" charset="2"/>
              <a:buAutoNum type="arabicPeriod"/>
            </a:pPr>
            <a:r>
              <a:rPr lang="en-US" sz="2800" smtClean="0">
                <a:latin typeface="Tahoma" pitchFamily="34" charset="0"/>
              </a:rPr>
              <a:t>Downsize and Self-Manage : Force Decisions to Operating Level</a:t>
            </a:r>
          </a:p>
        </p:txBody>
      </p:sp>
    </p:spTree>
    <p:extLst>
      <p:ext uri="{BB962C8B-B14F-4D97-AF65-F5344CB8AC3E}">
        <p14:creationId xmlns:p14="http://schemas.microsoft.com/office/powerpoint/2010/main" val="42751858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457200" y="381000"/>
            <a:ext cx="8229600" cy="1143000"/>
          </a:xfrm>
        </p:spPr>
        <p:txBody>
          <a:bodyPr>
            <a:normAutofit fontScale="90000"/>
          </a:bodyPr>
          <a:lstStyle/>
          <a:p>
            <a:pPr eaLnBrk="1" hangingPunct="1">
              <a:defRPr/>
            </a:pPr>
            <a:r>
              <a:rPr lang="en-US" sz="4200" b="1" smtClean="0">
                <a:latin typeface="Garamond" pitchFamily="18" charset="0"/>
              </a:rPr>
              <a:t>Organisasi Yang Cerdas</a:t>
            </a:r>
            <a:br>
              <a:rPr lang="en-US" sz="4200" b="1" smtClean="0">
                <a:latin typeface="Garamond" pitchFamily="18" charset="0"/>
              </a:rPr>
            </a:br>
            <a:r>
              <a:rPr lang="en-US" sz="4200" b="1" smtClean="0">
                <a:latin typeface="Garamond" pitchFamily="18" charset="0"/>
              </a:rPr>
              <a:t>(An Agile Organization)</a:t>
            </a:r>
          </a:p>
        </p:txBody>
      </p:sp>
      <p:sp>
        <p:nvSpPr>
          <p:cNvPr id="176131" name="Rectangle 3"/>
          <p:cNvSpPr>
            <a:spLocks noGrp="1" noChangeArrowheads="1"/>
          </p:cNvSpPr>
          <p:nvPr>
            <p:ph type="body" idx="1"/>
          </p:nvPr>
        </p:nvSpPr>
        <p:spPr>
          <a:xfrm>
            <a:off x="304800" y="1905000"/>
            <a:ext cx="8686800" cy="4419600"/>
          </a:xfrm>
        </p:spPr>
        <p:txBody>
          <a:bodyPr/>
          <a:lstStyle/>
          <a:p>
            <a:pPr marL="0" indent="0" eaLnBrk="1" hangingPunct="1">
              <a:lnSpc>
                <a:spcPct val="90000"/>
              </a:lnSpc>
              <a:buFontTx/>
              <a:buNone/>
            </a:pPr>
            <a:r>
              <a:rPr lang="en-US" sz="3100" smtClean="0">
                <a:latin typeface="Tahoma" pitchFamily="34" charset="0"/>
              </a:rPr>
              <a:t>Sebuah perusahaan yang mengidentifikasi suatu kumpulan pusat kemampuan kerja terhadap kegiatan yang sangat menguntungkan, lalu membangun suatu organisasi virtual di sekitar kemampuan-kemampuan tersebut, memungkinkan perusahaan tersebut untuk membangun bisnisnya di sekitar titik pusat, informasi yang sangat berharga, pelayanan, dan produk</a:t>
            </a:r>
          </a:p>
        </p:txBody>
      </p:sp>
    </p:spTree>
    <p:extLst>
      <p:ext uri="{BB962C8B-B14F-4D97-AF65-F5344CB8AC3E}">
        <p14:creationId xmlns:p14="http://schemas.microsoft.com/office/powerpoint/2010/main" val="936895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a:xfrm>
            <a:off x="457200" y="533400"/>
            <a:ext cx="8229600" cy="1143000"/>
          </a:xfrm>
        </p:spPr>
        <p:txBody>
          <a:bodyPr/>
          <a:lstStyle/>
          <a:p>
            <a:pPr eaLnBrk="1" hangingPunct="1">
              <a:defRPr/>
            </a:pPr>
            <a:r>
              <a:rPr lang="en-US" sz="5200" b="1" smtClean="0">
                <a:latin typeface="Garamond" pitchFamily="18" charset="0"/>
              </a:rPr>
              <a:t>Organisasi Virtual</a:t>
            </a:r>
          </a:p>
        </p:txBody>
      </p:sp>
      <p:sp>
        <p:nvSpPr>
          <p:cNvPr id="177155" name="Rectangle 3"/>
          <p:cNvSpPr>
            <a:spLocks noGrp="1" noChangeArrowheads="1"/>
          </p:cNvSpPr>
          <p:nvPr>
            <p:ph type="body" idx="1"/>
          </p:nvPr>
        </p:nvSpPr>
        <p:spPr>
          <a:xfrm>
            <a:off x="685800" y="2200275"/>
            <a:ext cx="8001000" cy="3856038"/>
          </a:xfrm>
        </p:spPr>
        <p:txBody>
          <a:bodyPr/>
          <a:lstStyle/>
          <a:p>
            <a:pPr marL="0" indent="0" eaLnBrk="1" hangingPunct="1">
              <a:buFontTx/>
              <a:buNone/>
            </a:pPr>
            <a:r>
              <a:rPr lang="en-US" smtClean="0">
                <a:latin typeface="Tahoma" pitchFamily="34" charset="0"/>
              </a:rPr>
              <a:t>Suatu jaringan sementara dari perusahaan-perusahaan independen (pemasok, pelanggan, subkontraktor, bahkan pesaing) dihubungkan terutama oleh teknologi informasi untuk berbagi keahlian, akses kepada pasar, dan biaya-biaya</a:t>
            </a:r>
          </a:p>
        </p:txBody>
      </p:sp>
    </p:spTree>
    <p:extLst>
      <p:ext uri="{BB962C8B-B14F-4D97-AF65-F5344CB8AC3E}">
        <p14:creationId xmlns:p14="http://schemas.microsoft.com/office/powerpoint/2010/main" val="3638601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457200" y="685800"/>
            <a:ext cx="8229600" cy="1143000"/>
          </a:xfrm>
        </p:spPr>
        <p:txBody>
          <a:bodyPr/>
          <a:lstStyle/>
          <a:p>
            <a:pPr eaLnBrk="1" hangingPunct="1">
              <a:defRPr/>
            </a:pPr>
            <a:r>
              <a:rPr lang="en-US" sz="5200" b="1" smtClean="0">
                <a:latin typeface="Garamond" pitchFamily="18" charset="0"/>
              </a:rPr>
              <a:t>OUTSOURCING</a:t>
            </a:r>
          </a:p>
        </p:txBody>
      </p:sp>
      <p:sp>
        <p:nvSpPr>
          <p:cNvPr id="178179" name="Rectangle 3"/>
          <p:cNvSpPr>
            <a:spLocks noGrp="1" noChangeArrowheads="1"/>
          </p:cNvSpPr>
          <p:nvPr>
            <p:ph type="body" idx="1"/>
          </p:nvPr>
        </p:nvSpPr>
        <p:spPr>
          <a:xfrm>
            <a:off x="914400" y="2274888"/>
            <a:ext cx="7467600" cy="3781425"/>
          </a:xfrm>
        </p:spPr>
        <p:txBody>
          <a:bodyPr/>
          <a:lstStyle/>
          <a:p>
            <a:pPr marL="0" indent="0" eaLnBrk="1" hangingPunct="1">
              <a:buFontTx/>
              <a:buNone/>
            </a:pPr>
            <a:r>
              <a:rPr lang="en-US" sz="3500" smtClean="0">
                <a:latin typeface="Tahoma" pitchFamily="34" charset="0"/>
              </a:rPr>
              <a:t>Memperoleh hasil pekerjaan dengan menggunakan sumber-sumber dari luar perusahaan, yang sebelumnya pekerjaan tersebut dilakukan oleh karyawan dari dalam perusahaan</a:t>
            </a:r>
          </a:p>
        </p:txBody>
      </p:sp>
    </p:spTree>
    <p:extLst>
      <p:ext uri="{BB962C8B-B14F-4D97-AF65-F5344CB8AC3E}">
        <p14:creationId xmlns:p14="http://schemas.microsoft.com/office/powerpoint/2010/main" val="3865272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457200" y="528638"/>
            <a:ext cx="8229600" cy="1143000"/>
          </a:xfrm>
        </p:spPr>
        <p:txBody>
          <a:bodyPr>
            <a:normAutofit fontScale="90000"/>
          </a:bodyPr>
          <a:lstStyle/>
          <a:p>
            <a:pPr eaLnBrk="1" hangingPunct="1">
              <a:defRPr/>
            </a:pPr>
            <a:r>
              <a:rPr lang="en-US" b="1" smtClean="0">
                <a:latin typeface="Garamond" pitchFamily="18" charset="0"/>
              </a:rPr>
              <a:t>LIMA STRUKTUR</a:t>
            </a:r>
            <a:br>
              <a:rPr lang="en-US" b="1" smtClean="0">
                <a:latin typeface="Garamond" pitchFamily="18" charset="0"/>
              </a:rPr>
            </a:br>
            <a:r>
              <a:rPr lang="en-US" b="1" smtClean="0">
                <a:latin typeface="Garamond" pitchFamily="18" charset="0"/>
              </a:rPr>
              <a:t>ORGANISASI TRADISIONAL</a:t>
            </a:r>
          </a:p>
        </p:txBody>
      </p:sp>
      <p:sp>
        <p:nvSpPr>
          <p:cNvPr id="160771" name="Rectangle 3"/>
          <p:cNvSpPr>
            <a:spLocks noGrp="1" noChangeArrowheads="1"/>
          </p:cNvSpPr>
          <p:nvPr>
            <p:ph type="body" idx="1"/>
          </p:nvPr>
        </p:nvSpPr>
        <p:spPr>
          <a:xfrm>
            <a:off x="457200" y="2176463"/>
            <a:ext cx="8229600" cy="3997325"/>
          </a:xfrm>
        </p:spPr>
        <p:txBody>
          <a:bodyPr/>
          <a:lstStyle/>
          <a:p>
            <a:pPr marL="609600" indent="-609600" eaLnBrk="1" hangingPunct="1">
              <a:buClr>
                <a:schemeClr val="hlink"/>
              </a:buClr>
              <a:buFont typeface="Wingdings" pitchFamily="2" charset="2"/>
              <a:buAutoNum type="arabicPeriod"/>
            </a:pPr>
            <a:r>
              <a:rPr lang="en-US" sz="2800" b="1" smtClean="0">
                <a:latin typeface="Tahoma" pitchFamily="34" charset="0"/>
              </a:rPr>
              <a:t>Struktur Organisasi Sederhana (Simple Organizational Structure)</a:t>
            </a:r>
          </a:p>
          <a:p>
            <a:pPr marL="609600" indent="-609600" eaLnBrk="1" hangingPunct="1">
              <a:buClr>
                <a:schemeClr val="hlink"/>
              </a:buClr>
              <a:buFont typeface="Wingdings" pitchFamily="2" charset="2"/>
              <a:buAutoNum type="arabicPeriod"/>
            </a:pPr>
            <a:r>
              <a:rPr lang="sv-SE" sz="2800" b="1" smtClean="0">
                <a:latin typeface="Tahoma" pitchFamily="34" charset="0"/>
              </a:rPr>
              <a:t>Struktur Organisasi Fungsional</a:t>
            </a:r>
            <a:endParaRPr lang="en-US" sz="2800" smtClean="0">
              <a:latin typeface="Tahoma" pitchFamily="34" charset="0"/>
            </a:endParaRPr>
          </a:p>
          <a:p>
            <a:pPr marL="609600" indent="-609600" eaLnBrk="1" hangingPunct="1">
              <a:buClr>
                <a:schemeClr val="hlink"/>
              </a:buClr>
              <a:buFont typeface="Wingdings" pitchFamily="2" charset="2"/>
              <a:buAutoNum type="arabicPeriod"/>
            </a:pPr>
            <a:r>
              <a:rPr lang="sv-SE" sz="2800" b="1" smtClean="0">
                <a:latin typeface="Tahoma" pitchFamily="34" charset="0"/>
              </a:rPr>
              <a:t>Struktur Organisasi Divisi</a:t>
            </a:r>
            <a:endParaRPr lang="en-US" sz="2800" smtClean="0">
              <a:latin typeface="Tahoma" pitchFamily="34" charset="0"/>
            </a:endParaRPr>
          </a:p>
          <a:p>
            <a:pPr marL="609600" indent="-609600" eaLnBrk="1" hangingPunct="1">
              <a:buClr>
                <a:schemeClr val="hlink"/>
              </a:buClr>
              <a:buFont typeface="Wingdings" pitchFamily="2" charset="2"/>
              <a:buAutoNum type="arabicPeriod"/>
            </a:pPr>
            <a:r>
              <a:rPr lang="sv-SE" sz="2800" b="1" smtClean="0">
                <a:latin typeface="Tahoma" pitchFamily="34" charset="0"/>
              </a:rPr>
              <a:t>Struktur Organisasi Matriks</a:t>
            </a:r>
            <a:endParaRPr lang="en-US" sz="2800" smtClean="0">
              <a:latin typeface="Tahoma" pitchFamily="34" charset="0"/>
            </a:endParaRPr>
          </a:p>
          <a:p>
            <a:pPr marL="609600" indent="-609600" eaLnBrk="1" hangingPunct="1">
              <a:buClr>
                <a:schemeClr val="hlink"/>
              </a:buClr>
              <a:buFont typeface="Wingdings" pitchFamily="2" charset="2"/>
              <a:buAutoNum type="arabicPeriod"/>
            </a:pPr>
            <a:r>
              <a:rPr lang="es-ES" sz="2800" b="1" smtClean="0">
                <a:latin typeface="Tahoma" pitchFamily="34" charset="0"/>
              </a:rPr>
              <a:t>Struktur Tim Produksi (Product-Team Structure)</a:t>
            </a:r>
            <a:endParaRPr lang="en-US" sz="2800" smtClean="0">
              <a:latin typeface="Tahoma" pitchFamily="34" charset="0"/>
            </a:endParaRPr>
          </a:p>
        </p:txBody>
      </p:sp>
    </p:spTree>
    <p:extLst>
      <p:ext uri="{BB962C8B-B14F-4D97-AF65-F5344CB8AC3E}">
        <p14:creationId xmlns:p14="http://schemas.microsoft.com/office/powerpoint/2010/main" val="8689878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457200" y="609600"/>
            <a:ext cx="8229600" cy="1143000"/>
          </a:xfrm>
        </p:spPr>
        <p:txBody>
          <a:bodyPr>
            <a:normAutofit fontScale="90000"/>
          </a:bodyPr>
          <a:lstStyle/>
          <a:p>
            <a:pPr eaLnBrk="1" hangingPunct="1">
              <a:defRPr/>
            </a:pPr>
            <a:r>
              <a:rPr lang="en-US" b="1" smtClean="0">
                <a:latin typeface="Garamond" pitchFamily="18" charset="0"/>
              </a:rPr>
              <a:t>Organisasi Modular </a:t>
            </a:r>
            <a:br>
              <a:rPr lang="en-US" b="1" smtClean="0">
                <a:latin typeface="Garamond" pitchFamily="18" charset="0"/>
              </a:rPr>
            </a:br>
            <a:r>
              <a:rPr lang="en-US" b="1" smtClean="0">
                <a:latin typeface="Garamond" pitchFamily="18" charset="0"/>
              </a:rPr>
              <a:t>(A Modular Organization)</a:t>
            </a:r>
          </a:p>
        </p:txBody>
      </p:sp>
      <p:sp>
        <p:nvSpPr>
          <p:cNvPr id="179203" name="Rectangle 3"/>
          <p:cNvSpPr>
            <a:spLocks noGrp="1" noChangeArrowheads="1"/>
          </p:cNvSpPr>
          <p:nvPr>
            <p:ph type="body" idx="1"/>
          </p:nvPr>
        </p:nvSpPr>
        <p:spPr>
          <a:xfrm>
            <a:off x="762000" y="2200275"/>
            <a:ext cx="7924800" cy="3856038"/>
          </a:xfrm>
        </p:spPr>
        <p:txBody>
          <a:bodyPr/>
          <a:lstStyle/>
          <a:p>
            <a:pPr marL="0" indent="0" eaLnBrk="1" hangingPunct="1">
              <a:buFontTx/>
              <a:buNone/>
            </a:pPr>
            <a:r>
              <a:rPr lang="en-US" sz="3500" smtClean="0">
                <a:latin typeface="Tahoma" pitchFamily="34" charset="0"/>
              </a:rPr>
              <a:t>Menyediakan produk atau pelayanan dengan menggunakan perusahaan atau spesialis yang berbeda-beda dan independen, untuk mengkontribusikan kegiatan utama atau pendukung mereka untuk menghasilkan outcome yang memuaskan</a:t>
            </a:r>
          </a:p>
        </p:txBody>
      </p:sp>
    </p:spTree>
    <p:extLst>
      <p:ext uri="{BB962C8B-B14F-4D97-AF65-F5344CB8AC3E}">
        <p14:creationId xmlns:p14="http://schemas.microsoft.com/office/powerpoint/2010/main" val="19908014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457200" y="533400"/>
            <a:ext cx="8229600" cy="1143000"/>
          </a:xfrm>
        </p:spPr>
        <p:txBody>
          <a:bodyPr>
            <a:normAutofit fontScale="90000"/>
          </a:bodyPr>
          <a:lstStyle/>
          <a:p>
            <a:pPr eaLnBrk="1" hangingPunct="1">
              <a:defRPr/>
            </a:pPr>
            <a:r>
              <a:rPr lang="en-US" b="1" smtClean="0">
                <a:latin typeface="Garamond" pitchFamily="18" charset="0"/>
              </a:rPr>
              <a:t>Business Process Outsourcing (BPO) :</a:t>
            </a:r>
          </a:p>
        </p:txBody>
      </p:sp>
      <p:sp>
        <p:nvSpPr>
          <p:cNvPr id="180227" name="Rectangle 3"/>
          <p:cNvSpPr>
            <a:spLocks noGrp="1" noChangeArrowheads="1"/>
          </p:cNvSpPr>
          <p:nvPr>
            <p:ph type="body" idx="1"/>
          </p:nvPr>
        </p:nvSpPr>
        <p:spPr>
          <a:xfrm>
            <a:off x="685800" y="2049463"/>
            <a:ext cx="8001000" cy="4006850"/>
          </a:xfrm>
        </p:spPr>
        <p:txBody>
          <a:bodyPr/>
          <a:lstStyle/>
          <a:p>
            <a:pPr marL="0" indent="0" eaLnBrk="1" hangingPunct="1">
              <a:lnSpc>
                <a:spcPct val="90000"/>
              </a:lnSpc>
              <a:buFontTx/>
              <a:buNone/>
            </a:pPr>
            <a:r>
              <a:rPr lang="en-US" sz="3000" smtClean="0">
                <a:latin typeface="Tahoma" pitchFamily="34" charset="0"/>
              </a:rPr>
              <a:t>Menggunakan jasa dari luar perusahaan untuk menangani berbagai macam kegiatan pengelolaan pekerjaan rutin yang sebelumya dilakukan oleh karyawan dari dalam perusahaan seperti HR, pengadaan barang persediaan, akuntansi dan keuangan, pelayanan konsumen, mata rantai persediaan logistik, hal-hal teknis, R&amp;D, penjualan dan pemasaran, dan manajemen/pengembangan</a:t>
            </a:r>
          </a:p>
        </p:txBody>
      </p:sp>
    </p:spTree>
    <p:extLst>
      <p:ext uri="{BB962C8B-B14F-4D97-AF65-F5344CB8AC3E}">
        <p14:creationId xmlns:p14="http://schemas.microsoft.com/office/powerpoint/2010/main" val="6773055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a:xfrm>
            <a:off x="457200" y="152400"/>
            <a:ext cx="8229600" cy="1143000"/>
          </a:xfrm>
        </p:spPr>
        <p:txBody>
          <a:bodyPr/>
          <a:lstStyle/>
          <a:p>
            <a:pPr eaLnBrk="1" hangingPunct="1">
              <a:defRPr/>
            </a:pPr>
            <a:r>
              <a:rPr lang="en-US" sz="4100" b="1" smtClean="0">
                <a:latin typeface="Garamond" pitchFamily="18" charset="0"/>
              </a:rPr>
              <a:t>Keuntungan dari Outsourcing :</a:t>
            </a:r>
          </a:p>
        </p:txBody>
      </p:sp>
      <p:sp>
        <p:nvSpPr>
          <p:cNvPr id="181251" name="Rectangle 3"/>
          <p:cNvSpPr>
            <a:spLocks noGrp="1" noChangeArrowheads="1"/>
          </p:cNvSpPr>
          <p:nvPr>
            <p:ph type="body" idx="1"/>
          </p:nvPr>
        </p:nvSpPr>
        <p:spPr>
          <a:xfrm>
            <a:off x="457200" y="1447800"/>
            <a:ext cx="8229600" cy="4953000"/>
          </a:xfrm>
        </p:spPr>
        <p:txBody>
          <a:bodyPr/>
          <a:lstStyle/>
          <a:p>
            <a:pPr marL="0" indent="0" eaLnBrk="1" hangingPunct="1">
              <a:lnSpc>
                <a:spcPct val="80000"/>
              </a:lnSpc>
              <a:buClr>
                <a:schemeClr val="tx1"/>
              </a:buClr>
              <a:buFont typeface="Wingdings" pitchFamily="2" charset="2"/>
              <a:buChar char="v"/>
              <a:tabLst>
                <a:tab pos="398463" algn="l"/>
              </a:tabLst>
            </a:pPr>
            <a:r>
              <a:rPr lang="en-US" sz="2200" smtClean="0">
                <a:latin typeface="Tahoma" pitchFamily="34" charset="0"/>
              </a:rPr>
              <a:t> 	dapat menekan biaya-biaya yang timbul ketika kegiatan yang 	sebelumnya dilaksanakan di dalam perusahaan dilakukan di 	luar perusahaan</a:t>
            </a:r>
          </a:p>
          <a:p>
            <a:pPr marL="0" indent="0" eaLnBrk="1" hangingPunct="1">
              <a:lnSpc>
                <a:spcPct val="80000"/>
              </a:lnSpc>
              <a:buClr>
                <a:schemeClr val="tx1"/>
              </a:buClr>
              <a:buFont typeface="Wingdings" pitchFamily="2" charset="2"/>
              <a:buChar char="v"/>
              <a:tabLst>
                <a:tab pos="398463" algn="l"/>
              </a:tabLst>
            </a:pPr>
            <a:r>
              <a:rPr lang="en-US" sz="2200" smtClean="0">
                <a:latin typeface="Tahoma" pitchFamily="34" charset="0"/>
              </a:rPr>
              <a:t> 	dapat mengurangi jumlah modal yang harus diinvestasikan 	oleh suatu perusahaan dalam kapasitas produksi atau 	pelayanan</a:t>
            </a:r>
          </a:p>
          <a:p>
            <a:pPr marL="0" indent="0" eaLnBrk="1" hangingPunct="1">
              <a:lnSpc>
                <a:spcPct val="80000"/>
              </a:lnSpc>
              <a:buClr>
                <a:schemeClr val="tx1"/>
              </a:buClr>
              <a:buFont typeface="Wingdings" pitchFamily="2" charset="2"/>
              <a:buChar char="v"/>
              <a:tabLst>
                <a:tab pos="398463" algn="l"/>
              </a:tabLst>
            </a:pPr>
            <a:r>
              <a:rPr lang="en-US" sz="2200" smtClean="0">
                <a:latin typeface="Tahoma" pitchFamily="34" charset="0"/>
              </a:rPr>
              <a:t> 	manajer dan personel perusahaan dapat berkonsentrasi 	dalam kegiatan-kegiatan yang lebih penting</a:t>
            </a:r>
          </a:p>
          <a:p>
            <a:pPr marL="0" indent="0" eaLnBrk="1" hangingPunct="1">
              <a:lnSpc>
                <a:spcPct val="80000"/>
              </a:lnSpc>
              <a:buClr>
                <a:schemeClr val="tx1"/>
              </a:buClr>
              <a:buFont typeface="Wingdings" pitchFamily="2" charset="2"/>
              <a:buChar char="v"/>
              <a:tabLst>
                <a:tab pos="398463" algn="l"/>
              </a:tabLst>
            </a:pPr>
            <a:r>
              <a:rPr lang="en-US" sz="2200" smtClean="0">
                <a:latin typeface="Tahoma" pitchFamily="34" charset="0"/>
              </a:rPr>
              <a:t> 	Memungkinkan perusahaan untuk mengendalikan dan 	meningkatkan sumber daya perusahaan yang 	menguntungkan dan kompetitif</a:t>
            </a:r>
          </a:p>
          <a:p>
            <a:pPr marL="0" indent="0" eaLnBrk="1" hangingPunct="1">
              <a:lnSpc>
                <a:spcPct val="80000"/>
              </a:lnSpc>
              <a:buClr>
                <a:schemeClr val="tx1"/>
              </a:buClr>
              <a:buFont typeface="Wingdings" pitchFamily="2" charset="2"/>
              <a:buChar char="v"/>
              <a:tabLst>
                <a:tab pos="398463" algn="l"/>
              </a:tabLst>
            </a:pPr>
            <a:r>
              <a:rPr lang="en-US" sz="2200" smtClean="0">
                <a:latin typeface="Tahoma" pitchFamily="34" charset="0"/>
              </a:rPr>
              <a:t> 	pemilihan yang tepat terhadap partner di luar perusahaan 	memungkinkan perusahaan untuk dapat belajar dan  	mengembangkan kemampuannya melaui ide-ide, dan 	kemampuan yang muncul dari keahlian dan lingkup kerja 	yang dilakukan oleh partner dari luar perusahaan  untuk 	beberapa perusahaan lain</a:t>
            </a:r>
          </a:p>
        </p:txBody>
      </p:sp>
    </p:spTree>
    <p:extLst>
      <p:ext uri="{BB962C8B-B14F-4D97-AF65-F5344CB8AC3E}">
        <p14:creationId xmlns:p14="http://schemas.microsoft.com/office/powerpoint/2010/main" val="18803265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457200" y="304800"/>
            <a:ext cx="8229600" cy="1143000"/>
          </a:xfrm>
        </p:spPr>
        <p:txBody>
          <a:bodyPr/>
          <a:lstStyle/>
          <a:p>
            <a:pPr eaLnBrk="1" hangingPunct="1">
              <a:defRPr/>
            </a:pPr>
            <a:r>
              <a:rPr lang="en-US" sz="4100" b="1" smtClean="0">
                <a:latin typeface="Garamond" pitchFamily="18" charset="0"/>
              </a:rPr>
              <a:t>Kelemahan dari Outsourcing :</a:t>
            </a:r>
          </a:p>
        </p:txBody>
      </p:sp>
      <p:sp>
        <p:nvSpPr>
          <p:cNvPr id="182275" name="Rectangle 3"/>
          <p:cNvSpPr>
            <a:spLocks noGrp="1" noChangeArrowheads="1"/>
          </p:cNvSpPr>
          <p:nvPr>
            <p:ph type="body" idx="1"/>
          </p:nvPr>
        </p:nvSpPr>
        <p:spPr>
          <a:xfrm>
            <a:off x="457200" y="1600200"/>
            <a:ext cx="8229600" cy="5105400"/>
          </a:xfrm>
        </p:spPr>
        <p:txBody>
          <a:bodyPr/>
          <a:lstStyle/>
          <a:p>
            <a:pPr marL="0" indent="0" eaLnBrk="1" hangingPunct="1">
              <a:lnSpc>
                <a:spcPct val="80000"/>
              </a:lnSpc>
              <a:buFont typeface="Wingdings" pitchFamily="2" charset="2"/>
              <a:buChar char="v"/>
              <a:tabLst>
                <a:tab pos="398463" algn="l"/>
              </a:tabLst>
            </a:pPr>
            <a:r>
              <a:rPr lang="en-US" sz="2100" smtClean="0">
                <a:latin typeface="Tahoma" pitchFamily="34" charset="0"/>
              </a:rPr>
              <a:t> 	melibatkan hilangnya sebagian kontrol dan ketergantungan 	terhadap “pihak luar”</a:t>
            </a:r>
          </a:p>
          <a:p>
            <a:pPr marL="0" indent="0" eaLnBrk="1" hangingPunct="1">
              <a:lnSpc>
                <a:spcPct val="80000"/>
              </a:lnSpc>
              <a:buFont typeface="Wingdings" pitchFamily="2" charset="2"/>
              <a:buChar char="v"/>
              <a:tabLst>
                <a:tab pos="398463" algn="l"/>
              </a:tabLst>
            </a:pPr>
            <a:r>
              <a:rPr lang="en-US" sz="2100" smtClean="0">
                <a:latin typeface="Tahoma" pitchFamily="34" charset="0"/>
              </a:rPr>
              <a:t> 	dapat menciptakan pesaing-pesaing di masa yang akan datang</a:t>
            </a:r>
          </a:p>
          <a:p>
            <a:pPr marL="0" indent="0" eaLnBrk="1" hangingPunct="1">
              <a:lnSpc>
                <a:spcPct val="80000"/>
              </a:lnSpc>
              <a:buFont typeface="Wingdings" pitchFamily="2" charset="2"/>
              <a:buChar char="v"/>
              <a:tabLst>
                <a:tab pos="398463" algn="l"/>
              </a:tabLst>
            </a:pPr>
            <a:r>
              <a:rPr lang="en-US" sz="2100" smtClean="0">
                <a:latin typeface="Tahoma" pitchFamily="34" charset="0"/>
              </a:rPr>
              <a:t> 	hilangnya keahlian yang penting untuk suatu produk atau 	pelayanan</a:t>
            </a:r>
          </a:p>
          <a:p>
            <a:pPr marL="0" indent="0" eaLnBrk="1" hangingPunct="1">
              <a:lnSpc>
                <a:spcPct val="80000"/>
              </a:lnSpc>
              <a:buFont typeface="Wingdings" pitchFamily="2" charset="2"/>
              <a:buChar char="v"/>
              <a:tabLst>
                <a:tab pos="398463" algn="l"/>
              </a:tabLst>
            </a:pPr>
            <a:r>
              <a:rPr lang="en-US" sz="2100" smtClean="0">
                <a:latin typeface="Tahoma" pitchFamily="34" charset="0"/>
              </a:rPr>
              <a:t> 	dapat mengakibatkan reaksi negatif dari pihak publik dan 	investor</a:t>
            </a:r>
          </a:p>
          <a:p>
            <a:pPr marL="0" indent="0" eaLnBrk="1" hangingPunct="1">
              <a:lnSpc>
                <a:spcPct val="80000"/>
              </a:lnSpc>
              <a:buFont typeface="Wingdings" pitchFamily="2" charset="2"/>
              <a:buChar char="v"/>
              <a:tabLst>
                <a:tab pos="398463" algn="l"/>
              </a:tabLst>
            </a:pPr>
            <a:r>
              <a:rPr lang="en-US" sz="2100" smtClean="0">
                <a:latin typeface="Tahoma" pitchFamily="34" charset="0"/>
              </a:rPr>
              <a:t> 	sulit untuk menyusun suatu perjanjian/kesepakatan yang bagus 	dan sah, terutama untuk pelayanan</a:t>
            </a:r>
          </a:p>
          <a:p>
            <a:pPr marL="0" indent="0" eaLnBrk="1" hangingPunct="1">
              <a:lnSpc>
                <a:spcPct val="80000"/>
              </a:lnSpc>
              <a:buFont typeface="Wingdings" pitchFamily="2" charset="2"/>
              <a:buChar char="v"/>
              <a:tabLst>
                <a:tab pos="398463" algn="l"/>
              </a:tabLst>
            </a:pPr>
            <a:r>
              <a:rPr lang="en-US" sz="2100" smtClean="0">
                <a:latin typeface="Tahoma" pitchFamily="34" charset="0"/>
              </a:rPr>
              <a:t> 	perusahaan dapat terikat ke dalam suatu kontrak jangka 	panjang dengan resiko suatu saat kontrak tersebut tidak 	kompetitif lagi</a:t>
            </a:r>
          </a:p>
          <a:p>
            <a:pPr marL="0" indent="0" eaLnBrk="1" hangingPunct="1">
              <a:lnSpc>
                <a:spcPct val="80000"/>
              </a:lnSpc>
              <a:buFont typeface="Wingdings" pitchFamily="2" charset="2"/>
              <a:buChar char="v"/>
              <a:tabLst>
                <a:tab pos="398463" algn="l"/>
              </a:tabLst>
            </a:pPr>
            <a:r>
              <a:rPr lang="en-US" sz="2100" smtClean="0">
                <a:latin typeface="Tahoma" pitchFamily="34" charset="0"/>
              </a:rPr>
              <a:t> 	dapat mengarah ke arah meningkatnya budaya kerja yang 	terpecah dimana pekerja dengan upah yang rendah 	menyelesaikan pekerjaan dengan antusias dan inisiatif yang 	rendah</a:t>
            </a:r>
          </a:p>
        </p:txBody>
      </p:sp>
    </p:spTree>
    <p:extLst>
      <p:ext uri="{BB962C8B-B14F-4D97-AF65-F5344CB8AC3E}">
        <p14:creationId xmlns:p14="http://schemas.microsoft.com/office/powerpoint/2010/main" val="6162619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442913" y="103188"/>
            <a:ext cx="8243887" cy="1262062"/>
          </a:xfrm>
        </p:spPr>
        <p:txBody>
          <a:bodyPr>
            <a:normAutofit fontScale="90000"/>
          </a:bodyPr>
          <a:lstStyle/>
          <a:p>
            <a:pPr eaLnBrk="1" hangingPunct="1">
              <a:defRPr/>
            </a:pPr>
            <a:r>
              <a:rPr lang="en-US" sz="3900" b="1" smtClean="0">
                <a:latin typeface="Garamond" pitchFamily="18" charset="0"/>
              </a:rPr>
              <a:t>Organisasi Tak Terbatas</a:t>
            </a:r>
            <a:br>
              <a:rPr lang="en-US" sz="3900" b="1" smtClean="0">
                <a:latin typeface="Garamond" pitchFamily="18" charset="0"/>
              </a:rPr>
            </a:br>
            <a:r>
              <a:rPr lang="en-US" sz="3900" b="1" smtClean="0">
                <a:latin typeface="Garamond" pitchFamily="18" charset="0"/>
              </a:rPr>
              <a:t>(Boundaryless Organization)</a:t>
            </a:r>
          </a:p>
        </p:txBody>
      </p:sp>
      <p:sp>
        <p:nvSpPr>
          <p:cNvPr id="183299" name="Rectangle 3"/>
          <p:cNvSpPr>
            <a:spLocks noGrp="1" noChangeArrowheads="1"/>
          </p:cNvSpPr>
          <p:nvPr>
            <p:ph type="body" idx="1"/>
          </p:nvPr>
        </p:nvSpPr>
        <p:spPr>
          <a:xfrm>
            <a:off x="457200" y="1524000"/>
            <a:ext cx="8229600" cy="5105400"/>
          </a:xfrm>
        </p:spPr>
        <p:txBody>
          <a:bodyPr/>
          <a:lstStyle/>
          <a:p>
            <a:pPr marL="0" indent="0" eaLnBrk="1" hangingPunct="1">
              <a:lnSpc>
                <a:spcPct val="80000"/>
              </a:lnSpc>
              <a:buFontTx/>
              <a:buNone/>
            </a:pPr>
            <a:r>
              <a:rPr lang="en-US" sz="2300" smtClean="0">
                <a:solidFill>
                  <a:srgbClr val="0000FF"/>
                </a:solidFill>
                <a:latin typeface="Tahoma" pitchFamily="34" charset="0"/>
              </a:rPr>
              <a:t>Organisasi tak terbatas</a:t>
            </a:r>
            <a:r>
              <a:rPr lang="en-US" sz="2300" smtClean="0">
                <a:latin typeface="Tahoma" pitchFamily="34" charset="0"/>
              </a:rPr>
              <a:t> : </a:t>
            </a:r>
          </a:p>
          <a:p>
            <a:pPr marL="0" indent="0" eaLnBrk="1" hangingPunct="1">
              <a:lnSpc>
                <a:spcPct val="80000"/>
              </a:lnSpc>
              <a:buFontTx/>
              <a:buNone/>
            </a:pPr>
            <a:r>
              <a:rPr lang="en-US" sz="2300" smtClean="0">
                <a:latin typeface="Tahoma" pitchFamily="34" charset="0"/>
              </a:rPr>
              <a:t>Struktur organisasi yang memperbolehkan seseorang untuk berhubungan/berinteraksi dengan orang lain di dalam suatu organisasi tanpa perlu menunggu sebuah hierarki untuk mengatur hubungan tersebut dalam melewati batasan fungsi, kerja, dan wilayah</a:t>
            </a:r>
          </a:p>
          <a:p>
            <a:pPr marL="0" indent="0" eaLnBrk="1" hangingPunct="1">
              <a:lnSpc>
                <a:spcPct val="80000"/>
              </a:lnSpc>
              <a:buFontTx/>
              <a:buNone/>
            </a:pPr>
            <a:r>
              <a:rPr lang="en-US" sz="2300" smtClean="0">
                <a:solidFill>
                  <a:srgbClr val="0000FF"/>
                </a:solidFill>
                <a:latin typeface="Tahoma" pitchFamily="34" charset="0"/>
              </a:rPr>
              <a:t>Batasan horisontal</a:t>
            </a:r>
            <a:r>
              <a:rPr lang="en-US" sz="2300" smtClean="0">
                <a:latin typeface="Tahoma" pitchFamily="34" charset="0"/>
              </a:rPr>
              <a:t> :</a:t>
            </a:r>
          </a:p>
          <a:p>
            <a:pPr marL="0" indent="0" eaLnBrk="1" hangingPunct="1">
              <a:lnSpc>
                <a:spcPct val="80000"/>
              </a:lnSpc>
              <a:buFontTx/>
              <a:buNone/>
            </a:pPr>
            <a:r>
              <a:rPr lang="en-US" sz="2300" smtClean="0">
                <a:latin typeface="Tahoma" pitchFamily="34" charset="0"/>
              </a:rPr>
              <a:t>aturan tentang komunikasi, akses, dan protokol dalam berhubungan dengan departemen, proses, atau fungsi yang berbeda di dalam perusahaan</a:t>
            </a:r>
          </a:p>
          <a:p>
            <a:pPr marL="0" indent="0" eaLnBrk="1" hangingPunct="1">
              <a:lnSpc>
                <a:spcPct val="80000"/>
              </a:lnSpc>
              <a:buFontTx/>
              <a:buNone/>
            </a:pPr>
            <a:r>
              <a:rPr lang="en-US" sz="2300" smtClean="0">
                <a:solidFill>
                  <a:srgbClr val="0000FF"/>
                </a:solidFill>
                <a:latin typeface="Tahoma" pitchFamily="34" charset="0"/>
              </a:rPr>
              <a:t>Batasan Vertikal</a:t>
            </a:r>
            <a:r>
              <a:rPr lang="en-US" sz="2300" smtClean="0">
                <a:latin typeface="Tahoma" pitchFamily="34" charset="0"/>
              </a:rPr>
              <a:t> :</a:t>
            </a:r>
          </a:p>
          <a:p>
            <a:pPr marL="0" indent="0" eaLnBrk="1" hangingPunct="1">
              <a:lnSpc>
                <a:spcPct val="80000"/>
              </a:lnSpc>
              <a:buFontTx/>
              <a:buNone/>
            </a:pPr>
            <a:r>
              <a:rPr lang="en-US" sz="2300" smtClean="0">
                <a:latin typeface="Tahoma" pitchFamily="34" charset="0"/>
              </a:rPr>
              <a:t>pembatasan dalam interaksi, hubungan, dan akses di antara personel manajemen dan operasi; antara tingkat manajemen yang berbeda; dan di antara bagian-bagian organisasi yang berbeda seperti korporat versus unit divisi</a:t>
            </a:r>
          </a:p>
        </p:txBody>
      </p:sp>
    </p:spTree>
    <p:extLst>
      <p:ext uri="{BB962C8B-B14F-4D97-AF65-F5344CB8AC3E}">
        <p14:creationId xmlns:p14="http://schemas.microsoft.com/office/powerpoint/2010/main" val="35976988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xfrm>
            <a:off x="442913" y="103188"/>
            <a:ext cx="8243887" cy="1085850"/>
          </a:xfrm>
        </p:spPr>
        <p:txBody>
          <a:bodyPr/>
          <a:lstStyle/>
          <a:p>
            <a:pPr eaLnBrk="1" hangingPunct="1">
              <a:defRPr/>
            </a:pPr>
            <a:r>
              <a:rPr lang="en-US" sz="4100" b="1" smtClean="0">
                <a:latin typeface="Garamond" pitchFamily="18" charset="0"/>
              </a:rPr>
              <a:t>Organisasi Tak Terbatas</a:t>
            </a:r>
          </a:p>
        </p:txBody>
      </p:sp>
      <p:sp>
        <p:nvSpPr>
          <p:cNvPr id="184323" name="Rectangle 3"/>
          <p:cNvSpPr>
            <a:spLocks noGrp="1" noChangeArrowheads="1"/>
          </p:cNvSpPr>
          <p:nvPr>
            <p:ph type="body" idx="1"/>
          </p:nvPr>
        </p:nvSpPr>
        <p:spPr>
          <a:xfrm>
            <a:off x="457200" y="1371600"/>
            <a:ext cx="8229600" cy="5257800"/>
          </a:xfrm>
        </p:spPr>
        <p:txBody>
          <a:bodyPr/>
          <a:lstStyle/>
          <a:p>
            <a:pPr marL="0" indent="0" eaLnBrk="1" hangingPunct="1">
              <a:lnSpc>
                <a:spcPct val="80000"/>
              </a:lnSpc>
              <a:buFontTx/>
              <a:buNone/>
            </a:pPr>
            <a:endParaRPr lang="en-US" sz="2000" smtClean="0">
              <a:latin typeface="Tahoma" pitchFamily="34" charset="0"/>
            </a:endParaRPr>
          </a:p>
          <a:p>
            <a:pPr marL="0" indent="0" eaLnBrk="1" hangingPunct="1">
              <a:lnSpc>
                <a:spcPct val="80000"/>
              </a:lnSpc>
              <a:buFontTx/>
              <a:buNone/>
            </a:pPr>
            <a:r>
              <a:rPr lang="en-US" sz="2500" smtClean="0">
                <a:solidFill>
                  <a:srgbClr val="0000FF"/>
                </a:solidFill>
                <a:latin typeface="Tahoma" pitchFamily="34" charset="0"/>
              </a:rPr>
              <a:t>Batasan Geografis</a:t>
            </a:r>
            <a:r>
              <a:rPr lang="en-US" sz="2500" smtClean="0">
                <a:latin typeface="Tahoma" pitchFamily="34" charset="0"/>
              </a:rPr>
              <a:t> :</a:t>
            </a:r>
          </a:p>
          <a:p>
            <a:pPr marL="0" indent="0" eaLnBrk="1" hangingPunct="1">
              <a:lnSpc>
                <a:spcPct val="80000"/>
              </a:lnSpc>
              <a:buFontTx/>
              <a:buNone/>
            </a:pPr>
            <a:r>
              <a:rPr lang="en-US" sz="2500" smtClean="0">
                <a:latin typeface="Tahoma" pitchFamily="34" charset="0"/>
              </a:rPr>
              <a:t>pembatasan dalam interaksi dan hubungan antara orang-orang di dalam perusahaan berdasarkan pada lokasi fisik yang berbeda, baik secara domestik atau global</a:t>
            </a:r>
          </a:p>
          <a:p>
            <a:pPr marL="0" indent="0" eaLnBrk="1" hangingPunct="1">
              <a:lnSpc>
                <a:spcPct val="80000"/>
              </a:lnSpc>
              <a:buFontTx/>
              <a:buNone/>
            </a:pPr>
            <a:r>
              <a:rPr lang="en-US" sz="2500" smtClean="0">
                <a:solidFill>
                  <a:srgbClr val="0000FF"/>
                </a:solidFill>
                <a:latin typeface="Tahoma" pitchFamily="34" charset="0"/>
              </a:rPr>
              <a:t>External Interface Boundaries</a:t>
            </a:r>
            <a:r>
              <a:rPr lang="en-US" sz="2500" smtClean="0">
                <a:latin typeface="Tahoma" pitchFamily="34" charset="0"/>
              </a:rPr>
              <a:t> :</a:t>
            </a:r>
          </a:p>
          <a:p>
            <a:pPr marL="0" indent="0" eaLnBrk="1" hangingPunct="1">
              <a:lnSpc>
                <a:spcPct val="80000"/>
              </a:lnSpc>
              <a:buFontTx/>
              <a:buNone/>
            </a:pPr>
            <a:r>
              <a:rPr lang="en-US" sz="2500" smtClean="0">
                <a:latin typeface="Tahoma" pitchFamily="34" charset="0"/>
              </a:rPr>
              <a:t>aturan formal dan informal, lokasi, dan protokol yang memisahkan dan/atau mendikte interaksi antara anggota dari suatu organisasi dan mereka yang ada di luar organisasi – pelanggan, supplier, partner, regulator, rekan-rekan, dan bahkan pesaing </a:t>
            </a:r>
          </a:p>
        </p:txBody>
      </p:sp>
    </p:spTree>
    <p:extLst>
      <p:ext uri="{BB962C8B-B14F-4D97-AF65-F5344CB8AC3E}">
        <p14:creationId xmlns:p14="http://schemas.microsoft.com/office/powerpoint/2010/main" val="2250256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normAutofit fontScale="90000"/>
          </a:bodyPr>
          <a:lstStyle/>
          <a:p>
            <a:pPr eaLnBrk="1" hangingPunct="1">
              <a:defRPr/>
            </a:pPr>
            <a:r>
              <a:rPr lang="en-US" b="1" smtClean="0">
                <a:latin typeface="Garamond" pitchFamily="18" charset="0"/>
              </a:rPr>
              <a:t>Ambidextrous Learning Organization</a:t>
            </a:r>
          </a:p>
        </p:txBody>
      </p:sp>
      <p:sp>
        <p:nvSpPr>
          <p:cNvPr id="185347" name="Rectangle 3"/>
          <p:cNvSpPr>
            <a:spLocks noGrp="1" noChangeArrowheads="1"/>
          </p:cNvSpPr>
          <p:nvPr>
            <p:ph type="body" idx="1"/>
          </p:nvPr>
        </p:nvSpPr>
        <p:spPr>
          <a:xfrm>
            <a:off x="457200" y="1600200"/>
            <a:ext cx="8458200" cy="4530725"/>
          </a:xfrm>
        </p:spPr>
        <p:txBody>
          <a:bodyPr/>
          <a:lstStyle/>
          <a:p>
            <a:pPr marL="0" indent="0" eaLnBrk="1" hangingPunct="1">
              <a:lnSpc>
                <a:spcPct val="80000"/>
              </a:lnSpc>
              <a:buFontTx/>
              <a:buNone/>
            </a:pPr>
            <a:r>
              <a:rPr lang="en-US" sz="2800" b="1" smtClean="0">
                <a:latin typeface="Tahoma" pitchFamily="34" charset="0"/>
              </a:rPr>
              <a:t>Organisasi pembelajaran</a:t>
            </a:r>
            <a:r>
              <a:rPr lang="en-US" sz="2800" smtClean="0">
                <a:latin typeface="Tahoma" pitchFamily="34" charset="0"/>
              </a:rPr>
              <a:t> :</a:t>
            </a:r>
          </a:p>
          <a:p>
            <a:pPr marL="0" indent="0" eaLnBrk="1" hangingPunct="1">
              <a:lnSpc>
                <a:spcPct val="80000"/>
              </a:lnSpc>
              <a:buFontTx/>
              <a:buNone/>
            </a:pPr>
            <a:r>
              <a:rPr lang="en-US" sz="2800" smtClean="0">
                <a:latin typeface="Tahoma" pitchFamily="34" charset="0"/>
              </a:rPr>
              <a:t>organisasi yang dibangun di sekitar ide bahwa organisasi  diatur sedemikian rupa sehingga dapat dimungkinkan pembelajaran, untuk berbagi pengetahuan, untuk mencari pengetahuan, dan untuk menciptakan kesempatan dalam menciptakan pengetahuan baru.</a:t>
            </a:r>
          </a:p>
          <a:p>
            <a:pPr marL="0" indent="0" eaLnBrk="1" hangingPunct="1">
              <a:lnSpc>
                <a:spcPct val="80000"/>
              </a:lnSpc>
              <a:buFontTx/>
              <a:buNone/>
            </a:pPr>
            <a:r>
              <a:rPr lang="en-US" sz="2800" smtClean="0">
                <a:latin typeface="Tahoma" pitchFamily="34" charset="0"/>
              </a:rPr>
              <a:t>Hal ini akan menciptakan suatu pasar dimana akan ada pembelajaran tentang pasar tersebut daripada hanya menempatkan suatu merek/brand ke pasar, atau mencari sumber daya untuk dieksploitasi ke dalamnya</a:t>
            </a:r>
          </a:p>
        </p:txBody>
      </p:sp>
    </p:spTree>
    <p:extLst>
      <p:ext uri="{BB962C8B-B14F-4D97-AF65-F5344CB8AC3E}">
        <p14:creationId xmlns:p14="http://schemas.microsoft.com/office/powerpoint/2010/main" val="38489288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normAutofit fontScale="90000"/>
          </a:bodyPr>
          <a:lstStyle/>
          <a:p>
            <a:pPr eaLnBrk="1" hangingPunct="1">
              <a:defRPr/>
            </a:pPr>
            <a:r>
              <a:rPr lang="en-US" b="1" smtClean="0">
                <a:latin typeface="Garamond" pitchFamily="18" charset="0"/>
              </a:rPr>
              <a:t>Ambidextrous Learning Organization</a:t>
            </a:r>
          </a:p>
        </p:txBody>
      </p:sp>
      <p:sp>
        <p:nvSpPr>
          <p:cNvPr id="186371" name="Rectangle 3"/>
          <p:cNvSpPr>
            <a:spLocks noGrp="1" noChangeArrowheads="1"/>
          </p:cNvSpPr>
          <p:nvPr>
            <p:ph type="body" idx="1"/>
          </p:nvPr>
        </p:nvSpPr>
        <p:spPr>
          <a:xfrm>
            <a:off x="457200" y="1600200"/>
            <a:ext cx="8458200" cy="4876800"/>
          </a:xfrm>
        </p:spPr>
        <p:txBody>
          <a:bodyPr/>
          <a:lstStyle/>
          <a:p>
            <a:pPr marL="0" indent="0" eaLnBrk="1" hangingPunct="1">
              <a:buFontTx/>
              <a:buNone/>
            </a:pPr>
            <a:r>
              <a:rPr lang="en-US" sz="2800" smtClean="0">
                <a:latin typeface="Tahoma" pitchFamily="34" charset="0"/>
              </a:rPr>
              <a:t>Ambidextrous Organization :</a:t>
            </a:r>
          </a:p>
          <a:p>
            <a:pPr marL="0" indent="0" eaLnBrk="1" hangingPunct="1">
              <a:buFontTx/>
              <a:buNone/>
            </a:pPr>
            <a:r>
              <a:rPr lang="en-US" sz="2800" smtClean="0">
                <a:latin typeface="Tahoma" pitchFamily="34" charset="0"/>
              </a:rPr>
              <a:t>struktur organisasi yang lebih dikenal akan kekurangannya dalam struktur, dimana pengetahuan dan menempatkan pengetahuan ke tempat yang tepat secara cepat adalah kunci utama untuk organisasi. Manajer menjadikan pengetahuan sebagai acuan yang dapat merumitkan jaringan hubungan pribadi – di dalam dan di luar organisasi formal – yang secara konstan, dan biasanya informal, terkoordinasi untuk menciptakan kegiatan yang berhasil dan relevan</a:t>
            </a:r>
          </a:p>
        </p:txBody>
      </p:sp>
    </p:spTree>
    <p:extLst>
      <p:ext uri="{BB962C8B-B14F-4D97-AF65-F5344CB8AC3E}">
        <p14:creationId xmlns:p14="http://schemas.microsoft.com/office/powerpoint/2010/main" val="1899606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457200" y="685800"/>
            <a:ext cx="8229600" cy="1143000"/>
          </a:xfrm>
        </p:spPr>
        <p:txBody>
          <a:bodyPr>
            <a:normAutofit fontScale="90000"/>
          </a:bodyPr>
          <a:lstStyle/>
          <a:p>
            <a:pPr eaLnBrk="1" hangingPunct="1">
              <a:defRPr/>
            </a:pPr>
            <a:r>
              <a:rPr lang="en-US" sz="4200" b="1" smtClean="0">
                <a:latin typeface="Garamond" pitchFamily="18" charset="0"/>
              </a:rPr>
              <a:t>Struktur Organisasi Sederhana</a:t>
            </a:r>
            <a:br>
              <a:rPr lang="en-US" sz="4200" b="1" smtClean="0">
                <a:latin typeface="Garamond" pitchFamily="18" charset="0"/>
              </a:rPr>
            </a:br>
            <a:r>
              <a:rPr lang="en-US" sz="4200" b="1" smtClean="0">
                <a:latin typeface="Garamond" pitchFamily="18" charset="0"/>
              </a:rPr>
              <a:t>(Simple Organizational Structure)</a:t>
            </a:r>
          </a:p>
        </p:txBody>
      </p:sp>
      <p:sp>
        <p:nvSpPr>
          <p:cNvPr id="161795" name="Rectangle 3"/>
          <p:cNvSpPr>
            <a:spLocks noGrp="1" noChangeArrowheads="1"/>
          </p:cNvSpPr>
          <p:nvPr>
            <p:ph type="body" idx="1"/>
          </p:nvPr>
        </p:nvSpPr>
        <p:spPr>
          <a:xfrm>
            <a:off x="304800" y="2514600"/>
            <a:ext cx="8839200" cy="3616325"/>
          </a:xfrm>
        </p:spPr>
        <p:txBody>
          <a:bodyPr/>
          <a:lstStyle/>
          <a:p>
            <a:pPr marL="0" indent="0" eaLnBrk="1" hangingPunct="1">
              <a:buClr>
                <a:schemeClr val="tx1"/>
              </a:buClr>
              <a:buFont typeface="Wingdings" pitchFamily="2" charset="2"/>
              <a:buChar char="v"/>
              <a:tabLst>
                <a:tab pos="515938" algn="l"/>
              </a:tabLst>
            </a:pPr>
            <a:r>
              <a:rPr lang="en-US" sz="3000" smtClean="0">
                <a:latin typeface="Tahoma" pitchFamily="34" charset="0"/>
              </a:rPr>
              <a:t> 	Struktur organisasi dimana terdapat seorang 	pemilik 	dan biasanya hanya memiliki beberapa 	karyawan;</a:t>
            </a:r>
          </a:p>
          <a:p>
            <a:pPr marL="0" indent="0" eaLnBrk="1" hangingPunct="1">
              <a:buClr>
                <a:schemeClr val="tx1"/>
              </a:buClr>
              <a:buFont typeface="Wingdings" pitchFamily="2" charset="2"/>
              <a:buChar char="v"/>
              <a:tabLst>
                <a:tab pos="515938" algn="l"/>
              </a:tabLst>
            </a:pPr>
            <a:r>
              <a:rPr lang="en-US" sz="3000" smtClean="0">
                <a:latin typeface="Tahoma" pitchFamily="34" charset="0"/>
              </a:rPr>
              <a:t> 	Perencanaan dari suatu tugas, tanggung jawab, 	dan komunikasi sangat informal dan dicapai 	melalui	pengawasan langsung</a:t>
            </a:r>
          </a:p>
          <a:p>
            <a:pPr marL="0" indent="0" eaLnBrk="1" hangingPunct="1">
              <a:buFont typeface="Wingdings" pitchFamily="2" charset="2"/>
              <a:buNone/>
              <a:tabLst>
                <a:tab pos="515938" algn="l"/>
              </a:tabLst>
            </a:pPr>
            <a:endParaRPr lang="en-US" sz="3000" smtClean="0">
              <a:latin typeface="Tahoma" pitchFamily="34" charset="0"/>
            </a:endParaRPr>
          </a:p>
        </p:txBody>
      </p:sp>
    </p:spTree>
    <p:extLst>
      <p:ext uri="{BB962C8B-B14F-4D97-AF65-F5344CB8AC3E}">
        <p14:creationId xmlns:p14="http://schemas.microsoft.com/office/powerpoint/2010/main" val="3155986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normAutofit fontScale="90000"/>
          </a:bodyPr>
          <a:lstStyle/>
          <a:p>
            <a:pPr eaLnBrk="1" hangingPunct="1">
              <a:defRPr/>
            </a:pPr>
            <a:r>
              <a:rPr lang="en-US" sz="3800" b="1" smtClean="0">
                <a:latin typeface="Garamond" pitchFamily="18" charset="0"/>
              </a:rPr>
              <a:t>Struktur Organisasi Sederhana</a:t>
            </a:r>
            <a:br>
              <a:rPr lang="en-US" sz="3800" b="1" smtClean="0">
                <a:latin typeface="Garamond" pitchFamily="18" charset="0"/>
              </a:rPr>
            </a:br>
            <a:r>
              <a:rPr lang="en-US" sz="3800" b="1" smtClean="0">
                <a:latin typeface="Garamond" pitchFamily="18" charset="0"/>
              </a:rPr>
              <a:t>(Simple Organizational Structure)</a:t>
            </a:r>
          </a:p>
        </p:txBody>
      </p:sp>
      <p:sp>
        <p:nvSpPr>
          <p:cNvPr id="162819" name="Rectangle 3"/>
          <p:cNvSpPr>
            <a:spLocks noGrp="1" noChangeArrowheads="1"/>
          </p:cNvSpPr>
          <p:nvPr>
            <p:ph type="body" idx="1"/>
          </p:nvPr>
        </p:nvSpPr>
        <p:spPr>
          <a:xfrm>
            <a:off x="381000" y="1600200"/>
            <a:ext cx="8534400" cy="4953000"/>
          </a:xfrm>
        </p:spPr>
        <p:txBody>
          <a:bodyPr/>
          <a:lstStyle/>
          <a:p>
            <a:pPr eaLnBrk="1" hangingPunct="1">
              <a:lnSpc>
                <a:spcPct val="90000"/>
              </a:lnSpc>
              <a:buFont typeface="Wingdings" pitchFamily="2" charset="2"/>
              <a:buNone/>
              <a:tabLst>
                <a:tab pos="515938" algn="l"/>
              </a:tabLst>
            </a:pPr>
            <a:r>
              <a:rPr lang="en-US" sz="2300" smtClean="0">
                <a:latin typeface="Tahoma" pitchFamily="34" charset="0"/>
              </a:rPr>
              <a:t>Keunggulan :</a:t>
            </a:r>
          </a:p>
          <a:p>
            <a:pPr eaLnBrk="1" hangingPunct="1">
              <a:lnSpc>
                <a:spcPct val="90000"/>
              </a:lnSpc>
              <a:buClr>
                <a:schemeClr val="tx1"/>
              </a:buClr>
              <a:buFont typeface="Wingdings" pitchFamily="2" charset="2"/>
              <a:buChar char="v"/>
              <a:tabLst>
                <a:tab pos="515938" algn="l"/>
              </a:tabLst>
            </a:pPr>
            <a:r>
              <a:rPr lang="en-US" sz="2300" smtClean="0">
                <a:latin typeface="Tahoma" pitchFamily="34" charset="0"/>
              </a:rPr>
              <a:t> 	Memaksimalkan peran dari pemilik</a:t>
            </a:r>
          </a:p>
          <a:p>
            <a:pPr eaLnBrk="1" hangingPunct="1">
              <a:lnSpc>
                <a:spcPct val="90000"/>
              </a:lnSpc>
              <a:buClr>
                <a:schemeClr val="tx1"/>
              </a:buClr>
              <a:buFont typeface="Wingdings" pitchFamily="2" charset="2"/>
              <a:buChar char="v"/>
              <a:tabLst>
                <a:tab pos="515938" algn="l"/>
              </a:tabLst>
            </a:pPr>
            <a:r>
              <a:rPr lang="en-US" sz="2300" smtClean="0">
                <a:latin typeface="Tahoma" pitchFamily="34" charset="0"/>
              </a:rPr>
              <a:t> 	Memungkinkan respon yang cepat terhadap 	perpindahan 	pasar/produk</a:t>
            </a:r>
          </a:p>
          <a:p>
            <a:pPr eaLnBrk="1" hangingPunct="1">
              <a:lnSpc>
                <a:spcPct val="90000"/>
              </a:lnSpc>
              <a:buClr>
                <a:schemeClr val="tx1"/>
              </a:buClr>
              <a:buFont typeface="Wingdings" pitchFamily="2" charset="2"/>
              <a:buChar char="v"/>
              <a:tabLst>
                <a:tab pos="515938" algn="l"/>
              </a:tabLst>
            </a:pPr>
            <a:r>
              <a:rPr lang="en-US" sz="2300" smtClean="0">
                <a:latin typeface="Tahoma" pitchFamily="34" charset="0"/>
              </a:rPr>
              <a:t>	Memiliki kemampuan untuk mengakomodasi 		permintaan konsumen yang tidak biasa/unik tanpa 	kesulitan koordinasi yang berarti</a:t>
            </a:r>
          </a:p>
          <a:p>
            <a:pPr eaLnBrk="1" hangingPunct="1">
              <a:lnSpc>
                <a:spcPct val="90000"/>
              </a:lnSpc>
              <a:buFontTx/>
              <a:buNone/>
              <a:tabLst>
                <a:tab pos="515938" algn="l"/>
              </a:tabLst>
            </a:pPr>
            <a:endParaRPr lang="en-US" sz="1000" smtClean="0">
              <a:latin typeface="Tahoma" pitchFamily="34" charset="0"/>
            </a:endParaRPr>
          </a:p>
          <a:p>
            <a:pPr eaLnBrk="1" hangingPunct="1">
              <a:lnSpc>
                <a:spcPct val="90000"/>
              </a:lnSpc>
              <a:buFontTx/>
              <a:buNone/>
              <a:tabLst>
                <a:tab pos="515938" algn="l"/>
              </a:tabLst>
            </a:pPr>
            <a:r>
              <a:rPr lang="en-US" sz="2300" smtClean="0">
                <a:latin typeface="Tahoma" pitchFamily="34" charset="0"/>
              </a:rPr>
              <a:t>Kelemahan :</a:t>
            </a:r>
          </a:p>
          <a:p>
            <a:pPr eaLnBrk="1" hangingPunct="1">
              <a:lnSpc>
                <a:spcPct val="90000"/>
              </a:lnSpc>
              <a:buFontTx/>
              <a:buNone/>
              <a:tabLst>
                <a:tab pos="515938" algn="l"/>
              </a:tabLst>
            </a:pPr>
            <a:r>
              <a:rPr lang="en-US" sz="2300" smtClean="0">
                <a:latin typeface="Tahoma" pitchFamily="34" charset="0"/>
              </a:rPr>
              <a:t>	Ketergantungan perusahaan kepada pemilik sebagai titik pusat dari semua keputusan dapat menghambat perkembangan mendatang dari kemampuan manajer untuk melaksanakan pekerjaannya, yang memungkinkan pemilik untuk memiliki waktu sebagai seorang pengatur strategi</a:t>
            </a:r>
          </a:p>
          <a:p>
            <a:pPr eaLnBrk="1" hangingPunct="1">
              <a:lnSpc>
                <a:spcPct val="90000"/>
              </a:lnSpc>
              <a:buFont typeface="Wingdings" pitchFamily="2" charset="2"/>
              <a:buNone/>
              <a:tabLst>
                <a:tab pos="515938" algn="l"/>
              </a:tabLst>
            </a:pPr>
            <a:endParaRPr lang="en-US" sz="2300" smtClean="0">
              <a:latin typeface="Tahoma" pitchFamily="34" charset="0"/>
            </a:endParaRPr>
          </a:p>
        </p:txBody>
      </p:sp>
    </p:spTree>
    <p:extLst>
      <p:ext uri="{BB962C8B-B14F-4D97-AF65-F5344CB8AC3E}">
        <p14:creationId xmlns:p14="http://schemas.microsoft.com/office/powerpoint/2010/main" val="1485884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pPr eaLnBrk="1" hangingPunct="1">
              <a:defRPr/>
            </a:pPr>
            <a:r>
              <a:rPr lang="sv-SE" b="1" smtClean="0">
                <a:latin typeface="Garamond" pitchFamily="18" charset="0"/>
              </a:rPr>
              <a:t>Struktur Organisasi Fungsional</a:t>
            </a:r>
            <a:r>
              <a:rPr lang="en-US" smtClean="0">
                <a:latin typeface="Garamond" pitchFamily="18" charset="0"/>
              </a:rPr>
              <a:t> </a:t>
            </a:r>
          </a:p>
        </p:txBody>
      </p:sp>
      <p:sp>
        <p:nvSpPr>
          <p:cNvPr id="163843" name="Rectangle 3"/>
          <p:cNvSpPr>
            <a:spLocks noGrp="1" noChangeArrowheads="1"/>
          </p:cNvSpPr>
          <p:nvPr>
            <p:ph type="body" idx="1"/>
          </p:nvPr>
        </p:nvSpPr>
        <p:spPr/>
        <p:txBody>
          <a:bodyPr/>
          <a:lstStyle/>
          <a:p>
            <a:pPr eaLnBrk="1" hangingPunct="1">
              <a:lnSpc>
                <a:spcPct val="90000"/>
              </a:lnSpc>
              <a:buFontTx/>
              <a:buNone/>
              <a:tabLst>
                <a:tab pos="515938" algn="l"/>
              </a:tabLst>
            </a:pPr>
            <a:r>
              <a:rPr lang="en-US" sz="2800" smtClean="0">
                <a:latin typeface="Tahoma" pitchFamily="34" charset="0"/>
              </a:rPr>
              <a:t>Keunggulan :</a:t>
            </a:r>
          </a:p>
          <a:p>
            <a:pPr eaLnBrk="1" hangingPunct="1">
              <a:lnSpc>
                <a:spcPct val="90000"/>
              </a:lnSpc>
              <a:buClr>
                <a:schemeClr val="tx1"/>
              </a:buClr>
              <a:buFont typeface="Wingdings" pitchFamily="2" charset="2"/>
              <a:buChar char="v"/>
              <a:tabLst>
                <a:tab pos="515938" algn="l"/>
              </a:tabLst>
            </a:pPr>
            <a:r>
              <a:rPr lang="sv-SE" sz="2800" smtClean="0">
                <a:latin typeface="Tahoma" pitchFamily="34" charset="0"/>
              </a:rPr>
              <a:t> 	mencapai efisiensi melalui spesialisasi</a:t>
            </a:r>
          </a:p>
          <a:p>
            <a:pPr eaLnBrk="1" hangingPunct="1">
              <a:lnSpc>
                <a:spcPct val="90000"/>
              </a:lnSpc>
              <a:buClr>
                <a:schemeClr val="tx1"/>
              </a:buClr>
              <a:buFont typeface="Wingdings" pitchFamily="2" charset="2"/>
              <a:buChar char="v"/>
              <a:tabLst>
                <a:tab pos="515938" algn="l"/>
              </a:tabLst>
            </a:pPr>
            <a:r>
              <a:rPr lang="sv-SE" sz="2800" smtClean="0">
                <a:latin typeface="Tahoma" pitchFamily="34" charset="0"/>
              </a:rPr>
              <a:t> 	mengembangkan keahlian fungsional</a:t>
            </a:r>
            <a:endParaRPr lang="es-ES" sz="2800" smtClean="0">
              <a:latin typeface="Tahoma" pitchFamily="34" charset="0"/>
            </a:endParaRPr>
          </a:p>
          <a:p>
            <a:pPr eaLnBrk="1" hangingPunct="1">
              <a:lnSpc>
                <a:spcPct val="90000"/>
              </a:lnSpc>
              <a:buClr>
                <a:schemeClr val="tx1"/>
              </a:buClr>
              <a:buFont typeface="Wingdings" pitchFamily="2" charset="2"/>
              <a:buChar char="v"/>
              <a:tabLst>
                <a:tab pos="515938" algn="l"/>
              </a:tabLst>
            </a:pPr>
            <a:r>
              <a:rPr lang="es-ES" sz="2800" smtClean="0">
                <a:latin typeface="Tahoma" pitchFamily="34" charset="0"/>
              </a:rPr>
              <a:t> 	diferensiasi dan delegasi keputusan operasional 	sehari-hari</a:t>
            </a:r>
            <a:endParaRPr lang="fi-FI" sz="2800" smtClean="0">
              <a:latin typeface="Tahoma" pitchFamily="34" charset="0"/>
            </a:endParaRPr>
          </a:p>
          <a:p>
            <a:pPr eaLnBrk="1" hangingPunct="1">
              <a:lnSpc>
                <a:spcPct val="90000"/>
              </a:lnSpc>
              <a:buClr>
                <a:schemeClr val="tx1"/>
              </a:buClr>
              <a:buFont typeface="Wingdings" pitchFamily="2" charset="2"/>
              <a:buChar char="v"/>
              <a:tabLst>
                <a:tab pos="515938" algn="l"/>
              </a:tabLst>
            </a:pPr>
            <a:r>
              <a:rPr lang="fi-FI" sz="2800" smtClean="0">
                <a:latin typeface="Tahoma" pitchFamily="34" charset="0"/>
              </a:rPr>
              <a:t> 	memelihara kendali terpusat atas keputusan-	keputusan strategik</a:t>
            </a:r>
            <a:endParaRPr lang="sv-SE" sz="2800" smtClean="0">
              <a:latin typeface="Tahoma" pitchFamily="34" charset="0"/>
            </a:endParaRPr>
          </a:p>
          <a:p>
            <a:pPr eaLnBrk="1" hangingPunct="1">
              <a:lnSpc>
                <a:spcPct val="90000"/>
              </a:lnSpc>
              <a:buClr>
                <a:schemeClr val="tx1"/>
              </a:buClr>
              <a:buFont typeface="Wingdings" pitchFamily="2" charset="2"/>
              <a:buChar char="v"/>
              <a:tabLst>
                <a:tab pos="515938" algn="l"/>
              </a:tabLst>
            </a:pPr>
            <a:r>
              <a:rPr lang="sv-SE" sz="2800" smtClean="0">
                <a:latin typeface="Tahoma" pitchFamily="34" charset="0"/>
              </a:rPr>
              <a:t> 	struktur terkait erat dengan strategi melalui 	penunjukan kegiatan-kegiatan kunci sebagai 	unit-unit terpisah</a:t>
            </a:r>
            <a:r>
              <a:rPr lang="en-US" sz="2800" smtClean="0">
                <a:latin typeface="Tahoma" pitchFamily="34" charset="0"/>
              </a:rPr>
              <a:t>  </a:t>
            </a:r>
          </a:p>
        </p:txBody>
      </p:sp>
    </p:spTree>
    <p:extLst>
      <p:ext uri="{BB962C8B-B14F-4D97-AF65-F5344CB8AC3E}">
        <p14:creationId xmlns:p14="http://schemas.microsoft.com/office/powerpoint/2010/main" val="797178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pPr eaLnBrk="1" hangingPunct="1">
              <a:defRPr/>
            </a:pPr>
            <a:r>
              <a:rPr lang="sv-SE" b="1" smtClean="0">
                <a:latin typeface="Garamond" pitchFamily="18" charset="0"/>
              </a:rPr>
              <a:t>Struktur Organisasi Fungsional</a:t>
            </a:r>
            <a:r>
              <a:rPr lang="en-US" smtClean="0">
                <a:latin typeface="Garamond" pitchFamily="18" charset="0"/>
              </a:rPr>
              <a:t> </a:t>
            </a:r>
          </a:p>
        </p:txBody>
      </p:sp>
      <p:sp>
        <p:nvSpPr>
          <p:cNvPr id="164867" name="Rectangle 3"/>
          <p:cNvSpPr>
            <a:spLocks noGrp="1" noChangeArrowheads="1"/>
          </p:cNvSpPr>
          <p:nvPr>
            <p:ph type="body" idx="1"/>
          </p:nvPr>
        </p:nvSpPr>
        <p:spPr/>
        <p:txBody>
          <a:bodyPr/>
          <a:lstStyle/>
          <a:p>
            <a:pPr eaLnBrk="1" hangingPunct="1">
              <a:lnSpc>
                <a:spcPct val="80000"/>
              </a:lnSpc>
              <a:buFontTx/>
              <a:buNone/>
              <a:tabLst>
                <a:tab pos="515938" algn="l"/>
              </a:tabLst>
            </a:pPr>
            <a:r>
              <a:rPr lang="en-US" sz="2800" smtClean="0">
                <a:latin typeface="Tahoma" pitchFamily="34" charset="0"/>
              </a:rPr>
              <a:t>Kelemahan :</a:t>
            </a:r>
          </a:p>
          <a:p>
            <a:pPr eaLnBrk="1" hangingPunct="1">
              <a:lnSpc>
                <a:spcPct val="80000"/>
              </a:lnSpc>
              <a:buClr>
                <a:schemeClr val="tx1"/>
              </a:buClr>
              <a:buFont typeface="Wingdings" pitchFamily="2" charset="2"/>
              <a:buChar char="v"/>
              <a:tabLst>
                <a:tab pos="515938" algn="l"/>
              </a:tabLst>
            </a:pPr>
            <a:r>
              <a:rPr lang="sv-SE" sz="2800" smtClean="0">
                <a:latin typeface="Tahoma" pitchFamily="34" charset="0"/>
              </a:rPr>
              <a:t> 	Mendorong spesialisasi yang sempit dan 	persaingan atau konflik antar fungsi</a:t>
            </a:r>
          </a:p>
          <a:p>
            <a:pPr eaLnBrk="1" hangingPunct="1">
              <a:lnSpc>
                <a:spcPct val="80000"/>
              </a:lnSpc>
              <a:buClr>
                <a:schemeClr val="tx1"/>
              </a:buClr>
              <a:buFont typeface="Wingdings" pitchFamily="2" charset="2"/>
              <a:buChar char="v"/>
              <a:tabLst>
                <a:tab pos="515938" algn="l"/>
              </a:tabLst>
            </a:pPr>
            <a:r>
              <a:rPr lang="sv-SE" sz="2800" smtClean="0">
                <a:latin typeface="Tahoma" pitchFamily="34" charset="0"/>
              </a:rPr>
              <a:t> 	Menimbulkan kesulitan dalam koordinasi 	fungsional dan pengambilan keputusan antar-	fungsional</a:t>
            </a:r>
          </a:p>
          <a:p>
            <a:pPr eaLnBrk="1" hangingPunct="1">
              <a:lnSpc>
                <a:spcPct val="80000"/>
              </a:lnSpc>
              <a:buClr>
                <a:schemeClr val="tx1"/>
              </a:buClr>
              <a:buFont typeface="Wingdings" pitchFamily="2" charset="2"/>
              <a:buChar char="v"/>
              <a:tabLst>
                <a:tab pos="515938" algn="l"/>
              </a:tabLst>
            </a:pPr>
            <a:r>
              <a:rPr lang="sv-SE" sz="2800" smtClean="0">
                <a:latin typeface="Tahoma" pitchFamily="34" charset="0"/>
              </a:rPr>
              <a:t> 	Membatasi pengembangan manajer umum 	(general manager)</a:t>
            </a:r>
          </a:p>
          <a:p>
            <a:pPr eaLnBrk="1" hangingPunct="1">
              <a:lnSpc>
                <a:spcPct val="80000"/>
              </a:lnSpc>
              <a:buClr>
                <a:schemeClr val="tx1"/>
              </a:buClr>
              <a:buFont typeface="Wingdings" pitchFamily="2" charset="2"/>
              <a:buChar char="v"/>
              <a:tabLst>
                <a:tab pos="515938" algn="l"/>
              </a:tabLst>
            </a:pPr>
            <a:r>
              <a:rPr lang="sv-SE" sz="2800" smtClean="0">
                <a:latin typeface="Tahoma" pitchFamily="34" charset="0"/>
              </a:rPr>
              <a:t> 	Mengandung potensi kuat untuk terjadinya 	konflik antar fungsi - prioritas diletakkan pada 	bidang fungsional, bukan keseluruhan bisnis</a:t>
            </a:r>
            <a:r>
              <a:rPr lang="en-US" sz="2800" smtClean="0">
                <a:latin typeface="Tahoma" pitchFamily="34" charset="0"/>
              </a:rPr>
              <a:t>   </a:t>
            </a:r>
          </a:p>
        </p:txBody>
      </p:sp>
    </p:spTree>
    <p:extLst>
      <p:ext uri="{BB962C8B-B14F-4D97-AF65-F5344CB8AC3E}">
        <p14:creationId xmlns:p14="http://schemas.microsoft.com/office/powerpoint/2010/main" val="754462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519113" y="103188"/>
            <a:ext cx="8167687" cy="1314450"/>
          </a:xfrm>
        </p:spPr>
        <p:txBody>
          <a:bodyPr/>
          <a:lstStyle/>
          <a:p>
            <a:pPr eaLnBrk="1" hangingPunct="1">
              <a:defRPr/>
            </a:pPr>
            <a:r>
              <a:rPr lang="sv-SE" b="1" smtClean="0">
                <a:latin typeface="Garamond" pitchFamily="18" charset="0"/>
              </a:rPr>
              <a:t>Struktur Organisasi Fungsional</a:t>
            </a:r>
            <a:endParaRPr lang="en-US" b="1" smtClean="0">
              <a:latin typeface="Garamond" pitchFamily="18" charset="0"/>
            </a:endParaRPr>
          </a:p>
        </p:txBody>
      </p:sp>
      <p:sp>
        <p:nvSpPr>
          <p:cNvPr id="165891" name="Line 3"/>
          <p:cNvSpPr>
            <a:spLocks noChangeShapeType="1"/>
          </p:cNvSpPr>
          <p:nvPr/>
        </p:nvSpPr>
        <p:spPr bwMode="auto">
          <a:xfrm>
            <a:off x="4724400" y="2514600"/>
            <a:ext cx="0" cy="1371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892" name="Line 4"/>
          <p:cNvSpPr>
            <a:spLocks noChangeShapeType="1"/>
          </p:cNvSpPr>
          <p:nvPr/>
        </p:nvSpPr>
        <p:spPr bwMode="auto">
          <a:xfrm>
            <a:off x="1295400" y="3200400"/>
            <a:ext cx="6781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893" name="Line 5"/>
          <p:cNvSpPr>
            <a:spLocks noChangeShapeType="1"/>
          </p:cNvSpPr>
          <p:nvPr/>
        </p:nvSpPr>
        <p:spPr bwMode="auto">
          <a:xfrm>
            <a:off x="1295400" y="3200400"/>
            <a:ext cx="0" cy="685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894" name="Line 6"/>
          <p:cNvSpPr>
            <a:spLocks noChangeShapeType="1"/>
          </p:cNvSpPr>
          <p:nvPr/>
        </p:nvSpPr>
        <p:spPr bwMode="auto">
          <a:xfrm>
            <a:off x="6400800" y="3200400"/>
            <a:ext cx="0" cy="685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895" name="Line 7"/>
          <p:cNvSpPr>
            <a:spLocks noChangeShapeType="1"/>
          </p:cNvSpPr>
          <p:nvPr/>
        </p:nvSpPr>
        <p:spPr bwMode="auto">
          <a:xfrm>
            <a:off x="8077200" y="3200400"/>
            <a:ext cx="0" cy="685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896" name="Line 8"/>
          <p:cNvSpPr>
            <a:spLocks noChangeShapeType="1"/>
          </p:cNvSpPr>
          <p:nvPr/>
        </p:nvSpPr>
        <p:spPr bwMode="auto">
          <a:xfrm>
            <a:off x="3124200" y="3200400"/>
            <a:ext cx="0" cy="685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5897" name="AutoShape 9"/>
          <p:cNvSpPr>
            <a:spLocks noChangeArrowheads="1"/>
          </p:cNvSpPr>
          <p:nvPr/>
        </p:nvSpPr>
        <p:spPr bwMode="auto">
          <a:xfrm>
            <a:off x="3810000" y="1447800"/>
            <a:ext cx="1905000" cy="10668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3800">
                <a:solidFill>
                  <a:schemeClr val="tx2"/>
                </a:solidFill>
                <a:latin typeface="Tahoma" pitchFamily="34" charset="0"/>
              </a:rPr>
              <a:t>CEO</a:t>
            </a:r>
          </a:p>
        </p:txBody>
      </p:sp>
      <p:sp>
        <p:nvSpPr>
          <p:cNvPr id="165898" name="AutoShape 10"/>
          <p:cNvSpPr>
            <a:spLocks noChangeArrowheads="1"/>
          </p:cNvSpPr>
          <p:nvPr/>
        </p:nvSpPr>
        <p:spPr bwMode="auto">
          <a:xfrm>
            <a:off x="7315200" y="3886200"/>
            <a:ext cx="1447800" cy="1143000"/>
          </a:xfrm>
          <a:prstGeom prst="flowChartAlternateProcess">
            <a:avLst/>
          </a:prstGeom>
          <a:solidFill>
            <a:schemeClr val="accent1"/>
          </a:solidFill>
          <a:ln w="9525">
            <a:solidFill>
              <a:schemeClr val="tx1"/>
            </a:solidFill>
            <a:miter lim="800000"/>
            <a:headEnd/>
            <a:tailEnd/>
          </a:ln>
        </p:spPr>
        <p:txBody>
          <a:bodyPr wrap="none" anchor="ctr"/>
          <a:lstStyle/>
          <a:p>
            <a:pPr algn="ctr">
              <a:spcBef>
                <a:spcPct val="50000"/>
              </a:spcBef>
            </a:pPr>
            <a:r>
              <a:rPr lang="en-US" sz="2100">
                <a:solidFill>
                  <a:schemeClr val="tx2"/>
                </a:solidFill>
                <a:latin typeface="Tahoma" pitchFamily="34" charset="0"/>
              </a:rPr>
              <a:t>Marketing</a:t>
            </a:r>
          </a:p>
        </p:txBody>
      </p:sp>
      <p:sp>
        <p:nvSpPr>
          <p:cNvPr id="165899" name="AutoShape 11"/>
          <p:cNvSpPr>
            <a:spLocks noChangeArrowheads="1"/>
          </p:cNvSpPr>
          <p:nvPr/>
        </p:nvSpPr>
        <p:spPr bwMode="auto">
          <a:xfrm>
            <a:off x="5638800" y="3886200"/>
            <a:ext cx="1524000" cy="1524000"/>
          </a:xfrm>
          <a:prstGeom prst="flowChartAlternateProcess">
            <a:avLst/>
          </a:prstGeom>
          <a:solidFill>
            <a:schemeClr val="accent1"/>
          </a:solidFill>
          <a:ln w="9525">
            <a:solidFill>
              <a:schemeClr val="tx1"/>
            </a:solidFill>
            <a:miter lim="800000"/>
            <a:headEnd/>
            <a:tailEnd/>
          </a:ln>
        </p:spPr>
        <p:txBody>
          <a:bodyPr wrap="none" anchor="ctr"/>
          <a:lstStyle/>
          <a:p>
            <a:pPr algn="ctr">
              <a:spcBef>
                <a:spcPct val="50000"/>
              </a:spcBef>
            </a:pPr>
            <a:r>
              <a:rPr lang="en-US" sz="2100">
                <a:solidFill>
                  <a:schemeClr val="tx2"/>
                </a:solidFill>
                <a:latin typeface="Tahoma" pitchFamily="34" charset="0"/>
              </a:rPr>
              <a:t>Finance</a:t>
            </a:r>
          </a:p>
          <a:p>
            <a:pPr algn="ctr">
              <a:spcBef>
                <a:spcPct val="50000"/>
              </a:spcBef>
            </a:pPr>
            <a:r>
              <a:rPr lang="en-US" sz="2100">
                <a:solidFill>
                  <a:schemeClr val="tx2"/>
                </a:solidFill>
                <a:latin typeface="Tahoma" pitchFamily="34" charset="0"/>
              </a:rPr>
              <a:t>and</a:t>
            </a:r>
          </a:p>
          <a:p>
            <a:pPr algn="ctr">
              <a:spcBef>
                <a:spcPct val="50000"/>
              </a:spcBef>
            </a:pPr>
            <a:r>
              <a:rPr lang="en-US" sz="2100">
                <a:solidFill>
                  <a:schemeClr val="tx2"/>
                </a:solidFill>
                <a:latin typeface="Tahoma" pitchFamily="34" charset="0"/>
              </a:rPr>
              <a:t>accounting</a:t>
            </a:r>
          </a:p>
        </p:txBody>
      </p:sp>
      <p:sp>
        <p:nvSpPr>
          <p:cNvPr id="165900" name="AutoShape 12"/>
          <p:cNvSpPr>
            <a:spLocks noChangeArrowheads="1"/>
          </p:cNvSpPr>
          <p:nvPr/>
        </p:nvSpPr>
        <p:spPr bwMode="auto">
          <a:xfrm>
            <a:off x="4038600" y="3886200"/>
            <a:ext cx="1447800" cy="1143000"/>
          </a:xfrm>
          <a:prstGeom prst="flowChartAlternateProcess">
            <a:avLst/>
          </a:prstGeom>
          <a:solidFill>
            <a:schemeClr val="accent1"/>
          </a:solidFill>
          <a:ln w="9525">
            <a:solidFill>
              <a:schemeClr val="tx1"/>
            </a:solidFill>
            <a:miter lim="800000"/>
            <a:headEnd/>
            <a:tailEnd/>
          </a:ln>
        </p:spPr>
        <p:txBody>
          <a:bodyPr wrap="none" anchor="ctr"/>
          <a:lstStyle/>
          <a:p>
            <a:pPr algn="ctr">
              <a:spcBef>
                <a:spcPct val="50000"/>
              </a:spcBef>
            </a:pPr>
            <a:r>
              <a:rPr lang="en-US" sz="2100">
                <a:solidFill>
                  <a:schemeClr val="tx2"/>
                </a:solidFill>
                <a:latin typeface="Tahoma" pitchFamily="34" charset="0"/>
              </a:rPr>
              <a:t>Personnel</a:t>
            </a:r>
          </a:p>
        </p:txBody>
      </p:sp>
      <p:sp>
        <p:nvSpPr>
          <p:cNvPr id="165901" name="AutoShape 13"/>
          <p:cNvSpPr>
            <a:spLocks noChangeArrowheads="1"/>
          </p:cNvSpPr>
          <p:nvPr/>
        </p:nvSpPr>
        <p:spPr bwMode="auto">
          <a:xfrm>
            <a:off x="2362200" y="3886200"/>
            <a:ext cx="1447800" cy="1143000"/>
          </a:xfrm>
          <a:prstGeom prst="flowChartAlternateProcess">
            <a:avLst/>
          </a:prstGeom>
          <a:solidFill>
            <a:schemeClr val="accent1"/>
          </a:solidFill>
          <a:ln w="9525">
            <a:solidFill>
              <a:schemeClr val="tx1"/>
            </a:solidFill>
            <a:miter lim="800000"/>
            <a:headEnd/>
            <a:tailEnd/>
          </a:ln>
        </p:spPr>
        <p:txBody>
          <a:bodyPr wrap="none" anchor="ctr"/>
          <a:lstStyle/>
          <a:p>
            <a:pPr algn="ctr">
              <a:spcBef>
                <a:spcPct val="50000"/>
              </a:spcBef>
            </a:pPr>
            <a:r>
              <a:rPr lang="en-US" sz="2100">
                <a:solidFill>
                  <a:schemeClr val="tx2"/>
                </a:solidFill>
                <a:latin typeface="Tahoma" pitchFamily="34" charset="0"/>
              </a:rPr>
              <a:t>Production</a:t>
            </a:r>
          </a:p>
        </p:txBody>
      </p:sp>
      <p:sp>
        <p:nvSpPr>
          <p:cNvPr id="165902" name="AutoShape 14"/>
          <p:cNvSpPr>
            <a:spLocks noChangeArrowheads="1"/>
          </p:cNvSpPr>
          <p:nvPr/>
        </p:nvSpPr>
        <p:spPr bwMode="auto">
          <a:xfrm>
            <a:off x="533400" y="3886200"/>
            <a:ext cx="1524000" cy="11430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2100">
                <a:solidFill>
                  <a:schemeClr val="tx2"/>
                </a:solidFill>
                <a:latin typeface="Tahoma" pitchFamily="34" charset="0"/>
              </a:rPr>
              <a:t>Engineering</a:t>
            </a:r>
          </a:p>
        </p:txBody>
      </p:sp>
    </p:spTree>
    <p:extLst>
      <p:ext uri="{BB962C8B-B14F-4D97-AF65-F5344CB8AC3E}">
        <p14:creationId xmlns:p14="http://schemas.microsoft.com/office/powerpoint/2010/main" val="1612957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a:xfrm>
            <a:off x="457200" y="228600"/>
            <a:ext cx="8229600" cy="1143000"/>
          </a:xfrm>
        </p:spPr>
        <p:txBody>
          <a:bodyPr/>
          <a:lstStyle/>
          <a:p>
            <a:pPr eaLnBrk="1" hangingPunct="1">
              <a:defRPr/>
            </a:pPr>
            <a:r>
              <a:rPr lang="sv-SE" b="1" smtClean="0">
                <a:latin typeface="Garamond" pitchFamily="18" charset="0"/>
              </a:rPr>
              <a:t>Struktur Organisasi Divisi</a:t>
            </a:r>
            <a:r>
              <a:rPr lang="en-US" smtClean="0">
                <a:latin typeface="Garamond" pitchFamily="18" charset="0"/>
              </a:rPr>
              <a:t> </a:t>
            </a:r>
          </a:p>
        </p:txBody>
      </p:sp>
      <p:sp>
        <p:nvSpPr>
          <p:cNvPr id="166915" name="Rectangle 3"/>
          <p:cNvSpPr>
            <a:spLocks noGrp="1" noChangeArrowheads="1"/>
          </p:cNvSpPr>
          <p:nvPr>
            <p:ph type="body" idx="1"/>
          </p:nvPr>
        </p:nvSpPr>
        <p:spPr>
          <a:xfrm>
            <a:off x="457200" y="1524000"/>
            <a:ext cx="8229600" cy="4876800"/>
          </a:xfrm>
        </p:spPr>
        <p:txBody>
          <a:bodyPr/>
          <a:lstStyle/>
          <a:p>
            <a:pPr eaLnBrk="1" hangingPunct="1">
              <a:lnSpc>
                <a:spcPct val="90000"/>
              </a:lnSpc>
              <a:buFontTx/>
              <a:buNone/>
              <a:tabLst>
                <a:tab pos="515938" algn="l"/>
              </a:tabLst>
            </a:pPr>
            <a:r>
              <a:rPr lang="en-US" sz="2400" smtClean="0">
                <a:latin typeface="Tahoma" pitchFamily="34" charset="0"/>
              </a:rPr>
              <a:t>Keunggulan :</a:t>
            </a:r>
          </a:p>
          <a:p>
            <a:pPr eaLnBrk="1" hangingPunct="1">
              <a:lnSpc>
                <a:spcPct val="90000"/>
              </a:lnSpc>
              <a:buClr>
                <a:schemeClr val="tx1"/>
              </a:buClr>
              <a:buFont typeface="Wingdings" pitchFamily="2" charset="2"/>
              <a:buChar char="v"/>
              <a:tabLst>
                <a:tab pos="515938" algn="l"/>
              </a:tabLst>
            </a:pPr>
            <a:r>
              <a:rPr lang="sv-SE" sz="2400" smtClean="0">
                <a:latin typeface="Tahoma" pitchFamily="34" charset="0"/>
              </a:rPr>
              <a:t> 	mendorong koordinasi dan wewenang yang diperlukan 	ke tingkat yang sesuai demi ketanggapan yang cepat</a:t>
            </a:r>
          </a:p>
          <a:p>
            <a:pPr eaLnBrk="1" hangingPunct="1">
              <a:lnSpc>
                <a:spcPct val="90000"/>
              </a:lnSpc>
              <a:buClr>
                <a:schemeClr val="tx1"/>
              </a:buClr>
              <a:buFont typeface="Wingdings" pitchFamily="2" charset="2"/>
              <a:buChar char="v"/>
              <a:tabLst>
                <a:tab pos="515938" algn="l"/>
              </a:tabLst>
            </a:pPr>
            <a:r>
              <a:rPr lang="sv-SE" sz="2400" smtClean="0">
                <a:latin typeface="Tahoma" pitchFamily="34" charset="0"/>
              </a:rPr>
              <a:t> 	menempatkan pengembangan dan implementasi 	strategi dekat dengan lingkungan yang khas dari divisi 	yang bersangkutan</a:t>
            </a:r>
          </a:p>
          <a:p>
            <a:pPr eaLnBrk="1" hangingPunct="1">
              <a:lnSpc>
                <a:spcPct val="90000"/>
              </a:lnSpc>
              <a:buClr>
                <a:schemeClr val="tx1"/>
              </a:buClr>
              <a:buFont typeface="Wingdings" pitchFamily="2" charset="2"/>
              <a:buChar char="v"/>
              <a:tabLst>
                <a:tab pos="515938" algn="l"/>
              </a:tabLst>
            </a:pPr>
            <a:r>
              <a:rPr lang="sv-SE" sz="2400" smtClean="0">
                <a:latin typeface="Tahoma" pitchFamily="34" charset="0"/>
              </a:rPr>
              <a:t> 	membebaskan CEO untuk melakukan pengambilan 	keputusan yang lebih luas</a:t>
            </a:r>
          </a:p>
          <a:p>
            <a:pPr eaLnBrk="1" hangingPunct="1">
              <a:lnSpc>
                <a:spcPct val="90000"/>
              </a:lnSpc>
              <a:buClr>
                <a:schemeClr val="tx1"/>
              </a:buClr>
              <a:buFont typeface="Wingdings" pitchFamily="2" charset="2"/>
              <a:buChar char="v"/>
              <a:tabLst>
                <a:tab pos="515938" algn="l"/>
              </a:tabLst>
            </a:pPr>
            <a:r>
              <a:rPr lang="sv-SE" sz="2400" smtClean="0">
                <a:latin typeface="Tahoma" pitchFamily="34" charset="0"/>
              </a:rPr>
              <a:t> 	secara tajam memusatkan tanggung jawab atas kinerja</a:t>
            </a:r>
          </a:p>
          <a:p>
            <a:pPr eaLnBrk="1" hangingPunct="1">
              <a:lnSpc>
                <a:spcPct val="90000"/>
              </a:lnSpc>
              <a:buClr>
                <a:schemeClr val="tx1"/>
              </a:buClr>
              <a:buFont typeface="Wingdings" pitchFamily="2" charset="2"/>
              <a:buChar char="v"/>
              <a:tabLst>
                <a:tab pos="515938" algn="l"/>
              </a:tabLst>
            </a:pPr>
            <a:r>
              <a:rPr lang="sv-SE" sz="2400" smtClean="0">
                <a:latin typeface="Tahoma" pitchFamily="34" charset="0"/>
              </a:rPr>
              <a:t> 	memepertahankan spesialisasi fungsional dalam 	masing-masing divisi</a:t>
            </a:r>
          </a:p>
          <a:p>
            <a:pPr eaLnBrk="1" hangingPunct="1">
              <a:lnSpc>
                <a:spcPct val="90000"/>
              </a:lnSpc>
              <a:buClr>
                <a:schemeClr val="tx1"/>
              </a:buClr>
              <a:buFont typeface="Wingdings" pitchFamily="2" charset="2"/>
              <a:buChar char="v"/>
              <a:tabLst>
                <a:tab pos="515938" algn="l"/>
              </a:tabLst>
            </a:pPr>
            <a:r>
              <a:rPr lang="sv-SE" sz="2400" smtClean="0">
                <a:latin typeface="Tahoma" pitchFamily="34" charset="0"/>
              </a:rPr>
              <a:t> 	memberikan landasan pelatihan yang baik bagi para 	manajer strategik</a:t>
            </a:r>
            <a:r>
              <a:rPr lang="en-US" sz="2400" smtClean="0">
                <a:latin typeface="Tahoma" pitchFamily="34" charset="0"/>
              </a:rPr>
              <a:t>    </a:t>
            </a:r>
          </a:p>
        </p:txBody>
      </p:sp>
    </p:spTree>
    <p:extLst>
      <p:ext uri="{BB962C8B-B14F-4D97-AF65-F5344CB8AC3E}">
        <p14:creationId xmlns:p14="http://schemas.microsoft.com/office/powerpoint/2010/main" val="853954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457200" y="304800"/>
            <a:ext cx="8229600" cy="1143000"/>
          </a:xfrm>
        </p:spPr>
        <p:txBody>
          <a:bodyPr/>
          <a:lstStyle/>
          <a:p>
            <a:pPr eaLnBrk="1" hangingPunct="1">
              <a:defRPr/>
            </a:pPr>
            <a:r>
              <a:rPr lang="sv-SE" b="1" smtClean="0">
                <a:latin typeface="Garamond" pitchFamily="18" charset="0"/>
              </a:rPr>
              <a:t>Struktur Organisasi Divisi</a:t>
            </a:r>
            <a:r>
              <a:rPr lang="en-US" smtClean="0">
                <a:latin typeface="Garamond" pitchFamily="18" charset="0"/>
              </a:rPr>
              <a:t> </a:t>
            </a:r>
          </a:p>
        </p:txBody>
      </p:sp>
      <p:sp>
        <p:nvSpPr>
          <p:cNvPr id="167939" name="Rectangle 3"/>
          <p:cNvSpPr>
            <a:spLocks noGrp="1" noChangeArrowheads="1"/>
          </p:cNvSpPr>
          <p:nvPr>
            <p:ph type="body" idx="1"/>
          </p:nvPr>
        </p:nvSpPr>
        <p:spPr>
          <a:xfrm>
            <a:off x="457200" y="1447800"/>
            <a:ext cx="8229600" cy="5105400"/>
          </a:xfrm>
        </p:spPr>
        <p:txBody>
          <a:bodyPr/>
          <a:lstStyle/>
          <a:p>
            <a:pPr eaLnBrk="1" hangingPunct="1">
              <a:lnSpc>
                <a:spcPct val="90000"/>
              </a:lnSpc>
              <a:buFontTx/>
              <a:buNone/>
              <a:tabLst>
                <a:tab pos="515938" algn="l"/>
              </a:tabLst>
            </a:pPr>
            <a:r>
              <a:rPr lang="en-US" sz="2800" smtClean="0">
                <a:latin typeface="Tahoma" pitchFamily="34" charset="0"/>
              </a:rPr>
              <a:t>Kelemahan :</a:t>
            </a:r>
          </a:p>
          <a:p>
            <a:pPr eaLnBrk="1" hangingPunct="1">
              <a:lnSpc>
                <a:spcPct val="90000"/>
              </a:lnSpc>
              <a:buClr>
                <a:schemeClr val="tx1"/>
              </a:buClr>
              <a:buFont typeface="Wingdings" pitchFamily="2" charset="2"/>
              <a:buChar char="v"/>
              <a:tabLst>
                <a:tab pos="515938" algn="l"/>
              </a:tabLst>
            </a:pPr>
            <a:r>
              <a:rPr lang="sv-SE" sz="2800" smtClean="0">
                <a:latin typeface="Tahoma" pitchFamily="34" charset="0"/>
              </a:rPr>
              <a:t> 	memupuk persaingan tidak sehat 	memperebutkan sumber daya tingkat korporat</a:t>
            </a:r>
          </a:p>
          <a:p>
            <a:pPr eaLnBrk="1" hangingPunct="1">
              <a:lnSpc>
                <a:spcPct val="90000"/>
              </a:lnSpc>
              <a:buClr>
                <a:schemeClr val="tx1"/>
              </a:buClr>
              <a:buFont typeface="Wingdings" pitchFamily="2" charset="2"/>
              <a:buChar char="v"/>
              <a:tabLst>
                <a:tab pos="515938" algn="l"/>
              </a:tabLst>
            </a:pPr>
            <a:r>
              <a:rPr lang="sv-SE" sz="2800" smtClean="0">
                <a:latin typeface="Tahoma" pitchFamily="34" charset="0"/>
              </a:rPr>
              <a:t> 	menimbulkan masalah mengenai seberapa 	besar wewenag yang harus diberikan kepada 	manajer divisi</a:t>
            </a:r>
          </a:p>
          <a:p>
            <a:pPr eaLnBrk="1" hangingPunct="1">
              <a:lnSpc>
                <a:spcPct val="90000"/>
              </a:lnSpc>
              <a:buClr>
                <a:schemeClr val="tx1"/>
              </a:buClr>
              <a:buFont typeface="Wingdings" pitchFamily="2" charset="2"/>
              <a:buChar char="v"/>
              <a:tabLst>
                <a:tab pos="515938" algn="l"/>
              </a:tabLst>
            </a:pPr>
            <a:r>
              <a:rPr lang="sv-SE" sz="2800" smtClean="0">
                <a:latin typeface="Tahoma" pitchFamily="34" charset="0"/>
              </a:rPr>
              <a:t> 	menimbulkan kemungkinan tidak konsistennya 	kebijakan di antara divisi</a:t>
            </a:r>
          </a:p>
          <a:p>
            <a:pPr eaLnBrk="1" hangingPunct="1">
              <a:lnSpc>
                <a:spcPct val="90000"/>
              </a:lnSpc>
              <a:buClr>
                <a:schemeClr val="tx1"/>
              </a:buClr>
              <a:buFont typeface="Wingdings" pitchFamily="2" charset="2"/>
              <a:buChar char="v"/>
              <a:tabLst>
                <a:tab pos="515938" algn="l"/>
              </a:tabLst>
            </a:pPr>
            <a:r>
              <a:rPr lang="sv-SE" sz="2800" smtClean="0">
                <a:latin typeface="Tahoma" pitchFamily="34" charset="0"/>
              </a:rPr>
              <a:t> 	menimbulkan masalah pendistribusian biaya 	overhead korporat yang dapat diterima oleh 	para manajer yang bertanggungjawab atas 	laba</a:t>
            </a:r>
            <a:r>
              <a:rPr lang="en-US" sz="2800" smtClean="0">
                <a:latin typeface="Tahoma" pitchFamily="34" charset="0"/>
              </a:rPr>
              <a:t>     </a:t>
            </a:r>
          </a:p>
        </p:txBody>
      </p:sp>
    </p:spTree>
    <p:extLst>
      <p:ext uri="{BB962C8B-B14F-4D97-AF65-F5344CB8AC3E}">
        <p14:creationId xmlns:p14="http://schemas.microsoft.com/office/powerpoint/2010/main" val="1035450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855</Words>
  <Application>Microsoft Office PowerPoint</Application>
  <PresentationFormat>On-screen Show (4:3)</PresentationFormat>
  <Paragraphs>195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STRUKTUR ORGANISASI</vt:lpstr>
      <vt:lpstr>LIMA STRUKTUR ORGANISASI TRADISIONAL</vt:lpstr>
      <vt:lpstr>Struktur Organisasi Sederhana (Simple Organizational Structure)</vt:lpstr>
      <vt:lpstr>Struktur Organisasi Sederhana (Simple Organizational Structure)</vt:lpstr>
      <vt:lpstr>Struktur Organisasi Fungsional </vt:lpstr>
      <vt:lpstr>Struktur Organisasi Fungsional </vt:lpstr>
      <vt:lpstr>Struktur Organisasi Fungsional</vt:lpstr>
      <vt:lpstr>Struktur Organisasi Divisi </vt:lpstr>
      <vt:lpstr>Struktur Organisasi Divisi </vt:lpstr>
      <vt:lpstr>Struktur Organisasi Divisi</vt:lpstr>
      <vt:lpstr>Struktur Organisasi Matriks </vt:lpstr>
      <vt:lpstr>Struktur Organisasi Matriks </vt:lpstr>
      <vt:lpstr>Struktur Organisasi Matriks</vt:lpstr>
      <vt:lpstr>Struktur Tim Produksi (Product Team Structure) </vt:lpstr>
      <vt:lpstr>Struktur Tim-Produksi</vt:lpstr>
      <vt:lpstr>Lima Cara Untuk Mengembangkan Struktur Organisasi Tradisional</vt:lpstr>
      <vt:lpstr>Organisasi Yang Cerdas (An Agile Organization)</vt:lpstr>
      <vt:lpstr>Organisasi Virtual</vt:lpstr>
      <vt:lpstr>OUTSOURCING</vt:lpstr>
      <vt:lpstr>Organisasi Modular  (A Modular Organization)</vt:lpstr>
      <vt:lpstr>Business Process Outsourcing (BPO) :</vt:lpstr>
      <vt:lpstr>Keuntungan dari Outsourcing :</vt:lpstr>
      <vt:lpstr>Kelemahan dari Outsourcing :</vt:lpstr>
      <vt:lpstr>Organisasi Tak Terbatas (Boundaryless Organization)</vt:lpstr>
      <vt:lpstr>Organisasi Tak Terbatas</vt:lpstr>
      <vt:lpstr>Ambidextrous Learning Organization</vt:lpstr>
      <vt:lpstr>Ambidextrous Learning Organization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STRUKTUR ORGANISASI</dc:title>
  <dc:creator>Windows User</dc:creator>
  <cp:lastModifiedBy>Windows User</cp:lastModifiedBy>
  <cp:revision>1</cp:revision>
  <dcterms:created xsi:type="dcterms:W3CDTF">2017-04-02T10:23:28Z</dcterms:created>
  <dcterms:modified xsi:type="dcterms:W3CDTF">2017-04-02T10:24:42Z</dcterms:modified>
</cp:coreProperties>
</file>