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35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F61B8A-C200-4613-BE99-DF3726124DEA}" type="datetimeFigureOut">
              <a:rPr lang="en-US" smtClean="0"/>
              <a:t>4/2/2017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732EAF-362D-42D6-B787-4FFC1AA905D8}" type="slidenum">
              <a:rPr lang="en-US" smtClean="0"/>
              <a:t>‹#›</a:t>
            </a:fld>
            <a:endParaRPr lang="en-US"/>
          </a:p>
        </p:txBody>
      </p:sp>
    </p:spTree>
    <p:extLst>
      <p:ext uri="{BB962C8B-B14F-4D97-AF65-F5344CB8AC3E}">
        <p14:creationId xmlns:p14="http://schemas.microsoft.com/office/powerpoint/2010/main" val="397767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D855F922-AF0A-4E98-A31E-227276CE8851}" type="slidenum">
              <a:rPr lang="en-US">
                <a:latin typeface="Arial" charset="0"/>
              </a:rPr>
              <a:pPr/>
              <a:t>1</a:t>
            </a:fld>
            <a:endParaRPr lang="en-US">
              <a:latin typeface="Arial" charset="0"/>
            </a:endParaRPr>
          </a:p>
        </p:txBody>
      </p:sp>
      <p:sp>
        <p:nvSpPr>
          <p:cNvPr id="267267" name="Rectangle 2"/>
          <p:cNvSpPr>
            <a:spLocks noRot="1" noChangeArrowheads="1" noTextEdit="1"/>
          </p:cNvSpPr>
          <p:nvPr>
            <p:ph type="sldImg"/>
          </p:nvPr>
        </p:nvSpPr>
        <p:spPr>
          <a:ln/>
        </p:spPr>
      </p:sp>
      <p:sp>
        <p:nvSpPr>
          <p:cNvPr id="267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23EC3D4-1120-4434-8A70-CE5B61CCE140}" type="slidenum">
              <a:rPr lang="en-US">
                <a:latin typeface="Arial" charset="0"/>
              </a:rPr>
              <a:pPr/>
              <a:t>10</a:t>
            </a:fld>
            <a:endParaRPr lang="en-US">
              <a:latin typeface="Arial" charset="0"/>
            </a:endParaRPr>
          </a:p>
        </p:txBody>
      </p:sp>
      <p:sp>
        <p:nvSpPr>
          <p:cNvPr id="276483" name="Rectangle 2"/>
          <p:cNvSpPr>
            <a:spLocks noRot="1" noChangeArrowheads="1" noTextEdit="1"/>
          </p:cNvSpPr>
          <p:nvPr>
            <p:ph type="sldImg"/>
          </p:nvPr>
        </p:nvSpPr>
        <p:spPr>
          <a:ln/>
        </p:spPr>
      </p:sp>
      <p:sp>
        <p:nvSpPr>
          <p:cNvPr id="276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A52F2ECE-3EC8-48C9-8195-D3934D88CAA8}" type="slidenum">
              <a:rPr lang="en-US">
                <a:latin typeface="Arial" charset="0"/>
              </a:rPr>
              <a:pPr/>
              <a:t>11</a:t>
            </a:fld>
            <a:endParaRPr lang="en-US">
              <a:latin typeface="Arial" charset="0"/>
            </a:endParaRPr>
          </a:p>
        </p:txBody>
      </p:sp>
      <p:sp>
        <p:nvSpPr>
          <p:cNvPr id="277507" name="Rectangle 2"/>
          <p:cNvSpPr>
            <a:spLocks noRot="1" noChangeArrowheads="1" noTextEdit="1"/>
          </p:cNvSpPr>
          <p:nvPr>
            <p:ph type="sldImg"/>
          </p:nvPr>
        </p:nvSpPr>
        <p:spPr>
          <a:ln/>
        </p:spPr>
      </p:sp>
      <p:sp>
        <p:nvSpPr>
          <p:cNvPr id="277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71FCF677-E973-4D14-9662-3DEEB3E44655}" type="slidenum">
              <a:rPr lang="en-US">
                <a:latin typeface="Arial" charset="0"/>
              </a:rPr>
              <a:pPr/>
              <a:t>12</a:t>
            </a:fld>
            <a:endParaRPr lang="en-US">
              <a:latin typeface="Arial" charset="0"/>
            </a:endParaRPr>
          </a:p>
        </p:txBody>
      </p:sp>
      <p:sp>
        <p:nvSpPr>
          <p:cNvPr id="278531" name="Rectangle 2"/>
          <p:cNvSpPr>
            <a:spLocks noRot="1" noChangeArrowheads="1" noTextEdit="1"/>
          </p:cNvSpPr>
          <p:nvPr>
            <p:ph type="sldImg"/>
          </p:nvPr>
        </p:nvSpPr>
        <p:spPr>
          <a:ln/>
        </p:spPr>
      </p:sp>
      <p:sp>
        <p:nvSpPr>
          <p:cNvPr id="278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DA66DBBB-2BFF-48FB-B266-8F518ECB4CFC}" type="slidenum">
              <a:rPr lang="en-US">
                <a:latin typeface="Arial" charset="0"/>
              </a:rPr>
              <a:pPr/>
              <a:t>13</a:t>
            </a:fld>
            <a:endParaRPr lang="en-US">
              <a:latin typeface="Arial" charset="0"/>
            </a:endParaRPr>
          </a:p>
        </p:txBody>
      </p:sp>
      <p:sp>
        <p:nvSpPr>
          <p:cNvPr id="279555" name="Rectangle 2"/>
          <p:cNvSpPr>
            <a:spLocks noRot="1" noChangeArrowheads="1" noTextEdit="1"/>
          </p:cNvSpPr>
          <p:nvPr>
            <p:ph type="sldImg"/>
          </p:nvPr>
        </p:nvSpPr>
        <p:spPr>
          <a:ln/>
        </p:spPr>
      </p:sp>
      <p:sp>
        <p:nvSpPr>
          <p:cNvPr id="279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91D2141E-9E72-4F0C-A29A-A72722055CBC}" type="slidenum">
              <a:rPr lang="en-US">
                <a:latin typeface="Arial" charset="0"/>
              </a:rPr>
              <a:pPr/>
              <a:t>14</a:t>
            </a:fld>
            <a:endParaRPr lang="en-US">
              <a:latin typeface="Arial" charset="0"/>
            </a:endParaRPr>
          </a:p>
        </p:txBody>
      </p:sp>
      <p:sp>
        <p:nvSpPr>
          <p:cNvPr id="280579" name="Rectangle 2"/>
          <p:cNvSpPr>
            <a:spLocks noRot="1" noChangeArrowheads="1" noTextEdit="1"/>
          </p:cNvSpPr>
          <p:nvPr>
            <p:ph type="sldImg"/>
          </p:nvPr>
        </p:nvSpPr>
        <p:spPr>
          <a:ln/>
        </p:spPr>
      </p:sp>
      <p:sp>
        <p:nvSpPr>
          <p:cNvPr id="280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24DC5B75-05BF-4039-B5E4-27FC373E3BF5}" type="slidenum">
              <a:rPr lang="en-US">
                <a:latin typeface="Arial" charset="0"/>
              </a:rPr>
              <a:pPr/>
              <a:t>15</a:t>
            </a:fld>
            <a:endParaRPr lang="en-US">
              <a:latin typeface="Arial" charset="0"/>
            </a:endParaRPr>
          </a:p>
        </p:txBody>
      </p:sp>
      <p:sp>
        <p:nvSpPr>
          <p:cNvPr id="281603" name="Rectangle 2"/>
          <p:cNvSpPr>
            <a:spLocks noRot="1" noChangeArrowheads="1" noTextEdit="1"/>
          </p:cNvSpPr>
          <p:nvPr>
            <p:ph type="sldImg"/>
          </p:nvPr>
        </p:nvSpPr>
        <p:spPr>
          <a:ln/>
        </p:spPr>
      </p:sp>
      <p:sp>
        <p:nvSpPr>
          <p:cNvPr id="281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7D51D469-2617-4F61-AE80-CC2A81CEA00F}" type="slidenum">
              <a:rPr lang="en-US">
                <a:latin typeface="Arial" charset="0"/>
              </a:rPr>
              <a:pPr/>
              <a:t>16</a:t>
            </a:fld>
            <a:endParaRPr lang="en-US">
              <a:latin typeface="Arial" charset="0"/>
            </a:endParaRPr>
          </a:p>
        </p:txBody>
      </p:sp>
      <p:sp>
        <p:nvSpPr>
          <p:cNvPr id="282627" name="Rectangle 2"/>
          <p:cNvSpPr>
            <a:spLocks noRot="1" noChangeArrowheads="1" noTextEdit="1"/>
          </p:cNvSpPr>
          <p:nvPr>
            <p:ph type="sldImg"/>
          </p:nvPr>
        </p:nvSpPr>
        <p:spPr>
          <a:ln/>
        </p:spPr>
      </p:sp>
      <p:sp>
        <p:nvSpPr>
          <p:cNvPr id="282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B44E66EB-9FC4-4E54-81BB-67E9F1D150C6}" type="slidenum">
              <a:rPr lang="en-US">
                <a:latin typeface="Arial" charset="0"/>
              </a:rPr>
              <a:pPr/>
              <a:t>17</a:t>
            </a:fld>
            <a:endParaRPr lang="en-US">
              <a:latin typeface="Arial" charset="0"/>
            </a:endParaRPr>
          </a:p>
        </p:txBody>
      </p:sp>
      <p:sp>
        <p:nvSpPr>
          <p:cNvPr id="283651" name="Rectangle 2"/>
          <p:cNvSpPr>
            <a:spLocks noRot="1" noChangeArrowheads="1" noTextEdit="1"/>
          </p:cNvSpPr>
          <p:nvPr>
            <p:ph type="sldImg"/>
          </p:nvPr>
        </p:nvSpPr>
        <p:spPr>
          <a:ln/>
        </p:spPr>
      </p:sp>
      <p:sp>
        <p:nvSpPr>
          <p:cNvPr id="283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624272EE-86B2-4D6A-B7E3-5B13AFF84635}" type="slidenum">
              <a:rPr lang="en-US">
                <a:latin typeface="Arial" charset="0"/>
              </a:rPr>
              <a:pPr/>
              <a:t>18</a:t>
            </a:fld>
            <a:endParaRPr lang="en-US">
              <a:latin typeface="Arial" charset="0"/>
            </a:endParaRPr>
          </a:p>
        </p:txBody>
      </p:sp>
      <p:sp>
        <p:nvSpPr>
          <p:cNvPr id="284675" name="Rectangle 2"/>
          <p:cNvSpPr>
            <a:spLocks noRot="1" noChangeArrowheads="1" noTextEdit="1"/>
          </p:cNvSpPr>
          <p:nvPr>
            <p:ph type="sldImg"/>
          </p:nvPr>
        </p:nvSpPr>
        <p:spPr>
          <a:ln/>
        </p:spPr>
      </p:sp>
      <p:sp>
        <p:nvSpPr>
          <p:cNvPr id="284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79234839-AD28-42FB-967F-2BE88737BCD4}" type="slidenum">
              <a:rPr lang="en-US">
                <a:latin typeface="Arial" charset="0"/>
              </a:rPr>
              <a:pPr/>
              <a:t>19</a:t>
            </a:fld>
            <a:endParaRPr lang="en-US">
              <a:latin typeface="Arial" charset="0"/>
            </a:endParaRPr>
          </a:p>
        </p:txBody>
      </p:sp>
      <p:sp>
        <p:nvSpPr>
          <p:cNvPr id="285699" name="Rectangle 2"/>
          <p:cNvSpPr>
            <a:spLocks noRot="1" noChangeArrowheads="1" noTextEdit="1"/>
          </p:cNvSpPr>
          <p:nvPr>
            <p:ph type="sldImg"/>
          </p:nvPr>
        </p:nvSpPr>
        <p:spPr>
          <a:ln/>
        </p:spPr>
      </p:sp>
      <p:sp>
        <p:nvSpPr>
          <p:cNvPr id="285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5CD3C6AC-9C30-4B35-8B18-F9BE060ACD76}" type="slidenum">
              <a:rPr lang="en-US">
                <a:latin typeface="Arial" charset="0"/>
              </a:rPr>
              <a:pPr/>
              <a:t>2</a:t>
            </a:fld>
            <a:endParaRPr lang="en-US">
              <a:latin typeface="Arial" charset="0"/>
            </a:endParaRPr>
          </a:p>
        </p:txBody>
      </p:sp>
      <p:sp>
        <p:nvSpPr>
          <p:cNvPr id="268291" name="Rectangle 2"/>
          <p:cNvSpPr>
            <a:spLocks noRot="1" noChangeArrowheads="1" noTextEdit="1"/>
          </p:cNvSpPr>
          <p:nvPr>
            <p:ph type="sldImg"/>
          </p:nvPr>
        </p:nvSpPr>
        <p:spPr>
          <a:ln/>
        </p:spPr>
      </p:sp>
      <p:sp>
        <p:nvSpPr>
          <p:cNvPr id="268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E7F2863C-32A7-4487-B071-7D4F3C85873F}" type="slidenum">
              <a:rPr lang="en-US">
                <a:latin typeface="Arial" charset="0"/>
              </a:rPr>
              <a:pPr/>
              <a:t>20</a:t>
            </a:fld>
            <a:endParaRPr lang="en-US">
              <a:latin typeface="Arial" charset="0"/>
            </a:endParaRPr>
          </a:p>
        </p:txBody>
      </p:sp>
      <p:sp>
        <p:nvSpPr>
          <p:cNvPr id="286723" name="Rectangle 2"/>
          <p:cNvSpPr>
            <a:spLocks noRot="1" noChangeArrowheads="1" noTextEdit="1"/>
          </p:cNvSpPr>
          <p:nvPr>
            <p:ph type="sldImg"/>
          </p:nvPr>
        </p:nvSpPr>
        <p:spPr>
          <a:ln/>
        </p:spPr>
      </p:sp>
      <p:sp>
        <p:nvSpPr>
          <p:cNvPr id="286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CD31AA5B-DCD4-4C7D-8FCB-5210D63B363C}" type="slidenum">
              <a:rPr lang="en-US">
                <a:latin typeface="Arial" charset="0"/>
              </a:rPr>
              <a:pPr/>
              <a:t>21</a:t>
            </a:fld>
            <a:endParaRPr lang="en-US">
              <a:latin typeface="Arial" charset="0"/>
            </a:endParaRPr>
          </a:p>
        </p:txBody>
      </p:sp>
      <p:sp>
        <p:nvSpPr>
          <p:cNvPr id="287747" name="Rectangle 2"/>
          <p:cNvSpPr>
            <a:spLocks noRot="1" noChangeArrowheads="1" noTextEdit="1"/>
          </p:cNvSpPr>
          <p:nvPr>
            <p:ph type="sldImg"/>
          </p:nvPr>
        </p:nvSpPr>
        <p:spPr>
          <a:ln/>
        </p:spPr>
      </p:sp>
      <p:sp>
        <p:nvSpPr>
          <p:cNvPr id="287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6F816AF6-3B9E-4CD2-A792-CA6C6B6EE0AE}" type="slidenum">
              <a:rPr lang="en-US">
                <a:latin typeface="Arial" charset="0"/>
              </a:rPr>
              <a:pPr/>
              <a:t>3</a:t>
            </a:fld>
            <a:endParaRPr lang="en-US">
              <a:latin typeface="Arial" charset="0"/>
            </a:endParaRPr>
          </a:p>
        </p:txBody>
      </p:sp>
      <p:sp>
        <p:nvSpPr>
          <p:cNvPr id="269315" name="Rectangle 2"/>
          <p:cNvSpPr>
            <a:spLocks noRot="1" noChangeArrowheads="1" noTextEdit="1"/>
          </p:cNvSpPr>
          <p:nvPr>
            <p:ph type="sldImg"/>
          </p:nvPr>
        </p:nvSpPr>
        <p:spPr>
          <a:ln/>
        </p:spPr>
      </p:sp>
      <p:sp>
        <p:nvSpPr>
          <p:cNvPr id="269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1F389E6F-7278-4442-B707-C634EDA6C8FD}" type="slidenum">
              <a:rPr lang="en-US">
                <a:latin typeface="Arial" charset="0"/>
              </a:rPr>
              <a:pPr/>
              <a:t>4</a:t>
            </a:fld>
            <a:endParaRPr lang="en-US">
              <a:latin typeface="Arial" charset="0"/>
            </a:endParaRPr>
          </a:p>
        </p:txBody>
      </p:sp>
      <p:sp>
        <p:nvSpPr>
          <p:cNvPr id="270339" name="Rectangle 2"/>
          <p:cNvSpPr>
            <a:spLocks noRot="1" noChangeArrowheads="1" noTextEdit="1"/>
          </p:cNvSpPr>
          <p:nvPr>
            <p:ph type="sldImg"/>
          </p:nvPr>
        </p:nvSpPr>
        <p:spPr>
          <a:ln/>
        </p:spPr>
      </p:sp>
      <p:sp>
        <p:nvSpPr>
          <p:cNvPr id="270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C7498E21-9FFB-4C93-8FCB-89B2E55E628D}" type="slidenum">
              <a:rPr lang="en-US">
                <a:latin typeface="Arial" charset="0"/>
              </a:rPr>
              <a:pPr/>
              <a:t>5</a:t>
            </a:fld>
            <a:endParaRPr lang="en-US">
              <a:latin typeface="Arial" charset="0"/>
            </a:endParaRPr>
          </a:p>
        </p:txBody>
      </p:sp>
      <p:sp>
        <p:nvSpPr>
          <p:cNvPr id="271363" name="Rectangle 2"/>
          <p:cNvSpPr>
            <a:spLocks noRot="1" noChangeArrowheads="1" noTextEdit="1"/>
          </p:cNvSpPr>
          <p:nvPr>
            <p:ph type="sldImg"/>
          </p:nvPr>
        </p:nvSpPr>
        <p:spPr>
          <a:ln/>
        </p:spPr>
      </p:sp>
      <p:sp>
        <p:nvSpPr>
          <p:cNvPr id="271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071847DB-E7F5-446E-B2D7-48AB5F067CC9}" type="slidenum">
              <a:rPr lang="en-US">
                <a:latin typeface="Arial" charset="0"/>
              </a:rPr>
              <a:pPr/>
              <a:t>6</a:t>
            </a:fld>
            <a:endParaRPr lang="en-US">
              <a:latin typeface="Arial" charset="0"/>
            </a:endParaRPr>
          </a:p>
        </p:txBody>
      </p:sp>
      <p:sp>
        <p:nvSpPr>
          <p:cNvPr id="272387" name="Rectangle 2"/>
          <p:cNvSpPr>
            <a:spLocks noRot="1" noChangeArrowheads="1" noTextEdit="1"/>
          </p:cNvSpPr>
          <p:nvPr>
            <p:ph type="sldImg"/>
          </p:nvPr>
        </p:nvSpPr>
        <p:spPr>
          <a:ln/>
        </p:spPr>
      </p:sp>
      <p:sp>
        <p:nvSpPr>
          <p:cNvPr id="272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51F06B81-5689-42AA-ABE7-99D9D08FD47B}" type="slidenum">
              <a:rPr lang="en-US">
                <a:latin typeface="Arial" charset="0"/>
              </a:rPr>
              <a:pPr/>
              <a:t>7</a:t>
            </a:fld>
            <a:endParaRPr lang="en-US">
              <a:latin typeface="Arial" charset="0"/>
            </a:endParaRPr>
          </a:p>
        </p:txBody>
      </p:sp>
      <p:sp>
        <p:nvSpPr>
          <p:cNvPr id="273411" name="Rectangle 2"/>
          <p:cNvSpPr>
            <a:spLocks noRot="1" noChangeArrowheads="1" noTextEdit="1"/>
          </p:cNvSpPr>
          <p:nvPr>
            <p:ph type="sldImg"/>
          </p:nvPr>
        </p:nvSpPr>
        <p:spPr>
          <a:ln/>
        </p:spPr>
      </p:sp>
      <p:sp>
        <p:nvSpPr>
          <p:cNvPr id="273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237990B-B2CC-43CC-8D17-BA3279555A0E}" type="slidenum">
              <a:rPr lang="en-US">
                <a:latin typeface="Arial" charset="0"/>
              </a:rPr>
              <a:pPr/>
              <a:t>8</a:t>
            </a:fld>
            <a:endParaRPr lang="en-US">
              <a:latin typeface="Arial" charset="0"/>
            </a:endParaRPr>
          </a:p>
        </p:txBody>
      </p:sp>
      <p:sp>
        <p:nvSpPr>
          <p:cNvPr id="274435" name="Rectangle 2"/>
          <p:cNvSpPr>
            <a:spLocks noRot="1" noChangeArrowheads="1" noTextEdit="1"/>
          </p:cNvSpPr>
          <p:nvPr>
            <p:ph type="sldImg"/>
          </p:nvPr>
        </p:nvSpPr>
        <p:spPr>
          <a:ln/>
        </p:spPr>
      </p:sp>
      <p:sp>
        <p:nvSpPr>
          <p:cNvPr id="274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5E516C26-D633-447F-8BE7-D155DE1477D1}" type="slidenum">
              <a:rPr lang="en-US">
                <a:latin typeface="Arial" charset="0"/>
              </a:rPr>
              <a:pPr/>
              <a:t>9</a:t>
            </a:fld>
            <a:endParaRPr lang="en-US">
              <a:latin typeface="Arial" charset="0"/>
            </a:endParaRPr>
          </a:p>
        </p:txBody>
      </p:sp>
      <p:sp>
        <p:nvSpPr>
          <p:cNvPr id="275459" name="Rectangle 2"/>
          <p:cNvSpPr>
            <a:spLocks noRot="1" noChangeArrowheads="1" noTextEdit="1"/>
          </p:cNvSpPr>
          <p:nvPr>
            <p:ph type="sldImg"/>
          </p:nvPr>
        </p:nvSpPr>
        <p:spPr>
          <a:ln/>
        </p:spPr>
      </p:sp>
      <p:sp>
        <p:nvSpPr>
          <p:cNvPr id="275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E1E902-7D04-4323-8929-B3820C66A516}"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7FFC5-E722-4430-A6B9-B5979B2D51B1}" type="slidenum">
              <a:rPr lang="en-US" smtClean="0"/>
              <a:t>‹#›</a:t>
            </a:fld>
            <a:endParaRPr lang="en-US"/>
          </a:p>
        </p:txBody>
      </p:sp>
    </p:spTree>
    <p:extLst>
      <p:ext uri="{BB962C8B-B14F-4D97-AF65-F5344CB8AC3E}">
        <p14:creationId xmlns:p14="http://schemas.microsoft.com/office/powerpoint/2010/main" val="4168033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E1E902-7D04-4323-8929-B3820C66A516}"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7FFC5-E722-4430-A6B9-B5979B2D51B1}" type="slidenum">
              <a:rPr lang="en-US" smtClean="0"/>
              <a:t>‹#›</a:t>
            </a:fld>
            <a:endParaRPr lang="en-US"/>
          </a:p>
        </p:txBody>
      </p:sp>
    </p:spTree>
    <p:extLst>
      <p:ext uri="{BB962C8B-B14F-4D97-AF65-F5344CB8AC3E}">
        <p14:creationId xmlns:p14="http://schemas.microsoft.com/office/powerpoint/2010/main" val="2844815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E1E902-7D04-4323-8929-B3820C66A516}"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7FFC5-E722-4430-A6B9-B5979B2D51B1}" type="slidenum">
              <a:rPr lang="en-US" smtClean="0"/>
              <a:t>‹#›</a:t>
            </a:fld>
            <a:endParaRPr lang="en-US"/>
          </a:p>
        </p:txBody>
      </p:sp>
    </p:spTree>
    <p:extLst>
      <p:ext uri="{BB962C8B-B14F-4D97-AF65-F5344CB8AC3E}">
        <p14:creationId xmlns:p14="http://schemas.microsoft.com/office/powerpoint/2010/main" val="3222388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E1E902-7D04-4323-8929-B3820C66A516}"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7FFC5-E722-4430-A6B9-B5979B2D51B1}" type="slidenum">
              <a:rPr lang="en-US" smtClean="0"/>
              <a:t>‹#›</a:t>
            </a:fld>
            <a:endParaRPr lang="en-US"/>
          </a:p>
        </p:txBody>
      </p:sp>
    </p:spTree>
    <p:extLst>
      <p:ext uri="{BB962C8B-B14F-4D97-AF65-F5344CB8AC3E}">
        <p14:creationId xmlns:p14="http://schemas.microsoft.com/office/powerpoint/2010/main" val="1725678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E1E902-7D04-4323-8929-B3820C66A516}"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7FFC5-E722-4430-A6B9-B5979B2D51B1}" type="slidenum">
              <a:rPr lang="en-US" smtClean="0"/>
              <a:t>‹#›</a:t>
            </a:fld>
            <a:endParaRPr lang="en-US"/>
          </a:p>
        </p:txBody>
      </p:sp>
    </p:spTree>
    <p:extLst>
      <p:ext uri="{BB962C8B-B14F-4D97-AF65-F5344CB8AC3E}">
        <p14:creationId xmlns:p14="http://schemas.microsoft.com/office/powerpoint/2010/main" val="793862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E1E902-7D04-4323-8929-B3820C66A516}" type="datetimeFigureOut">
              <a:rPr lang="en-US" smtClean="0"/>
              <a:t>4/2/2017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7FFC5-E722-4430-A6B9-B5979B2D51B1}" type="slidenum">
              <a:rPr lang="en-US" smtClean="0"/>
              <a:t>‹#›</a:t>
            </a:fld>
            <a:endParaRPr lang="en-US"/>
          </a:p>
        </p:txBody>
      </p:sp>
    </p:spTree>
    <p:extLst>
      <p:ext uri="{BB962C8B-B14F-4D97-AF65-F5344CB8AC3E}">
        <p14:creationId xmlns:p14="http://schemas.microsoft.com/office/powerpoint/2010/main" val="1366369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E1E902-7D04-4323-8929-B3820C66A516}" type="datetimeFigureOut">
              <a:rPr lang="en-US" smtClean="0"/>
              <a:t>4/2/2017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77FFC5-E722-4430-A6B9-B5979B2D51B1}" type="slidenum">
              <a:rPr lang="en-US" smtClean="0"/>
              <a:t>‹#›</a:t>
            </a:fld>
            <a:endParaRPr lang="en-US"/>
          </a:p>
        </p:txBody>
      </p:sp>
    </p:spTree>
    <p:extLst>
      <p:ext uri="{BB962C8B-B14F-4D97-AF65-F5344CB8AC3E}">
        <p14:creationId xmlns:p14="http://schemas.microsoft.com/office/powerpoint/2010/main" val="3495196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E1E902-7D04-4323-8929-B3820C66A516}" type="datetimeFigureOut">
              <a:rPr lang="en-US" smtClean="0"/>
              <a:t>4/2/2017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77FFC5-E722-4430-A6B9-B5979B2D51B1}" type="slidenum">
              <a:rPr lang="en-US" smtClean="0"/>
              <a:t>‹#›</a:t>
            </a:fld>
            <a:endParaRPr lang="en-US"/>
          </a:p>
        </p:txBody>
      </p:sp>
    </p:spTree>
    <p:extLst>
      <p:ext uri="{BB962C8B-B14F-4D97-AF65-F5344CB8AC3E}">
        <p14:creationId xmlns:p14="http://schemas.microsoft.com/office/powerpoint/2010/main" val="2232950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E1E902-7D04-4323-8929-B3820C66A516}" type="datetimeFigureOut">
              <a:rPr lang="en-US" smtClean="0"/>
              <a:t>4/2/2017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77FFC5-E722-4430-A6B9-B5979B2D51B1}" type="slidenum">
              <a:rPr lang="en-US" smtClean="0"/>
              <a:t>‹#›</a:t>
            </a:fld>
            <a:endParaRPr lang="en-US"/>
          </a:p>
        </p:txBody>
      </p:sp>
    </p:spTree>
    <p:extLst>
      <p:ext uri="{BB962C8B-B14F-4D97-AF65-F5344CB8AC3E}">
        <p14:creationId xmlns:p14="http://schemas.microsoft.com/office/powerpoint/2010/main" val="1370045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E1E902-7D04-4323-8929-B3820C66A516}" type="datetimeFigureOut">
              <a:rPr lang="en-US" smtClean="0"/>
              <a:t>4/2/2017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7FFC5-E722-4430-A6B9-B5979B2D51B1}" type="slidenum">
              <a:rPr lang="en-US" smtClean="0"/>
              <a:t>‹#›</a:t>
            </a:fld>
            <a:endParaRPr lang="en-US"/>
          </a:p>
        </p:txBody>
      </p:sp>
    </p:spTree>
    <p:extLst>
      <p:ext uri="{BB962C8B-B14F-4D97-AF65-F5344CB8AC3E}">
        <p14:creationId xmlns:p14="http://schemas.microsoft.com/office/powerpoint/2010/main" val="3217083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E1E902-7D04-4323-8929-B3820C66A516}" type="datetimeFigureOut">
              <a:rPr lang="en-US" smtClean="0"/>
              <a:t>4/2/2017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7FFC5-E722-4430-A6B9-B5979B2D51B1}" type="slidenum">
              <a:rPr lang="en-US" smtClean="0"/>
              <a:t>‹#›</a:t>
            </a:fld>
            <a:endParaRPr lang="en-US"/>
          </a:p>
        </p:txBody>
      </p:sp>
    </p:spTree>
    <p:extLst>
      <p:ext uri="{BB962C8B-B14F-4D97-AF65-F5344CB8AC3E}">
        <p14:creationId xmlns:p14="http://schemas.microsoft.com/office/powerpoint/2010/main" val="3591080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E1E902-7D04-4323-8929-B3820C66A516}" type="datetimeFigureOut">
              <a:rPr lang="en-US" smtClean="0"/>
              <a:t>4/2/2017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77FFC5-E722-4430-A6B9-B5979B2D51B1}" type="slidenum">
              <a:rPr lang="en-US" smtClean="0"/>
              <a:t>‹#›</a:t>
            </a:fld>
            <a:endParaRPr lang="en-US"/>
          </a:p>
        </p:txBody>
      </p:sp>
    </p:spTree>
    <p:extLst>
      <p:ext uri="{BB962C8B-B14F-4D97-AF65-F5344CB8AC3E}">
        <p14:creationId xmlns:p14="http://schemas.microsoft.com/office/powerpoint/2010/main" val="837420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20.wmf"/><Relationship Id="rId4" Type="http://schemas.openxmlformats.org/officeDocument/2006/relationships/image" Target="../media/image19.wmf"/></Relationships>
</file>

<file path=ppt/slides/_rels/slide12.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27.wmf"/><Relationship Id="rId4" Type="http://schemas.openxmlformats.org/officeDocument/2006/relationships/image" Target="../media/image26.wmf"/></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image" Target="../media/image9.wmf"/><Relationship Id="rId7" Type="http://schemas.openxmlformats.org/officeDocument/2006/relationships/image" Target="../media/image13.wmf"/><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 Id="rId9" Type="http://schemas.openxmlformats.org/officeDocument/2006/relationships/image" Target="../media/image15.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reeform 2"/>
          <p:cNvSpPr>
            <a:spLocks/>
          </p:cNvSpPr>
          <p:nvPr/>
        </p:nvSpPr>
        <p:spPr bwMode="auto">
          <a:xfrm>
            <a:off x="1016000" y="257175"/>
            <a:ext cx="7315200" cy="6257925"/>
          </a:xfrm>
          <a:custGeom>
            <a:avLst/>
            <a:gdLst>
              <a:gd name="T0" fmla="*/ 0 w 8640"/>
              <a:gd name="T1" fmla="*/ 0 h 12960"/>
              <a:gd name="T2" fmla="*/ 2147483647 w 8640"/>
              <a:gd name="T3" fmla="*/ 0 h 12960"/>
              <a:gd name="T4" fmla="*/ 2147483647 w 8640"/>
              <a:gd name="T5" fmla="*/ 2147483647 h 12960"/>
              <a:gd name="T6" fmla="*/ 0 w 8640"/>
              <a:gd name="T7" fmla="*/ 2147483647 h 12960"/>
              <a:gd name="T8" fmla="*/ 0 w 8640"/>
              <a:gd name="T9" fmla="*/ 0 h 12960"/>
              <a:gd name="T10" fmla="*/ 0 60000 65536"/>
              <a:gd name="T11" fmla="*/ 0 60000 65536"/>
              <a:gd name="T12" fmla="*/ 0 60000 65536"/>
              <a:gd name="T13" fmla="*/ 0 60000 65536"/>
              <a:gd name="T14" fmla="*/ 0 60000 65536"/>
              <a:gd name="T15" fmla="*/ 0 w 8640"/>
              <a:gd name="T16" fmla="*/ 0 h 12960"/>
              <a:gd name="T17" fmla="*/ 8640 w 8640"/>
              <a:gd name="T18" fmla="*/ 12960 h 12960"/>
            </a:gdLst>
            <a:ahLst/>
            <a:cxnLst>
              <a:cxn ang="T10">
                <a:pos x="T0" y="T1"/>
              </a:cxn>
              <a:cxn ang="T11">
                <a:pos x="T2" y="T3"/>
              </a:cxn>
              <a:cxn ang="T12">
                <a:pos x="T4" y="T5"/>
              </a:cxn>
              <a:cxn ang="T13">
                <a:pos x="T6" y="T7"/>
              </a:cxn>
              <a:cxn ang="T14">
                <a:pos x="T8" y="T9"/>
              </a:cxn>
            </a:cxnLst>
            <a:rect l="T15" t="T16" r="T17" b="T18"/>
            <a:pathLst>
              <a:path w="8640" h="12960">
                <a:moveTo>
                  <a:pt x="0" y="0"/>
                </a:moveTo>
                <a:lnTo>
                  <a:pt x="8640" y="0"/>
                </a:lnTo>
                <a:lnTo>
                  <a:pt x="8640" y="12960"/>
                </a:lnTo>
                <a:lnTo>
                  <a:pt x="0" y="12960"/>
                </a:lnTo>
                <a:lnTo>
                  <a:pt x="0" y="0"/>
                </a:lnTo>
                <a:close/>
              </a:path>
            </a:pathLst>
          </a:custGeom>
          <a:solidFill>
            <a:srgbClr val="666699"/>
          </a:solidFill>
          <a:ln w="9525">
            <a:solidFill>
              <a:srgbClr val="33CCCC"/>
            </a:solidFill>
            <a:round/>
            <a:headEnd/>
            <a:tailEnd/>
          </a:ln>
        </p:spPr>
        <p:txBody>
          <a:bodyPr/>
          <a:lstStyle/>
          <a:p>
            <a:endParaRPr lang="en-US"/>
          </a:p>
        </p:txBody>
      </p:sp>
      <p:sp>
        <p:nvSpPr>
          <p:cNvPr id="43011" name="Freeform 3"/>
          <p:cNvSpPr>
            <a:spLocks/>
          </p:cNvSpPr>
          <p:nvPr/>
        </p:nvSpPr>
        <p:spPr bwMode="auto">
          <a:xfrm>
            <a:off x="1016000" y="1371600"/>
            <a:ext cx="7315200" cy="3771900"/>
          </a:xfrm>
          <a:custGeom>
            <a:avLst/>
            <a:gdLst>
              <a:gd name="T0" fmla="*/ 0 w 8640"/>
              <a:gd name="T1" fmla="*/ 0 h 8280"/>
              <a:gd name="T2" fmla="*/ 2147483647 w 8640"/>
              <a:gd name="T3" fmla="*/ 0 h 8280"/>
              <a:gd name="T4" fmla="*/ 2147483647 w 8640"/>
              <a:gd name="T5" fmla="*/ 2147483647 h 8280"/>
              <a:gd name="T6" fmla="*/ 0 w 8640"/>
              <a:gd name="T7" fmla="*/ 2147483647 h 8280"/>
              <a:gd name="T8" fmla="*/ 0 w 8640"/>
              <a:gd name="T9" fmla="*/ 0 h 8280"/>
              <a:gd name="T10" fmla="*/ 0 60000 65536"/>
              <a:gd name="T11" fmla="*/ 0 60000 65536"/>
              <a:gd name="T12" fmla="*/ 0 60000 65536"/>
              <a:gd name="T13" fmla="*/ 0 60000 65536"/>
              <a:gd name="T14" fmla="*/ 0 60000 65536"/>
              <a:gd name="T15" fmla="*/ 0 w 8640"/>
              <a:gd name="T16" fmla="*/ 0 h 8280"/>
              <a:gd name="T17" fmla="*/ 8640 w 8640"/>
              <a:gd name="T18" fmla="*/ 8280 h 8280"/>
            </a:gdLst>
            <a:ahLst/>
            <a:cxnLst>
              <a:cxn ang="T10">
                <a:pos x="T0" y="T1"/>
              </a:cxn>
              <a:cxn ang="T11">
                <a:pos x="T2" y="T3"/>
              </a:cxn>
              <a:cxn ang="T12">
                <a:pos x="T4" y="T5"/>
              </a:cxn>
              <a:cxn ang="T13">
                <a:pos x="T6" y="T7"/>
              </a:cxn>
              <a:cxn ang="T14">
                <a:pos x="T8" y="T9"/>
              </a:cxn>
            </a:cxnLst>
            <a:rect l="T15" t="T16" r="T17" b="T18"/>
            <a:pathLst>
              <a:path w="8640" h="8280">
                <a:moveTo>
                  <a:pt x="0" y="0"/>
                </a:moveTo>
                <a:lnTo>
                  <a:pt x="8640" y="0"/>
                </a:lnTo>
                <a:lnTo>
                  <a:pt x="8640" y="8280"/>
                </a:lnTo>
                <a:lnTo>
                  <a:pt x="0" y="8280"/>
                </a:lnTo>
                <a:lnTo>
                  <a:pt x="0" y="0"/>
                </a:lnTo>
                <a:close/>
              </a:path>
            </a:pathLst>
          </a:custGeom>
          <a:gradFill rotWithShape="1">
            <a:gsLst>
              <a:gs pos="0">
                <a:srgbClr val="99CCFF">
                  <a:alpha val="78998"/>
                </a:srgbClr>
              </a:gs>
              <a:gs pos="100000">
                <a:srgbClr val="00FFFF">
                  <a:alpha val="81000"/>
                </a:srgb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 name="Group 4"/>
          <p:cNvGrpSpPr>
            <a:grpSpLocks/>
          </p:cNvGrpSpPr>
          <p:nvPr/>
        </p:nvGrpSpPr>
        <p:grpSpPr bwMode="auto">
          <a:xfrm>
            <a:off x="1320800" y="1089025"/>
            <a:ext cx="6821488" cy="968375"/>
            <a:chOff x="624" y="914"/>
            <a:chExt cx="3223" cy="814"/>
          </a:xfrm>
        </p:grpSpPr>
        <p:sp>
          <p:nvSpPr>
            <p:cNvPr id="43029" name="WordArt 5"/>
            <p:cNvSpPr>
              <a:spLocks noChangeArrowheads="1" noChangeShapeType="1" noTextEdit="1"/>
            </p:cNvSpPr>
            <p:nvPr/>
          </p:nvSpPr>
          <p:spPr bwMode="auto">
            <a:xfrm>
              <a:off x="968" y="1377"/>
              <a:ext cx="2879" cy="351"/>
            </a:xfrm>
            <a:prstGeom prst="rect">
              <a:avLst/>
            </a:prstGeom>
          </p:spPr>
          <p:txBody>
            <a:bodyPr wrap="none" fromWordArt="1">
              <a:prstTxWarp prst="textPlain">
                <a:avLst>
                  <a:gd name="adj" fmla="val 48333"/>
                </a:avLst>
              </a:prstTxWarp>
            </a:bodyPr>
            <a:lstStyle/>
            <a:p>
              <a:pPr algn="ctr"/>
              <a:r>
                <a:rPr lang="en-US" sz="1400" i="1" kern="10">
                  <a:ln w="3175">
                    <a:solidFill>
                      <a:srgbClr val="000000"/>
                    </a:solidFill>
                    <a:round/>
                    <a:headEnd/>
                    <a:tailEnd/>
                  </a:ln>
                  <a:solidFill>
                    <a:srgbClr val="0000FF">
                      <a:alpha val="59999"/>
                    </a:srgbClr>
                  </a:solidFill>
                  <a:effectLst>
                    <a:outerShdw dist="107763" dir="18900000" algn="ctr" rotWithShape="0">
                      <a:srgbClr val="868686">
                        <a:alpha val="50000"/>
                      </a:srgbClr>
                    </a:outerShdw>
                  </a:effectLst>
                  <a:latin typeface="Algerian"/>
                </a:rPr>
                <a:t>engaruh  eksternal</a:t>
              </a:r>
            </a:p>
          </p:txBody>
        </p:sp>
        <p:sp>
          <p:nvSpPr>
            <p:cNvPr id="43030" name="WordArt 6"/>
            <p:cNvSpPr>
              <a:spLocks noChangeArrowheads="1" noChangeShapeType="1" noTextEdit="1"/>
            </p:cNvSpPr>
            <p:nvPr/>
          </p:nvSpPr>
          <p:spPr bwMode="auto">
            <a:xfrm>
              <a:off x="624" y="914"/>
              <a:ext cx="792" cy="782"/>
            </a:xfrm>
            <a:prstGeom prst="rect">
              <a:avLst/>
            </a:prstGeom>
          </p:spPr>
          <p:txBody>
            <a:bodyPr wrap="none" fromWordArt="1">
              <a:prstTxWarp prst="textPlain">
                <a:avLst>
                  <a:gd name="adj" fmla="val 46102"/>
                </a:avLst>
              </a:prstTxWarp>
            </a:bodyPr>
            <a:lstStyle/>
            <a:p>
              <a:pPr algn="ctr"/>
              <a:r>
                <a:rPr lang="en-US" sz="2000" i="1" kern="10">
                  <a:ln w="9525">
                    <a:solidFill>
                      <a:srgbClr val="000000"/>
                    </a:solidFill>
                    <a:round/>
                    <a:headEnd/>
                    <a:tailEnd/>
                  </a:ln>
                  <a:solidFill>
                    <a:srgbClr val="3366FF"/>
                  </a:solidFill>
                  <a:effectLst>
                    <a:outerShdw dist="107763" dir="18900000" algn="ctr" rotWithShape="0">
                      <a:srgbClr val="868686">
                        <a:alpha val="50000"/>
                      </a:srgbClr>
                    </a:outerShdw>
                  </a:effectLst>
                  <a:latin typeface="Algerian"/>
                </a:rPr>
                <a:t>p</a:t>
              </a:r>
            </a:p>
          </p:txBody>
        </p:sp>
      </p:grpSp>
      <p:sp>
        <p:nvSpPr>
          <p:cNvPr id="52231" name="AutoShape 7"/>
          <p:cNvSpPr>
            <a:spLocks noChangeArrowheads="1"/>
          </p:cNvSpPr>
          <p:nvPr/>
        </p:nvSpPr>
        <p:spPr bwMode="auto">
          <a:xfrm>
            <a:off x="4141788" y="3390900"/>
            <a:ext cx="869950" cy="446088"/>
          </a:xfrm>
          <a:prstGeom prst="flowChartConnector">
            <a:avLst/>
          </a:prstGeom>
          <a:gradFill rotWithShape="1">
            <a:gsLst>
              <a:gs pos="0">
                <a:srgbClr val="00FF00">
                  <a:alpha val="73000"/>
                </a:srgbClr>
              </a:gs>
              <a:gs pos="50000">
                <a:srgbClr val="FF0000">
                  <a:alpha val="75000"/>
                </a:srgbClr>
              </a:gs>
              <a:gs pos="100000">
                <a:srgbClr val="00FF00">
                  <a:alpha val="73000"/>
                </a:srgbClr>
              </a:gs>
            </a:gsLst>
            <a:lin ang="18900000" scaled="1"/>
          </a:gradFill>
          <a:ln w="9525">
            <a:round/>
            <a:headEnd/>
            <a:tailEnd/>
          </a:ln>
          <a:effectLst/>
          <a:scene3d>
            <a:camera prst="legacyObliqueTopRight"/>
            <a:lightRig rig="legacyFlat3" dir="b"/>
          </a:scene3d>
          <a:sp3d extrusionH="430200" prstMaterial="legacyMatte">
            <a:bevelT w="13500" h="13500" prst="angle"/>
            <a:bevelB w="13500" h="13500" prst="angle"/>
            <a:extrusionClr>
              <a:srgbClr val="FF0000"/>
            </a:extrusionClr>
          </a:sp3d>
        </p:spPr>
        <p:txBody>
          <a:bodyPr>
            <a:flatTx/>
          </a:bodyPr>
          <a:lstStyle/>
          <a:p>
            <a:pPr algn="ctr">
              <a:defRPr/>
            </a:pPr>
            <a:endParaRPr lang="en-US"/>
          </a:p>
        </p:txBody>
      </p:sp>
      <p:sp>
        <p:nvSpPr>
          <p:cNvPr id="43016" name="Rectangle 8"/>
          <p:cNvSpPr>
            <a:spLocks noChangeArrowheads="1"/>
          </p:cNvSpPr>
          <p:nvPr/>
        </p:nvSpPr>
        <p:spPr bwMode="auto">
          <a:xfrm>
            <a:off x="2354263" y="3355975"/>
            <a:ext cx="869950" cy="509588"/>
          </a:xfrm>
          <a:prstGeom prst="rect">
            <a:avLst/>
          </a:prstGeom>
          <a:solidFill>
            <a:srgbClr val="FF99CC">
              <a:alpha val="52156"/>
            </a:srgbClr>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99CC"/>
            </a:extrusionClr>
          </a:sp3d>
        </p:spPr>
        <p:txBody>
          <a:bodyPr>
            <a:flatTx/>
          </a:bodyPr>
          <a:lstStyle/>
          <a:p>
            <a:pPr algn="ctr"/>
            <a:endParaRPr lang="en-US"/>
          </a:p>
        </p:txBody>
      </p:sp>
      <p:sp>
        <p:nvSpPr>
          <p:cNvPr id="43017" name="Rectangle 9"/>
          <p:cNvSpPr>
            <a:spLocks noChangeArrowheads="1"/>
          </p:cNvSpPr>
          <p:nvPr/>
        </p:nvSpPr>
        <p:spPr bwMode="auto">
          <a:xfrm>
            <a:off x="4275138" y="2381250"/>
            <a:ext cx="868362" cy="509588"/>
          </a:xfrm>
          <a:prstGeom prst="rect">
            <a:avLst/>
          </a:prstGeom>
          <a:solidFill>
            <a:srgbClr val="00FFFF">
              <a:alpha val="61176"/>
            </a:srgbClr>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FFFF"/>
            </a:extrusionClr>
          </a:sp3d>
        </p:spPr>
        <p:txBody>
          <a:bodyPr>
            <a:flatTx/>
          </a:bodyPr>
          <a:lstStyle/>
          <a:p>
            <a:pPr algn="ctr"/>
            <a:endParaRPr lang="en-US"/>
          </a:p>
        </p:txBody>
      </p:sp>
      <p:sp>
        <p:nvSpPr>
          <p:cNvPr id="43018" name="Rectangle 10"/>
          <p:cNvSpPr>
            <a:spLocks noChangeArrowheads="1"/>
          </p:cNvSpPr>
          <p:nvPr/>
        </p:nvSpPr>
        <p:spPr bwMode="auto">
          <a:xfrm>
            <a:off x="4176713" y="4319588"/>
            <a:ext cx="869950" cy="509587"/>
          </a:xfrm>
          <a:prstGeom prst="rect">
            <a:avLst/>
          </a:prstGeom>
          <a:solidFill>
            <a:srgbClr val="339966">
              <a:alpha val="56862"/>
            </a:srgbClr>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339966"/>
            </a:extrusionClr>
          </a:sp3d>
        </p:spPr>
        <p:txBody>
          <a:bodyPr>
            <a:flatTx/>
          </a:bodyPr>
          <a:lstStyle/>
          <a:p>
            <a:pPr algn="ctr"/>
            <a:endParaRPr lang="en-US"/>
          </a:p>
        </p:txBody>
      </p:sp>
      <p:sp>
        <p:nvSpPr>
          <p:cNvPr id="43019" name="AutoShape 11"/>
          <p:cNvSpPr>
            <a:spLocks noChangeArrowheads="1"/>
          </p:cNvSpPr>
          <p:nvPr/>
        </p:nvSpPr>
        <p:spPr bwMode="auto">
          <a:xfrm>
            <a:off x="3475038" y="3441700"/>
            <a:ext cx="652462" cy="269875"/>
          </a:xfrm>
          <a:prstGeom prst="rightArrow">
            <a:avLst>
              <a:gd name="adj1" fmla="val 50000"/>
              <a:gd name="adj2" fmla="val 60441"/>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a:p>
        </p:txBody>
      </p:sp>
      <p:sp>
        <p:nvSpPr>
          <p:cNvPr id="43020" name="AutoShape 12"/>
          <p:cNvSpPr>
            <a:spLocks noChangeArrowheads="1"/>
          </p:cNvSpPr>
          <p:nvPr/>
        </p:nvSpPr>
        <p:spPr bwMode="auto">
          <a:xfrm rot="5400000">
            <a:off x="4589463" y="2867025"/>
            <a:ext cx="317500" cy="463550"/>
          </a:xfrm>
          <a:prstGeom prst="rightArrow">
            <a:avLst>
              <a:gd name="adj1" fmla="val 50000"/>
              <a:gd name="adj2" fmla="val 25000"/>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a:p>
        </p:txBody>
      </p:sp>
      <p:sp>
        <p:nvSpPr>
          <p:cNvPr id="43021" name="AutoShape 13"/>
          <p:cNvSpPr>
            <a:spLocks noChangeArrowheads="1"/>
          </p:cNvSpPr>
          <p:nvPr/>
        </p:nvSpPr>
        <p:spPr bwMode="auto">
          <a:xfrm rot="-5400000">
            <a:off x="4562476" y="3786187"/>
            <a:ext cx="303212" cy="461963"/>
          </a:xfrm>
          <a:prstGeom prst="rightArrow">
            <a:avLst>
              <a:gd name="adj1" fmla="val 50000"/>
              <a:gd name="adj2" fmla="val 25000"/>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a:p>
        </p:txBody>
      </p:sp>
      <p:sp>
        <p:nvSpPr>
          <p:cNvPr id="43022" name="AutoShape 14"/>
          <p:cNvSpPr>
            <a:spLocks noChangeArrowheads="1"/>
          </p:cNvSpPr>
          <p:nvPr/>
        </p:nvSpPr>
        <p:spPr bwMode="auto">
          <a:xfrm>
            <a:off x="5880100" y="3298825"/>
            <a:ext cx="1011238" cy="422275"/>
          </a:xfrm>
          <a:prstGeom prst="flowChartMultidocument">
            <a:avLst/>
          </a:prstGeom>
          <a:solidFill>
            <a:srgbClr val="FFFF00">
              <a:alpha val="72156"/>
            </a:srgbClr>
          </a:solidFill>
          <a:ln w="9525">
            <a:solidFill>
              <a:srgbClr val="000000"/>
            </a:solidFill>
            <a:miter lim="800000"/>
            <a:headEnd/>
            <a:tailEnd/>
          </a:ln>
        </p:spPr>
        <p:txBody>
          <a:bodyPr/>
          <a:lstStyle/>
          <a:p>
            <a:pPr algn="ctr"/>
            <a:endParaRPr lang="en-US"/>
          </a:p>
        </p:txBody>
      </p:sp>
      <p:sp>
        <p:nvSpPr>
          <p:cNvPr id="43023" name="AutoShape 15"/>
          <p:cNvSpPr>
            <a:spLocks noChangeArrowheads="1"/>
          </p:cNvSpPr>
          <p:nvPr/>
        </p:nvSpPr>
        <p:spPr bwMode="auto">
          <a:xfrm>
            <a:off x="5291138" y="3357563"/>
            <a:ext cx="517525" cy="269875"/>
          </a:xfrm>
          <a:prstGeom prst="rightArrow">
            <a:avLst>
              <a:gd name="adj1" fmla="val 50000"/>
              <a:gd name="adj2" fmla="val 47941"/>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a:p>
        </p:txBody>
      </p:sp>
      <p:sp>
        <p:nvSpPr>
          <p:cNvPr id="52240" name="WordArt 16"/>
          <p:cNvSpPr>
            <a:spLocks noChangeArrowheads="1" noChangeShapeType="1" noTextEdit="1"/>
          </p:cNvSpPr>
          <p:nvPr/>
        </p:nvSpPr>
        <p:spPr bwMode="auto">
          <a:xfrm rot="-136715">
            <a:off x="1473200" y="2143125"/>
            <a:ext cx="6500813" cy="342900"/>
          </a:xfrm>
          <a:prstGeom prst="rect">
            <a:avLst/>
          </a:prstGeom>
        </p:spPr>
        <p:txBody>
          <a:bodyPr wrap="none" fromWordArt="1">
            <a:prstTxWarp prst="textWave1">
              <a:avLst>
                <a:gd name="adj1" fmla="val 13005"/>
                <a:gd name="adj2" fmla="val 0"/>
              </a:avLst>
            </a:prstTxWarp>
          </a:bodyPr>
          <a:lstStyle/>
          <a:p>
            <a:pPr algn="ctr"/>
            <a:r>
              <a:rPr lang="en-US" sz="1400" kern="10">
                <a:ln w="9525">
                  <a:solidFill>
                    <a:srgbClr val="0000FF"/>
                  </a:solidFill>
                  <a:round/>
                  <a:headEnd/>
                  <a:tailEnd/>
                </a:ln>
                <a:gradFill rotWithShape="1">
                  <a:gsLst>
                    <a:gs pos="0">
                      <a:srgbClr val="9999FF"/>
                    </a:gs>
                    <a:gs pos="100000">
                      <a:srgbClr val="009999"/>
                    </a:gs>
                  </a:gsLst>
                  <a:lin ang="5520000" scaled="1"/>
                </a:gradFill>
                <a:effectLst>
                  <a:outerShdw dist="53882" dir="2700000" algn="ctr" rotWithShape="0">
                    <a:srgbClr val="C0C0C0">
                      <a:alpha val="79999"/>
                    </a:srgbClr>
                  </a:outerShdw>
                </a:effectLst>
                <a:latin typeface="Palace Script MT"/>
              </a:rPr>
              <a:t>PERUSAHAAN</a:t>
            </a:r>
          </a:p>
        </p:txBody>
      </p:sp>
      <p:grpSp>
        <p:nvGrpSpPr>
          <p:cNvPr id="3" name="Group 17"/>
          <p:cNvGrpSpPr>
            <a:grpSpLocks/>
          </p:cNvGrpSpPr>
          <p:nvPr/>
        </p:nvGrpSpPr>
        <p:grpSpPr bwMode="auto">
          <a:xfrm>
            <a:off x="1016000" y="371475"/>
            <a:ext cx="2438400" cy="457200"/>
            <a:chOff x="480" y="312"/>
            <a:chExt cx="1152" cy="384"/>
          </a:xfrm>
        </p:grpSpPr>
        <p:sp>
          <p:nvSpPr>
            <p:cNvPr id="43027" name="WordArt 18"/>
            <p:cNvSpPr>
              <a:spLocks noChangeArrowheads="1" noChangeShapeType="1" noTextEdit="1"/>
            </p:cNvSpPr>
            <p:nvPr/>
          </p:nvSpPr>
          <p:spPr bwMode="auto">
            <a:xfrm>
              <a:off x="736" y="503"/>
              <a:ext cx="432" cy="144"/>
            </a:xfrm>
            <a:prstGeom prst="rect">
              <a:avLst/>
            </a:prstGeom>
          </p:spPr>
          <p:txBody>
            <a:bodyPr wrap="none" fromWordArt="1">
              <a:prstTxWarp prst="textPlain">
                <a:avLst>
                  <a:gd name="adj" fmla="val 50000"/>
                </a:avLst>
              </a:prstTxWarp>
            </a:bodyPr>
            <a:lstStyle/>
            <a:p>
              <a:pPr algn="ctr"/>
              <a:r>
                <a:rPr lang="en-US" sz="1400" i="1" kern="10">
                  <a:ln w="3175">
                    <a:solidFill>
                      <a:srgbClr val="000080"/>
                    </a:solidFill>
                    <a:round/>
                    <a:headEnd/>
                    <a:tailEnd/>
                  </a:ln>
                  <a:solidFill>
                    <a:srgbClr val="FF0000"/>
                  </a:solidFill>
                  <a:effectLst>
                    <a:outerShdw dist="107763" dir="18900000" algn="ctr" rotWithShape="0">
                      <a:srgbClr val="868686">
                        <a:alpha val="50000"/>
                      </a:srgbClr>
                    </a:outerShdw>
                  </a:effectLst>
                  <a:latin typeface="Algerian"/>
                </a:rPr>
                <a:t>ab.</a:t>
              </a:r>
            </a:p>
          </p:txBody>
        </p:sp>
        <p:sp>
          <p:nvSpPr>
            <p:cNvPr id="43028" name="WordArt 19"/>
            <p:cNvSpPr>
              <a:spLocks noChangeArrowheads="1" noChangeShapeType="1" noTextEdit="1"/>
            </p:cNvSpPr>
            <p:nvPr/>
          </p:nvSpPr>
          <p:spPr bwMode="auto">
            <a:xfrm>
              <a:off x="480" y="312"/>
              <a:ext cx="1152" cy="384"/>
            </a:xfrm>
            <a:prstGeom prst="rect">
              <a:avLst/>
            </a:prstGeom>
          </p:spPr>
          <p:txBody>
            <a:bodyPr wrap="none" fromWordArt="1">
              <a:prstTxWarp prst="textPlain">
                <a:avLst>
                  <a:gd name="adj" fmla="val 45833"/>
                </a:avLst>
              </a:prstTxWarp>
            </a:bodyPr>
            <a:lstStyle/>
            <a:p>
              <a:pPr algn="ctr"/>
              <a:r>
                <a:rPr lang="en-US" i="1" kern="10">
                  <a:ln w="3175">
                    <a:solidFill>
                      <a:srgbClr val="000080"/>
                    </a:solidFill>
                    <a:round/>
                    <a:headEnd/>
                    <a:tailEnd/>
                  </a:ln>
                  <a:solidFill>
                    <a:srgbClr val="FF0000"/>
                  </a:solidFill>
                  <a:effectLst>
                    <a:outerShdw dist="107763" dir="18900000" algn="ctr" rotWithShape="0">
                      <a:srgbClr val="868686">
                        <a:alpha val="50000"/>
                      </a:srgbClr>
                    </a:outerShdw>
                  </a:effectLst>
                  <a:latin typeface="Algerian"/>
                </a:rPr>
                <a:t>B      IV</a:t>
              </a:r>
            </a:p>
          </p:txBody>
        </p:sp>
      </p:grpSp>
      <p:sp>
        <p:nvSpPr>
          <p:cNvPr id="52244" name="Rectangle 20"/>
          <p:cNvSpPr>
            <a:spLocks noChangeArrowheads="1"/>
          </p:cNvSpPr>
          <p:nvPr/>
        </p:nvSpPr>
        <p:spPr bwMode="auto">
          <a:xfrm>
            <a:off x="1625600" y="5229225"/>
            <a:ext cx="6197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n-US" sz="1200" b="1" i="1">
              <a:solidFill>
                <a:srgbClr val="FF0000"/>
              </a:solidFill>
              <a:latin typeface="Times New Roman" pitchFamily="18" charset="0"/>
            </a:endParaRPr>
          </a:p>
        </p:txBody>
      </p:sp>
    </p:spTree>
    <p:extLst>
      <p:ext uri="{BB962C8B-B14F-4D97-AF65-F5344CB8AC3E}">
        <p14:creationId xmlns:p14="http://schemas.microsoft.com/office/powerpoint/2010/main" val="20229408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2240"/>
                                        </p:tgtEl>
                                        <p:attrNameLst>
                                          <p:attrName>style.visibility</p:attrName>
                                        </p:attrNameLst>
                                      </p:cBhvr>
                                      <p:to>
                                        <p:strVal val="visible"/>
                                      </p:to>
                                    </p:set>
                                    <p:animEffect transition="in" filter="blinds(horizontal)">
                                      <p:cBhvr>
                                        <p:cTn id="17" dur="500"/>
                                        <p:tgtEl>
                                          <p:spTgt spid="5224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nodePh="1">
                                  <p:stCondLst>
                                    <p:cond delay="0"/>
                                  </p:stCondLst>
                                  <p:endCondLst>
                                    <p:cond evt="begin" delay="0">
                                      <p:tn val="20"/>
                                    </p:cond>
                                  </p:endCondLst>
                                  <p:childTnLst>
                                    <p:set>
                                      <p:cBhvr>
                                        <p:cTn id="21" dur="1" fill="hold">
                                          <p:stCondLst>
                                            <p:cond delay="0"/>
                                          </p:stCondLst>
                                        </p:cTn>
                                        <p:tgtEl>
                                          <p:spTgt spid="52244"/>
                                        </p:tgtEl>
                                        <p:attrNameLst>
                                          <p:attrName>style.visibility</p:attrName>
                                        </p:attrNameLst>
                                      </p:cBhvr>
                                      <p:to>
                                        <p:strVal val="visible"/>
                                      </p:to>
                                    </p:set>
                                    <p:animEffect transition="in" filter="blinds(horizontal)">
                                      <p:cBhvr>
                                        <p:cTn id="22" dur="500"/>
                                        <p:tgtEl>
                                          <p:spTgt spid="52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40" grpId="0" animBg="1"/>
      <p:bldP spid="5224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WordArt 2"/>
          <p:cNvSpPr>
            <a:spLocks noChangeArrowheads="1" noChangeShapeType="1" noTextEdit="1"/>
          </p:cNvSpPr>
          <p:nvPr/>
        </p:nvSpPr>
        <p:spPr bwMode="auto">
          <a:xfrm>
            <a:off x="1117600" y="400050"/>
            <a:ext cx="7010400" cy="342900"/>
          </a:xfrm>
          <a:prstGeom prst="rect">
            <a:avLst/>
          </a:prstGeom>
        </p:spPr>
        <p:txBody>
          <a:bodyPr wrap="none" fromWordArt="1">
            <a:prstTxWarp prst="textPlain">
              <a:avLst>
                <a:gd name="adj" fmla="val 50000"/>
              </a:avLst>
            </a:prstTxWarp>
          </a:bodyPr>
          <a:lstStyle/>
          <a:p>
            <a:pPr algn="ctr"/>
            <a:r>
              <a:rPr lang="en-US" sz="1400" kern="10">
                <a:ln w="9525">
                  <a:solidFill>
                    <a:srgbClr val="FF0000"/>
                  </a:solidFill>
                  <a:round/>
                  <a:headEnd/>
                  <a:tailEnd/>
                </a:ln>
                <a:solidFill>
                  <a:srgbClr val="808000"/>
                </a:solidFill>
                <a:latin typeface="Old English Text MT"/>
              </a:rPr>
              <a:t>Produk Substitusi</a:t>
            </a:r>
          </a:p>
        </p:txBody>
      </p:sp>
      <p:pic>
        <p:nvPicPr>
          <p:cNvPr id="71683" name="Picture 3" descr="0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4486275"/>
            <a:ext cx="4572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684" name="Picture 4" descr="0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3543300"/>
            <a:ext cx="30480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5"/>
          <p:cNvGrpSpPr>
            <a:grpSpLocks/>
          </p:cNvGrpSpPr>
          <p:nvPr/>
        </p:nvGrpSpPr>
        <p:grpSpPr bwMode="auto">
          <a:xfrm>
            <a:off x="4419600" y="3629025"/>
            <a:ext cx="2438400" cy="550863"/>
            <a:chOff x="2088" y="3048"/>
            <a:chExt cx="1152" cy="462"/>
          </a:xfrm>
        </p:grpSpPr>
        <p:sp>
          <p:nvSpPr>
            <p:cNvPr id="52234" name="AutoShape 6"/>
            <p:cNvSpPr>
              <a:spLocks noChangeArrowheads="1"/>
            </p:cNvSpPr>
            <p:nvPr/>
          </p:nvSpPr>
          <p:spPr bwMode="auto">
            <a:xfrm rot="-3331241">
              <a:off x="2433" y="2703"/>
              <a:ext cx="462" cy="1152"/>
            </a:xfrm>
            <a:prstGeom prst="curvedLeftArrow">
              <a:avLst>
                <a:gd name="adj1" fmla="val 49870"/>
                <a:gd name="adj2" fmla="val 99740"/>
                <a:gd name="adj3" fmla="val 33333"/>
              </a:avLst>
            </a:prstGeom>
            <a:solidFill>
              <a:srgbClr val="FFFFFF"/>
            </a:solidFill>
            <a:ln w="9525">
              <a:solidFill>
                <a:srgbClr val="000000"/>
              </a:solidFill>
              <a:miter lim="800000"/>
              <a:headEnd/>
              <a:tailEnd/>
            </a:ln>
          </p:spPr>
          <p:txBody>
            <a:bodyPr/>
            <a:lstStyle/>
            <a:p>
              <a:pPr algn="ctr"/>
              <a:endParaRPr lang="en-US"/>
            </a:p>
          </p:txBody>
        </p:sp>
        <p:sp>
          <p:nvSpPr>
            <p:cNvPr id="52235" name="WordArt 7"/>
            <p:cNvSpPr>
              <a:spLocks noChangeArrowheads="1" noChangeShapeType="1" noTextEdit="1"/>
            </p:cNvSpPr>
            <p:nvPr/>
          </p:nvSpPr>
          <p:spPr bwMode="auto">
            <a:xfrm>
              <a:off x="2160" y="3120"/>
              <a:ext cx="896" cy="320"/>
            </a:xfrm>
            <a:prstGeom prst="rect">
              <a:avLst/>
            </a:prstGeom>
          </p:spPr>
          <p:txBody>
            <a:bodyPr wrap="none" fromWordArt="1">
              <a:prstTxWarp prst="textDeflate">
                <a:avLst>
                  <a:gd name="adj" fmla="val 26227"/>
                </a:avLst>
              </a:prstTxWarp>
            </a:bodyPr>
            <a:lstStyle/>
            <a:p>
              <a:pPr algn="ctr"/>
              <a:r>
                <a:rPr lang="en-US" sz="1400" kern="10">
                  <a:ln w="9525">
                    <a:solidFill>
                      <a:srgbClr val="000000"/>
                    </a:solidFill>
                    <a:round/>
                    <a:headEnd/>
                    <a:tailEnd/>
                  </a:ln>
                  <a:solidFill>
                    <a:srgbClr val="000000"/>
                  </a:solidFill>
                  <a:latin typeface="Lucida Bright"/>
                </a:rPr>
                <a:t>Substitusi</a:t>
              </a:r>
            </a:p>
          </p:txBody>
        </p:sp>
      </p:grpSp>
      <p:grpSp>
        <p:nvGrpSpPr>
          <p:cNvPr id="3" name="Group 8"/>
          <p:cNvGrpSpPr>
            <a:grpSpLocks/>
          </p:cNvGrpSpPr>
          <p:nvPr/>
        </p:nvGrpSpPr>
        <p:grpSpPr bwMode="auto">
          <a:xfrm>
            <a:off x="1524000" y="4743450"/>
            <a:ext cx="2533650" cy="722313"/>
            <a:chOff x="720" y="3984"/>
            <a:chExt cx="1197" cy="606"/>
          </a:xfrm>
        </p:grpSpPr>
        <p:sp>
          <p:nvSpPr>
            <p:cNvPr id="52232" name="AutoShape 9"/>
            <p:cNvSpPr>
              <a:spLocks noChangeArrowheads="1"/>
            </p:cNvSpPr>
            <p:nvPr/>
          </p:nvSpPr>
          <p:spPr bwMode="auto">
            <a:xfrm rot="-8662084">
              <a:off x="720" y="3984"/>
              <a:ext cx="1197" cy="606"/>
            </a:xfrm>
            <a:prstGeom prst="curvedDownArrow">
              <a:avLst>
                <a:gd name="adj1" fmla="val 39505"/>
                <a:gd name="adj2" fmla="val 79010"/>
                <a:gd name="adj3" fmla="val 33333"/>
              </a:avLst>
            </a:prstGeom>
            <a:solidFill>
              <a:srgbClr val="FFFFFF"/>
            </a:solidFill>
            <a:ln w="9525">
              <a:solidFill>
                <a:srgbClr val="000000"/>
              </a:solidFill>
              <a:miter lim="800000"/>
              <a:headEnd/>
              <a:tailEnd/>
            </a:ln>
          </p:spPr>
          <p:txBody>
            <a:bodyPr/>
            <a:lstStyle/>
            <a:p>
              <a:pPr algn="ctr"/>
              <a:endParaRPr lang="en-US"/>
            </a:p>
          </p:txBody>
        </p:sp>
        <p:sp>
          <p:nvSpPr>
            <p:cNvPr id="52233" name="WordArt 10"/>
            <p:cNvSpPr>
              <a:spLocks noChangeArrowheads="1" noChangeShapeType="1" noTextEdit="1"/>
            </p:cNvSpPr>
            <p:nvPr/>
          </p:nvSpPr>
          <p:spPr bwMode="auto">
            <a:xfrm>
              <a:off x="864" y="4128"/>
              <a:ext cx="896" cy="320"/>
            </a:xfrm>
            <a:prstGeom prst="rect">
              <a:avLst/>
            </a:prstGeom>
          </p:spPr>
          <p:txBody>
            <a:bodyPr wrap="none" fromWordArt="1">
              <a:prstTxWarp prst="textDeflate">
                <a:avLst>
                  <a:gd name="adj" fmla="val 26227"/>
                </a:avLst>
              </a:prstTxWarp>
            </a:bodyPr>
            <a:lstStyle/>
            <a:p>
              <a:pPr algn="ctr"/>
              <a:r>
                <a:rPr lang="en-US" sz="1400" kern="10">
                  <a:ln w="9525">
                    <a:solidFill>
                      <a:srgbClr val="000000"/>
                    </a:solidFill>
                    <a:round/>
                    <a:headEnd/>
                    <a:tailEnd/>
                  </a:ln>
                  <a:solidFill>
                    <a:srgbClr val="000000"/>
                  </a:solidFill>
                  <a:latin typeface="Lucida Bright"/>
                </a:rPr>
                <a:t>Substitusi</a:t>
              </a:r>
            </a:p>
          </p:txBody>
        </p:sp>
      </p:grpSp>
      <p:sp>
        <p:nvSpPr>
          <p:cNvPr id="71691" name="Text Box 11"/>
          <p:cNvSpPr txBox="1">
            <a:spLocks noChangeArrowheads="1"/>
          </p:cNvSpPr>
          <p:nvPr/>
        </p:nvSpPr>
        <p:spPr bwMode="auto">
          <a:xfrm>
            <a:off x="812800" y="942975"/>
            <a:ext cx="7843838"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buFont typeface="Wingdings" pitchFamily="2" charset="2"/>
              <a:buChar char="v"/>
            </a:pPr>
            <a:r>
              <a:rPr lang="sv-SE" sz="1400">
                <a:latin typeface="Times New Roman" pitchFamily="18" charset="0"/>
              </a:rPr>
              <a:t>Dengan menetapkan batas harga tertinggi (ceiling price), produk atau jasa substitusi membatasi potensi suatu industri.  </a:t>
            </a:r>
          </a:p>
          <a:p>
            <a:pPr eaLnBrk="1" hangingPunct="1">
              <a:buFont typeface="Wingdings" pitchFamily="2" charset="2"/>
              <a:buChar char="v"/>
            </a:pPr>
            <a:endParaRPr lang="sv-SE" sz="1400">
              <a:latin typeface="Times New Roman" pitchFamily="18" charset="0"/>
            </a:endParaRPr>
          </a:p>
          <a:p>
            <a:pPr eaLnBrk="1" hangingPunct="1">
              <a:buFont typeface="Wingdings" pitchFamily="2" charset="2"/>
              <a:buChar char="v"/>
            </a:pPr>
            <a:r>
              <a:rPr lang="sv-SE" sz="1400">
                <a:latin typeface="Times New Roman" pitchFamily="18" charset="0"/>
              </a:rPr>
              <a:t>Jika industri tidak mampu meningkatkan kualitas produk atau mendiferensiasikannya, laba dan pertumbuhan industri dapat terancam.</a:t>
            </a:r>
          </a:p>
          <a:p>
            <a:pPr eaLnBrk="1" hangingPunct="1">
              <a:buFont typeface="Wingdings" pitchFamily="2" charset="2"/>
              <a:buChar char="v"/>
            </a:pPr>
            <a:endParaRPr lang="sv-SE" sz="1400">
              <a:latin typeface="Times New Roman" pitchFamily="18" charset="0"/>
            </a:endParaRPr>
          </a:p>
          <a:p>
            <a:pPr eaLnBrk="1" hangingPunct="1">
              <a:buFont typeface="Wingdings" pitchFamily="2" charset="2"/>
              <a:buChar char="v"/>
            </a:pPr>
            <a:r>
              <a:rPr lang="sv-SE" sz="1400">
                <a:latin typeface="Times New Roman" pitchFamily="18" charset="0"/>
              </a:rPr>
              <a:t>Produk substitusi tidak hanya membatasi laba dalam masa-masa normal, melainkan juga mengurangi “tambang emas” yang dapat diraih industri dalam masa ke-emasan.</a:t>
            </a:r>
          </a:p>
          <a:p>
            <a:pPr eaLnBrk="1" hangingPunct="1">
              <a:buFont typeface="Wingdings" pitchFamily="2" charset="2"/>
              <a:buChar char="v"/>
            </a:pPr>
            <a:endParaRPr lang="sv-SE" sz="1400">
              <a:latin typeface="Times New Roman" pitchFamily="18" charset="0"/>
            </a:endParaRPr>
          </a:p>
          <a:p>
            <a:pPr eaLnBrk="1" hangingPunct="1">
              <a:buFont typeface="Wingdings" pitchFamily="2" charset="2"/>
              <a:buChar char="v"/>
            </a:pPr>
            <a:r>
              <a:rPr lang="sv-SE" sz="1400">
                <a:latin typeface="Times New Roman" pitchFamily="18" charset="0"/>
              </a:rPr>
              <a:t>Produk  substitusi yang secara strategik layak diperhatikan adalah : (a) yg kualitasnya mampu menandingi kualitas produk industri atau (b) dihasilkan oleh industri yang menikmati laba tinggi.</a:t>
            </a:r>
            <a:endParaRPr lang="en-US" sz="1400">
              <a:latin typeface="Times New Roman" pitchFamily="18" charset="0"/>
            </a:endParaRPr>
          </a:p>
        </p:txBody>
      </p:sp>
    </p:spTree>
    <p:extLst>
      <p:ext uri="{BB962C8B-B14F-4D97-AF65-F5344CB8AC3E}">
        <p14:creationId xmlns:p14="http://schemas.microsoft.com/office/powerpoint/2010/main" val="18647172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1682"/>
                                        </p:tgtEl>
                                        <p:attrNameLst>
                                          <p:attrName>style.visibility</p:attrName>
                                        </p:attrNameLst>
                                      </p:cBhvr>
                                      <p:to>
                                        <p:strVal val="visible"/>
                                      </p:to>
                                    </p:set>
                                    <p:animEffect transition="in" filter="blinds(horizontal)">
                                      <p:cBhvr>
                                        <p:cTn id="7" dur="500"/>
                                        <p:tgtEl>
                                          <p:spTgt spid="716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1691"/>
                                        </p:tgtEl>
                                        <p:attrNameLst>
                                          <p:attrName>style.visibility</p:attrName>
                                        </p:attrNameLst>
                                      </p:cBhvr>
                                      <p:to>
                                        <p:strVal val="visible"/>
                                      </p:to>
                                    </p:set>
                                    <p:animEffect transition="in" filter="blinds(horizontal)">
                                      <p:cBhvr>
                                        <p:cTn id="12" dur="500"/>
                                        <p:tgtEl>
                                          <p:spTgt spid="7169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71684"/>
                                        </p:tgtEl>
                                        <p:attrNameLst>
                                          <p:attrName>style.visibility</p:attrName>
                                        </p:attrNameLst>
                                      </p:cBhvr>
                                      <p:to>
                                        <p:strVal val="visible"/>
                                      </p:to>
                                    </p:set>
                                    <p:animEffect transition="in" filter="blinds(horizontal)">
                                      <p:cBhvr>
                                        <p:cTn id="17" dur="500"/>
                                        <p:tgtEl>
                                          <p:spTgt spid="7168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71683"/>
                                        </p:tgtEl>
                                        <p:attrNameLst>
                                          <p:attrName>style.visibility</p:attrName>
                                        </p:attrNameLst>
                                      </p:cBhvr>
                                      <p:to>
                                        <p:strVal val="visible"/>
                                      </p:to>
                                    </p:set>
                                    <p:animEffect transition="in" filter="blinds(horizontal)">
                                      <p:cBhvr>
                                        <p:cTn id="22" dur="500"/>
                                        <p:tgtEl>
                                          <p:spTgt spid="7168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blinds(horizontal)">
                                      <p:cBhvr>
                                        <p:cTn id="27" dur="500"/>
                                        <p:tgtEl>
                                          <p:spTgt spid="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blinds(horizontal)">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animBg="1"/>
      <p:bldP spid="7169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2" descr="g040236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909074" flipH="1">
            <a:off x="3367088" y="1341438"/>
            <a:ext cx="2627312"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07" name="WordArt 3"/>
          <p:cNvSpPr>
            <a:spLocks noChangeArrowheads="1" noChangeShapeType="1" noTextEdit="1"/>
          </p:cNvSpPr>
          <p:nvPr/>
        </p:nvSpPr>
        <p:spPr bwMode="auto">
          <a:xfrm>
            <a:off x="558800" y="171450"/>
            <a:ext cx="7924800" cy="600075"/>
          </a:xfrm>
          <a:prstGeom prst="rect">
            <a:avLst/>
          </a:prstGeom>
        </p:spPr>
        <p:txBody>
          <a:bodyPr wrap="none" fromWordArt="1">
            <a:prstTxWarp prst="textPlain">
              <a:avLst>
                <a:gd name="adj" fmla="val 50000"/>
              </a:avLst>
            </a:prstTxWarp>
          </a:bodyPr>
          <a:lstStyle/>
          <a:p>
            <a:pPr algn="ctr"/>
            <a:r>
              <a:rPr lang="it-IT" sz="1400" kern="10">
                <a:ln w="9525">
                  <a:solidFill>
                    <a:srgbClr val="FF0000"/>
                  </a:solidFill>
                  <a:round/>
                  <a:headEnd/>
                  <a:tailEnd/>
                </a:ln>
                <a:solidFill>
                  <a:srgbClr val="808000"/>
                </a:solidFill>
                <a:latin typeface="Old English Text MT"/>
              </a:rPr>
              <a:t>Persaingan di antara Para Anggota Industri</a:t>
            </a:r>
            <a:endParaRPr lang="en-US" sz="1400" kern="10">
              <a:ln w="9525">
                <a:solidFill>
                  <a:srgbClr val="FF0000"/>
                </a:solidFill>
                <a:round/>
                <a:headEnd/>
                <a:tailEnd/>
              </a:ln>
              <a:solidFill>
                <a:srgbClr val="808000"/>
              </a:solidFill>
              <a:latin typeface="Old English Text MT"/>
            </a:endParaRPr>
          </a:p>
        </p:txBody>
      </p:sp>
      <p:sp>
        <p:nvSpPr>
          <p:cNvPr id="72708" name="Text Box 4"/>
          <p:cNvSpPr txBox="1">
            <a:spLocks noChangeArrowheads="1"/>
          </p:cNvSpPr>
          <p:nvPr/>
        </p:nvSpPr>
        <p:spPr bwMode="auto">
          <a:xfrm>
            <a:off x="1168400" y="923925"/>
            <a:ext cx="6400800" cy="514350"/>
          </a:xfrm>
          <a:prstGeom prst="rect">
            <a:avLst/>
          </a:prstGeom>
          <a:solidFill>
            <a:srgbClr val="FFFF00">
              <a:alpha val="59999"/>
            </a:srgbClr>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FF00"/>
            </a:extrusionClr>
          </a:sp3d>
        </p:spPr>
        <p:txBody>
          <a:bodyPr>
            <a:flatTx/>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eaLnBrk="1" hangingPunct="1"/>
            <a:r>
              <a:rPr lang="id-ID" sz="1200">
                <a:latin typeface="Arial" charset="0"/>
              </a:rPr>
              <a:t>Persaingan di kalangan anggota industri terjadi karena mereka berebut posisi dengan menggunakan taktik seperti persaingan harga, introduksi produksi, dan perang iklan.</a:t>
            </a:r>
            <a:endParaRPr lang="en-US">
              <a:latin typeface="Arial" charset="0"/>
            </a:endParaRPr>
          </a:p>
        </p:txBody>
      </p:sp>
      <p:pic>
        <p:nvPicPr>
          <p:cNvPr id="72709" name="Picture 5" descr="spgc054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59600" y="2228850"/>
            <a:ext cx="1828800" cy="40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710" name="Picture 6" descr="g030416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161519" flipH="1">
            <a:off x="508000" y="2628900"/>
            <a:ext cx="6096000" cy="390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11" name="WordArt 7"/>
          <p:cNvSpPr>
            <a:spLocks noChangeArrowheads="1" noChangeShapeType="1" noTextEdit="1"/>
          </p:cNvSpPr>
          <p:nvPr/>
        </p:nvSpPr>
        <p:spPr bwMode="auto">
          <a:xfrm>
            <a:off x="6654800" y="1714500"/>
            <a:ext cx="2133600" cy="514350"/>
          </a:xfrm>
          <a:prstGeom prst="rect">
            <a:avLst/>
          </a:prstGeom>
        </p:spPr>
        <p:txBody>
          <a:bodyPr wrap="none" fromWordArt="1">
            <a:prstTxWarp prst="textPlain">
              <a:avLst>
                <a:gd name="adj" fmla="val 50000"/>
              </a:avLst>
            </a:prstTxWarp>
          </a:bodyPr>
          <a:lstStyle/>
          <a:p>
            <a:pPr algn="ctr"/>
            <a:r>
              <a:rPr lang="en-US" sz="1600" kern="10">
                <a:ln w="9525">
                  <a:solidFill>
                    <a:srgbClr val="000000"/>
                  </a:solidFill>
                  <a:round/>
                  <a:headEnd/>
                  <a:tailEnd/>
                </a:ln>
                <a:solidFill>
                  <a:srgbClr val="FF00FF"/>
                </a:solidFill>
                <a:latin typeface="Arial Black"/>
              </a:rPr>
              <a:t>?  ?  ?</a:t>
            </a:r>
          </a:p>
        </p:txBody>
      </p:sp>
      <p:sp>
        <p:nvSpPr>
          <p:cNvPr id="72712" name="Text Box 8"/>
          <p:cNvSpPr txBox="1">
            <a:spLocks noChangeArrowheads="1"/>
          </p:cNvSpPr>
          <p:nvPr/>
        </p:nvSpPr>
        <p:spPr bwMode="auto">
          <a:xfrm>
            <a:off x="6807200" y="3514725"/>
            <a:ext cx="1981200" cy="600075"/>
          </a:xfrm>
          <a:prstGeom prst="rect">
            <a:avLst/>
          </a:prstGeom>
          <a:solidFill>
            <a:srgbClr val="FFFF99"/>
          </a:solidFill>
          <a:ln w="9525">
            <a:solidFill>
              <a:srgbClr val="000000"/>
            </a:solidFill>
            <a:miter lim="800000"/>
            <a:headEnd/>
            <a:tailEnd/>
          </a:ln>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id-ID" sz="1400">
                <a:latin typeface="Times New Roman" pitchFamily="18" charset="0"/>
              </a:rPr>
              <a:t>Apakah ini sumber persaingan ????</a:t>
            </a:r>
            <a:endParaRPr lang="en-US">
              <a:latin typeface="Times New Roman" pitchFamily="18" charset="0"/>
            </a:endParaRPr>
          </a:p>
        </p:txBody>
      </p:sp>
    </p:spTree>
    <p:extLst>
      <p:ext uri="{BB962C8B-B14F-4D97-AF65-F5344CB8AC3E}">
        <p14:creationId xmlns:p14="http://schemas.microsoft.com/office/powerpoint/2010/main" val="26493837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2707"/>
                                        </p:tgtEl>
                                        <p:attrNameLst>
                                          <p:attrName>style.visibility</p:attrName>
                                        </p:attrNameLst>
                                      </p:cBhvr>
                                      <p:to>
                                        <p:strVal val="visible"/>
                                      </p:to>
                                    </p:set>
                                    <p:animEffect transition="in" filter="blinds(horizontal)">
                                      <p:cBhvr>
                                        <p:cTn id="7" dur="500"/>
                                        <p:tgtEl>
                                          <p:spTgt spid="727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2708"/>
                                        </p:tgtEl>
                                        <p:attrNameLst>
                                          <p:attrName>style.visibility</p:attrName>
                                        </p:attrNameLst>
                                      </p:cBhvr>
                                      <p:to>
                                        <p:strVal val="visible"/>
                                      </p:to>
                                    </p:set>
                                    <p:animEffect transition="in" filter="blinds(horizontal)">
                                      <p:cBhvr>
                                        <p:cTn id="12" dur="500"/>
                                        <p:tgtEl>
                                          <p:spTgt spid="7270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72706"/>
                                        </p:tgtEl>
                                        <p:attrNameLst>
                                          <p:attrName>style.visibility</p:attrName>
                                        </p:attrNameLst>
                                      </p:cBhvr>
                                      <p:to>
                                        <p:strVal val="visible"/>
                                      </p:to>
                                    </p:set>
                                    <p:animEffect transition="in" filter="blinds(horizontal)">
                                      <p:cBhvr>
                                        <p:cTn id="17" dur="500"/>
                                        <p:tgtEl>
                                          <p:spTgt spid="7270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72710"/>
                                        </p:tgtEl>
                                        <p:attrNameLst>
                                          <p:attrName>style.visibility</p:attrName>
                                        </p:attrNameLst>
                                      </p:cBhvr>
                                      <p:to>
                                        <p:strVal val="visible"/>
                                      </p:to>
                                    </p:set>
                                    <p:animEffect transition="in" filter="blinds(horizontal)">
                                      <p:cBhvr>
                                        <p:cTn id="22" dur="500"/>
                                        <p:tgtEl>
                                          <p:spTgt spid="7271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72709"/>
                                        </p:tgtEl>
                                        <p:attrNameLst>
                                          <p:attrName>style.visibility</p:attrName>
                                        </p:attrNameLst>
                                      </p:cBhvr>
                                      <p:to>
                                        <p:strVal val="visible"/>
                                      </p:to>
                                    </p:set>
                                    <p:animEffect transition="in" filter="blinds(horizontal)">
                                      <p:cBhvr>
                                        <p:cTn id="27" dur="500"/>
                                        <p:tgtEl>
                                          <p:spTgt spid="7270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2712"/>
                                        </p:tgtEl>
                                        <p:attrNameLst>
                                          <p:attrName>style.visibility</p:attrName>
                                        </p:attrNameLst>
                                      </p:cBhvr>
                                      <p:to>
                                        <p:strVal val="visible"/>
                                      </p:to>
                                    </p:set>
                                    <p:animEffect transition="in" filter="blinds(horizontal)">
                                      <p:cBhvr>
                                        <p:cTn id="32" dur="500"/>
                                        <p:tgtEl>
                                          <p:spTgt spid="7271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2711"/>
                                        </p:tgtEl>
                                        <p:attrNameLst>
                                          <p:attrName>style.visibility</p:attrName>
                                        </p:attrNameLst>
                                      </p:cBhvr>
                                      <p:to>
                                        <p:strVal val="visible"/>
                                      </p:to>
                                    </p:set>
                                    <p:animEffect transition="in" filter="blinds(horizontal)">
                                      <p:cBhvr>
                                        <p:cTn id="37" dur="500"/>
                                        <p:tgtEl>
                                          <p:spTgt spid="727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animBg="1"/>
      <p:bldP spid="72708" grpId="0" animBg="1"/>
      <p:bldP spid="72711" grpId="0" animBg="1"/>
      <p:bldP spid="727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Picture 2" descr="g010596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974725"/>
            <a:ext cx="3505200" cy="391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1" name="AutoShape 3"/>
          <p:cNvSpPr>
            <a:spLocks noChangeArrowheads="1"/>
          </p:cNvSpPr>
          <p:nvPr/>
        </p:nvSpPr>
        <p:spPr bwMode="auto">
          <a:xfrm>
            <a:off x="4572000" y="1231900"/>
            <a:ext cx="3962400" cy="2654300"/>
          </a:xfrm>
          <a:prstGeom prst="wedgeRectCallout">
            <a:avLst>
              <a:gd name="adj1" fmla="val -86537"/>
              <a:gd name="adj2" fmla="val -24440"/>
            </a:avLst>
          </a:prstGeom>
          <a:solidFill>
            <a:srgbClr val="FFFF99">
              <a:alpha val="50195"/>
            </a:srgbClr>
          </a:solidFill>
          <a:ln w="9525">
            <a:solidFill>
              <a:srgbClr val="FFCC99"/>
            </a:solidFill>
            <a:miter lim="800000"/>
            <a:headEnd/>
            <a:tailEnd/>
          </a:ln>
        </p:spPr>
        <p:txBody>
          <a:bodyPr/>
          <a:lstStyle/>
          <a:p>
            <a:pPr marL="342900" indent="-342900" eaLnBrk="1" hangingPunct="1"/>
            <a:r>
              <a:rPr lang="id-ID" sz="1600">
                <a:latin typeface="Times New Roman" pitchFamily="18" charset="0"/>
              </a:rPr>
              <a:t>FAKTOR PENYEBAB  PERSAINGAN DIANTARA  SESAMA ANGGOTA  INDUSTRI :</a:t>
            </a:r>
            <a:endParaRPr lang="en-US" sz="1600">
              <a:latin typeface="Times New Roman" pitchFamily="18" charset="0"/>
            </a:endParaRPr>
          </a:p>
          <a:p>
            <a:pPr marL="342900" indent="-342900" eaLnBrk="1" hangingPunct="1"/>
            <a:endParaRPr lang="en-US" sz="1600">
              <a:latin typeface="Times New Roman" pitchFamily="18" charset="0"/>
            </a:endParaRPr>
          </a:p>
          <a:p>
            <a:pPr marL="342900" indent="-342900" eaLnBrk="1" hangingPunct="1">
              <a:buFontTx/>
              <a:buAutoNum type="arabicPeriod"/>
            </a:pPr>
            <a:r>
              <a:rPr lang="id-ID" sz="1600">
                <a:latin typeface="Times New Roman" pitchFamily="18" charset="0"/>
              </a:rPr>
              <a:t>Kompetitor banyak, dan kekuatan hampir setara</a:t>
            </a:r>
          </a:p>
          <a:p>
            <a:pPr marL="342900" indent="-342900" eaLnBrk="1" hangingPunct="1">
              <a:buFont typeface="Times New Roman" pitchFamily="18" charset="0"/>
              <a:buChar char="2"/>
            </a:pPr>
            <a:r>
              <a:rPr lang="id-ID" sz="1600">
                <a:latin typeface="Times New Roman" pitchFamily="18" charset="0"/>
              </a:rPr>
              <a:t> Pertumbuhan industri lambat</a:t>
            </a:r>
          </a:p>
          <a:p>
            <a:pPr marL="342900" indent="-342900" eaLnBrk="1" hangingPunct="1">
              <a:buFont typeface="Times New Roman" pitchFamily="18" charset="0"/>
              <a:buChar char="3"/>
            </a:pPr>
            <a:r>
              <a:rPr lang="id-ID" sz="1600">
                <a:latin typeface="Times New Roman" pitchFamily="18" charset="0"/>
              </a:rPr>
              <a:t>Produk atau jasa tidak terdiferensiasi atau tidak membutuhkan biaya pengalihan</a:t>
            </a:r>
          </a:p>
          <a:p>
            <a:pPr marL="342900" indent="-342900" eaLnBrk="1" hangingPunct="1">
              <a:buFont typeface="Times New Roman" pitchFamily="18" charset="0"/>
              <a:buChar char="4"/>
            </a:pPr>
            <a:r>
              <a:rPr lang="id-ID" sz="1600">
                <a:latin typeface="Times New Roman" pitchFamily="18" charset="0"/>
              </a:rPr>
              <a:t>Fix cost tinggi atau produk bersifat mudah rusak.</a:t>
            </a:r>
          </a:p>
          <a:p>
            <a:pPr marL="342900" indent="-342900" eaLnBrk="1" hangingPunct="1">
              <a:buFont typeface="Times New Roman" pitchFamily="18" charset="0"/>
              <a:buChar char="5"/>
            </a:pPr>
            <a:r>
              <a:rPr lang="id-ID" sz="1600">
                <a:latin typeface="Times New Roman" pitchFamily="18" charset="0"/>
              </a:rPr>
              <a:t>Penambahan kapasitas harus dalam jumlah besar</a:t>
            </a:r>
          </a:p>
          <a:p>
            <a:pPr marL="342900" indent="-342900" eaLnBrk="1" hangingPunct="1">
              <a:buFont typeface="Times New Roman" pitchFamily="18" charset="0"/>
              <a:buChar char="6"/>
            </a:pPr>
            <a:r>
              <a:rPr lang="id-ID" sz="1600">
                <a:latin typeface="Times New Roman" pitchFamily="18" charset="0"/>
              </a:rPr>
              <a:t>Hambatan keluar tinggi</a:t>
            </a:r>
          </a:p>
          <a:p>
            <a:pPr marL="342900" indent="-342900" eaLnBrk="1" hangingPunct="1">
              <a:buFont typeface="Times New Roman" pitchFamily="18" charset="0"/>
              <a:buChar char="7"/>
            </a:pPr>
            <a:r>
              <a:rPr lang="id-ID" sz="1600">
                <a:latin typeface="Times New Roman" pitchFamily="18" charset="0"/>
              </a:rPr>
              <a:t>Para peserta  persaingan  beragam dalam hal strategi, asal-usul, dan “kepribadian”.</a:t>
            </a:r>
            <a:endParaRPr lang="en-US" sz="1600">
              <a:latin typeface="Times New Roman" pitchFamily="18" charset="0"/>
            </a:endParaRPr>
          </a:p>
        </p:txBody>
      </p:sp>
    </p:spTree>
    <p:extLst>
      <p:ext uri="{BB962C8B-B14F-4D97-AF65-F5344CB8AC3E}">
        <p14:creationId xmlns:p14="http://schemas.microsoft.com/office/powerpoint/2010/main" val="14855022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73730"/>
                                        </p:tgtEl>
                                        <p:attrNameLst>
                                          <p:attrName>style.visibility</p:attrName>
                                        </p:attrNameLst>
                                      </p:cBhvr>
                                      <p:to>
                                        <p:strVal val="visible"/>
                                      </p:to>
                                    </p:set>
                                    <p:animEffect transition="in" filter="blinds(horizontal)">
                                      <p:cBhvr>
                                        <p:cTn id="7" dur="500"/>
                                        <p:tgtEl>
                                          <p:spTgt spid="737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3731"/>
                                        </p:tgtEl>
                                        <p:attrNameLst>
                                          <p:attrName>style.visibility</p:attrName>
                                        </p:attrNameLst>
                                      </p:cBhvr>
                                      <p:to>
                                        <p:strVal val="visible"/>
                                      </p:to>
                                    </p:set>
                                    <p:animEffect transition="in" filter="blinds(horizontal)">
                                      <p:cBhvr>
                                        <p:cTn id="12" dur="500"/>
                                        <p:tgtEl>
                                          <p:spTgt spid="737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WordArt 2"/>
          <p:cNvSpPr>
            <a:spLocks noChangeArrowheads="1" noChangeShapeType="1" noTextEdit="1"/>
          </p:cNvSpPr>
          <p:nvPr/>
        </p:nvSpPr>
        <p:spPr bwMode="auto">
          <a:xfrm>
            <a:off x="812800" y="400050"/>
            <a:ext cx="7924800" cy="857250"/>
          </a:xfrm>
          <a:prstGeom prst="rect">
            <a:avLst/>
          </a:prstGeom>
        </p:spPr>
        <p:txBody>
          <a:bodyPr wrap="none" fromWordArt="1">
            <a:prstTxWarp prst="textPlain">
              <a:avLst>
                <a:gd name="adj" fmla="val 50000"/>
              </a:avLst>
            </a:prstTxWarp>
          </a:bodyPr>
          <a:lstStyle/>
          <a:p>
            <a:pPr algn="ctr"/>
            <a:r>
              <a:rPr lang="en-US" sz="1400" kern="10">
                <a:ln w="9525">
                  <a:solidFill>
                    <a:srgbClr val="0000FF"/>
                  </a:solidFill>
                  <a:round/>
                  <a:headEnd/>
                  <a:tailEnd/>
                </a:ln>
                <a:solidFill>
                  <a:srgbClr val="0000FF"/>
                </a:solidFill>
                <a:latin typeface="Edwardian Script ITC"/>
              </a:rPr>
              <a:t>Analisis Industri Dan Analisis Persaingan</a:t>
            </a:r>
          </a:p>
        </p:txBody>
      </p:sp>
      <p:sp>
        <p:nvSpPr>
          <p:cNvPr id="74755" name="AutoShape 3"/>
          <p:cNvSpPr>
            <a:spLocks noChangeArrowheads="1"/>
          </p:cNvSpPr>
          <p:nvPr/>
        </p:nvSpPr>
        <p:spPr bwMode="auto">
          <a:xfrm>
            <a:off x="3556000" y="1171575"/>
            <a:ext cx="4876800" cy="1285875"/>
          </a:xfrm>
          <a:prstGeom prst="cloudCallout">
            <a:avLst>
              <a:gd name="adj1" fmla="val -71704"/>
              <a:gd name="adj2" fmla="val 6741"/>
            </a:avLst>
          </a:prstGeom>
          <a:solidFill>
            <a:srgbClr val="FFFF99"/>
          </a:solidFill>
          <a:ln w="9525">
            <a:solidFill>
              <a:srgbClr val="000000"/>
            </a:solidFill>
            <a:round/>
            <a:headEnd/>
            <a:tailEnd/>
          </a:ln>
        </p:spPr>
        <p:txBody>
          <a:bodyPr/>
          <a:lstStyle/>
          <a:p>
            <a:pPr eaLnBrk="1" hangingPunct="1"/>
            <a:r>
              <a:rPr lang="id-ID" sz="1200">
                <a:latin typeface="Times New Roman" pitchFamily="18" charset="0"/>
              </a:rPr>
              <a:t>1.Apa batas-batas Industri ??</a:t>
            </a:r>
          </a:p>
          <a:p>
            <a:pPr eaLnBrk="1" hangingPunct="1"/>
            <a:r>
              <a:rPr lang="id-ID" sz="1200">
                <a:latin typeface="Times New Roman" pitchFamily="18" charset="0"/>
              </a:rPr>
              <a:t>2.Bagaimana struktur Industri ??</a:t>
            </a:r>
          </a:p>
          <a:p>
            <a:pPr eaLnBrk="1" hangingPunct="1"/>
            <a:r>
              <a:rPr lang="id-ID" sz="1200">
                <a:latin typeface="Times New Roman" pitchFamily="18" charset="0"/>
              </a:rPr>
              <a:t>3.Siapa Kompetitor ??</a:t>
            </a:r>
          </a:p>
          <a:p>
            <a:pPr eaLnBrk="1" hangingPunct="1"/>
            <a:r>
              <a:rPr lang="id-ID" sz="1200">
                <a:latin typeface="Times New Roman" pitchFamily="18" charset="0"/>
              </a:rPr>
              <a:t>4.Apa faktor utama penentu </a:t>
            </a:r>
          </a:p>
          <a:p>
            <a:pPr eaLnBrk="1" hangingPunct="1"/>
            <a:r>
              <a:rPr lang="id-ID" sz="1200">
                <a:latin typeface="Times New Roman" pitchFamily="18" charset="0"/>
              </a:rPr>
              <a:t>    persaingan.</a:t>
            </a:r>
            <a:endParaRPr lang="en-US" sz="1200">
              <a:latin typeface="Times New Roman" pitchFamily="18" charset="0"/>
            </a:endParaRPr>
          </a:p>
        </p:txBody>
      </p:sp>
      <p:grpSp>
        <p:nvGrpSpPr>
          <p:cNvPr id="2" name="Group 4"/>
          <p:cNvGrpSpPr>
            <a:grpSpLocks/>
          </p:cNvGrpSpPr>
          <p:nvPr/>
        </p:nvGrpSpPr>
        <p:grpSpPr bwMode="auto">
          <a:xfrm>
            <a:off x="508000" y="1514475"/>
            <a:ext cx="3200400" cy="1809750"/>
            <a:chOff x="240" y="1272"/>
            <a:chExt cx="1512" cy="1520"/>
          </a:xfrm>
        </p:grpSpPr>
        <p:pic>
          <p:nvPicPr>
            <p:cNvPr id="55304" name="Picture 5" descr="g015507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0" y="1272"/>
              <a:ext cx="1512" cy="1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05" name="WordArt 6"/>
            <p:cNvSpPr>
              <a:spLocks noChangeArrowheads="1" noChangeShapeType="1" noTextEdit="1"/>
            </p:cNvSpPr>
            <p:nvPr/>
          </p:nvSpPr>
          <p:spPr bwMode="auto">
            <a:xfrm>
              <a:off x="528" y="2136"/>
              <a:ext cx="864" cy="112"/>
            </a:xfrm>
            <a:prstGeom prst="rect">
              <a:avLst/>
            </a:prstGeom>
          </p:spPr>
          <p:txBody>
            <a:bodyPr wrap="none" fromWordArt="1">
              <a:prstTxWarp prst="textPlain">
                <a:avLst>
                  <a:gd name="adj" fmla="val 50000"/>
                </a:avLst>
              </a:prstTxWarp>
            </a:bodyPr>
            <a:lstStyle/>
            <a:p>
              <a:pPr algn="ctr"/>
              <a:r>
                <a:rPr lang="en-US" sz="1200" kern="10">
                  <a:ln w="9525">
                    <a:solidFill>
                      <a:srgbClr val="003300"/>
                    </a:solidFill>
                    <a:round/>
                    <a:headEnd/>
                    <a:tailEnd/>
                  </a:ln>
                  <a:solidFill>
                    <a:srgbClr val="FF0000"/>
                  </a:solidFill>
                  <a:latin typeface="Cooper Black"/>
                </a:rPr>
                <a:t>Eksekutif</a:t>
              </a:r>
            </a:p>
          </p:txBody>
        </p:sp>
      </p:grpSp>
      <p:sp>
        <p:nvSpPr>
          <p:cNvPr id="74759" name="Text Box 7"/>
          <p:cNvSpPr txBox="1">
            <a:spLocks noChangeArrowheads="1"/>
          </p:cNvSpPr>
          <p:nvPr/>
        </p:nvSpPr>
        <p:spPr bwMode="auto">
          <a:xfrm>
            <a:off x="4470400" y="3057525"/>
            <a:ext cx="2895600" cy="342900"/>
          </a:xfrm>
          <a:prstGeom prst="rect">
            <a:avLst/>
          </a:prstGeom>
          <a:solidFill>
            <a:srgbClr val="FF99CC"/>
          </a:solidFill>
          <a:ln w="9525">
            <a:solidFill>
              <a:srgbClr val="000000"/>
            </a:solidFill>
            <a:miter lim="800000"/>
            <a:headEnd/>
            <a:tailEnd/>
          </a:ln>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id-ID" sz="1200" b="1">
                <a:latin typeface="Arial" charset="0"/>
              </a:rPr>
              <a:t>STRATEGI  PERUSAHAAN</a:t>
            </a:r>
            <a:endParaRPr lang="en-US">
              <a:latin typeface="Arial" charset="0"/>
            </a:endParaRPr>
          </a:p>
        </p:txBody>
      </p:sp>
      <p:sp>
        <p:nvSpPr>
          <p:cNvPr id="74760" name="AutoShape 8"/>
          <p:cNvSpPr>
            <a:spLocks noChangeArrowheads="1"/>
          </p:cNvSpPr>
          <p:nvPr/>
        </p:nvSpPr>
        <p:spPr bwMode="auto">
          <a:xfrm>
            <a:off x="5537200" y="2543175"/>
            <a:ext cx="647700" cy="428625"/>
          </a:xfrm>
          <a:prstGeom prst="downArrow">
            <a:avLst>
              <a:gd name="adj1" fmla="val 50000"/>
              <a:gd name="adj2" fmla="val 25000"/>
            </a:avLst>
          </a:prstGeom>
          <a:solidFill>
            <a:srgbClr val="C0C0C0"/>
          </a:solidFill>
          <a:ln w="9525">
            <a:solidFill>
              <a:srgbClr val="000000"/>
            </a:solidFill>
            <a:miter lim="800000"/>
            <a:headEnd/>
            <a:tailEnd/>
          </a:ln>
        </p:spPr>
        <p:txBody>
          <a:bodyPr/>
          <a:lstStyle/>
          <a:p>
            <a:pPr algn="ctr"/>
            <a:endParaRPr lang="en-US"/>
          </a:p>
        </p:txBody>
      </p:sp>
      <p:sp>
        <p:nvSpPr>
          <p:cNvPr id="74761" name="Text Box 9"/>
          <p:cNvSpPr txBox="1">
            <a:spLocks noChangeArrowheads="1"/>
          </p:cNvSpPr>
          <p:nvPr/>
        </p:nvSpPr>
        <p:spPr bwMode="auto">
          <a:xfrm>
            <a:off x="406400" y="3913188"/>
            <a:ext cx="8432800" cy="227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sv-SE" sz="1600" b="1" u="sng">
                <a:solidFill>
                  <a:srgbClr val="0000FF"/>
                </a:solidFill>
                <a:latin typeface="Times New Roman" pitchFamily="18" charset="0"/>
              </a:rPr>
              <a:t>Industri</a:t>
            </a:r>
            <a:r>
              <a:rPr lang="sv-SE" sz="1600">
                <a:solidFill>
                  <a:srgbClr val="0000FF"/>
                </a:solidFill>
                <a:latin typeface="Times New Roman" pitchFamily="18" charset="0"/>
              </a:rPr>
              <a:t> </a:t>
            </a:r>
            <a:r>
              <a:rPr lang="sv-SE" sz="1600">
                <a:latin typeface="Times New Roman" pitchFamily="18" charset="0"/>
              </a:rPr>
              <a:t>: merupakan kumpulan perusahaan yang menawarkan produk atau jasa serupa.</a:t>
            </a:r>
          </a:p>
          <a:p>
            <a:pPr eaLnBrk="1" hangingPunct="1"/>
            <a:endParaRPr lang="sv-SE" sz="1600" b="1" u="sng">
              <a:latin typeface="Times New Roman" pitchFamily="18" charset="0"/>
            </a:endParaRPr>
          </a:p>
          <a:p>
            <a:pPr eaLnBrk="1" hangingPunct="1"/>
            <a:r>
              <a:rPr lang="sv-SE" sz="1600" b="1" u="sng">
                <a:solidFill>
                  <a:srgbClr val="0000FF"/>
                </a:solidFill>
                <a:latin typeface="Times New Roman" pitchFamily="18" charset="0"/>
              </a:rPr>
              <a:t>Batas industri</a:t>
            </a:r>
            <a:r>
              <a:rPr lang="sv-SE" sz="1600">
                <a:latin typeface="Times New Roman" pitchFamily="18" charset="0"/>
              </a:rPr>
              <a:t> penting ,karena (1) dapat membantu eksekutif menentukan arena bersaing perusahaan, (2) dapat memusatkan perhatian atas pesaing-pesaing perusahaan,(3) dapat membantu menentukan faktor-faktor kunci keberhasilan.</a:t>
            </a:r>
          </a:p>
          <a:p>
            <a:pPr eaLnBrk="1" hangingPunct="1"/>
            <a:endParaRPr lang="sv-SE" sz="1600" b="1" i="1">
              <a:latin typeface="Times New Roman" pitchFamily="18" charset="0"/>
            </a:endParaRPr>
          </a:p>
          <a:p>
            <a:pPr eaLnBrk="1" hangingPunct="1"/>
            <a:r>
              <a:rPr lang="sv-SE" sz="1600" b="1" i="1">
                <a:solidFill>
                  <a:srgbClr val="009900"/>
                </a:solidFill>
                <a:latin typeface="Times New Roman" pitchFamily="18" charset="0"/>
              </a:rPr>
              <a:t>Kesulitan Penetapan Batas Industri berasal dari tiga sumber</a:t>
            </a:r>
            <a:r>
              <a:rPr lang="sv-SE" sz="1600">
                <a:latin typeface="Times New Roman" pitchFamily="18" charset="0"/>
              </a:rPr>
              <a:t> :</a:t>
            </a:r>
          </a:p>
          <a:p>
            <a:pPr eaLnBrk="1" hangingPunct="1">
              <a:buFontTx/>
              <a:buAutoNum type="arabicPeriod"/>
            </a:pPr>
            <a:r>
              <a:rPr lang="sv-SE" sz="1600">
                <a:latin typeface="Times New Roman" pitchFamily="18" charset="0"/>
              </a:rPr>
              <a:t>Evolusi industri setiap kali memunculkan peluang dan ancaman baru.</a:t>
            </a:r>
          </a:p>
          <a:p>
            <a:pPr eaLnBrk="1" hangingPunct="1">
              <a:buFontTx/>
              <a:buAutoNum type="arabicPeriod"/>
            </a:pPr>
            <a:r>
              <a:rPr lang="sv-SE" sz="1600">
                <a:latin typeface="Times New Roman" pitchFamily="18" charset="0"/>
              </a:rPr>
              <a:t>Evolusi industri menciptakan industri dalam industri.</a:t>
            </a:r>
            <a:endParaRPr lang="en-US" sz="1600">
              <a:latin typeface="Times New Roman" pitchFamily="18" charset="0"/>
            </a:endParaRPr>
          </a:p>
          <a:p>
            <a:pPr eaLnBrk="1" hangingPunct="1">
              <a:buFontTx/>
              <a:buAutoNum type="arabicPeriod"/>
            </a:pPr>
            <a:r>
              <a:rPr lang="en-US" sz="1600">
                <a:latin typeface="Times New Roman" pitchFamily="18" charset="0"/>
              </a:rPr>
              <a:t>Industri semakin global cakupannya</a:t>
            </a:r>
          </a:p>
        </p:txBody>
      </p:sp>
    </p:spTree>
    <p:extLst>
      <p:ext uri="{BB962C8B-B14F-4D97-AF65-F5344CB8AC3E}">
        <p14:creationId xmlns:p14="http://schemas.microsoft.com/office/powerpoint/2010/main" val="24805422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4754"/>
                                        </p:tgtEl>
                                        <p:attrNameLst>
                                          <p:attrName>style.visibility</p:attrName>
                                        </p:attrNameLst>
                                      </p:cBhvr>
                                      <p:to>
                                        <p:strVal val="visible"/>
                                      </p:to>
                                    </p:set>
                                    <p:animEffect transition="in" filter="blinds(horizontal)">
                                      <p:cBhvr>
                                        <p:cTn id="7" dur="500"/>
                                        <p:tgtEl>
                                          <p:spTgt spid="747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4755"/>
                                        </p:tgtEl>
                                        <p:attrNameLst>
                                          <p:attrName>style.visibility</p:attrName>
                                        </p:attrNameLst>
                                      </p:cBhvr>
                                      <p:to>
                                        <p:strVal val="visible"/>
                                      </p:to>
                                    </p:set>
                                    <p:animEffect transition="in" filter="blinds(horizontal)">
                                      <p:cBhvr>
                                        <p:cTn id="17" dur="500"/>
                                        <p:tgtEl>
                                          <p:spTgt spid="7475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4760"/>
                                        </p:tgtEl>
                                        <p:attrNameLst>
                                          <p:attrName>style.visibility</p:attrName>
                                        </p:attrNameLst>
                                      </p:cBhvr>
                                      <p:to>
                                        <p:strVal val="visible"/>
                                      </p:to>
                                    </p:set>
                                    <p:animEffect transition="in" filter="blinds(horizontal)">
                                      <p:cBhvr>
                                        <p:cTn id="22" dur="500"/>
                                        <p:tgtEl>
                                          <p:spTgt spid="7476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4759"/>
                                        </p:tgtEl>
                                        <p:attrNameLst>
                                          <p:attrName>style.visibility</p:attrName>
                                        </p:attrNameLst>
                                      </p:cBhvr>
                                      <p:to>
                                        <p:strVal val="visible"/>
                                      </p:to>
                                    </p:set>
                                    <p:animEffect transition="in" filter="blinds(horizontal)">
                                      <p:cBhvr>
                                        <p:cTn id="27" dur="500"/>
                                        <p:tgtEl>
                                          <p:spTgt spid="7475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4761"/>
                                        </p:tgtEl>
                                        <p:attrNameLst>
                                          <p:attrName>style.visibility</p:attrName>
                                        </p:attrNameLst>
                                      </p:cBhvr>
                                      <p:to>
                                        <p:strVal val="visible"/>
                                      </p:to>
                                    </p:set>
                                    <p:animEffect transition="in" filter="blinds(horizontal)">
                                      <p:cBhvr>
                                        <p:cTn id="32" dur="500"/>
                                        <p:tgtEl>
                                          <p:spTgt spid="747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animBg="1"/>
      <p:bldP spid="74755" grpId="0" animBg="1"/>
      <p:bldP spid="74759" grpId="0" animBg="1"/>
      <p:bldP spid="74760" grpId="0" animBg="1"/>
      <p:bldP spid="7476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2"/>
          <p:cNvSpPr txBox="1">
            <a:spLocks noChangeArrowheads="1"/>
          </p:cNvSpPr>
          <p:nvPr/>
        </p:nvSpPr>
        <p:spPr bwMode="auto">
          <a:xfrm>
            <a:off x="690563" y="427038"/>
            <a:ext cx="7945437" cy="4832350"/>
          </a:xfrm>
          <a:prstGeom prst="rect">
            <a:avLst/>
          </a:prstGeom>
          <a:noFill/>
          <a:ln w="9525">
            <a:noFill/>
            <a:miter lim="800000"/>
            <a:headEnd/>
            <a:tailEnd/>
          </a:ln>
        </p:spPr>
        <p:txBody>
          <a:bodyPr>
            <a:spAutoFit/>
          </a:bodyPr>
          <a:lstStyle/>
          <a:p>
            <a:pPr eaLnBrk="1" hangingPunct="1">
              <a:defRPr/>
            </a:pPr>
            <a:r>
              <a:rPr lang="sv-SE" b="1" i="1" u="sng" dirty="0">
                <a:solidFill>
                  <a:schemeClr val="accent6">
                    <a:lumMod val="10000"/>
                  </a:schemeClr>
                </a:solidFill>
                <a:latin typeface="Times New Roman" pitchFamily="18" charset="0"/>
              </a:rPr>
              <a:t>Lima hal yang perlu di telaah agar dapat menetapkan (Mendefinisikan) batas industri</a:t>
            </a:r>
            <a:endParaRPr lang="en-US" dirty="0">
              <a:solidFill>
                <a:schemeClr val="accent6">
                  <a:lumMod val="10000"/>
                </a:schemeClr>
              </a:solidFill>
              <a:latin typeface="Times New Roman" pitchFamily="18" charset="0"/>
            </a:endParaRPr>
          </a:p>
          <a:p>
            <a:pPr eaLnBrk="1" hangingPunct="1">
              <a:defRPr/>
            </a:pPr>
            <a:r>
              <a:rPr lang="en-US" sz="1600" dirty="0">
                <a:solidFill>
                  <a:srgbClr val="009900"/>
                </a:solidFill>
                <a:latin typeface="Times New Roman" pitchFamily="18" charset="0"/>
              </a:rPr>
              <a:t/>
            </a:r>
            <a:br>
              <a:rPr lang="en-US" sz="1600" dirty="0">
                <a:solidFill>
                  <a:srgbClr val="009900"/>
                </a:solidFill>
                <a:latin typeface="Times New Roman" pitchFamily="18" charset="0"/>
              </a:rPr>
            </a:br>
            <a:endParaRPr lang="en-US" sz="1600" dirty="0">
              <a:solidFill>
                <a:srgbClr val="009900"/>
              </a:solidFill>
              <a:latin typeface="Times New Roman" pitchFamily="18" charset="0"/>
            </a:endParaRPr>
          </a:p>
          <a:p>
            <a:pPr eaLnBrk="1" hangingPunct="1">
              <a:defRPr/>
            </a:pPr>
            <a:r>
              <a:rPr lang="sv-SE" sz="1600" b="1" i="1" dirty="0">
                <a:solidFill>
                  <a:srgbClr val="009900"/>
                </a:solidFill>
                <a:latin typeface="Times New Roman" pitchFamily="18" charset="0"/>
              </a:rPr>
              <a:t>1. Mana bagian industri yg berkaitan dg tujuan perusahaan??</a:t>
            </a:r>
          </a:p>
          <a:p>
            <a:pPr eaLnBrk="1" hangingPunct="1">
              <a:defRPr/>
            </a:pPr>
            <a:endParaRPr lang="en-US" sz="1600" dirty="0">
              <a:solidFill>
                <a:srgbClr val="009900"/>
              </a:solidFill>
              <a:latin typeface="Times New Roman" pitchFamily="18" charset="0"/>
            </a:endParaRPr>
          </a:p>
          <a:p>
            <a:pPr eaLnBrk="1" hangingPunct="1">
              <a:defRPr/>
            </a:pPr>
            <a:r>
              <a:rPr lang="sv-SE" sz="1600" b="1" i="1" dirty="0">
                <a:solidFill>
                  <a:srgbClr val="009900"/>
                </a:solidFill>
                <a:latin typeface="Times New Roman" pitchFamily="18" charset="0"/>
              </a:rPr>
              <a:t>2.  Apa faktor-faktor penentu sukses di sana??</a:t>
            </a:r>
          </a:p>
          <a:p>
            <a:pPr eaLnBrk="1" hangingPunct="1">
              <a:defRPr/>
            </a:pPr>
            <a:endParaRPr lang="sv-SE" sz="1600" b="1" i="1" dirty="0">
              <a:solidFill>
                <a:srgbClr val="009900"/>
              </a:solidFill>
              <a:latin typeface="Times New Roman" pitchFamily="18" charset="0"/>
            </a:endParaRPr>
          </a:p>
          <a:p>
            <a:pPr eaLnBrk="1" hangingPunct="1">
              <a:defRPr/>
            </a:pPr>
            <a:r>
              <a:rPr lang="sv-SE" sz="1600" b="1" i="1" dirty="0">
                <a:solidFill>
                  <a:srgbClr val="009900"/>
                </a:solidFill>
                <a:latin typeface="Times New Roman" pitchFamily="18" charset="0"/>
              </a:rPr>
              <a:t>3. Apakah perusahaan memiliki keahlian yg dibutuhkan utk </a:t>
            </a:r>
          </a:p>
          <a:p>
            <a:pPr eaLnBrk="1" hangingPunct="1">
              <a:defRPr/>
            </a:pPr>
            <a:r>
              <a:rPr lang="sv-SE" sz="1600" b="1" i="1" dirty="0">
                <a:solidFill>
                  <a:srgbClr val="009900"/>
                </a:solidFill>
                <a:latin typeface="Times New Roman" pitchFamily="18" charset="0"/>
              </a:rPr>
              <a:t>    bersaing di bagian industri tersebut ?? jika tidak, dptkah </a:t>
            </a:r>
          </a:p>
          <a:p>
            <a:pPr eaLnBrk="1" hangingPunct="1">
              <a:defRPr/>
            </a:pPr>
            <a:r>
              <a:rPr lang="sv-SE" sz="1600" b="1" i="1" dirty="0">
                <a:solidFill>
                  <a:srgbClr val="009900"/>
                </a:solidFill>
                <a:latin typeface="Times New Roman" pitchFamily="18" charset="0"/>
              </a:rPr>
              <a:t>    perusahaan mengembangkan keahlian tsb??</a:t>
            </a:r>
          </a:p>
          <a:p>
            <a:pPr eaLnBrk="1" hangingPunct="1">
              <a:defRPr/>
            </a:pPr>
            <a:endParaRPr lang="sv-SE" sz="1600" b="1" i="1" dirty="0">
              <a:solidFill>
                <a:srgbClr val="009900"/>
              </a:solidFill>
              <a:latin typeface="Times New Roman" pitchFamily="18" charset="0"/>
            </a:endParaRPr>
          </a:p>
          <a:p>
            <a:pPr eaLnBrk="1" hangingPunct="1">
              <a:defRPr/>
            </a:pPr>
            <a:r>
              <a:rPr lang="sv-SE" sz="1600" b="1" i="1" dirty="0">
                <a:solidFill>
                  <a:srgbClr val="009900"/>
                </a:solidFill>
                <a:latin typeface="Times New Roman" pitchFamily="18" charset="0"/>
              </a:rPr>
              <a:t>4. Apakah keahlian tsb memungkinkan perusahaan </a:t>
            </a:r>
          </a:p>
          <a:p>
            <a:pPr eaLnBrk="1" hangingPunct="1">
              <a:defRPr/>
            </a:pPr>
            <a:r>
              <a:rPr lang="sv-SE" sz="1600" b="1" i="1" dirty="0">
                <a:solidFill>
                  <a:srgbClr val="009900"/>
                </a:solidFill>
                <a:latin typeface="Times New Roman" pitchFamily="18" charset="0"/>
              </a:rPr>
              <a:t>   memanfaatkan peluang &amp; mengatasi ancaman yg akan </a:t>
            </a:r>
          </a:p>
          <a:p>
            <a:pPr eaLnBrk="1" hangingPunct="1">
              <a:defRPr/>
            </a:pPr>
            <a:r>
              <a:rPr lang="sv-SE" sz="1600" b="1" i="1" dirty="0">
                <a:solidFill>
                  <a:srgbClr val="009900"/>
                </a:solidFill>
                <a:latin typeface="Times New Roman" pitchFamily="18" charset="0"/>
              </a:rPr>
              <a:t>   datang??</a:t>
            </a:r>
          </a:p>
          <a:p>
            <a:pPr eaLnBrk="1" hangingPunct="1">
              <a:defRPr/>
            </a:pPr>
            <a:endParaRPr lang="sv-SE" sz="1600" b="1" i="1" dirty="0">
              <a:solidFill>
                <a:srgbClr val="009900"/>
              </a:solidFill>
              <a:latin typeface="Times New Roman" pitchFamily="18" charset="0"/>
            </a:endParaRPr>
          </a:p>
          <a:p>
            <a:pPr eaLnBrk="1" hangingPunct="1">
              <a:defRPr/>
            </a:pPr>
            <a:r>
              <a:rPr lang="sv-SE" sz="1600" b="1" i="1" dirty="0">
                <a:solidFill>
                  <a:srgbClr val="009900"/>
                </a:solidFill>
                <a:latin typeface="Times New Roman" pitchFamily="18" charset="0"/>
              </a:rPr>
              <a:t>5. Apakah definisi perusahaan tentang  industri cukup fleksibel </a:t>
            </a:r>
          </a:p>
          <a:p>
            <a:pPr eaLnBrk="1" hangingPunct="1">
              <a:defRPr/>
            </a:pPr>
            <a:r>
              <a:rPr lang="sv-SE" sz="1600" b="1" i="1" dirty="0">
                <a:solidFill>
                  <a:srgbClr val="009900"/>
                </a:solidFill>
                <a:latin typeface="Times New Roman" pitchFamily="18" charset="0"/>
              </a:rPr>
              <a:t>    utk memungkinkan penyesuaian konsep bisnis perusahaan </a:t>
            </a:r>
          </a:p>
          <a:p>
            <a:pPr eaLnBrk="1" hangingPunct="1">
              <a:defRPr/>
            </a:pPr>
            <a:r>
              <a:rPr lang="sv-SE" sz="1600" b="1" i="1" dirty="0">
                <a:solidFill>
                  <a:srgbClr val="009900"/>
                </a:solidFill>
                <a:latin typeface="Times New Roman" pitchFamily="18" charset="0"/>
              </a:rPr>
              <a:t>    dg berkembangnya industri??</a:t>
            </a:r>
            <a:endParaRPr lang="en-US" sz="1600" b="1" i="1" dirty="0">
              <a:solidFill>
                <a:srgbClr val="009900"/>
              </a:solidFill>
              <a:latin typeface="Times New Roman" pitchFamily="18" charset="0"/>
            </a:endParaRPr>
          </a:p>
        </p:txBody>
      </p:sp>
      <p:sp>
        <p:nvSpPr>
          <p:cNvPr id="75779" name="Text Box 3"/>
          <p:cNvSpPr txBox="1">
            <a:spLocks noChangeArrowheads="1"/>
          </p:cNvSpPr>
          <p:nvPr/>
        </p:nvSpPr>
        <p:spPr bwMode="auto">
          <a:xfrm>
            <a:off x="785813" y="5715000"/>
            <a:ext cx="7429500" cy="928688"/>
          </a:xfrm>
          <a:prstGeom prst="rect">
            <a:avLst/>
          </a:prstGeom>
          <a:solidFill>
            <a:srgbClr val="FFFFFF"/>
          </a:solidFill>
          <a:ln w="9525">
            <a:solidFill>
              <a:srgbClr val="000000"/>
            </a:solidFill>
            <a:miter lim="800000"/>
            <a:headEnd/>
            <a:tailEnd/>
          </a:ln>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eaLnBrk="1" hangingPunct="1"/>
            <a:r>
              <a:rPr lang="id-ID" sz="1600" b="1">
                <a:solidFill>
                  <a:srgbClr val="0000FF"/>
                </a:solidFill>
                <a:latin typeface="Arial" charset="0"/>
              </a:rPr>
              <a:t>Agar lebih lengkap perlu dipahami atribut</a:t>
            </a:r>
            <a:r>
              <a:rPr lang="en-US" sz="1600" b="1">
                <a:solidFill>
                  <a:srgbClr val="0000FF"/>
                </a:solidFill>
                <a:latin typeface="Arial" charset="0"/>
              </a:rPr>
              <a:t>2</a:t>
            </a:r>
            <a:r>
              <a:rPr lang="id-ID" sz="1600" b="1">
                <a:solidFill>
                  <a:srgbClr val="0000FF"/>
                </a:solidFill>
                <a:latin typeface="Arial" charset="0"/>
              </a:rPr>
              <a:t> strukturalnya.</a:t>
            </a:r>
            <a:r>
              <a:rPr lang="en-US" sz="1600" b="1">
                <a:solidFill>
                  <a:srgbClr val="0000FF"/>
                </a:solidFill>
                <a:latin typeface="Arial" charset="0"/>
              </a:rPr>
              <a:t> </a:t>
            </a:r>
            <a:r>
              <a:rPr lang="id-ID" sz="1600" b="1" i="1" u="sng">
                <a:solidFill>
                  <a:srgbClr val="0000FF"/>
                </a:solidFill>
                <a:latin typeface="Arial" charset="0"/>
              </a:rPr>
              <a:t>Atribut Struktural</a:t>
            </a:r>
            <a:r>
              <a:rPr lang="id-ID" sz="1600" b="1">
                <a:solidFill>
                  <a:srgbClr val="0000FF"/>
                </a:solidFill>
                <a:latin typeface="Arial" charset="0"/>
              </a:rPr>
              <a:t> adalah karakteristik tertentu yg memberikan karakter khas bagi suatu industri</a:t>
            </a:r>
            <a:endParaRPr lang="en-US">
              <a:latin typeface="Arial" charset="0"/>
            </a:endParaRPr>
          </a:p>
        </p:txBody>
      </p:sp>
      <p:sp>
        <p:nvSpPr>
          <p:cNvPr id="75780" name="AutoShape 4"/>
          <p:cNvSpPr>
            <a:spLocks noChangeArrowheads="1"/>
          </p:cNvSpPr>
          <p:nvPr/>
        </p:nvSpPr>
        <p:spPr bwMode="auto">
          <a:xfrm>
            <a:off x="4000500" y="5000625"/>
            <a:ext cx="647700" cy="731838"/>
          </a:xfrm>
          <a:prstGeom prst="downArrow">
            <a:avLst>
              <a:gd name="adj1" fmla="val 50000"/>
              <a:gd name="adj2" fmla="val 28248"/>
            </a:avLst>
          </a:prstGeom>
          <a:solidFill>
            <a:srgbClr val="C0C0C0"/>
          </a:solidFill>
          <a:ln w="9525">
            <a:solidFill>
              <a:srgbClr val="000000"/>
            </a:solidFill>
            <a:miter lim="800000"/>
            <a:headEnd/>
            <a:tailEnd/>
          </a:ln>
        </p:spPr>
        <p:txBody>
          <a:bodyPr/>
          <a:lstStyle/>
          <a:p>
            <a:pPr algn="ctr"/>
            <a:endParaRPr lang="en-US"/>
          </a:p>
        </p:txBody>
      </p:sp>
      <p:sp>
        <p:nvSpPr>
          <p:cNvPr id="56325" name="Freeform 5"/>
          <p:cNvSpPr>
            <a:spLocks/>
          </p:cNvSpPr>
          <p:nvPr/>
        </p:nvSpPr>
        <p:spPr bwMode="auto">
          <a:xfrm>
            <a:off x="609600" y="1085850"/>
            <a:ext cx="1371600" cy="3257550"/>
          </a:xfrm>
          <a:custGeom>
            <a:avLst/>
            <a:gdLst>
              <a:gd name="T0" fmla="*/ 2147483647 w 1620"/>
              <a:gd name="T1" fmla="*/ 0 h 6840"/>
              <a:gd name="T2" fmla="*/ 0 w 1620"/>
              <a:gd name="T3" fmla="*/ 0 h 6840"/>
              <a:gd name="T4" fmla="*/ 0 w 1620"/>
              <a:gd name="T5" fmla="*/ 2147483647 h 6840"/>
              <a:gd name="T6" fmla="*/ 2147483647 w 1620"/>
              <a:gd name="T7" fmla="*/ 2147483647 h 6840"/>
              <a:gd name="T8" fmla="*/ 0 60000 65536"/>
              <a:gd name="T9" fmla="*/ 0 60000 65536"/>
              <a:gd name="T10" fmla="*/ 0 60000 65536"/>
              <a:gd name="T11" fmla="*/ 0 60000 65536"/>
              <a:gd name="T12" fmla="*/ 0 w 1620"/>
              <a:gd name="T13" fmla="*/ 0 h 6840"/>
              <a:gd name="T14" fmla="*/ 1620 w 1620"/>
              <a:gd name="T15" fmla="*/ 6840 h 6840"/>
            </a:gdLst>
            <a:ahLst/>
            <a:cxnLst>
              <a:cxn ang="T8">
                <a:pos x="T0" y="T1"/>
              </a:cxn>
              <a:cxn ang="T9">
                <a:pos x="T2" y="T3"/>
              </a:cxn>
              <a:cxn ang="T10">
                <a:pos x="T4" y="T5"/>
              </a:cxn>
              <a:cxn ang="T11">
                <a:pos x="T6" y="T7"/>
              </a:cxn>
            </a:cxnLst>
            <a:rect l="T12" t="T13" r="T14" b="T15"/>
            <a:pathLst>
              <a:path w="1620" h="6840">
                <a:moveTo>
                  <a:pt x="1620" y="0"/>
                </a:moveTo>
                <a:lnTo>
                  <a:pt x="0" y="0"/>
                </a:lnTo>
                <a:lnTo>
                  <a:pt x="0" y="6840"/>
                </a:lnTo>
                <a:lnTo>
                  <a:pt x="1440" y="6840"/>
                </a:lnTo>
              </a:path>
            </a:pathLst>
          </a:custGeom>
          <a:noFill/>
          <a:ln w="38100">
            <a:solidFill>
              <a:srgbClr val="99CC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extLst>
      <p:ext uri="{BB962C8B-B14F-4D97-AF65-F5344CB8AC3E}">
        <p14:creationId xmlns:p14="http://schemas.microsoft.com/office/powerpoint/2010/main" val="8764025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5778"/>
                                        </p:tgtEl>
                                        <p:attrNameLst>
                                          <p:attrName>style.visibility</p:attrName>
                                        </p:attrNameLst>
                                      </p:cBhvr>
                                      <p:to>
                                        <p:strVal val="visible"/>
                                      </p:to>
                                    </p:set>
                                    <p:animEffect transition="in" filter="blinds(horizontal)">
                                      <p:cBhvr>
                                        <p:cTn id="7" dur="500"/>
                                        <p:tgtEl>
                                          <p:spTgt spid="757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5780"/>
                                        </p:tgtEl>
                                        <p:attrNameLst>
                                          <p:attrName>style.visibility</p:attrName>
                                        </p:attrNameLst>
                                      </p:cBhvr>
                                      <p:to>
                                        <p:strVal val="visible"/>
                                      </p:to>
                                    </p:set>
                                    <p:animEffect transition="in" filter="blinds(horizontal)">
                                      <p:cBhvr>
                                        <p:cTn id="12" dur="500"/>
                                        <p:tgtEl>
                                          <p:spTgt spid="7578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5779"/>
                                        </p:tgtEl>
                                        <p:attrNameLst>
                                          <p:attrName>style.visibility</p:attrName>
                                        </p:attrNameLst>
                                      </p:cBhvr>
                                      <p:to>
                                        <p:strVal val="visible"/>
                                      </p:to>
                                    </p:set>
                                    <p:animEffect transition="in" filter="blinds(horizontal)">
                                      <p:cBhvr>
                                        <p:cTn id="17" dur="500"/>
                                        <p:tgtEl>
                                          <p:spTgt spid="757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p:bldP spid="75779" grpId="0" animBg="1"/>
      <p:bldP spid="7578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WordArt 2"/>
          <p:cNvSpPr>
            <a:spLocks noChangeArrowheads="1" noChangeShapeType="1" noTextEdit="1"/>
          </p:cNvSpPr>
          <p:nvPr/>
        </p:nvSpPr>
        <p:spPr bwMode="auto">
          <a:xfrm>
            <a:off x="571500" y="214313"/>
            <a:ext cx="8286750" cy="642937"/>
          </a:xfrm>
          <a:prstGeom prst="rect">
            <a:avLst/>
          </a:prstGeom>
        </p:spPr>
        <p:txBody>
          <a:bodyPr wrap="none" fromWordArt="1">
            <a:prstTxWarp prst="textPlain">
              <a:avLst>
                <a:gd name="adj" fmla="val 49963"/>
              </a:avLst>
            </a:prstTxWarp>
          </a:bodyPr>
          <a:lstStyle/>
          <a:p>
            <a:pPr algn="ctr"/>
            <a:r>
              <a:rPr lang="it-IT" sz="1200" kern="10">
                <a:ln w="9525">
                  <a:solidFill>
                    <a:srgbClr val="33CCCC"/>
                  </a:solidFill>
                  <a:round/>
                  <a:headEnd/>
                  <a:tailEnd/>
                </a:ln>
                <a:solidFill>
                  <a:srgbClr val="3366FF"/>
                </a:solidFill>
                <a:latin typeface="Garamond"/>
              </a:rPr>
              <a:t>Berbagai Variasi "Atribut Struktural" Dalam Industri</a:t>
            </a:r>
            <a:endParaRPr lang="en-US" sz="1200" kern="10">
              <a:ln w="9525">
                <a:solidFill>
                  <a:srgbClr val="33CCCC"/>
                </a:solidFill>
                <a:round/>
                <a:headEnd/>
                <a:tailEnd/>
              </a:ln>
              <a:solidFill>
                <a:srgbClr val="3366FF"/>
              </a:solidFill>
              <a:latin typeface="Garamond"/>
            </a:endParaRPr>
          </a:p>
        </p:txBody>
      </p:sp>
      <p:sp>
        <p:nvSpPr>
          <p:cNvPr id="76803" name="WordArt 3"/>
          <p:cNvSpPr>
            <a:spLocks noChangeArrowheads="1" noChangeShapeType="1" noTextEdit="1"/>
          </p:cNvSpPr>
          <p:nvPr/>
        </p:nvSpPr>
        <p:spPr bwMode="auto">
          <a:xfrm>
            <a:off x="1071563" y="3357563"/>
            <a:ext cx="6750050" cy="460375"/>
          </a:xfrm>
          <a:prstGeom prst="rect">
            <a:avLst/>
          </a:prstGeom>
        </p:spPr>
        <p:txBody>
          <a:bodyPr wrap="none" fromWordArt="1">
            <a:prstTxWarp prst="textPlain">
              <a:avLst>
                <a:gd name="adj" fmla="val 50000"/>
              </a:avLst>
            </a:prstTxWarp>
          </a:bodyPr>
          <a:lstStyle/>
          <a:p>
            <a:pPr algn="ctr"/>
            <a:r>
              <a:rPr lang="en-US" sz="1200" kern="10">
                <a:ln w="9525">
                  <a:solidFill>
                    <a:srgbClr val="000000"/>
                  </a:solidFill>
                  <a:round/>
                  <a:headEnd/>
                  <a:tailEnd/>
                </a:ln>
                <a:solidFill>
                  <a:srgbClr val="FF9900"/>
                </a:solidFill>
                <a:latin typeface="Garamond"/>
              </a:rPr>
              <a:t>Analisis Pesaing</a:t>
            </a:r>
          </a:p>
        </p:txBody>
      </p:sp>
      <p:sp>
        <p:nvSpPr>
          <p:cNvPr id="76804" name="Text Box 4"/>
          <p:cNvSpPr txBox="1">
            <a:spLocks noChangeArrowheads="1"/>
          </p:cNvSpPr>
          <p:nvPr/>
        </p:nvSpPr>
        <p:spPr bwMode="auto">
          <a:xfrm>
            <a:off x="1117600" y="4714875"/>
            <a:ext cx="2438400" cy="377825"/>
          </a:xfrm>
          <a:prstGeom prst="rect">
            <a:avLst/>
          </a:prstGeom>
          <a:solidFill>
            <a:srgbClr val="FFFF99"/>
          </a:solidFill>
          <a:ln w="9525">
            <a:solidFill>
              <a:srgbClr val="000000"/>
            </a:solidFill>
            <a:miter lim="800000"/>
            <a:headEnd/>
            <a:tailEnd/>
          </a:ln>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id-ID" sz="1400" b="1">
                <a:latin typeface="Times New Roman" pitchFamily="18" charset="0"/>
              </a:rPr>
              <a:t>Mengidentifikasi Pesaing</a:t>
            </a:r>
            <a:endParaRPr lang="en-US">
              <a:latin typeface="Times New Roman" pitchFamily="18" charset="0"/>
            </a:endParaRPr>
          </a:p>
        </p:txBody>
      </p:sp>
      <p:sp>
        <p:nvSpPr>
          <p:cNvPr id="76805" name="Text Box 5"/>
          <p:cNvSpPr txBox="1">
            <a:spLocks noChangeArrowheads="1"/>
          </p:cNvSpPr>
          <p:nvPr/>
        </p:nvSpPr>
        <p:spPr bwMode="auto">
          <a:xfrm>
            <a:off x="4165600" y="4786313"/>
            <a:ext cx="3962400" cy="1857375"/>
          </a:xfrm>
          <a:prstGeom prst="rect">
            <a:avLst/>
          </a:prstGeom>
          <a:solidFill>
            <a:srgbClr val="FFFF99"/>
          </a:solidFill>
          <a:ln w="9525">
            <a:solidFill>
              <a:srgbClr val="000000"/>
            </a:solidFill>
            <a:miter lim="800000"/>
            <a:headEnd/>
            <a:tailEnd/>
          </a:ln>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id-ID" sz="1200">
                <a:latin typeface="Times New Roman" pitchFamily="18" charset="0"/>
              </a:rPr>
              <a:t>1.Bagaimana kompetitor menetapkan batas</a:t>
            </a:r>
          </a:p>
          <a:p>
            <a:pPr eaLnBrk="1" hangingPunct="1"/>
            <a:r>
              <a:rPr lang="id-ID" sz="1200">
                <a:latin typeface="Times New Roman" pitchFamily="18" charset="0"/>
              </a:rPr>
              <a:t>   cakupan pasar mereka.</a:t>
            </a:r>
          </a:p>
          <a:p>
            <a:pPr eaLnBrk="1" hangingPunct="1"/>
            <a:endParaRPr lang="id-ID" sz="1200">
              <a:latin typeface="Times New Roman" pitchFamily="18" charset="0"/>
            </a:endParaRPr>
          </a:p>
          <a:p>
            <a:pPr eaLnBrk="1" hangingPunct="1"/>
            <a:r>
              <a:rPr lang="id-ID" sz="1200">
                <a:latin typeface="Times New Roman" pitchFamily="18" charset="0"/>
              </a:rPr>
              <a:t>2. Sejauh mana kesamaan manfaat yang</a:t>
            </a:r>
          </a:p>
          <a:p>
            <a:pPr eaLnBrk="1" hangingPunct="1"/>
            <a:r>
              <a:rPr lang="id-ID" sz="1200">
                <a:latin typeface="Times New Roman" pitchFamily="18" charset="0"/>
              </a:rPr>
              <a:t>    dirasakan pelanggan dari produk dan jasa</a:t>
            </a:r>
          </a:p>
          <a:p>
            <a:pPr eaLnBrk="1" hangingPunct="1"/>
            <a:r>
              <a:rPr lang="id-ID" sz="1200">
                <a:latin typeface="Times New Roman" pitchFamily="18" charset="0"/>
              </a:rPr>
              <a:t>    yang ditawarkan kompetitor.</a:t>
            </a:r>
          </a:p>
          <a:p>
            <a:pPr eaLnBrk="1" hangingPunct="1"/>
            <a:endParaRPr lang="id-ID" sz="1200">
              <a:latin typeface="Times New Roman" pitchFamily="18" charset="0"/>
            </a:endParaRPr>
          </a:p>
          <a:p>
            <a:pPr eaLnBrk="1" hangingPunct="1"/>
            <a:r>
              <a:rPr lang="id-ID" sz="1200">
                <a:latin typeface="Times New Roman" pitchFamily="18" charset="0"/>
              </a:rPr>
              <a:t>3. Seberapa besar komitmen kompetitor </a:t>
            </a:r>
          </a:p>
          <a:p>
            <a:pPr eaLnBrk="1" hangingPunct="1"/>
            <a:r>
              <a:rPr lang="id-ID" sz="1200">
                <a:latin typeface="Times New Roman" pitchFamily="18" charset="0"/>
              </a:rPr>
              <a:t>    terhadap industri.</a:t>
            </a:r>
          </a:p>
          <a:p>
            <a:pPr eaLnBrk="1" hangingPunct="1"/>
            <a:endParaRPr lang="en-US">
              <a:latin typeface="Times New Roman" pitchFamily="18" charset="0"/>
            </a:endParaRPr>
          </a:p>
        </p:txBody>
      </p:sp>
      <p:sp>
        <p:nvSpPr>
          <p:cNvPr id="76806" name="AutoShape 6"/>
          <p:cNvSpPr>
            <a:spLocks noChangeArrowheads="1"/>
          </p:cNvSpPr>
          <p:nvPr/>
        </p:nvSpPr>
        <p:spPr bwMode="auto">
          <a:xfrm rot="-2148284">
            <a:off x="1782763" y="5238750"/>
            <a:ext cx="1524000" cy="1322388"/>
          </a:xfrm>
          <a:prstGeom prst="curvedRightArrow">
            <a:avLst>
              <a:gd name="adj1" fmla="val 20000"/>
              <a:gd name="adj2" fmla="val 40000"/>
              <a:gd name="adj3" fmla="val 38415"/>
            </a:avLst>
          </a:prstGeom>
          <a:solidFill>
            <a:srgbClr val="C0C0C0"/>
          </a:solidFill>
          <a:ln w="9525">
            <a:solidFill>
              <a:srgbClr val="000000"/>
            </a:solidFill>
            <a:miter lim="800000"/>
            <a:headEnd/>
            <a:tailEnd/>
          </a:ln>
        </p:spPr>
        <p:txBody>
          <a:bodyPr/>
          <a:lstStyle/>
          <a:p>
            <a:pPr algn="ctr"/>
            <a:endParaRPr lang="en-US"/>
          </a:p>
        </p:txBody>
      </p:sp>
      <p:sp>
        <p:nvSpPr>
          <p:cNvPr id="76807" name="Text Box 7"/>
          <p:cNvSpPr txBox="1">
            <a:spLocks noChangeArrowheads="1"/>
          </p:cNvSpPr>
          <p:nvPr/>
        </p:nvSpPr>
        <p:spPr bwMode="auto">
          <a:xfrm>
            <a:off x="857250" y="1000125"/>
            <a:ext cx="8286750" cy="208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lnSpc>
                <a:spcPct val="120000"/>
              </a:lnSpc>
              <a:buFontTx/>
              <a:buAutoNum type="arabicParenBoth"/>
            </a:pPr>
            <a:r>
              <a:rPr lang="en-US" sz="1200">
                <a:latin typeface="Arial" charset="0"/>
              </a:rPr>
              <a:t>KONSENTRASI : Variabel ini mengacu pada sejauh mana penjualan industri di dominasi hanya oleh beberapa perusahaan</a:t>
            </a:r>
          </a:p>
          <a:p>
            <a:pPr eaLnBrk="1" hangingPunct="1">
              <a:lnSpc>
                <a:spcPct val="120000"/>
              </a:lnSpc>
              <a:buFontTx/>
              <a:buAutoNum type="arabicParenBoth"/>
            </a:pPr>
            <a:r>
              <a:rPr lang="en-US" sz="1200">
                <a:latin typeface="Arial" charset="0"/>
              </a:rPr>
              <a:t>(2) SKALA EKONOMIS : Variabel ini mengacu pada penghematan yang diperoleh perusahaan-perusahaan dalam suatu industri</a:t>
            </a:r>
          </a:p>
          <a:p>
            <a:pPr eaLnBrk="1" hangingPunct="1">
              <a:lnSpc>
                <a:spcPct val="120000"/>
              </a:lnSpc>
            </a:pPr>
            <a:r>
              <a:rPr lang="en-US" sz="1200">
                <a:latin typeface="Arial" charset="0"/>
              </a:rPr>
              <a:t>(3) DIFERENSIASI  PRODUK : Variabel ini mengacu pada sejauh mana pelanggan menganggap produk atau jasa yang ditawarkan perusahaan-perusahaan dalam industri berbeda-beda.</a:t>
            </a:r>
          </a:p>
          <a:p>
            <a:pPr eaLnBrk="1" hangingPunct="1">
              <a:lnSpc>
                <a:spcPct val="120000"/>
              </a:lnSpc>
            </a:pPr>
            <a:r>
              <a:rPr lang="en-US" sz="1200">
                <a:latin typeface="Arial" charset="0"/>
              </a:rPr>
              <a:t>(4) HAMBATAN  MASUK : Hambatan masuk perupakan perintang yang harus diatasi perusahaan untuk masuk ke industri. Hambatan tsb dapat bersifat wujud  maupun  tanwujud. …………… Hambatan masuk tinggi </a:t>
            </a:r>
            <a:r>
              <a:rPr lang="en-US" sz="1200">
                <a:latin typeface="Arial" charset="0"/>
                <a:sym typeface="Wingdings" pitchFamily="2" charset="2"/>
              </a:rPr>
              <a:t></a:t>
            </a:r>
            <a:r>
              <a:rPr lang="en-US" sz="1200">
                <a:latin typeface="Arial" charset="0"/>
              </a:rPr>
              <a:t> Kompetisi menurun.</a:t>
            </a:r>
          </a:p>
        </p:txBody>
      </p:sp>
      <p:sp>
        <p:nvSpPr>
          <p:cNvPr id="76808" name="Text Box 8"/>
          <p:cNvSpPr txBox="1">
            <a:spLocks noChangeArrowheads="1"/>
          </p:cNvSpPr>
          <p:nvPr/>
        </p:nvSpPr>
        <p:spPr bwMode="auto">
          <a:xfrm>
            <a:off x="714375" y="3929063"/>
            <a:ext cx="814387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lnSpc>
                <a:spcPct val="120000"/>
              </a:lnSpc>
            </a:pPr>
            <a:r>
              <a:rPr lang="en-US" sz="1200">
                <a:latin typeface="Arial" charset="0"/>
              </a:rPr>
              <a:t>SASARAN :  (1) Mengidentifikasi pesaing yang ada dan pesaing potensial</a:t>
            </a:r>
          </a:p>
          <a:p>
            <a:pPr eaLnBrk="1" hangingPunct="1">
              <a:lnSpc>
                <a:spcPct val="120000"/>
              </a:lnSpc>
            </a:pPr>
            <a:r>
              <a:rPr lang="en-US" sz="1200">
                <a:latin typeface="Arial" charset="0"/>
              </a:rPr>
              <a:t>                     (2) Mengidentifikasi kemungkinan gerakan pesaing</a:t>
            </a:r>
          </a:p>
          <a:p>
            <a:pPr eaLnBrk="1" hangingPunct="1">
              <a:lnSpc>
                <a:spcPct val="120000"/>
              </a:lnSpc>
            </a:pPr>
            <a:r>
              <a:rPr lang="en-US" sz="1200">
                <a:latin typeface="Arial" charset="0"/>
              </a:rPr>
              <a:t>                     (3) Membantu perusahaan menyusun strategi bersaing yang efektif</a:t>
            </a:r>
          </a:p>
        </p:txBody>
      </p:sp>
    </p:spTree>
    <p:extLst>
      <p:ext uri="{BB962C8B-B14F-4D97-AF65-F5344CB8AC3E}">
        <p14:creationId xmlns:p14="http://schemas.microsoft.com/office/powerpoint/2010/main" val="15333500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6802"/>
                                        </p:tgtEl>
                                        <p:attrNameLst>
                                          <p:attrName>style.visibility</p:attrName>
                                        </p:attrNameLst>
                                      </p:cBhvr>
                                      <p:to>
                                        <p:strVal val="visible"/>
                                      </p:to>
                                    </p:set>
                                    <p:animEffect transition="in" filter="blinds(horizontal)">
                                      <p:cBhvr>
                                        <p:cTn id="7" dur="500"/>
                                        <p:tgtEl>
                                          <p:spTgt spid="768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6807"/>
                                        </p:tgtEl>
                                        <p:attrNameLst>
                                          <p:attrName>style.visibility</p:attrName>
                                        </p:attrNameLst>
                                      </p:cBhvr>
                                      <p:to>
                                        <p:strVal val="visible"/>
                                      </p:to>
                                    </p:set>
                                    <p:animEffect transition="in" filter="blinds(horizontal)">
                                      <p:cBhvr>
                                        <p:cTn id="12" dur="500"/>
                                        <p:tgtEl>
                                          <p:spTgt spid="7680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6803"/>
                                        </p:tgtEl>
                                        <p:attrNameLst>
                                          <p:attrName>style.visibility</p:attrName>
                                        </p:attrNameLst>
                                      </p:cBhvr>
                                      <p:to>
                                        <p:strVal val="visible"/>
                                      </p:to>
                                    </p:set>
                                    <p:animEffect transition="in" filter="blinds(horizontal)">
                                      <p:cBhvr>
                                        <p:cTn id="17" dur="500"/>
                                        <p:tgtEl>
                                          <p:spTgt spid="7680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6808"/>
                                        </p:tgtEl>
                                        <p:attrNameLst>
                                          <p:attrName>style.visibility</p:attrName>
                                        </p:attrNameLst>
                                      </p:cBhvr>
                                      <p:to>
                                        <p:strVal val="visible"/>
                                      </p:to>
                                    </p:set>
                                    <p:animEffect transition="in" filter="blinds(horizontal)">
                                      <p:cBhvr>
                                        <p:cTn id="22" dur="500"/>
                                        <p:tgtEl>
                                          <p:spTgt spid="7680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6804"/>
                                        </p:tgtEl>
                                        <p:attrNameLst>
                                          <p:attrName>style.visibility</p:attrName>
                                        </p:attrNameLst>
                                      </p:cBhvr>
                                      <p:to>
                                        <p:strVal val="visible"/>
                                      </p:to>
                                    </p:set>
                                    <p:animEffect transition="in" filter="blinds(horizontal)">
                                      <p:cBhvr>
                                        <p:cTn id="27" dur="500"/>
                                        <p:tgtEl>
                                          <p:spTgt spid="7680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6806"/>
                                        </p:tgtEl>
                                        <p:attrNameLst>
                                          <p:attrName>style.visibility</p:attrName>
                                        </p:attrNameLst>
                                      </p:cBhvr>
                                      <p:to>
                                        <p:strVal val="visible"/>
                                      </p:to>
                                    </p:set>
                                    <p:animEffect transition="in" filter="blinds(horizontal)">
                                      <p:cBhvr>
                                        <p:cTn id="32" dur="500"/>
                                        <p:tgtEl>
                                          <p:spTgt spid="7680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6805"/>
                                        </p:tgtEl>
                                        <p:attrNameLst>
                                          <p:attrName>style.visibility</p:attrName>
                                        </p:attrNameLst>
                                      </p:cBhvr>
                                      <p:to>
                                        <p:strVal val="visible"/>
                                      </p:to>
                                    </p:set>
                                    <p:animEffect transition="in" filter="blinds(horizontal)">
                                      <p:cBhvr>
                                        <p:cTn id="37" dur="500"/>
                                        <p:tgtEl>
                                          <p:spTgt spid="768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animBg="1"/>
      <p:bldP spid="76803" grpId="0" animBg="1"/>
      <p:bldP spid="76804" grpId="0" animBg="1"/>
      <p:bldP spid="76805" grpId="0" animBg="1"/>
      <p:bldP spid="76806" grpId="0" animBg="1"/>
      <p:bldP spid="76807" grpId="0"/>
      <p:bldP spid="7680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14313" y="714375"/>
            <a:ext cx="2214562" cy="4929188"/>
            <a:chOff x="480" y="979"/>
            <a:chExt cx="1584" cy="1944"/>
          </a:xfrm>
        </p:grpSpPr>
        <p:pic>
          <p:nvPicPr>
            <p:cNvPr id="58373" name="Picture 3" descr="g050092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480" y="979"/>
              <a:ext cx="1584" cy="1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4" name="WordArt 4"/>
            <p:cNvSpPr>
              <a:spLocks noChangeArrowheads="1" noChangeShapeType="1" noTextEdit="1"/>
            </p:cNvSpPr>
            <p:nvPr/>
          </p:nvSpPr>
          <p:spPr bwMode="auto">
            <a:xfrm>
              <a:off x="840" y="2771"/>
              <a:ext cx="864" cy="112"/>
            </a:xfrm>
            <a:prstGeom prst="rect">
              <a:avLst/>
            </a:prstGeom>
          </p:spPr>
          <p:txBody>
            <a:bodyPr wrap="none" fromWordArt="1">
              <a:prstTxWarp prst="textPlain">
                <a:avLst>
                  <a:gd name="adj" fmla="val 50000"/>
                </a:avLst>
              </a:prstTxWarp>
            </a:bodyPr>
            <a:lstStyle/>
            <a:p>
              <a:pPr algn="ctr"/>
              <a:r>
                <a:rPr lang="en-US" sz="1200" kern="10">
                  <a:ln w="9525">
                    <a:solidFill>
                      <a:srgbClr val="003300"/>
                    </a:solidFill>
                    <a:round/>
                    <a:headEnd/>
                    <a:tailEnd/>
                  </a:ln>
                  <a:solidFill>
                    <a:srgbClr val="FF0000"/>
                  </a:solidFill>
                  <a:latin typeface="Cooper Black"/>
                </a:rPr>
                <a:t>Eksekutif</a:t>
              </a:r>
            </a:p>
          </p:txBody>
        </p:sp>
      </p:grpSp>
      <p:sp>
        <p:nvSpPr>
          <p:cNvPr id="77829" name="Text Box 5"/>
          <p:cNvSpPr txBox="1">
            <a:spLocks noChangeArrowheads="1"/>
          </p:cNvSpPr>
          <p:nvPr/>
        </p:nvSpPr>
        <p:spPr bwMode="auto">
          <a:xfrm>
            <a:off x="2428875" y="1071563"/>
            <a:ext cx="6572250" cy="4000500"/>
          </a:xfrm>
          <a:prstGeom prst="rect">
            <a:avLst/>
          </a:prstGeom>
          <a:solidFill>
            <a:srgbClr val="CCFFFF">
              <a:alpha val="58038"/>
            </a:srgbClr>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CCFFFF"/>
            </a:extrusionClr>
          </a:sp3d>
        </p:spPr>
        <p:txBody>
          <a:bodyPr>
            <a:flatTx/>
          </a:bodyPr>
          <a:lstStyle/>
          <a:p>
            <a:pPr eaLnBrk="1" hangingPunct="1">
              <a:defRPr/>
            </a:pPr>
            <a:r>
              <a:rPr lang="id-ID" sz="1200" u="sng" dirty="0">
                <a:solidFill>
                  <a:schemeClr val="accent6">
                    <a:lumMod val="10000"/>
                  </a:schemeClr>
                </a:solidFill>
                <a:latin typeface="Times New Roman" pitchFamily="18" charset="0"/>
              </a:rPr>
              <a:t>KESALAHAN2 YG LAZIM TERJADI DALAM MENGIDENTIFIKASI PESAING</a:t>
            </a:r>
            <a:endParaRPr lang="id-ID" sz="1200" dirty="0">
              <a:solidFill>
                <a:schemeClr val="accent6">
                  <a:lumMod val="10000"/>
                </a:schemeClr>
              </a:solidFill>
              <a:latin typeface="Times New Roman" pitchFamily="18" charset="0"/>
            </a:endParaRPr>
          </a:p>
          <a:p>
            <a:pPr lvl="1" eaLnBrk="1" hangingPunct="1">
              <a:defRPr/>
            </a:pPr>
            <a:endParaRPr lang="en-US" sz="1200" dirty="0">
              <a:solidFill>
                <a:srgbClr val="FF0000"/>
              </a:solidFill>
              <a:latin typeface="Times New Roman" pitchFamily="18" charset="0"/>
            </a:endParaRPr>
          </a:p>
          <a:p>
            <a:pPr lvl="1" eaLnBrk="1" hangingPunct="1">
              <a:defRPr/>
            </a:pPr>
            <a:r>
              <a:rPr lang="id-ID" sz="1400" dirty="0">
                <a:solidFill>
                  <a:srgbClr val="FF0000"/>
                </a:solidFill>
                <a:latin typeface="Times New Roman" pitchFamily="18" charset="0"/>
              </a:rPr>
              <a:t>1.Terlalu memperhatikan pesaing yg ada tanpa memperhatikan pendatang</a:t>
            </a:r>
            <a:r>
              <a:rPr lang="en-US" sz="1400" dirty="0">
                <a:solidFill>
                  <a:srgbClr val="FF0000"/>
                </a:solidFill>
                <a:latin typeface="Times New Roman" pitchFamily="18" charset="0"/>
              </a:rPr>
              <a:t> b</a:t>
            </a:r>
            <a:r>
              <a:rPr lang="id-ID" sz="1400" dirty="0">
                <a:solidFill>
                  <a:srgbClr val="FF0000"/>
                </a:solidFill>
                <a:latin typeface="Times New Roman" pitchFamily="18" charset="0"/>
              </a:rPr>
              <a:t>aru.</a:t>
            </a:r>
          </a:p>
          <a:p>
            <a:pPr lvl="1" eaLnBrk="1" hangingPunct="1">
              <a:defRPr/>
            </a:pPr>
            <a:r>
              <a:rPr lang="id-ID" sz="1400" dirty="0">
                <a:solidFill>
                  <a:srgbClr val="FF0000"/>
                </a:solidFill>
                <a:latin typeface="Times New Roman" pitchFamily="18" charset="0"/>
              </a:rPr>
              <a:t>2.Terlalu memperhatikan pesaing besar,dan mengabaikan pesaing kecil.</a:t>
            </a:r>
          </a:p>
          <a:p>
            <a:pPr lvl="1" eaLnBrk="1" hangingPunct="1">
              <a:defRPr/>
            </a:pPr>
            <a:r>
              <a:rPr lang="id-ID" sz="1400" dirty="0">
                <a:solidFill>
                  <a:srgbClr val="FF0000"/>
                </a:solidFill>
                <a:latin typeface="Times New Roman" pitchFamily="18" charset="0"/>
              </a:rPr>
              <a:t>3.Mengabaikan pesaing internasional potensial</a:t>
            </a:r>
          </a:p>
          <a:p>
            <a:pPr lvl="1" eaLnBrk="1" hangingPunct="1">
              <a:defRPr/>
            </a:pPr>
            <a:r>
              <a:rPr lang="id-ID" sz="1400" dirty="0">
                <a:solidFill>
                  <a:srgbClr val="FF0000"/>
                </a:solidFill>
                <a:latin typeface="Times New Roman" pitchFamily="18" charset="0"/>
              </a:rPr>
              <a:t>4.Menganggap perilaku pesaing sam dengan perilakunya dimasa lalu.</a:t>
            </a:r>
          </a:p>
          <a:p>
            <a:pPr lvl="1" eaLnBrk="1" hangingPunct="1">
              <a:defRPr/>
            </a:pPr>
            <a:r>
              <a:rPr lang="id-ID" sz="1400" dirty="0">
                <a:solidFill>
                  <a:srgbClr val="FF0000"/>
                </a:solidFill>
                <a:latin typeface="Times New Roman" pitchFamily="18" charset="0"/>
              </a:rPr>
              <a:t>5.Salah membaca isyarat akan adanya perubahan strategi lawan.</a:t>
            </a:r>
          </a:p>
          <a:p>
            <a:pPr lvl="1" eaLnBrk="1" hangingPunct="1">
              <a:defRPr/>
            </a:pPr>
            <a:r>
              <a:rPr lang="id-ID" sz="1400" dirty="0">
                <a:solidFill>
                  <a:srgbClr val="FF0000"/>
                </a:solidFill>
                <a:latin typeface="Times New Roman" pitchFamily="18" charset="0"/>
              </a:rPr>
              <a:t>6.Terlalu menekankan pada sumber daya keuangan, posisi pasar, dan strategi </a:t>
            </a:r>
            <a:r>
              <a:rPr lang="en-US" sz="1400" dirty="0">
                <a:solidFill>
                  <a:srgbClr val="FF0000"/>
                </a:solidFill>
                <a:latin typeface="Times New Roman" pitchFamily="18" charset="0"/>
              </a:rPr>
              <a:t>     </a:t>
            </a:r>
            <a:r>
              <a:rPr lang="id-ID" sz="1400" dirty="0">
                <a:solidFill>
                  <a:srgbClr val="FF0000"/>
                </a:solidFill>
                <a:latin typeface="Times New Roman" pitchFamily="18" charset="0"/>
              </a:rPr>
              <a:t>pesaing + aset tanwujud mereka (mis tim manajemen puncak)</a:t>
            </a:r>
          </a:p>
          <a:p>
            <a:pPr lvl="1" eaLnBrk="1" hangingPunct="1">
              <a:defRPr/>
            </a:pPr>
            <a:r>
              <a:rPr lang="id-ID" sz="1400" dirty="0">
                <a:solidFill>
                  <a:srgbClr val="FF0000"/>
                </a:solidFill>
                <a:latin typeface="Times New Roman" pitchFamily="18" charset="0"/>
              </a:rPr>
              <a:t>7.Menganggap bahwa semua perusahaan dalam industri menghadapi kendala atau </a:t>
            </a:r>
            <a:r>
              <a:rPr lang="en-US" sz="1400" dirty="0">
                <a:solidFill>
                  <a:srgbClr val="FF0000"/>
                </a:solidFill>
                <a:latin typeface="Times New Roman" pitchFamily="18" charset="0"/>
              </a:rPr>
              <a:t>  </a:t>
            </a:r>
            <a:r>
              <a:rPr lang="id-ID" sz="1400" dirty="0">
                <a:solidFill>
                  <a:srgbClr val="FF0000"/>
                </a:solidFill>
                <a:latin typeface="Times New Roman" pitchFamily="18" charset="0"/>
              </a:rPr>
              <a:t>memiliki peluang yang sama.</a:t>
            </a:r>
          </a:p>
          <a:p>
            <a:pPr lvl="1" eaLnBrk="1" hangingPunct="1">
              <a:defRPr/>
            </a:pPr>
            <a:r>
              <a:rPr lang="id-ID" sz="1400" dirty="0">
                <a:solidFill>
                  <a:srgbClr val="FF0000"/>
                </a:solidFill>
                <a:latin typeface="Times New Roman" pitchFamily="18" charset="0"/>
              </a:rPr>
              <a:t>8.Percaya bahwa tujuan strategi adalah mengalahkan pesaing, bukan memenuhi kebutuhan dan harapan pelanggan</a:t>
            </a:r>
            <a:endParaRPr lang="en-US" sz="1400" dirty="0">
              <a:latin typeface="Times New Roman" pitchFamily="18" charset="0"/>
            </a:endParaRPr>
          </a:p>
        </p:txBody>
      </p:sp>
      <p:sp>
        <p:nvSpPr>
          <p:cNvPr id="77830" name="AutoShape 6"/>
          <p:cNvSpPr>
            <a:spLocks noChangeArrowheads="1"/>
          </p:cNvSpPr>
          <p:nvPr/>
        </p:nvSpPr>
        <p:spPr bwMode="auto">
          <a:xfrm>
            <a:off x="1357313" y="1571625"/>
            <a:ext cx="1000125" cy="428625"/>
          </a:xfrm>
          <a:prstGeom prst="leftRightArrow">
            <a:avLst>
              <a:gd name="adj1" fmla="val 50000"/>
              <a:gd name="adj2" fmla="val 66781"/>
            </a:avLst>
          </a:prstGeom>
          <a:solidFill>
            <a:srgbClr val="C0C0C0"/>
          </a:solidFill>
          <a:ln w="9525">
            <a:solidFill>
              <a:srgbClr val="000000"/>
            </a:solidFill>
            <a:miter lim="800000"/>
            <a:headEnd/>
            <a:tailEnd/>
          </a:ln>
          <a:effectLst>
            <a:outerShdw dist="107763" dir="18900000" algn="ctr" rotWithShape="0">
              <a:srgbClr val="808080">
                <a:alpha val="50000"/>
              </a:srgbClr>
            </a:outerShdw>
          </a:effectLst>
        </p:spPr>
        <p:txBody>
          <a:bodyPr/>
          <a:lstStyle/>
          <a:p>
            <a:pPr algn="ctr">
              <a:defRPr/>
            </a:pPr>
            <a:endParaRPr lang="en-US"/>
          </a:p>
        </p:txBody>
      </p:sp>
    </p:spTree>
    <p:extLst>
      <p:ext uri="{BB962C8B-B14F-4D97-AF65-F5344CB8AC3E}">
        <p14:creationId xmlns:p14="http://schemas.microsoft.com/office/powerpoint/2010/main" val="22926805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7830"/>
                                        </p:tgtEl>
                                        <p:attrNameLst>
                                          <p:attrName>style.visibility</p:attrName>
                                        </p:attrNameLst>
                                      </p:cBhvr>
                                      <p:to>
                                        <p:strVal val="visible"/>
                                      </p:to>
                                    </p:set>
                                    <p:animEffect transition="in" filter="blinds(horizontal)">
                                      <p:cBhvr>
                                        <p:cTn id="12" dur="500"/>
                                        <p:tgtEl>
                                          <p:spTgt spid="7783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7829"/>
                                        </p:tgtEl>
                                        <p:attrNameLst>
                                          <p:attrName>style.visibility</p:attrName>
                                        </p:attrNameLst>
                                      </p:cBhvr>
                                      <p:to>
                                        <p:strVal val="visible"/>
                                      </p:to>
                                    </p:set>
                                    <p:animEffect transition="in" filter="blinds(horizontal)">
                                      <p:cBhvr>
                                        <p:cTn id="17" dur="500"/>
                                        <p:tgtEl>
                                          <p:spTgt spid="778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9" grpId="0" animBg="1"/>
      <p:bldP spid="7783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WordArt 2"/>
          <p:cNvSpPr>
            <a:spLocks noChangeArrowheads="1" noChangeShapeType="1" noTextEdit="1"/>
          </p:cNvSpPr>
          <p:nvPr/>
        </p:nvSpPr>
        <p:spPr bwMode="auto">
          <a:xfrm>
            <a:off x="642938" y="500063"/>
            <a:ext cx="7924800" cy="600075"/>
          </a:xfrm>
          <a:prstGeom prst="rect">
            <a:avLst/>
          </a:prstGeom>
        </p:spPr>
        <p:txBody>
          <a:bodyPr wrap="none" fromWordArt="1">
            <a:prstTxWarp prst="textPlain">
              <a:avLst>
                <a:gd name="adj" fmla="val 50000"/>
              </a:avLst>
            </a:prstTxWarp>
          </a:bodyPr>
          <a:lstStyle/>
          <a:p>
            <a:pPr algn="ctr"/>
            <a:r>
              <a:rPr lang="en-US" sz="1400" kern="10">
                <a:ln w="9525">
                  <a:solidFill>
                    <a:srgbClr val="0000FF"/>
                  </a:solidFill>
                  <a:round/>
                  <a:headEnd/>
                  <a:tailEnd/>
                </a:ln>
                <a:solidFill>
                  <a:srgbClr val="FF0000"/>
                </a:solidFill>
                <a:latin typeface="Old English Text MT"/>
              </a:rPr>
              <a:t>Lingkungan  Operasional</a:t>
            </a:r>
          </a:p>
        </p:txBody>
      </p:sp>
      <p:sp>
        <p:nvSpPr>
          <p:cNvPr id="78851" name="Text Box 3"/>
          <p:cNvSpPr txBox="1">
            <a:spLocks noChangeArrowheads="1"/>
          </p:cNvSpPr>
          <p:nvPr/>
        </p:nvSpPr>
        <p:spPr bwMode="auto">
          <a:xfrm>
            <a:off x="1676400" y="1885950"/>
            <a:ext cx="5791200" cy="685800"/>
          </a:xfrm>
          <a:prstGeom prst="rect">
            <a:avLst/>
          </a:prstGeom>
          <a:solidFill>
            <a:srgbClr val="FFFF99"/>
          </a:solidFill>
          <a:ln w="9525">
            <a:solidFill>
              <a:srgbClr val="000000"/>
            </a:solidFill>
            <a:miter lim="800000"/>
            <a:headEnd/>
            <a:tailEnd/>
          </a:ln>
        </p:spPr>
        <p:txBody>
          <a:bodyPr/>
          <a:lstStyle/>
          <a:p>
            <a:pPr algn="just" eaLnBrk="1" hangingPunct="1">
              <a:defRPr/>
            </a:pPr>
            <a:r>
              <a:rPr lang="id-ID" sz="1200" dirty="0">
                <a:solidFill>
                  <a:schemeClr val="accent6">
                    <a:lumMod val="10000"/>
                  </a:schemeClr>
                </a:solidFill>
                <a:latin typeface="Arial" charset="0"/>
              </a:rPr>
              <a:t>Terdiri dari faktor-faktor dalam situasi persaingan yang mempengaruhi keberhasilan suatu perusahaan dalam mendapatkan sumber daya yang dibutuhkan atau dalam memasarkan produk dan jasanya secara menguntungkan</a:t>
            </a:r>
            <a:r>
              <a:rPr lang="id-ID" sz="1200" dirty="0">
                <a:latin typeface="Arial" charset="0"/>
              </a:rPr>
              <a:t>.</a:t>
            </a:r>
            <a:endParaRPr lang="en-US" dirty="0">
              <a:latin typeface="Arial" charset="0"/>
            </a:endParaRPr>
          </a:p>
        </p:txBody>
      </p:sp>
      <p:sp>
        <p:nvSpPr>
          <p:cNvPr id="78852" name="AutoShape 4"/>
          <p:cNvSpPr>
            <a:spLocks noChangeArrowheads="1"/>
          </p:cNvSpPr>
          <p:nvPr/>
        </p:nvSpPr>
        <p:spPr bwMode="auto">
          <a:xfrm>
            <a:off x="4402138" y="2676525"/>
            <a:ext cx="647700" cy="428625"/>
          </a:xfrm>
          <a:prstGeom prst="downArrow">
            <a:avLst>
              <a:gd name="adj1" fmla="val 50000"/>
              <a:gd name="adj2" fmla="val 25000"/>
            </a:avLst>
          </a:prstGeom>
          <a:solidFill>
            <a:srgbClr val="FFFF00"/>
          </a:solidFill>
          <a:ln w="9525">
            <a:solidFill>
              <a:srgbClr val="000000"/>
            </a:solidFill>
            <a:miter lim="800000"/>
            <a:headEnd/>
            <a:tailEnd/>
          </a:ln>
          <a:effectLst>
            <a:outerShdw dist="107763" dir="18900000" algn="ctr" rotWithShape="0">
              <a:srgbClr val="808080">
                <a:alpha val="50000"/>
              </a:srgbClr>
            </a:outerShdw>
          </a:effectLst>
        </p:spPr>
        <p:txBody>
          <a:bodyPr/>
          <a:lstStyle/>
          <a:p>
            <a:pPr algn="ctr">
              <a:defRPr/>
            </a:pPr>
            <a:endParaRPr lang="en-US"/>
          </a:p>
        </p:txBody>
      </p:sp>
      <p:sp>
        <p:nvSpPr>
          <p:cNvPr id="78853" name="Text Box 5"/>
          <p:cNvSpPr txBox="1">
            <a:spLocks noChangeArrowheads="1"/>
          </p:cNvSpPr>
          <p:nvPr/>
        </p:nvSpPr>
        <p:spPr bwMode="auto">
          <a:xfrm>
            <a:off x="2100263" y="3171825"/>
            <a:ext cx="4876800" cy="1185863"/>
          </a:xfrm>
          <a:prstGeom prst="rect">
            <a:avLst/>
          </a:prstGeom>
          <a:solidFill>
            <a:srgbClr val="FFFF99"/>
          </a:solidFill>
          <a:ln w="9525">
            <a:solidFill>
              <a:srgbClr val="000000"/>
            </a:solidFill>
            <a:miter lim="800000"/>
            <a:headEnd/>
            <a:tailEnd/>
          </a:ln>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id-ID" sz="1400" u="sng">
                <a:latin typeface="Arial" charset="0"/>
              </a:rPr>
              <a:t>Beberapa faktor terpenting</a:t>
            </a:r>
          </a:p>
          <a:p>
            <a:pPr eaLnBrk="1" hangingPunct="1"/>
            <a:r>
              <a:rPr lang="id-ID" sz="1400">
                <a:latin typeface="Arial" charset="0"/>
              </a:rPr>
              <a:t>1.Posisi Bersaing Perusahaan</a:t>
            </a:r>
          </a:p>
          <a:p>
            <a:pPr eaLnBrk="1" hangingPunct="1"/>
            <a:r>
              <a:rPr lang="id-ID" sz="1400">
                <a:latin typeface="Arial" charset="0"/>
              </a:rPr>
              <a:t>2.Komposisi Pelanggannya</a:t>
            </a:r>
          </a:p>
          <a:p>
            <a:pPr eaLnBrk="1" hangingPunct="1"/>
            <a:r>
              <a:rPr lang="id-ID" sz="1400">
                <a:latin typeface="Arial" charset="0"/>
              </a:rPr>
              <a:t>3.Reputasi di mata pemasok dan kreditor</a:t>
            </a:r>
          </a:p>
          <a:p>
            <a:pPr eaLnBrk="1" hangingPunct="1"/>
            <a:r>
              <a:rPr lang="id-ID" sz="1400">
                <a:latin typeface="Arial" charset="0"/>
              </a:rPr>
              <a:t>4.Kemampuan menarik Karyawan yang Berkemampuan</a:t>
            </a:r>
            <a:endParaRPr lang="en-US">
              <a:latin typeface="Arial" charset="0"/>
            </a:endParaRPr>
          </a:p>
        </p:txBody>
      </p:sp>
      <p:grpSp>
        <p:nvGrpSpPr>
          <p:cNvPr id="2" name="Group 6"/>
          <p:cNvGrpSpPr>
            <a:grpSpLocks/>
          </p:cNvGrpSpPr>
          <p:nvPr/>
        </p:nvGrpSpPr>
        <p:grpSpPr bwMode="auto">
          <a:xfrm>
            <a:off x="285750" y="4572000"/>
            <a:ext cx="8248650" cy="1785938"/>
            <a:chOff x="360" y="3672"/>
            <a:chExt cx="3672" cy="1728"/>
          </a:xfrm>
        </p:grpSpPr>
        <p:pic>
          <p:nvPicPr>
            <p:cNvPr id="59400" name="Picture 7" descr="g020814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0" y="3672"/>
              <a:ext cx="1656" cy="1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401" name="Text Box 8"/>
            <p:cNvSpPr txBox="1">
              <a:spLocks noChangeArrowheads="1"/>
            </p:cNvSpPr>
            <p:nvPr/>
          </p:nvSpPr>
          <p:spPr bwMode="auto">
            <a:xfrm>
              <a:off x="1440" y="4176"/>
              <a:ext cx="2592" cy="648"/>
            </a:xfrm>
            <a:prstGeom prst="rect">
              <a:avLst/>
            </a:prstGeom>
            <a:solidFill>
              <a:srgbClr val="A3FFFF">
                <a:alpha val="54117"/>
              </a:srgbClr>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A3FFFF"/>
              </a:extrusionClr>
            </a:sp3d>
          </p:spPr>
          <p:txBody>
            <a:bodyPr>
              <a:flatTx/>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eaLnBrk="1" hangingPunct="1"/>
              <a:r>
                <a:rPr lang="id-ID" sz="1400">
                  <a:latin typeface="Arial" charset="0"/>
                </a:rPr>
                <a:t>“</a:t>
              </a:r>
              <a:r>
                <a:rPr lang="id-ID" sz="1400">
                  <a:solidFill>
                    <a:srgbClr val="FF0000"/>
                  </a:solidFill>
                  <a:latin typeface="Arial" charset="0"/>
                </a:rPr>
                <a:t>Lingkungan Operasional</a:t>
              </a:r>
              <a:r>
                <a:rPr lang="id-ID" sz="1400">
                  <a:latin typeface="Arial" charset="0"/>
                </a:rPr>
                <a:t>” biasanya jauh lebih </a:t>
              </a:r>
              <a:r>
                <a:rPr lang="id-ID" sz="1400" u="sng">
                  <a:latin typeface="Arial" charset="0"/>
                </a:rPr>
                <a:t>dapat dipengaruhi</a:t>
              </a:r>
              <a:r>
                <a:rPr lang="id-ID" sz="1400">
                  <a:latin typeface="Arial" charset="0"/>
                </a:rPr>
                <a:t> atau dikendalikan  ketimbang  “lingkungan jauh” (remote).</a:t>
              </a:r>
              <a:endParaRPr lang="en-US">
                <a:latin typeface="Arial" charset="0"/>
              </a:endParaRPr>
            </a:p>
          </p:txBody>
        </p:sp>
      </p:grpSp>
      <p:sp>
        <p:nvSpPr>
          <p:cNvPr id="78857" name="Text Box 9"/>
          <p:cNvSpPr txBox="1">
            <a:spLocks noChangeArrowheads="1"/>
          </p:cNvSpPr>
          <p:nvPr/>
        </p:nvSpPr>
        <p:spPr bwMode="auto">
          <a:xfrm>
            <a:off x="995363" y="1284288"/>
            <a:ext cx="5108575" cy="369887"/>
          </a:xfrm>
          <a:prstGeom prst="rect">
            <a:avLst/>
          </a:prstGeom>
          <a:noFill/>
          <a:ln w="9525">
            <a:noFill/>
            <a:miter lim="800000"/>
            <a:headEnd/>
            <a:tailEnd/>
          </a:ln>
        </p:spPr>
        <p:txBody>
          <a:bodyPr wrap="none">
            <a:spAutoFit/>
          </a:bodyPr>
          <a:lstStyle/>
          <a:p>
            <a:pPr eaLnBrk="1" hangingPunct="1">
              <a:defRPr/>
            </a:pPr>
            <a:r>
              <a:rPr lang="en-US" dirty="0">
                <a:solidFill>
                  <a:schemeClr val="accent6">
                    <a:lumMod val="10000"/>
                  </a:schemeClr>
                </a:solidFill>
                <a:latin typeface="Arial" charset="0"/>
              </a:rPr>
              <a:t>(= </a:t>
            </a:r>
            <a:r>
              <a:rPr lang="en-US" dirty="0" err="1">
                <a:solidFill>
                  <a:schemeClr val="accent6">
                    <a:lumMod val="10000"/>
                  </a:schemeClr>
                </a:solidFill>
                <a:latin typeface="Arial" charset="0"/>
              </a:rPr>
              <a:t>Lingkungan</a:t>
            </a:r>
            <a:r>
              <a:rPr lang="en-US" dirty="0">
                <a:solidFill>
                  <a:schemeClr val="accent6">
                    <a:lumMod val="10000"/>
                  </a:schemeClr>
                </a:solidFill>
                <a:latin typeface="Arial" charset="0"/>
              </a:rPr>
              <a:t> </a:t>
            </a:r>
            <a:r>
              <a:rPr lang="en-US" dirty="0" err="1">
                <a:solidFill>
                  <a:schemeClr val="accent6">
                    <a:lumMod val="10000"/>
                  </a:schemeClr>
                </a:solidFill>
                <a:latin typeface="Arial" charset="0"/>
              </a:rPr>
              <a:t>Persaingan</a:t>
            </a:r>
            <a:r>
              <a:rPr lang="en-US" dirty="0">
                <a:solidFill>
                  <a:schemeClr val="accent6">
                    <a:lumMod val="10000"/>
                  </a:schemeClr>
                </a:solidFill>
                <a:latin typeface="Arial" charset="0"/>
              </a:rPr>
              <a:t>,= </a:t>
            </a:r>
            <a:r>
              <a:rPr lang="en-US" dirty="0" err="1">
                <a:solidFill>
                  <a:schemeClr val="accent6">
                    <a:lumMod val="10000"/>
                  </a:schemeClr>
                </a:solidFill>
                <a:latin typeface="Arial" charset="0"/>
              </a:rPr>
              <a:t>Lingkungan</a:t>
            </a:r>
            <a:r>
              <a:rPr lang="en-US" dirty="0">
                <a:solidFill>
                  <a:schemeClr val="accent6">
                    <a:lumMod val="10000"/>
                  </a:schemeClr>
                </a:solidFill>
                <a:latin typeface="Arial" charset="0"/>
              </a:rPr>
              <a:t> </a:t>
            </a:r>
            <a:r>
              <a:rPr lang="en-US" dirty="0" err="1">
                <a:solidFill>
                  <a:schemeClr val="accent6">
                    <a:lumMod val="10000"/>
                  </a:schemeClr>
                </a:solidFill>
                <a:latin typeface="Arial" charset="0"/>
              </a:rPr>
              <a:t>Tugas</a:t>
            </a:r>
            <a:r>
              <a:rPr lang="en-US" dirty="0">
                <a:solidFill>
                  <a:schemeClr val="accent6">
                    <a:lumMod val="10000"/>
                  </a:schemeClr>
                </a:solidFill>
                <a:latin typeface="Arial" charset="0"/>
              </a:rPr>
              <a:t>)</a:t>
            </a:r>
          </a:p>
        </p:txBody>
      </p:sp>
    </p:spTree>
    <p:extLst>
      <p:ext uri="{BB962C8B-B14F-4D97-AF65-F5344CB8AC3E}">
        <p14:creationId xmlns:p14="http://schemas.microsoft.com/office/powerpoint/2010/main" val="22854192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8850"/>
                                        </p:tgtEl>
                                        <p:attrNameLst>
                                          <p:attrName>style.visibility</p:attrName>
                                        </p:attrNameLst>
                                      </p:cBhvr>
                                      <p:to>
                                        <p:strVal val="visible"/>
                                      </p:to>
                                    </p:set>
                                    <p:animEffect transition="in" filter="blinds(horizontal)">
                                      <p:cBhvr>
                                        <p:cTn id="7" dur="500"/>
                                        <p:tgtEl>
                                          <p:spTgt spid="788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8857"/>
                                        </p:tgtEl>
                                        <p:attrNameLst>
                                          <p:attrName>style.visibility</p:attrName>
                                        </p:attrNameLst>
                                      </p:cBhvr>
                                      <p:to>
                                        <p:strVal val="visible"/>
                                      </p:to>
                                    </p:set>
                                    <p:animEffect transition="in" filter="blinds(horizontal)">
                                      <p:cBhvr>
                                        <p:cTn id="12" dur="500"/>
                                        <p:tgtEl>
                                          <p:spTgt spid="7885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8851"/>
                                        </p:tgtEl>
                                        <p:attrNameLst>
                                          <p:attrName>style.visibility</p:attrName>
                                        </p:attrNameLst>
                                      </p:cBhvr>
                                      <p:to>
                                        <p:strVal val="visible"/>
                                      </p:to>
                                    </p:set>
                                    <p:animEffect transition="in" filter="blinds(horizontal)">
                                      <p:cBhvr>
                                        <p:cTn id="17" dur="500"/>
                                        <p:tgtEl>
                                          <p:spTgt spid="7885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8852"/>
                                        </p:tgtEl>
                                        <p:attrNameLst>
                                          <p:attrName>style.visibility</p:attrName>
                                        </p:attrNameLst>
                                      </p:cBhvr>
                                      <p:to>
                                        <p:strVal val="visible"/>
                                      </p:to>
                                    </p:set>
                                    <p:animEffect transition="in" filter="blinds(horizontal)">
                                      <p:cBhvr>
                                        <p:cTn id="22" dur="500"/>
                                        <p:tgtEl>
                                          <p:spTgt spid="7885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8853"/>
                                        </p:tgtEl>
                                        <p:attrNameLst>
                                          <p:attrName>style.visibility</p:attrName>
                                        </p:attrNameLst>
                                      </p:cBhvr>
                                      <p:to>
                                        <p:strVal val="visible"/>
                                      </p:to>
                                    </p:set>
                                    <p:animEffect transition="in" filter="blinds(horizontal)">
                                      <p:cBhvr>
                                        <p:cTn id="27" dur="500"/>
                                        <p:tgtEl>
                                          <p:spTgt spid="7885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blinds(horizontal)">
                                      <p:cBhvr>
                                        <p:cTn id="3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animBg="1"/>
      <p:bldP spid="78851" grpId="0" animBg="1"/>
      <p:bldP spid="78852" grpId="0" animBg="1"/>
      <p:bldP spid="78853" grpId="0" animBg="1"/>
      <p:bldP spid="7885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ext Box 2"/>
          <p:cNvSpPr txBox="1">
            <a:spLocks noChangeArrowheads="1"/>
          </p:cNvSpPr>
          <p:nvPr/>
        </p:nvSpPr>
        <p:spPr bwMode="auto">
          <a:xfrm>
            <a:off x="711200" y="1171575"/>
            <a:ext cx="5029200" cy="942975"/>
          </a:xfrm>
          <a:prstGeom prst="rect">
            <a:avLst/>
          </a:prstGeom>
          <a:solidFill>
            <a:srgbClr val="FFFF99"/>
          </a:solidFill>
          <a:ln w="9525">
            <a:solidFill>
              <a:srgbClr val="000000"/>
            </a:solidFill>
            <a:miter lim="800000"/>
            <a:headEnd/>
            <a:tailEnd/>
          </a:ln>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eaLnBrk="1" hangingPunct="1"/>
            <a:r>
              <a:rPr lang="id-ID" sz="1400" u="sng">
                <a:solidFill>
                  <a:srgbClr val="0000FF"/>
                </a:solidFill>
                <a:latin typeface="Times New Roman" pitchFamily="18" charset="0"/>
              </a:rPr>
              <a:t>Posisi Bersaing</a:t>
            </a:r>
          </a:p>
          <a:p>
            <a:pPr algn="just" eaLnBrk="1" hangingPunct="1"/>
            <a:r>
              <a:rPr lang="id-ID" sz="1400">
                <a:latin typeface="Times New Roman" pitchFamily="18" charset="0"/>
              </a:rPr>
              <a:t>Menilai posisi bersaing dapat meningkatkan kesempatan perusahaan untuk merancang strategi yang mengoptimalkan peluang yang muncul dari lingkungan</a:t>
            </a:r>
            <a:endParaRPr lang="en-US" sz="1400">
              <a:latin typeface="Times New Roman" pitchFamily="18" charset="0"/>
            </a:endParaRPr>
          </a:p>
        </p:txBody>
      </p:sp>
      <p:sp>
        <p:nvSpPr>
          <p:cNvPr id="79875" name="Text Box 3"/>
          <p:cNvSpPr txBox="1">
            <a:spLocks noChangeArrowheads="1"/>
          </p:cNvSpPr>
          <p:nvPr/>
        </p:nvSpPr>
        <p:spPr bwMode="auto">
          <a:xfrm>
            <a:off x="4214813" y="2786063"/>
            <a:ext cx="4643437" cy="3714750"/>
          </a:xfrm>
          <a:prstGeom prst="rect">
            <a:avLst/>
          </a:prstGeom>
          <a:solidFill>
            <a:srgbClr val="FFFF99"/>
          </a:solidFill>
          <a:ln w="9525">
            <a:solidFill>
              <a:srgbClr val="000000"/>
            </a:solidFill>
            <a:miter lim="800000"/>
            <a:headEnd/>
            <a:tailEnd/>
          </a:ln>
        </p:spPr>
        <p:txBody>
          <a:bodyPr/>
          <a:lstStyle>
            <a:lvl1pPr>
              <a:defRPr>
                <a:solidFill>
                  <a:schemeClr val="tx1"/>
                </a:solidFill>
                <a:latin typeface="Verdana" pitchFamily="34" charset="0"/>
              </a:defRPr>
            </a:lvl1pPr>
            <a:lvl2pPr>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id-ID" sz="1400" u="sng">
                <a:solidFill>
                  <a:srgbClr val="0000FF"/>
                </a:solidFill>
                <a:latin typeface="Times New Roman" pitchFamily="18" charset="0"/>
              </a:rPr>
              <a:t>Kriteria yang sering tercakup</a:t>
            </a:r>
            <a:endParaRPr lang="id-ID" sz="1400">
              <a:solidFill>
                <a:srgbClr val="0000FF"/>
              </a:solidFill>
              <a:latin typeface="Times New Roman" pitchFamily="18" charset="0"/>
            </a:endParaRPr>
          </a:p>
          <a:p>
            <a:pPr eaLnBrk="1" hangingPunct="1"/>
            <a:r>
              <a:rPr lang="id-ID" sz="1400">
                <a:latin typeface="Times New Roman" pitchFamily="18" charset="0"/>
              </a:rPr>
              <a:t>1.Bagian pasar</a:t>
            </a:r>
          </a:p>
          <a:p>
            <a:pPr eaLnBrk="1" hangingPunct="1"/>
            <a:r>
              <a:rPr lang="id-ID" sz="1400">
                <a:latin typeface="Times New Roman" pitchFamily="18" charset="0"/>
              </a:rPr>
              <a:t>2.Kelebaran lini produk</a:t>
            </a:r>
          </a:p>
          <a:p>
            <a:pPr eaLnBrk="1" hangingPunct="1"/>
            <a:r>
              <a:rPr lang="id-ID" sz="1400">
                <a:latin typeface="Times New Roman" pitchFamily="18" charset="0"/>
              </a:rPr>
              <a:t>3.Efektifitas distribusi penjualan</a:t>
            </a:r>
          </a:p>
          <a:p>
            <a:pPr lvl="1" eaLnBrk="1" hangingPunct="1"/>
            <a:r>
              <a:rPr lang="id-ID" sz="1400">
                <a:latin typeface="Times New Roman" pitchFamily="18" charset="0"/>
              </a:rPr>
              <a:t>4.Keunggulan dalam hal penguasaan hubungan dengan pelanggan-pelanggan penting</a:t>
            </a:r>
          </a:p>
          <a:p>
            <a:pPr lvl="1" eaLnBrk="1" hangingPunct="1"/>
            <a:r>
              <a:rPr lang="id-ID" sz="1400">
                <a:latin typeface="Times New Roman" pitchFamily="18" charset="0"/>
              </a:rPr>
              <a:t>5.Daya saing harga</a:t>
            </a:r>
          </a:p>
          <a:p>
            <a:pPr lvl="1" eaLnBrk="1" hangingPunct="1"/>
            <a:r>
              <a:rPr lang="id-ID" sz="1400">
                <a:latin typeface="Times New Roman" pitchFamily="18" charset="0"/>
              </a:rPr>
              <a:t>6.Efektifitas iklan dan promosi</a:t>
            </a:r>
          </a:p>
          <a:p>
            <a:pPr lvl="1" eaLnBrk="1" hangingPunct="1"/>
            <a:r>
              <a:rPr lang="id-ID" sz="1400">
                <a:latin typeface="Times New Roman" pitchFamily="18" charset="0"/>
              </a:rPr>
              <a:t>7.Lokasi dan usia fasilitas</a:t>
            </a:r>
          </a:p>
          <a:p>
            <a:pPr lvl="1" eaLnBrk="1" hangingPunct="1"/>
            <a:r>
              <a:rPr lang="id-ID" sz="1400">
                <a:latin typeface="Times New Roman" pitchFamily="18" charset="0"/>
              </a:rPr>
              <a:t>8.Kapasitas dan produktifitas</a:t>
            </a:r>
          </a:p>
          <a:p>
            <a:pPr lvl="1" eaLnBrk="1" hangingPunct="1"/>
            <a:r>
              <a:rPr lang="id-ID" sz="1400">
                <a:latin typeface="Times New Roman" pitchFamily="18" charset="0"/>
              </a:rPr>
              <a:t>9.Pengalaman</a:t>
            </a:r>
          </a:p>
          <a:p>
            <a:pPr lvl="1" eaLnBrk="1" hangingPunct="1"/>
            <a:r>
              <a:rPr lang="id-ID" sz="1400">
                <a:latin typeface="Times New Roman" pitchFamily="18" charset="0"/>
              </a:rPr>
              <a:t>10.Biaya bahan baku</a:t>
            </a:r>
          </a:p>
          <a:p>
            <a:pPr lvl="1" eaLnBrk="1" hangingPunct="1"/>
            <a:r>
              <a:rPr lang="id-ID" sz="1400">
                <a:latin typeface="Times New Roman" pitchFamily="18" charset="0"/>
              </a:rPr>
              <a:t>11.Posisi keuangan</a:t>
            </a:r>
          </a:p>
          <a:p>
            <a:pPr lvl="1" eaLnBrk="1" hangingPunct="1"/>
            <a:r>
              <a:rPr lang="id-ID" sz="1400">
                <a:latin typeface="Times New Roman" pitchFamily="18" charset="0"/>
              </a:rPr>
              <a:t>12.Kualitas relatif produk</a:t>
            </a:r>
          </a:p>
          <a:p>
            <a:pPr lvl="1" eaLnBrk="1" hangingPunct="1"/>
            <a:r>
              <a:rPr lang="id-ID" sz="1400">
                <a:latin typeface="Times New Roman" pitchFamily="18" charset="0"/>
              </a:rPr>
              <a:t>13.Posisi R&amp;D</a:t>
            </a:r>
          </a:p>
          <a:p>
            <a:pPr lvl="1" eaLnBrk="1" hangingPunct="1"/>
            <a:r>
              <a:rPr lang="id-ID" sz="1400">
                <a:latin typeface="Times New Roman" pitchFamily="18" charset="0"/>
              </a:rPr>
              <a:t>14.Kaliber sumber daya manusia</a:t>
            </a:r>
          </a:p>
          <a:p>
            <a:pPr lvl="1" eaLnBrk="1" hangingPunct="1"/>
            <a:r>
              <a:rPr lang="id-ID" sz="1400">
                <a:latin typeface="Times New Roman" pitchFamily="18" charset="0"/>
              </a:rPr>
              <a:t>15.Citra secara umum</a:t>
            </a:r>
          </a:p>
          <a:p>
            <a:pPr eaLnBrk="1" hangingPunct="1"/>
            <a:endParaRPr lang="en-US" sz="1200">
              <a:latin typeface="Times New Roman" pitchFamily="18" charset="0"/>
            </a:endParaRPr>
          </a:p>
        </p:txBody>
      </p:sp>
      <p:sp>
        <p:nvSpPr>
          <p:cNvPr id="79876" name="AutoShape 4"/>
          <p:cNvSpPr>
            <a:spLocks noChangeArrowheads="1"/>
          </p:cNvSpPr>
          <p:nvPr/>
        </p:nvSpPr>
        <p:spPr bwMode="auto">
          <a:xfrm rot="-534645">
            <a:off x="2540000" y="2371725"/>
            <a:ext cx="1524000" cy="1971675"/>
          </a:xfrm>
          <a:prstGeom prst="curvedRightArrow">
            <a:avLst>
              <a:gd name="adj1" fmla="val 28618"/>
              <a:gd name="adj2" fmla="val 51750"/>
              <a:gd name="adj3" fmla="val 33333"/>
            </a:avLst>
          </a:prstGeom>
          <a:solidFill>
            <a:srgbClr val="C0C0C0"/>
          </a:solidFill>
          <a:ln w="9525">
            <a:solidFill>
              <a:srgbClr val="000000"/>
            </a:solidFill>
            <a:miter lim="800000"/>
            <a:headEnd/>
            <a:tailEnd/>
          </a:ln>
        </p:spPr>
        <p:txBody>
          <a:bodyPr/>
          <a:lstStyle/>
          <a:p>
            <a:pPr algn="ctr"/>
            <a:endParaRPr lang="en-US"/>
          </a:p>
        </p:txBody>
      </p:sp>
      <p:sp>
        <p:nvSpPr>
          <p:cNvPr id="79877" name="WordArt 5"/>
          <p:cNvSpPr>
            <a:spLocks noChangeArrowheads="1" noChangeShapeType="1" noTextEdit="1"/>
          </p:cNvSpPr>
          <p:nvPr/>
        </p:nvSpPr>
        <p:spPr bwMode="auto">
          <a:xfrm>
            <a:off x="1117600" y="400050"/>
            <a:ext cx="3352800" cy="438150"/>
          </a:xfrm>
          <a:prstGeom prst="rect">
            <a:avLst/>
          </a:prstGeom>
        </p:spPr>
        <p:txBody>
          <a:bodyPr wrap="none" fromWordArt="1">
            <a:prstTxWarp prst="textPlain">
              <a:avLst>
                <a:gd name="adj" fmla="val 50000"/>
              </a:avLst>
            </a:prstTxWarp>
          </a:bodyPr>
          <a:lstStyle/>
          <a:p>
            <a:pPr algn="ctr"/>
            <a:r>
              <a:rPr lang="en-US" sz="1200" kern="10">
                <a:ln w="9525">
                  <a:solidFill>
                    <a:srgbClr val="000000"/>
                  </a:solidFill>
                  <a:round/>
                  <a:headEnd/>
                  <a:tailEnd/>
                </a:ln>
                <a:solidFill>
                  <a:srgbClr val="FFFFFF"/>
                </a:solidFill>
                <a:latin typeface="Courier New"/>
                <a:cs typeface="Courier New"/>
              </a:rPr>
              <a:t>Posisi Bersaing</a:t>
            </a:r>
          </a:p>
        </p:txBody>
      </p:sp>
    </p:spTree>
    <p:extLst>
      <p:ext uri="{BB962C8B-B14F-4D97-AF65-F5344CB8AC3E}">
        <p14:creationId xmlns:p14="http://schemas.microsoft.com/office/powerpoint/2010/main" val="15147408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9877"/>
                                        </p:tgtEl>
                                        <p:attrNameLst>
                                          <p:attrName>style.visibility</p:attrName>
                                        </p:attrNameLst>
                                      </p:cBhvr>
                                      <p:to>
                                        <p:strVal val="visible"/>
                                      </p:to>
                                    </p:set>
                                    <p:animEffect transition="in" filter="blinds(horizontal)">
                                      <p:cBhvr>
                                        <p:cTn id="7" dur="500"/>
                                        <p:tgtEl>
                                          <p:spTgt spid="7987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9874"/>
                                        </p:tgtEl>
                                        <p:attrNameLst>
                                          <p:attrName>style.visibility</p:attrName>
                                        </p:attrNameLst>
                                      </p:cBhvr>
                                      <p:to>
                                        <p:strVal val="visible"/>
                                      </p:to>
                                    </p:set>
                                    <p:animEffect transition="in" filter="blinds(horizontal)">
                                      <p:cBhvr>
                                        <p:cTn id="12" dur="500"/>
                                        <p:tgtEl>
                                          <p:spTgt spid="7987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9876"/>
                                        </p:tgtEl>
                                        <p:attrNameLst>
                                          <p:attrName>style.visibility</p:attrName>
                                        </p:attrNameLst>
                                      </p:cBhvr>
                                      <p:to>
                                        <p:strVal val="visible"/>
                                      </p:to>
                                    </p:set>
                                    <p:animEffect transition="in" filter="blinds(horizontal)">
                                      <p:cBhvr>
                                        <p:cTn id="17" dur="500"/>
                                        <p:tgtEl>
                                          <p:spTgt spid="7987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9875"/>
                                        </p:tgtEl>
                                        <p:attrNameLst>
                                          <p:attrName>style.visibility</p:attrName>
                                        </p:attrNameLst>
                                      </p:cBhvr>
                                      <p:to>
                                        <p:strVal val="visible"/>
                                      </p:to>
                                    </p:set>
                                    <p:animEffect transition="in" filter="blinds(horizontal)">
                                      <p:cBhvr>
                                        <p:cTn id="22" dur="500"/>
                                        <p:tgtEl>
                                          <p:spTgt spid="798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animBg="1"/>
      <p:bldP spid="79875" grpId="0" animBg="1"/>
      <p:bldP spid="79876" grpId="0" animBg="1"/>
      <p:bldP spid="7987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WordArt 2"/>
          <p:cNvSpPr>
            <a:spLocks noChangeArrowheads="1" noChangeShapeType="1" noTextEdit="1"/>
          </p:cNvSpPr>
          <p:nvPr/>
        </p:nvSpPr>
        <p:spPr bwMode="auto">
          <a:xfrm>
            <a:off x="914400" y="114300"/>
            <a:ext cx="3352800" cy="438150"/>
          </a:xfrm>
          <a:prstGeom prst="rect">
            <a:avLst/>
          </a:prstGeom>
        </p:spPr>
        <p:txBody>
          <a:bodyPr wrap="none" fromWordArt="1">
            <a:prstTxWarp prst="textPlain">
              <a:avLst>
                <a:gd name="adj" fmla="val 50000"/>
              </a:avLst>
            </a:prstTxWarp>
          </a:bodyPr>
          <a:lstStyle/>
          <a:p>
            <a:pPr algn="ctr"/>
            <a:r>
              <a:rPr lang="en-US" sz="1200" kern="10">
                <a:ln w="9525">
                  <a:solidFill>
                    <a:srgbClr val="FF9900"/>
                  </a:solidFill>
                  <a:round/>
                  <a:headEnd/>
                  <a:tailEnd/>
                </a:ln>
                <a:solidFill>
                  <a:srgbClr val="FFCC00"/>
                </a:solidFill>
                <a:latin typeface="Courier New"/>
                <a:cs typeface="Courier New"/>
              </a:rPr>
              <a:t>Profil Pelanggan</a:t>
            </a:r>
          </a:p>
        </p:txBody>
      </p:sp>
      <p:sp>
        <p:nvSpPr>
          <p:cNvPr id="80899" name="Text Box 3"/>
          <p:cNvSpPr txBox="1">
            <a:spLocks noChangeArrowheads="1"/>
          </p:cNvSpPr>
          <p:nvPr/>
        </p:nvSpPr>
        <p:spPr bwMode="auto">
          <a:xfrm>
            <a:off x="2032000" y="857250"/>
            <a:ext cx="5638800" cy="600075"/>
          </a:xfrm>
          <a:prstGeom prst="rect">
            <a:avLst/>
          </a:prstGeom>
          <a:solidFill>
            <a:srgbClr val="FFFF99">
              <a:alpha val="67058"/>
            </a:srgbClr>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FF99"/>
            </a:extrusionClr>
          </a:sp3d>
        </p:spPr>
        <p:txBody>
          <a:bodyPr>
            <a:flatTx/>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eaLnBrk="1" hangingPunct="1"/>
            <a:r>
              <a:rPr lang="id-ID" sz="1600">
                <a:latin typeface="Times New Roman" pitchFamily="18" charset="0"/>
              </a:rPr>
              <a:t>Hasil paling lemah dalam menganalisis lingkungan operasional adalah pemahaman terhadap pelanggan perusahaan</a:t>
            </a:r>
            <a:endParaRPr lang="en-US">
              <a:latin typeface="Times New Roman" pitchFamily="18" charset="0"/>
            </a:endParaRPr>
          </a:p>
        </p:txBody>
      </p:sp>
      <p:sp>
        <p:nvSpPr>
          <p:cNvPr id="80900" name="Text Box 4"/>
          <p:cNvSpPr txBox="1">
            <a:spLocks noChangeArrowheads="1"/>
          </p:cNvSpPr>
          <p:nvPr/>
        </p:nvSpPr>
        <p:spPr bwMode="auto">
          <a:xfrm>
            <a:off x="2913063" y="2124075"/>
            <a:ext cx="3962400" cy="857250"/>
          </a:xfrm>
          <a:prstGeom prst="rect">
            <a:avLst/>
          </a:prstGeom>
          <a:solidFill>
            <a:srgbClr val="FFFF99">
              <a:alpha val="50195"/>
            </a:srgbClr>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FF99"/>
            </a:extrusionClr>
          </a:sp3d>
        </p:spPr>
        <p:txBody>
          <a:bodyPr>
            <a:flatTx/>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id-ID" sz="1600">
                <a:latin typeface="Times New Roman" pitchFamily="18" charset="0"/>
              </a:rPr>
              <a:t>Geografis</a:t>
            </a:r>
          </a:p>
          <a:p>
            <a:pPr eaLnBrk="1" hangingPunct="1"/>
            <a:r>
              <a:rPr lang="id-ID" sz="1600">
                <a:latin typeface="Times New Roman" pitchFamily="18" charset="0"/>
              </a:rPr>
              <a:t>        Demografis</a:t>
            </a:r>
          </a:p>
          <a:p>
            <a:pPr eaLnBrk="1" hangingPunct="1"/>
            <a:r>
              <a:rPr lang="id-ID" sz="1600">
                <a:latin typeface="Times New Roman" pitchFamily="18" charset="0"/>
              </a:rPr>
              <a:t>                 Psikografis</a:t>
            </a:r>
          </a:p>
          <a:p>
            <a:pPr eaLnBrk="1" hangingPunct="1"/>
            <a:r>
              <a:rPr lang="id-ID" sz="1600">
                <a:latin typeface="Times New Roman" pitchFamily="18" charset="0"/>
              </a:rPr>
              <a:t>                         Perilaku Pembeli</a:t>
            </a:r>
            <a:endParaRPr lang="en-US">
              <a:latin typeface="Times New Roman" pitchFamily="18" charset="0"/>
            </a:endParaRPr>
          </a:p>
        </p:txBody>
      </p:sp>
      <p:sp>
        <p:nvSpPr>
          <p:cNvPr id="80901" name="AutoShape 5"/>
          <p:cNvSpPr>
            <a:spLocks noChangeArrowheads="1"/>
          </p:cNvSpPr>
          <p:nvPr/>
        </p:nvSpPr>
        <p:spPr bwMode="auto">
          <a:xfrm>
            <a:off x="4470400" y="1543050"/>
            <a:ext cx="647700" cy="428625"/>
          </a:xfrm>
          <a:prstGeom prst="downArrow">
            <a:avLst>
              <a:gd name="adj1" fmla="val 50000"/>
              <a:gd name="adj2" fmla="val 25000"/>
            </a:avLst>
          </a:prstGeom>
          <a:solidFill>
            <a:srgbClr val="C0C0C0"/>
          </a:solidFill>
          <a:ln w="9525">
            <a:solidFill>
              <a:srgbClr val="000000"/>
            </a:solidFill>
            <a:miter lim="800000"/>
            <a:headEnd/>
            <a:tailEnd/>
          </a:ln>
          <a:effectLst>
            <a:outerShdw dist="107763" dir="18900000" algn="ctr" rotWithShape="0">
              <a:srgbClr val="808080">
                <a:alpha val="50000"/>
              </a:srgbClr>
            </a:outerShdw>
          </a:effectLst>
        </p:spPr>
        <p:txBody>
          <a:bodyPr/>
          <a:lstStyle/>
          <a:p>
            <a:pPr algn="ctr">
              <a:defRPr/>
            </a:pPr>
            <a:endParaRPr lang="en-US"/>
          </a:p>
        </p:txBody>
      </p:sp>
      <p:sp>
        <p:nvSpPr>
          <p:cNvPr id="80902" name="WordArt 6"/>
          <p:cNvSpPr>
            <a:spLocks noChangeArrowheads="1" noChangeShapeType="1" noTextEdit="1"/>
          </p:cNvSpPr>
          <p:nvPr/>
        </p:nvSpPr>
        <p:spPr bwMode="auto">
          <a:xfrm>
            <a:off x="508000" y="3686175"/>
            <a:ext cx="3352800" cy="266700"/>
          </a:xfrm>
          <a:prstGeom prst="rect">
            <a:avLst/>
          </a:prstGeom>
        </p:spPr>
        <p:txBody>
          <a:bodyPr wrap="none" fromWordArt="1">
            <a:prstTxWarp prst="textPlain">
              <a:avLst>
                <a:gd name="adj" fmla="val 50000"/>
              </a:avLst>
            </a:prstTxWarp>
          </a:bodyPr>
          <a:lstStyle/>
          <a:p>
            <a:pPr algn="ctr"/>
            <a:r>
              <a:rPr lang="en-US" sz="1200" kern="10">
                <a:ln w="9525">
                  <a:solidFill>
                    <a:srgbClr val="33CCCC"/>
                  </a:solidFill>
                  <a:round/>
                  <a:headEnd/>
                  <a:tailEnd/>
                </a:ln>
                <a:solidFill>
                  <a:srgbClr val="3366FF"/>
                </a:solidFill>
                <a:latin typeface="Courier New"/>
                <a:cs typeface="Courier New"/>
              </a:rPr>
              <a:t>Pemasok</a:t>
            </a:r>
          </a:p>
        </p:txBody>
      </p:sp>
      <p:grpSp>
        <p:nvGrpSpPr>
          <p:cNvPr id="2" name="Group 7"/>
          <p:cNvGrpSpPr>
            <a:grpSpLocks/>
          </p:cNvGrpSpPr>
          <p:nvPr/>
        </p:nvGrpSpPr>
        <p:grpSpPr bwMode="auto">
          <a:xfrm>
            <a:off x="203200" y="3086100"/>
            <a:ext cx="8839200" cy="3771900"/>
            <a:chOff x="96" y="2592"/>
            <a:chExt cx="4176" cy="3168"/>
          </a:xfrm>
        </p:grpSpPr>
        <p:pic>
          <p:nvPicPr>
            <p:cNvPr id="61448" name="Picture 8" descr="g110883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88" y="2592"/>
              <a:ext cx="1584" cy="3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49" name="Picture 9" descr="g090227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96" y="2952"/>
              <a:ext cx="1786" cy="2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50" name="Text Box 10"/>
            <p:cNvSpPr txBox="1">
              <a:spLocks noChangeArrowheads="1"/>
            </p:cNvSpPr>
            <p:nvPr/>
          </p:nvSpPr>
          <p:spPr bwMode="auto">
            <a:xfrm>
              <a:off x="96" y="3816"/>
              <a:ext cx="2880" cy="1080"/>
            </a:xfrm>
            <a:prstGeom prst="rect">
              <a:avLst/>
            </a:prstGeom>
            <a:solidFill>
              <a:srgbClr val="CCFFFF"/>
            </a:solidFill>
            <a:ln w="9525">
              <a:solidFill>
                <a:srgbClr val="000000"/>
              </a:solidFill>
              <a:miter lim="800000"/>
              <a:headEnd/>
              <a:tailEnd/>
            </a:ln>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eaLnBrk="1" hangingPunct="1"/>
              <a:r>
                <a:rPr lang="id-ID" sz="1600">
                  <a:latin typeface="Times New Roman" pitchFamily="18" charset="0"/>
                </a:rPr>
                <a:t>Hubungan yang dapat diandalkan antara suatu perusahaan dan pemasoknya sangat penting bagi kelangsungan hidup dan pertumbuhan jangka panjang perusahaan. Perusahaan selalu bergantung pada pemasok untuk dukungan keuangan, layanan, bahan baku, dan peralatan</a:t>
              </a:r>
              <a:endParaRPr lang="en-US">
                <a:latin typeface="Times New Roman" pitchFamily="18" charset="0"/>
              </a:endParaRPr>
            </a:p>
          </p:txBody>
        </p:sp>
        <p:grpSp>
          <p:nvGrpSpPr>
            <p:cNvPr id="61451" name="Group 11"/>
            <p:cNvGrpSpPr>
              <a:grpSpLocks/>
            </p:cNvGrpSpPr>
            <p:nvPr/>
          </p:nvGrpSpPr>
          <p:grpSpPr bwMode="auto">
            <a:xfrm>
              <a:off x="3048" y="4464"/>
              <a:ext cx="912" cy="580"/>
              <a:chOff x="4497" y="2700"/>
              <a:chExt cx="2880" cy="2735"/>
            </a:xfrm>
          </p:grpSpPr>
          <p:pic>
            <p:nvPicPr>
              <p:cNvPr id="61457" name="Picture 12" descr="DOLARBIL"/>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97" y="4130"/>
                <a:ext cx="2159"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58" name="Picture 13" descr="DOLARBIL"/>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57" y="3846"/>
                <a:ext cx="2160"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59" name="Picture 14" descr="DOLARBIL"/>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18" y="3420"/>
                <a:ext cx="2159"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60" name="Picture 15" descr="DOLARBIL"/>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17" y="2700"/>
                <a:ext cx="2159"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1452" name="Group 16"/>
            <p:cNvGrpSpPr>
              <a:grpSpLocks/>
            </p:cNvGrpSpPr>
            <p:nvPr/>
          </p:nvGrpSpPr>
          <p:grpSpPr bwMode="auto">
            <a:xfrm>
              <a:off x="2112" y="4680"/>
              <a:ext cx="912" cy="580"/>
              <a:chOff x="4497" y="2700"/>
              <a:chExt cx="2880" cy="2735"/>
            </a:xfrm>
          </p:grpSpPr>
          <p:pic>
            <p:nvPicPr>
              <p:cNvPr id="61453" name="Picture 17" descr="DOLARBIL"/>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97" y="4130"/>
                <a:ext cx="2159"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54" name="Picture 18" descr="DOLARBIL"/>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57" y="3846"/>
                <a:ext cx="2160"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55" name="Picture 19" descr="DOLARBIL"/>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18" y="3420"/>
                <a:ext cx="2159"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56" name="Picture 20" descr="DOLARBIL"/>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17" y="2700"/>
                <a:ext cx="2159"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Tree>
    <p:extLst>
      <p:ext uri="{BB962C8B-B14F-4D97-AF65-F5344CB8AC3E}">
        <p14:creationId xmlns:p14="http://schemas.microsoft.com/office/powerpoint/2010/main" val="17157873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0898"/>
                                        </p:tgtEl>
                                        <p:attrNameLst>
                                          <p:attrName>style.visibility</p:attrName>
                                        </p:attrNameLst>
                                      </p:cBhvr>
                                      <p:to>
                                        <p:strVal val="visible"/>
                                      </p:to>
                                    </p:set>
                                    <p:animEffect transition="in" filter="blinds(horizontal)">
                                      <p:cBhvr>
                                        <p:cTn id="7" dur="500"/>
                                        <p:tgtEl>
                                          <p:spTgt spid="808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0899"/>
                                        </p:tgtEl>
                                        <p:attrNameLst>
                                          <p:attrName>style.visibility</p:attrName>
                                        </p:attrNameLst>
                                      </p:cBhvr>
                                      <p:to>
                                        <p:strVal val="visible"/>
                                      </p:to>
                                    </p:set>
                                    <p:animEffect transition="in" filter="blinds(horizontal)">
                                      <p:cBhvr>
                                        <p:cTn id="12" dur="500"/>
                                        <p:tgtEl>
                                          <p:spTgt spid="8089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0901"/>
                                        </p:tgtEl>
                                        <p:attrNameLst>
                                          <p:attrName>style.visibility</p:attrName>
                                        </p:attrNameLst>
                                      </p:cBhvr>
                                      <p:to>
                                        <p:strVal val="visible"/>
                                      </p:to>
                                    </p:set>
                                    <p:animEffect transition="in" filter="blinds(horizontal)">
                                      <p:cBhvr>
                                        <p:cTn id="17" dur="500"/>
                                        <p:tgtEl>
                                          <p:spTgt spid="8090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0900"/>
                                        </p:tgtEl>
                                        <p:attrNameLst>
                                          <p:attrName>style.visibility</p:attrName>
                                        </p:attrNameLst>
                                      </p:cBhvr>
                                      <p:to>
                                        <p:strVal val="visible"/>
                                      </p:to>
                                    </p:set>
                                    <p:animEffect transition="in" filter="blinds(horizontal)">
                                      <p:cBhvr>
                                        <p:cTn id="22" dur="500"/>
                                        <p:tgtEl>
                                          <p:spTgt spid="8090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0902"/>
                                        </p:tgtEl>
                                        <p:attrNameLst>
                                          <p:attrName>style.visibility</p:attrName>
                                        </p:attrNameLst>
                                      </p:cBhvr>
                                      <p:to>
                                        <p:strVal val="visible"/>
                                      </p:to>
                                    </p:set>
                                    <p:animEffect transition="in" filter="blinds(horizontal)">
                                      <p:cBhvr>
                                        <p:cTn id="27" dur="500"/>
                                        <p:tgtEl>
                                          <p:spTgt spid="8090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blinds(horizontal)">
                                      <p:cBhvr>
                                        <p:cTn id="3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animBg="1"/>
      <p:bldP spid="80899" grpId="0" animBg="1"/>
      <p:bldP spid="80900" grpId="0" animBg="1"/>
      <p:bldP spid="80901" grpId="0" animBg="1"/>
      <p:bldP spid="8090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descr="g010594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0" y="0"/>
            <a:ext cx="335280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7" name="AutoShape 3"/>
          <p:cNvSpPr>
            <a:spLocks noChangeArrowheads="1"/>
          </p:cNvSpPr>
          <p:nvPr/>
        </p:nvSpPr>
        <p:spPr bwMode="auto">
          <a:xfrm>
            <a:off x="4211638" y="0"/>
            <a:ext cx="4114800" cy="1057275"/>
          </a:xfrm>
          <a:prstGeom prst="cloudCallout">
            <a:avLst>
              <a:gd name="adj1" fmla="val -109056"/>
              <a:gd name="adj2" fmla="val 20477"/>
            </a:avLst>
          </a:prstGeom>
          <a:solidFill>
            <a:srgbClr val="FFFF99"/>
          </a:solidFill>
          <a:ln w="9525">
            <a:solidFill>
              <a:srgbClr val="000000"/>
            </a:solidFill>
            <a:round/>
            <a:headEnd/>
            <a:tailEnd/>
          </a:ln>
        </p:spPr>
        <p:txBody>
          <a:bodyPr/>
          <a:lstStyle/>
          <a:p>
            <a:pPr eaLnBrk="1" hangingPunct="1"/>
            <a:r>
              <a:rPr lang="id-ID" sz="1200" u="sng">
                <a:solidFill>
                  <a:srgbClr val="FF0000"/>
                </a:solidFill>
                <a:latin typeface="Times New Roman" pitchFamily="18" charset="0"/>
              </a:rPr>
              <a:t>Bab IV</a:t>
            </a:r>
            <a:r>
              <a:rPr lang="id-ID" sz="1200">
                <a:solidFill>
                  <a:srgbClr val="FF0000"/>
                </a:solidFill>
                <a:latin typeface="Times New Roman" pitchFamily="18" charset="0"/>
              </a:rPr>
              <a:t> ini akan memberikan  kalian </a:t>
            </a:r>
            <a:r>
              <a:rPr lang="id-ID" sz="1200" u="sng">
                <a:solidFill>
                  <a:srgbClr val="FF0000"/>
                </a:solidFill>
                <a:latin typeface="Times New Roman" pitchFamily="18" charset="0"/>
              </a:rPr>
              <a:t>kemampuan</a:t>
            </a:r>
            <a:r>
              <a:rPr lang="id-ID" sz="1200">
                <a:solidFill>
                  <a:srgbClr val="FF0000"/>
                </a:solidFill>
                <a:latin typeface="Times New Roman" pitchFamily="18" charset="0"/>
              </a:rPr>
              <a:t> tentang hal-hal yang berkaitan dengan pengetahuan berikut dibawah ini :</a:t>
            </a:r>
            <a:endParaRPr lang="en-US" sz="1200">
              <a:latin typeface="Times New Roman" pitchFamily="18" charset="0"/>
            </a:endParaRPr>
          </a:p>
        </p:txBody>
      </p:sp>
      <p:sp>
        <p:nvSpPr>
          <p:cNvPr id="57348" name="Text Box 4"/>
          <p:cNvSpPr txBox="1">
            <a:spLocks noChangeArrowheads="1"/>
          </p:cNvSpPr>
          <p:nvPr/>
        </p:nvSpPr>
        <p:spPr bwMode="auto">
          <a:xfrm>
            <a:off x="2857500" y="1357313"/>
            <a:ext cx="6072188" cy="3071812"/>
          </a:xfrm>
          <a:prstGeom prst="rect">
            <a:avLst/>
          </a:prstGeom>
          <a:solidFill>
            <a:srgbClr val="FFFF99">
              <a:alpha val="67058"/>
            </a:srgbClr>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FF99"/>
            </a:extrusionClr>
          </a:sp3d>
        </p:spPr>
        <p:txBody>
          <a:bodyPr>
            <a:flatTx/>
          </a:bodyPr>
          <a:lstStyle/>
          <a:p>
            <a:pPr eaLnBrk="1" hangingPunct="1">
              <a:defRPr/>
            </a:pPr>
            <a:r>
              <a:rPr lang="id-ID" sz="1050" dirty="0">
                <a:solidFill>
                  <a:srgbClr val="0000FF"/>
                </a:solidFill>
                <a:latin typeface="Times New Roman" pitchFamily="18" charset="0"/>
              </a:rPr>
              <a:t>1.</a:t>
            </a:r>
            <a:r>
              <a:rPr lang="id-ID" sz="1050" u="sng" dirty="0">
                <a:solidFill>
                  <a:srgbClr val="0000FF"/>
                </a:solidFill>
                <a:latin typeface="Times New Roman" pitchFamily="18" charset="0"/>
              </a:rPr>
              <a:t>Tiga pengaruh  lingkungan yg berkaitan</a:t>
            </a:r>
            <a:r>
              <a:rPr lang="id-ID" sz="1050" dirty="0">
                <a:solidFill>
                  <a:srgbClr val="0000FF"/>
                </a:solidFill>
                <a:latin typeface="Times New Roman" pitchFamily="18" charset="0"/>
              </a:rPr>
              <a:t>, yang mempengaruhi   performansi perusahaan ( remote, </a:t>
            </a:r>
            <a:r>
              <a:rPr lang="en-US" sz="1050" dirty="0">
                <a:solidFill>
                  <a:srgbClr val="0000FF"/>
                </a:solidFill>
                <a:latin typeface="Times New Roman" pitchFamily="18" charset="0"/>
              </a:rPr>
              <a:t>       </a:t>
            </a:r>
            <a:r>
              <a:rPr lang="id-ID" sz="1050" dirty="0">
                <a:solidFill>
                  <a:srgbClr val="0000FF"/>
                </a:solidFill>
                <a:latin typeface="Times New Roman" pitchFamily="18" charset="0"/>
              </a:rPr>
              <a:t>industri, operating       environment)</a:t>
            </a:r>
          </a:p>
          <a:p>
            <a:pPr eaLnBrk="1" hangingPunct="1">
              <a:defRPr/>
            </a:pPr>
            <a:endParaRPr lang="id-ID" sz="1050" dirty="0">
              <a:solidFill>
                <a:srgbClr val="0000FF"/>
              </a:solidFill>
              <a:latin typeface="Times New Roman" pitchFamily="18" charset="0"/>
            </a:endParaRPr>
          </a:p>
          <a:p>
            <a:pPr eaLnBrk="1" hangingPunct="1">
              <a:defRPr/>
            </a:pPr>
            <a:r>
              <a:rPr lang="id-ID" sz="1050" dirty="0">
                <a:solidFill>
                  <a:srgbClr val="0000FF"/>
                </a:solidFill>
                <a:latin typeface="Times New Roman" pitchFamily="18" charset="0"/>
              </a:rPr>
              <a:t>2. Menyusun dan menjelaskan ke lima faktor dalam” lingkungan </a:t>
            </a:r>
            <a:r>
              <a:rPr lang="en-US" sz="1050" dirty="0">
                <a:solidFill>
                  <a:srgbClr val="0000FF"/>
                </a:solidFill>
                <a:latin typeface="Times New Roman" pitchFamily="18" charset="0"/>
              </a:rPr>
              <a:t> </a:t>
            </a:r>
            <a:r>
              <a:rPr lang="id-ID" sz="1050" dirty="0">
                <a:solidFill>
                  <a:srgbClr val="0000FF"/>
                </a:solidFill>
                <a:latin typeface="Times New Roman" pitchFamily="18" charset="0"/>
              </a:rPr>
              <a:t> remote”</a:t>
            </a:r>
          </a:p>
          <a:p>
            <a:pPr eaLnBrk="1" hangingPunct="1">
              <a:defRPr/>
            </a:pPr>
            <a:endParaRPr lang="id-ID" sz="1050" dirty="0">
              <a:solidFill>
                <a:srgbClr val="0000FF"/>
              </a:solidFill>
              <a:latin typeface="Times New Roman" pitchFamily="18" charset="0"/>
            </a:endParaRPr>
          </a:p>
          <a:p>
            <a:pPr eaLnBrk="1" hangingPunct="1">
              <a:defRPr/>
            </a:pPr>
            <a:r>
              <a:rPr lang="id-ID" sz="1050" dirty="0">
                <a:solidFill>
                  <a:srgbClr val="0000FF"/>
                </a:solidFill>
                <a:latin typeface="Times New Roman" pitchFamily="18" charset="0"/>
              </a:rPr>
              <a:t>3. Mampu  menyajikan contoh-contoh dari-pada masalah ekonomi,</a:t>
            </a:r>
            <a:r>
              <a:rPr lang="en-US" sz="1050" dirty="0">
                <a:solidFill>
                  <a:srgbClr val="0000FF"/>
                </a:solidFill>
                <a:latin typeface="Times New Roman" pitchFamily="18" charset="0"/>
              </a:rPr>
              <a:t> </a:t>
            </a:r>
            <a:r>
              <a:rPr lang="id-ID" sz="1050" dirty="0">
                <a:solidFill>
                  <a:srgbClr val="0000FF"/>
                </a:solidFill>
                <a:latin typeface="Times New Roman" pitchFamily="18" charset="0"/>
              </a:rPr>
              <a:t> sosial, politik, teknologi, ekologik yang berpengaruh pada suatu</a:t>
            </a:r>
            <a:r>
              <a:rPr lang="en-US" sz="1050" dirty="0">
                <a:solidFill>
                  <a:srgbClr val="0000FF"/>
                </a:solidFill>
                <a:latin typeface="Times New Roman" pitchFamily="18" charset="0"/>
              </a:rPr>
              <a:t> </a:t>
            </a:r>
            <a:r>
              <a:rPr lang="id-ID" sz="1050" dirty="0">
                <a:solidFill>
                  <a:srgbClr val="0000FF"/>
                </a:solidFill>
                <a:latin typeface="Times New Roman" pitchFamily="18" charset="0"/>
              </a:rPr>
              <a:t>  Bisnis.</a:t>
            </a:r>
          </a:p>
          <a:p>
            <a:pPr eaLnBrk="1" hangingPunct="1">
              <a:defRPr/>
            </a:pPr>
            <a:endParaRPr lang="id-ID" sz="1050" dirty="0">
              <a:solidFill>
                <a:srgbClr val="0000FF"/>
              </a:solidFill>
              <a:latin typeface="Times New Roman" pitchFamily="18" charset="0"/>
            </a:endParaRPr>
          </a:p>
          <a:p>
            <a:pPr eaLnBrk="1" hangingPunct="1">
              <a:defRPr/>
            </a:pPr>
            <a:r>
              <a:rPr lang="id-ID" sz="1050" dirty="0">
                <a:solidFill>
                  <a:srgbClr val="0000FF"/>
                </a:solidFill>
                <a:latin typeface="Times New Roman" pitchFamily="18" charset="0"/>
              </a:rPr>
              <a:t>4.  Menjelaskan kelima kekuatan  model” analisa industri”  dan </a:t>
            </a:r>
            <a:r>
              <a:rPr lang="en-US" sz="1050" dirty="0">
                <a:solidFill>
                  <a:srgbClr val="0000FF"/>
                </a:solidFill>
                <a:latin typeface="Times New Roman" pitchFamily="18" charset="0"/>
              </a:rPr>
              <a:t> </a:t>
            </a:r>
            <a:r>
              <a:rPr lang="id-ID" sz="1050" dirty="0">
                <a:solidFill>
                  <a:srgbClr val="0000FF"/>
                </a:solidFill>
                <a:latin typeface="Times New Roman" pitchFamily="18" charset="0"/>
              </a:rPr>
              <a:t>  contoh-contoh dari setiap kekuatan. </a:t>
            </a:r>
          </a:p>
          <a:p>
            <a:pPr eaLnBrk="1" hangingPunct="1">
              <a:defRPr/>
            </a:pPr>
            <a:endParaRPr lang="id-ID" sz="1050" dirty="0">
              <a:solidFill>
                <a:srgbClr val="0000FF"/>
              </a:solidFill>
              <a:latin typeface="Times New Roman" pitchFamily="18" charset="0"/>
            </a:endParaRPr>
          </a:p>
          <a:p>
            <a:pPr eaLnBrk="1" hangingPunct="1">
              <a:defRPr/>
            </a:pPr>
            <a:r>
              <a:rPr lang="id-ID" sz="1050" dirty="0">
                <a:solidFill>
                  <a:srgbClr val="0000FF"/>
                </a:solidFill>
                <a:latin typeface="Times New Roman" pitchFamily="18" charset="0"/>
              </a:rPr>
              <a:t>5. Menyajikan contoh-contoh dari-pada : entry barrier, supplier  bu</a:t>
            </a:r>
            <a:r>
              <a:rPr lang="en-US" sz="1050" dirty="0">
                <a:solidFill>
                  <a:srgbClr val="0000FF"/>
                </a:solidFill>
                <a:latin typeface="Times New Roman" pitchFamily="18" charset="0"/>
              </a:rPr>
              <a:t> </a:t>
            </a:r>
            <a:r>
              <a:rPr lang="id-ID" sz="1050" dirty="0">
                <a:solidFill>
                  <a:srgbClr val="0000FF"/>
                </a:solidFill>
                <a:latin typeface="Times New Roman" pitchFamily="18" charset="0"/>
              </a:rPr>
              <a:t> yer, buyer power,  ketersediaan substitusi,  persaingan dalam </a:t>
            </a:r>
            <a:r>
              <a:rPr lang="en-US" sz="1050" dirty="0">
                <a:solidFill>
                  <a:srgbClr val="0000FF"/>
                </a:solidFill>
                <a:latin typeface="Times New Roman" pitchFamily="18" charset="0"/>
              </a:rPr>
              <a:t> </a:t>
            </a:r>
            <a:r>
              <a:rPr lang="id-ID" sz="1050" dirty="0">
                <a:solidFill>
                  <a:srgbClr val="0000FF"/>
                </a:solidFill>
                <a:latin typeface="Times New Roman" pitchFamily="18" charset="0"/>
              </a:rPr>
              <a:t>bisnis.</a:t>
            </a:r>
          </a:p>
          <a:p>
            <a:pPr eaLnBrk="1" hangingPunct="1">
              <a:defRPr/>
            </a:pPr>
            <a:endParaRPr lang="id-ID" sz="1050" dirty="0">
              <a:solidFill>
                <a:srgbClr val="0000FF"/>
              </a:solidFill>
              <a:latin typeface="Times New Roman" pitchFamily="18" charset="0"/>
            </a:endParaRPr>
          </a:p>
          <a:p>
            <a:pPr eaLnBrk="1" hangingPunct="1">
              <a:defRPr/>
            </a:pPr>
            <a:r>
              <a:rPr lang="id-ID" sz="1050" dirty="0">
                <a:solidFill>
                  <a:srgbClr val="0000FF"/>
                </a:solidFill>
                <a:latin typeface="Times New Roman" pitchFamily="18" charset="0"/>
              </a:rPr>
              <a:t>6. Menyusun dan menjelaskan   kelima faktor dalam lingkungan </a:t>
            </a:r>
            <a:r>
              <a:rPr lang="en-US" sz="1050" dirty="0">
                <a:solidFill>
                  <a:srgbClr val="0000FF"/>
                </a:solidFill>
                <a:latin typeface="Times New Roman" pitchFamily="18" charset="0"/>
              </a:rPr>
              <a:t> </a:t>
            </a:r>
            <a:r>
              <a:rPr lang="id-ID" sz="1050" dirty="0">
                <a:solidFill>
                  <a:srgbClr val="0000FF"/>
                </a:solidFill>
                <a:latin typeface="Times New Roman" pitchFamily="18" charset="0"/>
              </a:rPr>
              <a:t> operasional.</a:t>
            </a:r>
          </a:p>
          <a:p>
            <a:pPr eaLnBrk="1" hangingPunct="1">
              <a:defRPr/>
            </a:pPr>
            <a:endParaRPr lang="id-ID" sz="1050" dirty="0">
              <a:solidFill>
                <a:srgbClr val="0000FF"/>
              </a:solidFill>
              <a:latin typeface="Times New Roman" pitchFamily="18" charset="0"/>
            </a:endParaRPr>
          </a:p>
          <a:p>
            <a:pPr eaLnBrk="1" hangingPunct="1">
              <a:defRPr/>
            </a:pPr>
            <a:r>
              <a:rPr lang="id-ID" sz="1050" dirty="0">
                <a:solidFill>
                  <a:srgbClr val="0000FF"/>
                </a:solidFill>
                <a:latin typeface="Times New Roman" pitchFamily="18" charset="0"/>
              </a:rPr>
              <a:t>7. Menyajikan contoh-contoh dari pengaruh-pengaruh  pesaing,</a:t>
            </a:r>
            <a:r>
              <a:rPr lang="en-US" sz="1050" dirty="0">
                <a:solidFill>
                  <a:srgbClr val="0000FF"/>
                </a:solidFill>
                <a:latin typeface="Times New Roman" pitchFamily="18" charset="0"/>
              </a:rPr>
              <a:t> </a:t>
            </a:r>
            <a:r>
              <a:rPr lang="id-ID" sz="1050" dirty="0">
                <a:solidFill>
                  <a:srgbClr val="0000FF"/>
                </a:solidFill>
                <a:latin typeface="Times New Roman" pitchFamily="18" charset="0"/>
              </a:rPr>
              <a:t>  Kreditor, kustomer, labor, dan supplier  dalam  bisnis.</a:t>
            </a:r>
            <a:endParaRPr lang="en-US" sz="1050" dirty="0">
              <a:latin typeface="Times New Roman" pitchFamily="18" charset="0"/>
            </a:endParaRPr>
          </a:p>
        </p:txBody>
      </p:sp>
      <p:sp>
        <p:nvSpPr>
          <p:cNvPr id="57349" name="AutoShape 5"/>
          <p:cNvSpPr>
            <a:spLocks noChangeArrowheads="1"/>
          </p:cNvSpPr>
          <p:nvPr/>
        </p:nvSpPr>
        <p:spPr bwMode="auto">
          <a:xfrm>
            <a:off x="6000750" y="1143000"/>
            <a:ext cx="647700" cy="358775"/>
          </a:xfrm>
          <a:prstGeom prst="downArrow">
            <a:avLst>
              <a:gd name="adj1" fmla="val 50000"/>
              <a:gd name="adj2" fmla="val 25000"/>
            </a:avLst>
          </a:prstGeom>
          <a:solidFill>
            <a:srgbClr val="969696"/>
          </a:solidFill>
          <a:ln w="9525">
            <a:solidFill>
              <a:srgbClr val="003300"/>
            </a:solidFill>
            <a:miter lim="800000"/>
            <a:headEnd/>
            <a:tailEnd/>
          </a:ln>
          <a:effectLst>
            <a:outerShdw dist="107763" dir="18900000" algn="ctr" rotWithShape="0">
              <a:srgbClr val="808080">
                <a:alpha val="50000"/>
              </a:srgbClr>
            </a:outerShdw>
          </a:effectLst>
        </p:spPr>
        <p:txBody>
          <a:bodyPr/>
          <a:lstStyle/>
          <a:p>
            <a:pPr algn="ctr">
              <a:defRPr/>
            </a:pPr>
            <a:endParaRPr lang="en-US"/>
          </a:p>
        </p:txBody>
      </p:sp>
      <p:pic>
        <p:nvPicPr>
          <p:cNvPr id="57350" name="Picture 6" descr="07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1563" y="5715000"/>
            <a:ext cx="716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7"/>
          <p:cNvGrpSpPr>
            <a:grpSpLocks/>
          </p:cNvGrpSpPr>
          <p:nvPr/>
        </p:nvGrpSpPr>
        <p:grpSpPr bwMode="auto">
          <a:xfrm>
            <a:off x="357188" y="1928813"/>
            <a:ext cx="2474912" cy="571500"/>
            <a:chOff x="1152" y="1867"/>
            <a:chExt cx="716" cy="346"/>
          </a:xfrm>
        </p:grpSpPr>
        <p:sp>
          <p:nvSpPr>
            <p:cNvPr id="44047" name="AutoShape 8"/>
            <p:cNvSpPr>
              <a:spLocks/>
            </p:cNvSpPr>
            <p:nvPr/>
          </p:nvSpPr>
          <p:spPr bwMode="auto">
            <a:xfrm>
              <a:off x="1793" y="1867"/>
              <a:ext cx="75" cy="346"/>
            </a:xfrm>
            <a:prstGeom prst="leftBrace">
              <a:avLst>
                <a:gd name="adj1" fmla="val 37505"/>
                <a:gd name="adj2" fmla="val 50000"/>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44048" name="WordArt 9"/>
            <p:cNvSpPr>
              <a:spLocks noChangeArrowheads="1" noChangeShapeType="1" noTextEdit="1"/>
            </p:cNvSpPr>
            <p:nvPr/>
          </p:nvSpPr>
          <p:spPr bwMode="auto">
            <a:xfrm>
              <a:off x="1152" y="1952"/>
              <a:ext cx="616" cy="144"/>
            </a:xfrm>
            <a:prstGeom prst="rect">
              <a:avLst/>
            </a:prstGeom>
          </p:spPr>
          <p:txBody>
            <a:bodyPr wrap="none" fromWordArt="1">
              <a:prstTxWarp prst="textPlain">
                <a:avLst>
                  <a:gd name="adj" fmla="val 50000"/>
                </a:avLst>
              </a:prstTxWarp>
            </a:bodyPr>
            <a:lstStyle/>
            <a:p>
              <a:pPr algn="ctr"/>
              <a:r>
                <a:rPr lang="en-US" sz="1200" kern="10">
                  <a:ln w="9525">
                    <a:solidFill>
                      <a:srgbClr val="FF0000"/>
                    </a:solidFill>
                    <a:round/>
                    <a:headEnd/>
                    <a:tailEnd/>
                  </a:ln>
                  <a:solidFill>
                    <a:srgbClr val="FF0000"/>
                  </a:solidFill>
                  <a:latin typeface="Book Antiqua"/>
                </a:rPr>
                <a:t>remote</a:t>
              </a:r>
            </a:p>
          </p:txBody>
        </p:sp>
      </p:grpSp>
      <p:grpSp>
        <p:nvGrpSpPr>
          <p:cNvPr id="3" name="Group 10"/>
          <p:cNvGrpSpPr>
            <a:grpSpLocks/>
          </p:cNvGrpSpPr>
          <p:nvPr/>
        </p:nvGrpSpPr>
        <p:grpSpPr bwMode="auto">
          <a:xfrm>
            <a:off x="428625" y="2786063"/>
            <a:ext cx="2430463" cy="498475"/>
            <a:chOff x="1152" y="2442"/>
            <a:chExt cx="767" cy="296"/>
          </a:xfrm>
        </p:grpSpPr>
        <p:sp>
          <p:nvSpPr>
            <p:cNvPr id="44045" name="AutoShape 11"/>
            <p:cNvSpPr>
              <a:spLocks/>
            </p:cNvSpPr>
            <p:nvPr/>
          </p:nvSpPr>
          <p:spPr bwMode="auto">
            <a:xfrm>
              <a:off x="1800" y="2442"/>
              <a:ext cx="119" cy="296"/>
            </a:xfrm>
            <a:prstGeom prst="leftBrace">
              <a:avLst>
                <a:gd name="adj1" fmla="val 37495"/>
                <a:gd name="adj2" fmla="val 50000"/>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44046" name="WordArt 12"/>
            <p:cNvSpPr>
              <a:spLocks noChangeArrowheads="1" noChangeShapeType="1" noTextEdit="1"/>
            </p:cNvSpPr>
            <p:nvPr/>
          </p:nvSpPr>
          <p:spPr bwMode="auto">
            <a:xfrm>
              <a:off x="1152" y="2520"/>
              <a:ext cx="616" cy="144"/>
            </a:xfrm>
            <a:prstGeom prst="rect">
              <a:avLst/>
            </a:prstGeom>
          </p:spPr>
          <p:txBody>
            <a:bodyPr wrap="none" fromWordArt="1">
              <a:prstTxWarp prst="textPlain">
                <a:avLst>
                  <a:gd name="adj" fmla="val 50000"/>
                </a:avLst>
              </a:prstTxWarp>
            </a:bodyPr>
            <a:lstStyle/>
            <a:p>
              <a:pPr algn="ctr"/>
              <a:r>
                <a:rPr lang="en-US" sz="1200" kern="10">
                  <a:ln w="9525">
                    <a:solidFill>
                      <a:srgbClr val="FF0000"/>
                    </a:solidFill>
                    <a:round/>
                    <a:headEnd/>
                    <a:tailEnd/>
                  </a:ln>
                  <a:solidFill>
                    <a:srgbClr val="FF0000"/>
                  </a:solidFill>
                  <a:latin typeface="Book Antiqua"/>
                </a:rPr>
                <a:t>industri</a:t>
              </a:r>
            </a:p>
          </p:txBody>
        </p:sp>
      </p:grpSp>
      <p:grpSp>
        <p:nvGrpSpPr>
          <p:cNvPr id="4" name="Group 13"/>
          <p:cNvGrpSpPr>
            <a:grpSpLocks/>
          </p:cNvGrpSpPr>
          <p:nvPr/>
        </p:nvGrpSpPr>
        <p:grpSpPr bwMode="auto">
          <a:xfrm>
            <a:off x="357188" y="3571875"/>
            <a:ext cx="2570162" cy="428625"/>
            <a:chOff x="1111" y="3114"/>
            <a:chExt cx="856" cy="270"/>
          </a:xfrm>
        </p:grpSpPr>
        <p:sp>
          <p:nvSpPr>
            <p:cNvPr id="44043" name="AutoShape 14"/>
            <p:cNvSpPr>
              <a:spLocks/>
            </p:cNvSpPr>
            <p:nvPr/>
          </p:nvSpPr>
          <p:spPr bwMode="auto">
            <a:xfrm>
              <a:off x="1800" y="3114"/>
              <a:ext cx="167" cy="270"/>
            </a:xfrm>
            <a:prstGeom prst="leftBrace">
              <a:avLst>
                <a:gd name="adj1" fmla="val 37500"/>
                <a:gd name="adj2" fmla="val 50000"/>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44044" name="WordArt 15"/>
            <p:cNvSpPr>
              <a:spLocks noChangeArrowheads="1" noChangeShapeType="1" noTextEdit="1"/>
            </p:cNvSpPr>
            <p:nvPr/>
          </p:nvSpPr>
          <p:spPr bwMode="auto">
            <a:xfrm>
              <a:off x="1111" y="3159"/>
              <a:ext cx="690" cy="180"/>
            </a:xfrm>
            <a:prstGeom prst="rect">
              <a:avLst/>
            </a:prstGeom>
          </p:spPr>
          <p:txBody>
            <a:bodyPr wrap="none" fromWordArt="1">
              <a:prstTxWarp prst="textPlain">
                <a:avLst>
                  <a:gd name="adj" fmla="val 50000"/>
                </a:avLst>
              </a:prstTxWarp>
            </a:bodyPr>
            <a:lstStyle/>
            <a:p>
              <a:pPr algn="ctr"/>
              <a:r>
                <a:rPr lang="en-US" sz="1200" kern="10">
                  <a:ln w="9525">
                    <a:solidFill>
                      <a:srgbClr val="FF0000"/>
                    </a:solidFill>
                    <a:round/>
                    <a:headEnd/>
                    <a:tailEnd/>
                  </a:ln>
                  <a:solidFill>
                    <a:srgbClr val="FF0000"/>
                  </a:solidFill>
                  <a:latin typeface="Book Antiqua"/>
                </a:rPr>
                <a:t>operating</a:t>
              </a:r>
            </a:p>
          </p:txBody>
        </p:sp>
      </p:grpSp>
      <p:sp>
        <p:nvSpPr>
          <p:cNvPr id="57360" name="WordArt 16"/>
          <p:cNvSpPr>
            <a:spLocks noChangeArrowheads="1" noChangeShapeType="1" noTextEdit="1"/>
          </p:cNvSpPr>
          <p:nvPr/>
        </p:nvSpPr>
        <p:spPr bwMode="auto">
          <a:xfrm>
            <a:off x="285750" y="4143375"/>
            <a:ext cx="8643938" cy="27146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1">
              <a:avLst>
                <a:gd name="adj1" fmla="val 20644"/>
                <a:gd name="adj2" fmla="val 0"/>
              </a:avLst>
            </a:prstTxWarp>
          </a:bodyPr>
          <a:lstStyle/>
          <a:p>
            <a:pPr algn="ctr"/>
            <a:r>
              <a:rPr lang="en-US" sz="1400" kern="10">
                <a:solidFill>
                  <a:srgbClr val="0000FF"/>
                </a:solidFill>
                <a:effectLst>
                  <a:outerShdw dist="53882" dir="2700000" algn="ctr" rotWithShape="0">
                    <a:srgbClr val="C0C0C0">
                      <a:alpha val="79999"/>
                    </a:srgbClr>
                  </a:outerShdw>
                </a:effectLst>
                <a:latin typeface="Times New Roman"/>
                <a:cs typeface="Times New Roman"/>
              </a:rPr>
              <a:t>SUDAH MAMPU ???</a:t>
            </a:r>
          </a:p>
        </p:txBody>
      </p:sp>
    </p:spTree>
    <p:extLst>
      <p:ext uri="{BB962C8B-B14F-4D97-AF65-F5344CB8AC3E}">
        <p14:creationId xmlns:p14="http://schemas.microsoft.com/office/powerpoint/2010/main" val="19083927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7347"/>
                                        </p:tgtEl>
                                        <p:attrNameLst>
                                          <p:attrName>style.visibility</p:attrName>
                                        </p:attrNameLst>
                                      </p:cBhvr>
                                      <p:to>
                                        <p:strVal val="visible"/>
                                      </p:to>
                                    </p:set>
                                    <p:animEffect transition="in" filter="blinds(horizontal)">
                                      <p:cBhvr>
                                        <p:cTn id="7" dur="500"/>
                                        <p:tgtEl>
                                          <p:spTgt spid="57347"/>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57346"/>
                                        </p:tgtEl>
                                        <p:attrNameLst>
                                          <p:attrName>style.visibility</p:attrName>
                                        </p:attrNameLst>
                                      </p:cBhvr>
                                      <p:to>
                                        <p:strVal val="visible"/>
                                      </p:to>
                                    </p:set>
                                    <p:animEffect transition="in" filter="blinds(horizontal)">
                                      <p:cBhvr>
                                        <p:cTn id="11" dur="500"/>
                                        <p:tgtEl>
                                          <p:spTgt spid="5734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57349"/>
                                        </p:tgtEl>
                                        <p:attrNameLst>
                                          <p:attrName>style.visibility</p:attrName>
                                        </p:attrNameLst>
                                      </p:cBhvr>
                                      <p:to>
                                        <p:strVal val="visible"/>
                                      </p:to>
                                    </p:set>
                                    <p:animEffect transition="in" filter="blinds(horizontal)">
                                      <p:cBhvr>
                                        <p:cTn id="16" dur="500"/>
                                        <p:tgtEl>
                                          <p:spTgt spid="5734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57348"/>
                                        </p:tgtEl>
                                        <p:attrNameLst>
                                          <p:attrName>style.visibility</p:attrName>
                                        </p:attrNameLst>
                                      </p:cBhvr>
                                      <p:to>
                                        <p:strVal val="visible"/>
                                      </p:to>
                                    </p:set>
                                    <p:animEffect transition="in" filter="blinds(horizontal)">
                                      <p:cBhvr>
                                        <p:cTn id="21" dur="500"/>
                                        <p:tgtEl>
                                          <p:spTgt spid="57348"/>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blinds(horizontal)">
                                      <p:cBhvr>
                                        <p:cTn id="26" dur="500"/>
                                        <p:tgtEl>
                                          <p:spTgt spid="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10"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blinds(horizontal)">
                                      <p:cBhvr>
                                        <p:cTn id="31" dur="500"/>
                                        <p:tgtEl>
                                          <p:spTgt spid="3"/>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ntr" presetSubtype="10" fill="hold" nodeType="click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blinds(horizontal)">
                                      <p:cBhvr>
                                        <p:cTn id="36" dur="500"/>
                                        <p:tgtEl>
                                          <p:spTgt spid="4"/>
                                        </p:tgtEl>
                                      </p:cBhvr>
                                    </p:animEffect>
                                  </p:childTnLst>
                                </p:cTn>
                              </p:par>
                            </p:childTnLst>
                          </p:cTn>
                        </p:par>
                        <p:par>
                          <p:cTn id="37" fill="hold" nodeType="afterGroup">
                            <p:stCondLst>
                              <p:cond delay="500"/>
                            </p:stCondLst>
                            <p:childTnLst>
                              <p:par>
                                <p:cTn id="38" presetID="3" presetClass="entr" presetSubtype="10" fill="hold" nodeType="afterEffect">
                                  <p:stCondLst>
                                    <p:cond delay="0"/>
                                  </p:stCondLst>
                                  <p:childTnLst>
                                    <p:set>
                                      <p:cBhvr>
                                        <p:cTn id="39" dur="1" fill="hold">
                                          <p:stCondLst>
                                            <p:cond delay="0"/>
                                          </p:stCondLst>
                                        </p:cTn>
                                        <p:tgtEl>
                                          <p:spTgt spid="57350"/>
                                        </p:tgtEl>
                                        <p:attrNameLst>
                                          <p:attrName>style.visibility</p:attrName>
                                        </p:attrNameLst>
                                      </p:cBhvr>
                                      <p:to>
                                        <p:strVal val="visible"/>
                                      </p:to>
                                    </p:set>
                                    <p:animEffect transition="in" filter="blinds(horizontal)">
                                      <p:cBhvr>
                                        <p:cTn id="40" dur="500"/>
                                        <p:tgtEl>
                                          <p:spTgt spid="57350"/>
                                        </p:tgtEl>
                                      </p:cBhvr>
                                    </p:animEffect>
                                  </p:childTnLst>
                                </p:cTn>
                              </p:par>
                            </p:childTnLst>
                          </p:cTn>
                        </p:par>
                        <p:par>
                          <p:cTn id="41" fill="hold" nodeType="afterGroup">
                            <p:stCondLst>
                              <p:cond delay="1000"/>
                            </p:stCondLst>
                            <p:childTnLst>
                              <p:par>
                                <p:cTn id="42" presetID="3" presetClass="entr" presetSubtype="10" fill="hold" grpId="0" nodeType="afterEffect">
                                  <p:stCondLst>
                                    <p:cond delay="0"/>
                                  </p:stCondLst>
                                  <p:childTnLst>
                                    <p:set>
                                      <p:cBhvr>
                                        <p:cTn id="43" dur="1" fill="hold">
                                          <p:stCondLst>
                                            <p:cond delay="0"/>
                                          </p:stCondLst>
                                        </p:cTn>
                                        <p:tgtEl>
                                          <p:spTgt spid="57360"/>
                                        </p:tgtEl>
                                        <p:attrNameLst>
                                          <p:attrName>style.visibility</p:attrName>
                                        </p:attrNameLst>
                                      </p:cBhvr>
                                      <p:to>
                                        <p:strVal val="visible"/>
                                      </p:to>
                                    </p:set>
                                    <p:animEffect transition="in" filter="blinds(horizontal)">
                                      <p:cBhvr>
                                        <p:cTn id="44" dur="500"/>
                                        <p:tgtEl>
                                          <p:spTgt spid="573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animBg="1"/>
      <p:bldP spid="57348" grpId="0" animBg="1"/>
      <p:bldP spid="57349" grpId="0" animBg="1"/>
      <p:bldP spid="5736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WordArt 2"/>
          <p:cNvSpPr>
            <a:spLocks noChangeArrowheads="1" noChangeShapeType="1" noTextEdit="1"/>
          </p:cNvSpPr>
          <p:nvPr/>
        </p:nvSpPr>
        <p:spPr bwMode="auto">
          <a:xfrm>
            <a:off x="863600" y="685800"/>
            <a:ext cx="3352800" cy="266700"/>
          </a:xfrm>
          <a:prstGeom prst="rect">
            <a:avLst/>
          </a:prstGeom>
        </p:spPr>
        <p:txBody>
          <a:bodyPr wrap="none" fromWordArt="1">
            <a:prstTxWarp prst="textPlain">
              <a:avLst>
                <a:gd name="adj" fmla="val 50000"/>
              </a:avLst>
            </a:prstTxWarp>
          </a:bodyPr>
          <a:lstStyle/>
          <a:p>
            <a:pPr algn="ctr"/>
            <a:r>
              <a:rPr lang="en-US" sz="1200" kern="10">
                <a:ln w="9525">
                  <a:solidFill>
                    <a:srgbClr val="993300"/>
                  </a:solidFill>
                  <a:round/>
                  <a:headEnd/>
                  <a:tailEnd/>
                </a:ln>
                <a:solidFill>
                  <a:srgbClr val="3366FF"/>
                </a:solidFill>
                <a:latin typeface="Courier New"/>
                <a:cs typeface="Courier New"/>
              </a:rPr>
              <a:t>Kreditor</a:t>
            </a:r>
          </a:p>
        </p:txBody>
      </p:sp>
      <p:grpSp>
        <p:nvGrpSpPr>
          <p:cNvPr id="2" name="Group 3"/>
          <p:cNvGrpSpPr>
            <a:grpSpLocks/>
          </p:cNvGrpSpPr>
          <p:nvPr/>
        </p:nvGrpSpPr>
        <p:grpSpPr bwMode="auto">
          <a:xfrm>
            <a:off x="406400" y="514350"/>
            <a:ext cx="8685213" cy="2228850"/>
            <a:chOff x="192" y="432"/>
            <a:chExt cx="4103" cy="1872"/>
          </a:xfrm>
        </p:grpSpPr>
        <p:sp>
          <p:nvSpPr>
            <p:cNvPr id="62473" name="Picture 4" descr="g0503114"/>
            <p:cNvSpPr>
              <a:spLocks noChangeAspect="1" noChangeArrowheads="1"/>
            </p:cNvSpPr>
            <p:nvPr/>
          </p:nvSpPr>
          <p:spPr bwMode="auto">
            <a:xfrm>
              <a:off x="2136" y="432"/>
              <a:ext cx="2159" cy="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a:p>
          </p:txBody>
        </p:sp>
        <p:sp>
          <p:nvSpPr>
            <p:cNvPr id="62474" name="Text Box 5"/>
            <p:cNvSpPr txBox="1">
              <a:spLocks noChangeArrowheads="1"/>
            </p:cNvSpPr>
            <p:nvPr/>
          </p:nvSpPr>
          <p:spPr bwMode="auto">
            <a:xfrm>
              <a:off x="192" y="1440"/>
              <a:ext cx="2664" cy="864"/>
            </a:xfrm>
            <a:prstGeom prst="rect">
              <a:avLst/>
            </a:prstGeom>
            <a:solidFill>
              <a:srgbClr val="FFCC99">
                <a:alpha val="52940"/>
              </a:srgbClr>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CC99"/>
              </a:extrusionClr>
            </a:sp3d>
          </p:spPr>
          <p:txBody>
            <a:bodyPr>
              <a:flatTx/>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eaLnBrk="1" hangingPunct="1"/>
              <a:r>
                <a:rPr lang="id-ID" sz="1600">
                  <a:latin typeface="Times New Roman" pitchFamily="18" charset="0"/>
                </a:rPr>
                <a:t>Karena kuantitas,kualitas,harga,dan aksesabilitas sumber daya keuangan,manusia,dan bahan baku jarang sekali ideal,penilaian atas pemasok dan kreditor sangat penting untuk evaluasi lingkungan operasional perusahaan yang akurat.</a:t>
              </a:r>
              <a:endParaRPr lang="en-US">
                <a:latin typeface="Times New Roman" pitchFamily="18" charset="0"/>
              </a:endParaRPr>
            </a:p>
          </p:txBody>
        </p:sp>
      </p:grpSp>
      <p:sp>
        <p:nvSpPr>
          <p:cNvPr id="81926" name="WordArt 6"/>
          <p:cNvSpPr>
            <a:spLocks noChangeArrowheads="1" noChangeShapeType="1" noTextEdit="1"/>
          </p:cNvSpPr>
          <p:nvPr/>
        </p:nvSpPr>
        <p:spPr bwMode="auto">
          <a:xfrm>
            <a:off x="863600" y="3771900"/>
            <a:ext cx="5791200" cy="514350"/>
          </a:xfrm>
          <a:prstGeom prst="rect">
            <a:avLst/>
          </a:prstGeom>
        </p:spPr>
        <p:txBody>
          <a:bodyPr wrap="none" fromWordArt="1">
            <a:prstTxWarp prst="textPlain">
              <a:avLst>
                <a:gd name="adj" fmla="val 50000"/>
              </a:avLst>
            </a:prstTxWarp>
          </a:bodyPr>
          <a:lstStyle/>
          <a:p>
            <a:pPr algn="ctr"/>
            <a:r>
              <a:rPr lang="en-US" sz="1200" kern="10">
                <a:ln w="9525">
                  <a:solidFill>
                    <a:srgbClr val="FF0000"/>
                  </a:solidFill>
                  <a:round/>
                  <a:headEnd/>
                  <a:tailEnd/>
                </a:ln>
                <a:solidFill>
                  <a:srgbClr val="FF0000"/>
                </a:solidFill>
                <a:latin typeface="Courier New"/>
                <a:cs typeface="Courier New"/>
              </a:rPr>
              <a:t>Sumber Daya Manusia : Sifat Pasar Tenaga Kerja</a:t>
            </a:r>
          </a:p>
        </p:txBody>
      </p:sp>
      <p:sp>
        <p:nvSpPr>
          <p:cNvPr id="81927" name="AutoShape 7"/>
          <p:cNvSpPr>
            <a:spLocks noChangeArrowheads="1"/>
          </p:cNvSpPr>
          <p:nvPr/>
        </p:nvSpPr>
        <p:spPr bwMode="auto">
          <a:xfrm>
            <a:off x="4064000" y="4286250"/>
            <a:ext cx="977900" cy="911225"/>
          </a:xfrm>
          <a:prstGeom prst="curvedRightArrow">
            <a:avLst>
              <a:gd name="adj1" fmla="val 20000"/>
              <a:gd name="adj2" fmla="val 40000"/>
              <a:gd name="adj3" fmla="val 35772"/>
            </a:avLst>
          </a:prstGeom>
          <a:solidFill>
            <a:srgbClr val="E64D00"/>
          </a:solidFill>
          <a:ln w="9525">
            <a:solidFill>
              <a:srgbClr val="000000"/>
            </a:solidFill>
            <a:miter lim="800000"/>
            <a:headEnd/>
            <a:tailEnd/>
          </a:ln>
        </p:spPr>
        <p:txBody>
          <a:bodyPr/>
          <a:lstStyle/>
          <a:p>
            <a:pPr algn="ctr"/>
            <a:endParaRPr lang="en-US"/>
          </a:p>
        </p:txBody>
      </p:sp>
      <p:grpSp>
        <p:nvGrpSpPr>
          <p:cNvPr id="3" name="Group 8"/>
          <p:cNvGrpSpPr>
            <a:grpSpLocks/>
          </p:cNvGrpSpPr>
          <p:nvPr/>
        </p:nvGrpSpPr>
        <p:grpSpPr bwMode="auto">
          <a:xfrm>
            <a:off x="1168400" y="4886325"/>
            <a:ext cx="7620000" cy="1628775"/>
            <a:chOff x="552" y="4104"/>
            <a:chExt cx="3600" cy="1368"/>
          </a:xfrm>
        </p:grpSpPr>
        <p:sp>
          <p:nvSpPr>
            <p:cNvPr id="62471" name="Text Box 9"/>
            <p:cNvSpPr txBox="1">
              <a:spLocks noChangeArrowheads="1"/>
            </p:cNvSpPr>
            <p:nvPr/>
          </p:nvSpPr>
          <p:spPr bwMode="auto">
            <a:xfrm>
              <a:off x="2496" y="4248"/>
              <a:ext cx="1656" cy="1056"/>
            </a:xfrm>
            <a:prstGeom prst="rect">
              <a:avLst/>
            </a:prstGeom>
            <a:solidFill>
              <a:srgbClr val="FF99CC">
                <a:alpha val="50195"/>
              </a:srgbClr>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99CC"/>
              </a:extrusionClr>
            </a:sp3d>
          </p:spPr>
          <p:txBody>
            <a:bodyPr>
              <a:flatTx/>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id-ID" sz="1600">
                  <a:latin typeface="Times New Roman" pitchFamily="18" charset="0"/>
                </a:rPr>
                <a:t>Reputasi</a:t>
              </a:r>
            </a:p>
            <a:p>
              <a:pPr eaLnBrk="1" hangingPunct="1"/>
              <a:endParaRPr lang="id-ID" sz="1600">
                <a:latin typeface="Times New Roman" pitchFamily="18" charset="0"/>
              </a:endParaRPr>
            </a:p>
            <a:p>
              <a:pPr eaLnBrk="1" hangingPunct="1"/>
              <a:r>
                <a:rPr lang="id-ID" sz="1600">
                  <a:latin typeface="Times New Roman" pitchFamily="18" charset="0"/>
                </a:rPr>
                <a:t>Tingkat Kesempatan Kerja</a:t>
              </a:r>
            </a:p>
            <a:p>
              <a:pPr eaLnBrk="1" hangingPunct="1"/>
              <a:endParaRPr lang="id-ID" sz="1600">
                <a:latin typeface="Times New Roman" pitchFamily="18" charset="0"/>
              </a:endParaRPr>
            </a:p>
            <a:p>
              <a:pPr eaLnBrk="1" hangingPunct="1"/>
              <a:r>
                <a:rPr lang="id-ID" sz="1600">
                  <a:latin typeface="Times New Roman" pitchFamily="18" charset="0"/>
                </a:rPr>
                <a:t>Ketersediaan</a:t>
              </a:r>
              <a:endParaRPr lang="en-US">
                <a:latin typeface="Times New Roman" pitchFamily="18" charset="0"/>
              </a:endParaRPr>
            </a:p>
          </p:txBody>
        </p:sp>
        <p:pic>
          <p:nvPicPr>
            <p:cNvPr id="62472" name="Picture 10" descr="g030584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2" y="4104"/>
              <a:ext cx="1440" cy="1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7776910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22"/>
                                        </p:tgtEl>
                                        <p:attrNameLst>
                                          <p:attrName>style.visibility</p:attrName>
                                        </p:attrNameLst>
                                      </p:cBhvr>
                                      <p:to>
                                        <p:strVal val="visible"/>
                                      </p:to>
                                    </p:set>
                                    <p:animEffect transition="in" filter="blinds(horizontal)">
                                      <p:cBhvr>
                                        <p:cTn id="7" dur="500"/>
                                        <p:tgtEl>
                                          <p:spTgt spid="819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1926"/>
                                        </p:tgtEl>
                                        <p:attrNameLst>
                                          <p:attrName>style.visibility</p:attrName>
                                        </p:attrNameLst>
                                      </p:cBhvr>
                                      <p:to>
                                        <p:strVal val="visible"/>
                                      </p:to>
                                    </p:set>
                                    <p:animEffect transition="in" filter="blinds(horizontal)">
                                      <p:cBhvr>
                                        <p:cTn id="17" dur="500"/>
                                        <p:tgtEl>
                                          <p:spTgt spid="8192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1927"/>
                                        </p:tgtEl>
                                        <p:attrNameLst>
                                          <p:attrName>style.visibility</p:attrName>
                                        </p:attrNameLst>
                                      </p:cBhvr>
                                      <p:to>
                                        <p:strVal val="visible"/>
                                      </p:to>
                                    </p:set>
                                    <p:animEffect transition="in" filter="blinds(horizontal)">
                                      <p:cBhvr>
                                        <p:cTn id="22" dur="500"/>
                                        <p:tgtEl>
                                          <p:spTgt spid="8192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blinds(horizontal)">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animBg="1"/>
      <p:bldP spid="81926" grpId="0" animBg="1"/>
      <p:bldP spid="8192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WordArt 2"/>
          <p:cNvSpPr>
            <a:spLocks noChangeArrowheads="1" noChangeShapeType="1" noTextEdit="1"/>
          </p:cNvSpPr>
          <p:nvPr/>
        </p:nvSpPr>
        <p:spPr bwMode="auto">
          <a:xfrm>
            <a:off x="812800" y="600075"/>
            <a:ext cx="7924800" cy="857250"/>
          </a:xfrm>
          <a:prstGeom prst="rect">
            <a:avLst/>
          </a:prstGeom>
        </p:spPr>
        <p:txBody>
          <a:bodyPr wrap="none" fromWordArt="1">
            <a:prstTxWarp prst="textPlain">
              <a:avLst>
                <a:gd name="adj" fmla="val 50000"/>
              </a:avLst>
            </a:prstTxWarp>
          </a:bodyPr>
          <a:lstStyle/>
          <a:p>
            <a:pPr algn="ctr"/>
            <a:r>
              <a:rPr lang="en-US" sz="1400" kern="10">
                <a:ln w="9525">
                  <a:solidFill>
                    <a:srgbClr val="0000FF"/>
                  </a:solidFill>
                  <a:round/>
                  <a:headEnd/>
                  <a:tailEnd/>
                </a:ln>
                <a:solidFill>
                  <a:srgbClr val="FF9900"/>
                </a:solidFill>
                <a:latin typeface="Old English Text MT"/>
              </a:rPr>
              <a:t>Penekanan Pada Faktor-Faktor Lingkungan</a:t>
            </a:r>
          </a:p>
        </p:txBody>
      </p:sp>
      <p:pic>
        <p:nvPicPr>
          <p:cNvPr id="82947" name="Picture 3" descr="g015502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5200" y="1457325"/>
            <a:ext cx="2894013" cy="250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948" name="Text Box 4"/>
          <p:cNvSpPr txBox="1">
            <a:spLocks noChangeArrowheads="1"/>
          </p:cNvSpPr>
          <p:nvPr/>
        </p:nvSpPr>
        <p:spPr bwMode="auto">
          <a:xfrm>
            <a:off x="4318000" y="2400300"/>
            <a:ext cx="4114800" cy="3429000"/>
          </a:xfrm>
          <a:prstGeom prst="rect">
            <a:avLst/>
          </a:prstGeom>
          <a:solidFill>
            <a:srgbClr val="FFFF99"/>
          </a:solidFill>
          <a:ln w="9525">
            <a:solidFill>
              <a:srgbClr val="000000"/>
            </a:solidFill>
            <a:miter lim="800000"/>
            <a:headEnd/>
            <a:tailEnd/>
          </a:ln>
        </p:spPr>
        <p:txBody>
          <a:bodyPr/>
          <a:lstStyle>
            <a:lvl1pPr>
              <a:defRPr>
                <a:solidFill>
                  <a:schemeClr val="tx1"/>
                </a:solidFill>
                <a:latin typeface="Verdana" pitchFamily="34" charset="0"/>
              </a:defRPr>
            </a:lvl1pPr>
            <a:lvl2pPr>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lvl="1" algn="just" eaLnBrk="1" hangingPunct="1">
              <a:buFont typeface="Times New Roman" pitchFamily="18" charset="0"/>
              <a:buChar char="-"/>
            </a:pPr>
            <a:r>
              <a:rPr lang="id-ID" sz="1200">
                <a:latin typeface="Times New Roman" pitchFamily="18" charset="0"/>
              </a:rPr>
              <a:t>Perubahan lingkungan sering membuat para manajer strategik frustasi. </a:t>
            </a:r>
          </a:p>
          <a:p>
            <a:pPr lvl="1" algn="just" eaLnBrk="1" hangingPunct="1"/>
            <a:endParaRPr lang="id-ID" sz="1200">
              <a:latin typeface="Times New Roman" pitchFamily="18" charset="0"/>
            </a:endParaRPr>
          </a:p>
          <a:p>
            <a:pPr lvl="1" algn="just" eaLnBrk="1" hangingPunct="1">
              <a:buFont typeface="Times New Roman" pitchFamily="18" charset="0"/>
              <a:buChar char="-"/>
            </a:pPr>
            <a:r>
              <a:rPr lang="id-ID" sz="1200">
                <a:latin typeface="Times New Roman" pitchFamily="18" charset="0"/>
              </a:rPr>
              <a:t>Berbagai elemen eksternal mempengaruhi berbagai strategi pada waktu yang berbeda dan dengan kekuatan yang berbeda-beda pula.</a:t>
            </a:r>
          </a:p>
          <a:p>
            <a:pPr algn="just" eaLnBrk="1" hangingPunct="1"/>
            <a:endParaRPr lang="id-ID" sz="1200">
              <a:latin typeface="Times New Roman" pitchFamily="18" charset="0"/>
            </a:endParaRPr>
          </a:p>
          <a:p>
            <a:pPr lvl="1" algn="just" eaLnBrk="1" hangingPunct="1">
              <a:buFont typeface="Times New Roman" pitchFamily="18" charset="0"/>
              <a:buChar char="-"/>
            </a:pPr>
            <a:r>
              <a:rPr lang="id-ID" sz="1200">
                <a:latin typeface="Times New Roman" pitchFamily="18" charset="0"/>
              </a:rPr>
              <a:t>Satu-satunya yang pasti adalah bahwa dampak lingkungan jauh (remote) dan operasional akan tidak pasti sampai suatu strategi di-implementasikan.</a:t>
            </a:r>
          </a:p>
          <a:p>
            <a:pPr algn="just" eaLnBrk="1" hangingPunct="1"/>
            <a:endParaRPr lang="id-ID" sz="1200">
              <a:latin typeface="Times New Roman" pitchFamily="18" charset="0"/>
            </a:endParaRPr>
          </a:p>
          <a:p>
            <a:pPr lvl="1" algn="just" eaLnBrk="1" hangingPunct="1">
              <a:buFont typeface="Times New Roman" pitchFamily="18" charset="0"/>
              <a:buChar char="-"/>
            </a:pPr>
            <a:r>
              <a:rPr lang="id-ID" sz="1200">
                <a:latin typeface="Times New Roman" pitchFamily="18" charset="0"/>
              </a:rPr>
              <a:t>Ini membuat banyak manajer ,terutama diperusahaan yang tidak begitu kuat atau kecil mengurangi perencanaan jangka panjang, yang menuntut komitmen sumber daya.</a:t>
            </a:r>
          </a:p>
          <a:p>
            <a:pPr algn="just" eaLnBrk="1" hangingPunct="1"/>
            <a:endParaRPr lang="id-ID" sz="1200">
              <a:latin typeface="Times New Roman" pitchFamily="18" charset="0"/>
            </a:endParaRPr>
          </a:p>
          <a:p>
            <a:pPr lvl="1" algn="just" eaLnBrk="1" hangingPunct="1">
              <a:buFont typeface="Times New Roman" pitchFamily="18" charset="0"/>
              <a:buChar char="-"/>
            </a:pPr>
            <a:r>
              <a:rPr lang="id-ID" sz="1200">
                <a:latin typeface="Times New Roman" pitchFamily="18" charset="0"/>
              </a:rPr>
              <a:t>Sebaliknya mereka lebih cenderung membiarkan para manajer menyesuaikan diri dengan tekanan lingkungan</a:t>
            </a:r>
            <a:endParaRPr lang="en-US">
              <a:latin typeface="Times New Roman" pitchFamily="18" charset="0"/>
            </a:endParaRPr>
          </a:p>
        </p:txBody>
      </p:sp>
    </p:spTree>
    <p:extLst>
      <p:ext uri="{BB962C8B-B14F-4D97-AF65-F5344CB8AC3E}">
        <p14:creationId xmlns:p14="http://schemas.microsoft.com/office/powerpoint/2010/main" val="12345040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2946"/>
                                        </p:tgtEl>
                                        <p:attrNameLst>
                                          <p:attrName>style.visibility</p:attrName>
                                        </p:attrNameLst>
                                      </p:cBhvr>
                                      <p:to>
                                        <p:strVal val="visible"/>
                                      </p:to>
                                    </p:set>
                                    <p:animEffect transition="in" filter="blinds(horizontal)">
                                      <p:cBhvr>
                                        <p:cTn id="7" dur="500"/>
                                        <p:tgtEl>
                                          <p:spTgt spid="829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82947"/>
                                        </p:tgtEl>
                                        <p:attrNameLst>
                                          <p:attrName>style.visibility</p:attrName>
                                        </p:attrNameLst>
                                      </p:cBhvr>
                                      <p:to>
                                        <p:strVal val="visible"/>
                                      </p:to>
                                    </p:set>
                                    <p:animEffect transition="in" filter="blinds(horizontal)">
                                      <p:cBhvr>
                                        <p:cTn id="12" dur="500"/>
                                        <p:tgtEl>
                                          <p:spTgt spid="8294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2948"/>
                                        </p:tgtEl>
                                        <p:attrNameLst>
                                          <p:attrName>style.visibility</p:attrName>
                                        </p:attrNameLst>
                                      </p:cBhvr>
                                      <p:to>
                                        <p:strVal val="visible"/>
                                      </p:to>
                                    </p:set>
                                    <p:animEffect transition="in" filter="blinds(horizontal)">
                                      <p:cBhvr>
                                        <p:cTn id="17" dur="500"/>
                                        <p:tgtEl>
                                          <p:spTgt spid="829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animBg="1"/>
      <p:bldP spid="8294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WordArt 2"/>
          <p:cNvSpPr>
            <a:spLocks noChangeArrowheads="1" noChangeShapeType="1" noTextEdit="1"/>
          </p:cNvSpPr>
          <p:nvPr/>
        </p:nvSpPr>
        <p:spPr bwMode="auto">
          <a:xfrm>
            <a:off x="863600" y="514350"/>
            <a:ext cx="7772400" cy="257175"/>
          </a:xfrm>
          <a:prstGeom prst="rect">
            <a:avLst/>
          </a:prstGeom>
        </p:spPr>
        <p:txBody>
          <a:bodyPr wrap="none" fromWordArt="1">
            <a:prstTxWarp prst="textPlain">
              <a:avLst>
                <a:gd name="adj" fmla="val 48912"/>
              </a:avLst>
            </a:prstTxWarp>
          </a:bodyPr>
          <a:lstStyle/>
          <a:p>
            <a:pPr algn="ctr"/>
            <a:r>
              <a:rPr lang="en-US" sz="1200" kern="10">
                <a:ln w="9525">
                  <a:solidFill>
                    <a:srgbClr val="000000"/>
                  </a:solidFill>
                  <a:round/>
                  <a:headEnd/>
                  <a:tailEnd/>
                </a:ln>
                <a:solidFill>
                  <a:srgbClr val="969696"/>
                </a:solidFill>
                <a:effectLst>
                  <a:outerShdw dist="107763" dir="18900000" algn="ctr" rotWithShape="0">
                    <a:srgbClr val="868686">
                      <a:alpha val="50000"/>
                    </a:srgbClr>
                  </a:outerShdw>
                </a:effectLst>
                <a:latin typeface="Arial Black"/>
              </a:rPr>
              <a:t>Alur Pikir Manajerial Strategik</a:t>
            </a:r>
          </a:p>
        </p:txBody>
      </p:sp>
      <p:sp>
        <p:nvSpPr>
          <p:cNvPr id="59395" name="Text Box 3"/>
          <p:cNvSpPr txBox="1">
            <a:spLocks noChangeArrowheads="1"/>
          </p:cNvSpPr>
          <p:nvPr/>
        </p:nvSpPr>
        <p:spPr bwMode="auto">
          <a:xfrm>
            <a:off x="3759200" y="995363"/>
            <a:ext cx="1828800" cy="463550"/>
          </a:xfrm>
          <a:prstGeom prst="rect">
            <a:avLst/>
          </a:prstGeom>
          <a:solidFill>
            <a:srgbClr val="FFFFFF"/>
          </a:solidFill>
          <a:ln w="9525">
            <a:solidFill>
              <a:srgbClr val="000000"/>
            </a:solidFill>
            <a:miter lim="800000"/>
            <a:headEnd/>
            <a:tailEnd/>
          </a:ln>
          <a:effectLst>
            <a:outerShdw dist="107763" dir="18900000" algn="ctr" rotWithShape="0">
              <a:srgbClr val="808080">
                <a:alpha val="50000"/>
              </a:srgbClr>
            </a:outerShdw>
          </a:effectLst>
        </p:spPr>
        <p:txBody>
          <a:bodyPr/>
          <a:lstStyle/>
          <a:p>
            <a:pPr algn="ctr" eaLnBrk="1" hangingPunct="1">
              <a:defRPr/>
            </a:pPr>
            <a:r>
              <a:rPr lang="id-ID" sz="800" b="1">
                <a:latin typeface="Arial" charset="0"/>
              </a:rPr>
              <a:t>Company </a:t>
            </a:r>
            <a:r>
              <a:rPr lang="en-US" sz="800" b="1">
                <a:latin typeface="Arial" charset="0"/>
              </a:rPr>
              <a:t>M</a:t>
            </a:r>
            <a:r>
              <a:rPr lang="id-ID" sz="800" b="1">
                <a:latin typeface="Arial" charset="0"/>
              </a:rPr>
              <a:t>ission,</a:t>
            </a:r>
            <a:r>
              <a:rPr lang="en-US" sz="800" b="1">
                <a:latin typeface="Arial" charset="0"/>
              </a:rPr>
              <a:t> </a:t>
            </a:r>
            <a:r>
              <a:rPr lang="id-ID" sz="800" b="1">
                <a:latin typeface="Arial" charset="0"/>
              </a:rPr>
              <a:t>Social</a:t>
            </a:r>
            <a:r>
              <a:rPr lang="en-US" sz="800" b="1">
                <a:latin typeface="Arial" charset="0"/>
              </a:rPr>
              <a:t> </a:t>
            </a:r>
            <a:r>
              <a:rPr lang="id-ID" sz="800" b="1">
                <a:latin typeface="Arial" charset="0"/>
              </a:rPr>
              <a:t>Responsibility,</a:t>
            </a:r>
            <a:r>
              <a:rPr lang="en-US" sz="800" b="1">
                <a:latin typeface="Arial" charset="0"/>
              </a:rPr>
              <a:t> </a:t>
            </a:r>
            <a:r>
              <a:rPr lang="id-ID" sz="800" b="1">
                <a:latin typeface="Arial" charset="0"/>
              </a:rPr>
              <a:t>and Ethics</a:t>
            </a:r>
          </a:p>
          <a:p>
            <a:pPr algn="ctr" eaLnBrk="1" hangingPunct="1">
              <a:defRPr/>
            </a:pPr>
            <a:r>
              <a:rPr lang="id-ID" sz="800" b="1">
                <a:latin typeface="Arial" charset="0"/>
              </a:rPr>
              <a:t>(Chpters 2,3)</a:t>
            </a:r>
            <a:endParaRPr lang="en-US" sz="800">
              <a:latin typeface="Arial" charset="0"/>
            </a:endParaRPr>
          </a:p>
        </p:txBody>
      </p:sp>
      <p:sp>
        <p:nvSpPr>
          <p:cNvPr id="59396" name="Text Box 4"/>
          <p:cNvSpPr txBox="1">
            <a:spLocks noChangeArrowheads="1"/>
          </p:cNvSpPr>
          <p:nvPr/>
        </p:nvSpPr>
        <p:spPr bwMode="auto">
          <a:xfrm>
            <a:off x="406400" y="1538288"/>
            <a:ext cx="2895600" cy="1028700"/>
          </a:xfrm>
          <a:prstGeom prst="rect">
            <a:avLst/>
          </a:prstGeom>
          <a:solidFill>
            <a:srgbClr val="FFFF00">
              <a:alpha val="79999"/>
            </a:srgbClr>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FF00"/>
            </a:extrusionClr>
          </a:sp3d>
        </p:spPr>
        <p:txBody>
          <a:bodyPr>
            <a:flatTx/>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id-ID" sz="1200" b="1" i="1" u="sng">
                <a:solidFill>
                  <a:srgbClr val="0000FF"/>
                </a:solidFill>
                <a:latin typeface="Arial" charset="0"/>
              </a:rPr>
              <a:t>External Environment </a:t>
            </a:r>
            <a:r>
              <a:rPr lang="id-ID" sz="1200" b="1" i="1">
                <a:solidFill>
                  <a:srgbClr val="0000FF"/>
                </a:solidFill>
                <a:latin typeface="Arial" charset="0"/>
              </a:rPr>
              <a:t>     ( Global &amp; Domestic)</a:t>
            </a:r>
          </a:p>
          <a:p>
            <a:pPr eaLnBrk="1" hangingPunct="1"/>
            <a:r>
              <a:rPr lang="id-ID" sz="1200" b="1" i="1">
                <a:solidFill>
                  <a:srgbClr val="0000FF"/>
                </a:solidFill>
                <a:latin typeface="Arial" charset="0"/>
              </a:rPr>
              <a:t>      . Remote</a:t>
            </a:r>
          </a:p>
          <a:p>
            <a:pPr eaLnBrk="1" hangingPunct="1"/>
            <a:r>
              <a:rPr lang="id-ID" sz="1200" b="1" i="1">
                <a:solidFill>
                  <a:srgbClr val="0000FF"/>
                </a:solidFill>
                <a:latin typeface="Arial" charset="0"/>
              </a:rPr>
              <a:t>      . Industry</a:t>
            </a:r>
          </a:p>
          <a:p>
            <a:pPr eaLnBrk="1" hangingPunct="1"/>
            <a:r>
              <a:rPr lang="id-ID" sz="1200" b="1" i="1">
                <a:solidFill>
                  <a:srgbClr val="0000FF"/>
                </a:solidFill>
                <a:latin typeface="Arial" charset="0"/>
              </a:rPr>
              <a:t>      .Operating</a:t>
            </a:r>
          </a:p>
          <a:p>
            <a:pPr eaLnBrk="1" hangingPunct="1"/>
            <a:r>
              <a:rPr lang="id-ID" sz="1200" b="1" i="1">
                <a:solidFill>
                  <a:srgbClr val="0000FF"/>
                </a:solidFill>
                <a:latin typeface="Arial" charset="0"/>
              </a:rPr>
              <a:t>   ( Chapters 4 ,5 )</a:t>
            </a:r>
            <a:endParaRPr lang="en-US" sz="1600">
              <a:latin typeface="Arial" charset="0"/>
            </a:endParaRPr>
          </a:p>
        </p:txBody>
      </p:sp>
      <p:sp>
        <p:nvSpPr>
          <p:cNvPr id="59397" name="Text Box 5"/>
          <p:cNvSpPr txBox="1">
            <a:spLocks noChangeArrowheads="1"/>
          </p:cNvSpPr>
          <p:nvPr/>
        </p:nvSpPr>
        <p:spPr bwMode="auto">
          <a:xfrm>
            <a:off x="6654800" y="1989138"/>
            <a:ext cx="1524000" cy="342900"/>
          </a:xfrm>
          <a:prstGeom prst="rect">
            <a:avLst/>
          </a:prstGeom>
          <a:solidFill>
            <a:srgbClr val="FFFFFF"/>
          </a:solidFill>
          <a:ln w="9525">
            <a:solidFill>
              <a:srgbClr val="000000"/>
            </a:solidFill>
            <a:miter lim="800000"/>
            <a:headEnd/>
            <a:tailEnd/>
          </a:ln>
          <a:effectLst>
            <a:outerShdw dist="107763" dir="18900000" algn="ctr" rotWithShape="0">
              <a:srgbClr val="808080">
                <a:alpha val="50000"/>
              </a:srgbClr>
            </a:outerShdw>
          </a:effectLst>
        </p:spPr>
        <p:txBody>
          <a:bodyPr/>
          <a:lstStyle/>
          <a:p>
            <a:pPr algn="ctr" eaLnBrk="1" hangingPunct="1">
              <a:defRPr/>
            </a:pPr>
            <a:r>
              <a:rPr lang="id-ID" sz="900" b="1">
                <a:latin typeface="Arial" charset="0"/>
              </a:rPr>
              <a:t>Internal Analysis</a:t>
            </a:r>
          </a:p>
          <a:p>
            <a:pPr algn="ctr" eaLnBrk="1" hangingPunct="1">
              <a:defRPr/>
            </a:pPr>
            <a:r>
              <a:rPr lang="id-ID" sz="900" b="1">
                <a:latin typeface="Arial" charset="0"/>
              </a:rPr>
              <a:t>(Chapter 6)</a:t>
            </a:r>
            <a:endParaRPr lang="en-US">
              <a:latin typeface="Arial" charset="0"/>
            </a:endParaRPr>
          </a:p>
        </p:txBody>
      </p:sp>
      <p:sp>
        <p:nvSpPr>
          <p:cNvPr id="59398" name="Text Box 6"/>
          <p:cNvSpPr txBox="1">
            <a:spLocks noChangeArrowheads="1"/>
          </p:cNvSpPr>
          <p:nvPr/>
        </p:nvSpPr>
        <p:spPr bwMode="auto">
          <a:xfrm>
            <a:off x="406400" y="2932113"/>
            <a:ext cx="8229600" cy="342900"/>
          </a:xfrm>
          <a:prstGeom prst="rect">
            <a:avLst/>
          </a:prstGeom>
          <a:solidFill>
            <a:srgbClr val="FFFFFF"/>
          </a:solidFill>
          <a:ln w="9525">
            <a:solidFill>
              <a:srgbClr val="000000"/>
            </a:solidFill>
            <a:miter lim="800000"/>
            <a:headEnd/>
            <a:tailEnd/>
          </a:ln>
          <a:effectLst>
            <a:outerShdw dist="107763" dir="18900000" algn="ctr" rotWithShape="0">
              <a:srgbClr val="808080">
                <a:alpha val="50000"/>
              </a:srgbClr>
            </a:outerShdw>
          </a:effectLst>
        </p:spPr>
        <p:txBody>
          <a:bodyPr/>
          <a:lstStyle/>
          <a:p>
            <a:pPr algn="ctr" eaLnBrk="1" hangingPunct="1">
              <a:defRPr/>
            </a:pPr>
            <a:r>
              <a:rPr lang="id-ID" sz="1200" b="1">
                <a:latin typeface="Arial" charset="0"/>
              </a:rPr>
              <a:t>Stretegic Analysis and Choice</a:t>
            </a:r>
          </a:p>
          <a:p>
            <a:pPr algn="ctr" eaLnBrk="1" hangingPunct="1">
              <a:defRPr/>
            </a:pPr>
            <a:r>
              <a:rPr lang="id-ID" sz="1200" b="1">
                <a:latin typeface="Arial" charset="0"/>
              </a:rPr>
              <a:t>( Chapters  8, 9  )</a:t>
            </a:r>
            <a:endParaRPr lang="en-US">
              <a:latin typeface="Arial" charset="0"/>
            </a:endParaRPr>
          </a:p>
        </p:txBody>
      </p:sp>
      <p:sp>
        <p:nvSpPr>
          <p:cNvPr id="59399" name="Text Box 7"/>
          <p:cNvSpPr txBox="1">
            <a:spLocks noChangeArrowheads="1"/>
          </p:cNvSpPr>
          <p:nvPr/>
        </p:nvSpPr>
        <p:spPr bwMode="auto">
          <a:xfrm>
            <a:off x="3911600" y="4475163"/>
            <a:ext cx="1981200" cy="342900"/>
          </a:xfrm>
          <a:prstGeom prst="rect">
            <a:avLst/>
          </a:prstGeom>
          <a:solidFill>
            <a:srgbClr val="FFFFFF"/>
          </a:solidFill>
          <a:ln w="9525">
            <a:solidFill>
              <a:srgbClr val="000000"/>
            </a:solidFill>
            <a:miter lim="800000"/>
            <a:headEnd/>
            <a:tailEnd/>
          </a:ln>
          <a:effectLst>
            <a:outerShdw dist="107763" dir="18900000" algn="ctr" rotWithShape="0">
              <a:srgbClr val="808080">
                <a:alpha val="50000"/>
              </a:srgbClr>
            </a:outerShdw>
          </a:effectLst>
        </p:spPr>
        <p:txBody>
          <a:bodyPr/>
          <a:lstStyle/>
          <a:p>
            <a:pPr algn="ctr" eaLnBrk="1" hangingPunct="1">
              <a:defRPr/>
            </a:pPr>
            <a:r>
              <a:rPr lang="id-ID" sz="900" b="1">
                <a:latin typeface="Arial" charset="0"/>
              </a:rPr>
              <a:t>Functional Tactics</a:t>
            </a:r>
          </a:p>
          <a:p>
            <a:pPr algn="ctr" eaLnBrk="1" hangingPunct="1">
              <a:defRPr/>
            </a:pPr>
            <a:r>
              <a:rPr lang="id-ID" sz="900" b="1">
                <a:latin typeface="Arial" charset="0"/>
              </a:rPr>
              <a:t>(Chapter 10)</a:t>
            </a:r>
            <a:endParaRPr lang="en-US">
              <a:latin typeface="Arial" charset="0"/>
            </a:endParaRPr>
          </a:p>
        </p:txBody>
      </p:sp>
      <p:sp>
        <p:nvSpPr>
          <p:cNvPr id="59400" name="Text Box 8"/>
          <p:cNvSpPr txBox="1">
            <a:spLocks noChangeArrowheads="1"/>
          </p:cNvSpPr>
          <p:nvPr/>
        </p:nvSpPr>
        <p:spPr bwMode="auto">
          <a:xfrm>
            <a:off x="6350000" y="3703638"/>
            <a:ext cx="2133600" cy="342900"/>
          </a:xfrm>
          <a:prstGeom prst="rect">
            <a:avLst/>
          </a:prstGeom>
          <a:solidFill>
            <a:srgbClr val="FFFFFF"/>
          </a:solidFill>
          <a:ln w="9525">
            <a:solidFill>
              <a:srgbClr val="000000"/>
            </a:solidFill>
            <a:miter lim="800000"/>
            <a:headEnd/>
            <a:tailEnd/>
          </a:ln>
          <a:effectLst>
            <a:outerShdw dist="107763" dir="18900000" algn="ctr" rotWithShape="0">
              <a:srgbClr val="808080">
                <a:alpha val="50000"/>
              </a:srgbClr>
            </a:outerShdw>
          </a:effectLst>
        </p:spPr>
        <p:txBody>
          <a:bodyPr/>
          <a:lstStyle/>
          <a:p>
            <a:pPr algn="ctr" eaLnBrk="1" hangingPunct="1">
              <a:defRPr/>
            </a:pPr>
            <a:r>
              <a:rPr lang="id-ID" sz="900" b="1">
                <a:latin typeface="Arial" charset="0"/>
              </a:rPr>
              <a:t>Generic and Grand Stretegies</a:t>
            </a:r>
          </a:p>
          <a:p>
            <a:pPr algn="ctr" eaLnBrk="1" hangingPunct="1">
              <a:defRPr/>
            </a:pPr>
            <a:r>
              <a:rPr lang="id-ID" sz="900" b="1">
                <a:latin typeface="Arial" charset="0"/>
              </a:rPr>
              <a:t>(Chapter 7)</a:t>
            </a:r>
            <a:endParaRPr lang="en-US">
              <a:latin typeface="Arial" charset="0"/>
            </a:endParaRPr>
          </a:p>
        </p:txBody>
      </p:sp>
      <p:sp>
        <p:nvSpPr>
          <p:cNvPr id="59401" name="Text Box 9"/>
          <p:cNvSpPr txBox="1">
            <a:spLocks noChangeArrowheads="1"/>
          </p:cNvSpPr>
          <p:nvPr/>
        </p:nvSpPr>
        <p:spPr bwMode="auto">
          <a:xfrm>
            <a:off x="711200" y="3703638"/>
            <a:ext cx="2133600" cy="342900"/>
          </a:xfrm>
          <a:prstGeom prst="rect">
            <a:avLst/>
          </a:prstGeom>
          <a:solidFill>
            <a:srgbClr val="FFFFFF"/>
          </a:solidFill>
          <a:ln w="9525">
            <a:solidFill>
              <a:srgbClr val="000000"/>
            </a:solidFill>
            <a:miter lim="800000"/>
            <a:headEnd/>
            <a:tailEnd/>
          </a:ln>
          <a:effectLst>
            <a:outerShdw dist="107763" dir="18900000" algn="ctr" rotWithShape="0">
              <a:srgbClr val="808080">
                <a:alpha val="50000"/>
              </a:srgbClr>
            </a:outerShdw>
          </a:effectLst>
        </p:spPr>
        <p:txBody>
          <a:bodyPr/>
          <a:lstStyle/>
          <a:p>
            <a:pPr algn="ctr" eaLnBrk="1" hangingPunct="1">
              <a:defRPr/>
            </a:pPr>
            <a:r>
              <a:rPr lang="id-ID" sz="900" b="1">
                <a:latin typeface="Arial" charset="0"/>
              </a:rPr>
              <a:t>Long-term Objective</a:t>
            </a:r>
          </a:p>
          <a:p>
            <a:pPr algn="ctr" eaLnBrk="1" hangingPunct="1">
              <a:defRPr/>
            </a:pPr>
            <a:r>
              <a:rPr lang="id-ID" sz="900" b="1">
                <a:latin typeface="Arial" charset="0"/>
              </a:rPr>
              <a:t>(Chapter 7)</a:t>
            </a:r>
            <a:endParaRPr lang="en-US">
              <a:latin typeface="Arial" charset="0"/>
            </a:endParaRPr>
          </a:p>
        </p:txBody>
      </p:sp>
      <p:sp>
        <p:nvSpPr>
          <p:cNvPr id="59402" name="Text Box 10"/>
          <p:cNvSpPr txBox="1">
            <a:spLocks noChangeArrowheads="1"/>
          </p:cNvSpPr>
          <p:nvPr/>
        </p:nvSpPr>
        <p:spPr bwMode="auto">
          <a:xfrm>
            <a:off x="3759200" y="5246688"/>
            <a:ext cx="2286000" cy="428625"/>
          </a:xfrm>
          <a:prstGeom prst="rect">
            <a:avLst/>
          </a:prstGeom>
          <a:solidFill>
            <a:srgbClr val="FFFFFF"/>
          </a:solidFill>
          <a:ln w="9525">
            <a:solidFill>
              <a:srgbClr val="000000"/>
            </a:solidFill>
            <a:miter lim="800000"/>
            <a:headEnd/>
            <a:tailEnd/>
          </a:ln>
          <a:effectLst>
            <a:outerShdw dist="107763" dir="18900000" algn="ctr" rotWithShape="0">
              <a:srgbClr val="808080">
                <a:alpha val="50000"/>
              </a:srgbClr>
            </a:outerShdw>
          </a:effectLst>
        </p:spPr>
        <p:txBody>
          <a:bodyPr/>
          <a:lstStyle/>
          <a:p>
            <a:pPr algn="ctr" eaLnBrk="1" hangingPunct="1">
              <a:defRPr/>
            </a:pPr>
            <a:r>
              <a:rPr lang="id-ID" sz="900" b="1">
                <a:latin typeface="Arial" charset="0"/>
              </a:rPr>
              <a:t>Organizational Structure,</a:t>
            </a:r>
          </a:p>
          <a:p>
            <a:pPr algn="ctr" eaLnBrk="1" hangingPunct="1">
              <a:defRPr/>
            </a:pPr>
            <a:r>
              <a:rPr lang="id-ID" sz="900" b="1">
                <a:latin typeface="Arial" charset="0"/>
              </a:rPr>
              <a:t>Leadership and Culture</a:t>
            </a:r>
          </a:p>
          <a:p>
            <a:pPr algn="ctr" eaLnBrk="1" hangingPunct="1">
              <a:defRPr/>
            </a:pPr>
            <a:r>
              <a:rPr lang="id-ID" sz="900" b="1">
                <a:latin typeface="Arial" charset="0"/>
              </a:rPr>
              <a:t>( Chapters 11, 12 )</a:t>
            </a:r>
            <a:endParaRPr lang="en-US">
              <a:latin typeface="Arial" charset="0"/>
            </a:endParaRPr>
          </a:p>
        </p:txBody>
      </p:sp>
      <p:sp>
        <p:nvSpPr>
          <p:cNvPr id="59403" name="Text Box 11"/>
          <p:cNvSpPr txBox="1">
            <a:spLocks noChangeArrowheads="1"/>
          </p:cNvSpPr>
          <p:nvPr/>
        </p:nvSpPr>
        <p:spPr bwMode="auto">
          <a:xfrm>
            <a:off x="7112000" y="4475163"/>
            <a:ext cx="1676400" cy="342900"/>
          </a:xfrm>
          <a:prstGeom prst="rect">
            <a:avLst/>
          </a:prstGeom>
          <a:solidFill>
            <a:srgbClr val="FFFFFF"/>
          </a:solidFill>
          <a:ln w="9525">
            <a:solidFill>
              <a:srgbClr val="000000"/>
            </a:solidFill>
            <a:miter lim="800000"/>
            <a:headEnd/>
            <a:tailEnd/>
          </a:ln>
          <a:effectLst>
            <a:outerShdw dist="107763" dir="18900000" algn="ctr" rotWithShape="0">
              <a:srgbClr val="808080">
                <a:alpha val="50000"/>
              </a:srgbClr>
            </a:outerShdw>
          </a:effectLst>
        </p:spPr>
        <p:txBody>
          <a:bodyPr/>
          <a:lstStyle/>
          <a:p>
            <a:pPr algn="ctr" eaLnBrk="1" hangingPunct="1">
              <a:defRPr/>
            </a:pPr>
            <a:r>
              <a:rPr lang="id-ID" sz="900" b="1">
                <a:latin typeface="Arial" charset="0"/>
              </a:rPr>
              <a:t>Policies</a:t>
            </a:r>
          </a:p>
          <a:p>
            <a:pPr algn="ctr" eaLnBrk="1" hangingPunct="1">
              <a:defRPr/>
            </a:pPr>
            <a:r>
              <a:rPr lang="id-ID" sz="900" b="1">
                <a:latin typeface="Arial" charset="0"/>
              </a:rPr>
              <a:t>(Chapter 10)</a:t>
            </a:r>
            <a:endParaRPr lang="en-US">
              <a:latin typeface="Arial" charset="0"/>
            </a:endParaRPr>
          </a:p>
        </p:txBody>
      </p:sp>
      <p:sp>
        <p:nvSpPr>
          <p:cNvPr id="59404" name="Text Box 12"/>
          <p:cNvSpPr txBox="1">
            <a:spLocks noChangeArrowheads="1"/>
          </p:cNvSpPr>
          <p:nvPr/>
        </p:nvSpPr>
        <p:spPr bwMode="auto">
          <a:xfrm>
            <a:off x="711200" y="4418013"/>
            <a:ext cx="1828800" cy="428625"/>
          </a:xfrm>
          <a:prstGeom prst="rect">
            <a:avLst/>
          </a:prstGeom>
          <a:solidFill>
            <a:srgbClr val="FFFFFF"/>
          </a:solidFill>
          <a:ln w="9525">
            <a:solidFill>
              <a:srgbClr val="000000"/>
            </a:solidFill>
            <a:miter lim="800000"/>
            <a:headEnd/>
            <a:tailEnd/>
          </a:ln>
          <a:effectLst>
            <a:outerShdw dist="107763" dir="18900000" algn="ctr" rotWithShape="0">
              <a:srgbClr val="808080">
                <a:alpha val="50000"/>
              </a:srgbClr>
            </a:outerShdw>
          </a:effectLst>
        </p:spPr>
        <p:txBody>
          <a:bodyPr/>
          <a:lstStyle/>
          <a:p>
            <a:pPr algn="ctr" eaLnBrk="1" hangingPunct="1">
              <a:defRPr/>
            </a:pPr>
            <a:r>
              <a:rPr lang="id-ID" sz="900" b="1">
                <a:latin typeface="Arial" charset="0"/>
              </a:rPr>
              <a:t>Short-term Objectives;</a:t>
            </a:r>
          </a:p>
          <a:p>
            <a:pPr algn="ctr" eaLnBrk="1" hangingPunct="1">
              <a:defRPr/>
            </a:pPr>
            <a:r>
              <a:rPr lang="id-ID" sz="900" b="1">
                <a:latin typeface="Arial" charset="0"/>
              </a:rPr>
              <a:t>Reward System</a:t>
            </a:r>
          </a:p>
          <a:p>
            <a:pPr algn="ctr" eaLnBrk="1" hangingPunct="1">
              <a:defRPr/>
            </a:pPr>
            <a:r>
              <a:rPr lang="id-ID" sz="900" b="1">
                <a:latin typeface="Arial" charset="0"/>
              </a:rPr>
              <a:t>(Chapter 10)</a:t>
            </a:r>
            <a:endParaRPr lang="en-US">
              <a:latin typeface="Arial" charset="0"/>
            </a:endParaRPr>
          </a:p>
        </p:txBody>
      </p:sp>
      <p:sp>
        <p:nvSpPr>
          <p:cNvPr id="59405" name="Text Box 13"/>
          <p:cNvSpPr txBox="1">
            <a:spLocks noChangeArrowheads="1"/>
          </p:cNvSpPr>
          <p:nvPr/>
        </p:nvSpPr>
        <p:spPr bwMode="auto">
          <a:xfrm>
            <a:off x="3911600" y="6018213"/>
            <a:ext cx="2133600" cy="428625"/>
          </a:xfrm>
          <a:prstGeom prst="rect">
            <a:avLst/>
          </a:prstGeom>
          <a:solidFill>
            <a:srgbClr val="FFFFFF"/>
          </a:solidFill>
          <a:ln w="9525">
            <a:solidFill>
              <a:srgbClr val="000000"/>
            </a:solidFill>
            <a:miter lim="800000"/>
            <a:headEnd/>
            <a:tailEnd/>
          </a:ln>
          <a:effectLst>
            <a:outerShdw dist="107763" dir="18900000" algn="ctr" rotWithShape="0">
              <a:srgbClr val="808080">
                <a:alpha val="50000"/>
              </a:srgbClr>
            </a:outerShdw>
          </a:effectLst>
        </p:spPr>
        <p:txBody>
          <a:bodyPr/>
          <a:lstStyle/>
          <a:p>
            <a:pPr algn="ctr" eaLnBrk="1" hangingPunct="1">
              <a:defRPr/>
            </a:pPr>
            <a:r>
              <a:rPr lang="id-ID" sz="900" b="1">
                <a:latin typeface="Arial" charset="0"/>
              </a:rPr>
              <a:t>Stregic Control,Innovation, and  Entrepreneurship</a:t>
            </a:r>
          </a:p>
          <a:p>
            <a:pPr algn="ctr" eaLnBrk="1" hangingPunct="1">
              <a:defRPr/>
            </a:pPr>
            <a:r>
              <a:rPr lang="id-ID" sz="900" b="1">
                <a:latin typeface="Arial" charset="0"/>
              </a:rPr>
              <a:t>(Chapters 13 )</a:t>
            </a:r>
            <a:endParaRPr lang="en-US">
              <a:latin typeface="Arial" charset="0"/>
            </a:endParaRPr>
          </a:p>
        </p:txBody>
      </p:sp>
      <p:grpSp>
        <p:nvGrpSpPr>
          <p:cNvPr id="2" name="Group 14"/>
          <p:cNvGrpSpPr>
            <a:grpSpLocks/>
          </p:cNvGrpSpPr>
          <p:nvPr/>
        </p:nvGrpSpPr>
        <p:grpSpPr bwMode="auto">
          <a:xfrm>
            <a:off x="558800" y="5870575"/>
            <a:ext cx="2438400" cy="600075"/>
            <a:chOff x="264" y="4930"/>
            <a:chExt cx="1152" cy="504"/>
          </a:xfrm>
        </p:grpSpPr>
        <p:sp>
          <p:nvSpPr>
            <p:cNvPr id="45107" name="Text Box 15"/>
            <p:cNvSpPr txBox="1">
              <a:spLocks noChangeArrowheads="1"/>
            </p:cNvSpPr>
            <p:nvPr/>
          </p:nvSpPr>
          <p:spPr bwMode="auto">
            <a:xfrm>
              <a:off x="264" y="4930"/>
              <a:ext cx="1152" cy="504"/>
            </a:xfrm>
            <a:prstGeom prst="rect">
              <a:avLst/>
            </a:prstGeom>
            <a:solidFill>
              <a:srgbClr val="C0C0C0">
                <a:alpha val="6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id-ID" sz="1200">
                  <a:latin typeface="Arial" charset="0"/>
                </a:rPr>
                <a:t>              Major Impact</a:t>
              </a:r>
            </a:p>
            <a:p>
              <a:pPr eaLnBrk="1" hangingPunct="1"/>
              <a:endParaRPr lang="id-ID" sz="1200">
                <a:latin typeface="Arial" charset="0"/>
              </a:endParaRPr>
            </a:p>
            <a:p>
              <a:pPr eaLnBrk="1" hangingPunct="1"/>
              <a:r>
                <a:rPr lang="id-ID" sz="1200">
                  <a:latin typeface="Arial" charset="0"/>
                </a:rPr>
                <a:t>              </a:t>
              </a:r>
              <a:r>
                <a:rPr lang="id-ID" sz="1200">
                  <a:solidFill>
                    <a:srgbClr val="FF0000"/>
                  </a:solidFill>
                  <a:latin typeface="Arial" charset="0"/>
                </a:rPr>
                <a:t>Minor Impact</a:t>
              </a:r>
              <a:endParaRPr lang="en-US">
                <a:latin typeface="Arial" charset="0"/>
              </a:endParaRPr>
            </a:p>
          </p:txBody>
        </p:sp>
        <p:sp>
          <p:nvSpPr>
            <p:cNvPr id="45108" name="Line 16"/>
            <p:cNvSpPr>
              <a:spLocks noChangeShapeType="1"/>
            </p:cNvSpPr>
            <p:nvPr/>
          </p:nvSpPr>
          <p:spPr bwMode="auto">
            <a:xfrm>
              <a:off x="336" y="5022"/>
              <a:ext cx="288"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109" name="Line 17"/>
            <p:cNvSpPr>
              <a:spLocks noChangeShapeType="1"/>
            </p:cNvSpPr>
            <p:nvPr/>
          </p:nvSpPr>
          <p:spPr bwMode="auto">
            <a:xfrm>
              <a:off x="336" y="5254"/>
              <a:ext cx="288" cy="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3" name="Group 18"/>
          <p:cNvGrpSpPr>
            <a:grpSpLocks/>
          </p:cNvGrpSpPr>
          <p:nvPr/>
        </p:nvGrpSpPr>
        <p:grpSpPr bwMode="auto">
          <a:xfrm>
            <a:off x="101600" y="1200150"/>
            <a:ext cx="8839200" cy="5024438"/>
            <a:chOff x="48" y="1008"/>
            <a:chExt cx="4176" cy="4220"/>
          </a:xfrm>
        </p:grpSpPr>
        <p:grpSp>
          <p:nvGrpSpPr>
            <p:cNvPr id="45075" name="Group 19"/>
            <p:cNvGrpSpPr>
              <a:grpSpLocks/>
            </p:cNvGrpSpPr>
            <p:nvPr/>
          </p:nvGrpSpPr>
          <p:grpSpPr bwMode="auto">
            <a:xfrm>
              <a:off x="768" y="2767"/>
              <a:ext cx="2736" cy="344"/>
              <a:chOff x="768" y="2767"/>
              <a:chExt cx="2736" cy="344"/>
            </a:xfrm>
          </p:grpSpPr>
          <p:sp>
            <p:nvSpPr>
              <p:cNvPr id="45105" name="Freeform 20"/>
              <p:cNvSpPr>
                <a:spLocks/>
              </p:cNvSpPr>
              <p:nvPr/>
            </p:nvSpPr>
            <p:spPr bwMode="auto">
              <a:xfrm>
                <a:off x="768" y="2967"/>
                <a:ext cx="2736" cy="144"/>
              </a:xfrm>
              <a:custGeom>
                <a:avLst/>
                <a:gdLst>
                  <a:gd name="T0" fmla="*/ 0 w 6840"/>
                  <a:gd name="T1" fmla="*/ 4 h 360"/>
                  <a:gd name="T2" fmla="*/ 0 w 6840"/>
                  <a:gd name="T3" fmla="*/ 0 h 360"/>
                  <a:gd name="T4" fmla="*/ 70 w 6840"/>
                  <a:gd name="T5" fmla="*/ 0 h 360"/>
                  <a:gd name="T6" fmla="*/ 70 w 6840"/>
                  <a:gd name="T7" fmla="*/ 4 h 360"/>
                  <a:gd name="T8" fmla="*/ 0 60000 65536"/>
                  <a:gd name="T9" fmla="*/ 0 60000 65536"/>
                  <a:gd name="T10" fmla="*/ 0 60000 65536"/>
                  <a:gd name="T11" fmla="*/ 0 60000 65536"/>
                  <a:gd name="T12" fmla="*/ 0 w 6840"/>
                  <a:gd name="T13" fmla="*/ 0 h 360"/>
                  <a:gd name="T14" fmla="*/ 6840 w 6840"/>
                  <a:gd name="T15" fmla="*/ 360 h 360"/>
                </a:gdLst>
                <a:ahLst/>
                <a:cxnLst>
                  <a:cxn ang="T8">
                    <a:pos x="T0" y="T1"/>
                  </a:cxn>
                  <a:cxn ang="T9">
                    <a:pos x="T2" y="T3"/>
                  </a:cxn>
                  <a:cxn ang="T10">
                    <a:pos x="T4" y="T5"/>
                  </a:cxn>
                  <a:cxn ang="T11">
                    <a:pos x="T6" y="T7"/>
                  </a:cxn>
                </a:cxnLst>
                <a:rect l="T12" t="T13" r="T14" b="T15"/>
                <a:pathLst>
                  <a:path w="6840" h="360">
                    <a:moveTo>
                      <a:pt x="0" y="360"/>
                    </a:moveTo>
                    <a:lnTo>
                      <a:pt x="0" y="0"/>
                    </a:lnTo>
                    <a:lnTo>
                      <a:pt x="6840" y="0"/>
                    </a:lnTo>
                    <a:lnTo>
                      <a:pt x="6840" y="340"/>
                    </a:lnTo>
                  </a:path>
                </a:pathLst>
              </a:custGeom>
              <a:noFill/>
              <a:ln w="28575">
                <a:solidFill>
                  <a:srgbClr val="000000"/>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06" name="Freeform 21"/>
              <p:cNvSpPr>
                <a:spLocks/>
              </p:cNvSpPr>
              <p:nvPr/>
            </p:nvSpPr>
            <p:spPr bwMode="auto">
              <a:xfrm>
                <a:off x="2160" y="2767"/>
                <a:ext cx="0" cy="192"/>
              </a:xfrm>
              <a:custGeom>
                <a:avLst/>
                <a:gdLst>
                  <a:gd name="T0" fmla="*/ 0 w 1"/>
                  <a:gd name="T1" fmla="*/ 0 h 480"/>
                  <a:gd name="T2" fmla="*/ 0 w 1"/>
                  <a:gd name="T3" fmla="*/ 5 h 480"/>
                  <a:gd name="T4" fmla="*/ 0 60000 65536"/>
                  <a:gd name="T5" fmla="*/ 0 60000 65536"/>
                  <a:gd name="T6" fmla="*/ 0 w 1"/>
                  <a:gd name="T7" fmla="*/ 0 h 480"/>
                  <a:gd name="T8" fmla="*/ 0 w 1"/>
                  <a:gd name="T9" fmla="*/ 480 h 480"/>
                </a:gdLst>
                <a:ahLst/>
                <a:cxnLst>
                  <a:cxn ang="T4">
                    <a:pos x="T0" y="T1"/>
                  </a:cxn>
                  <a:cxn ang="T5">
                    <a:pos x="T2" y="T3"/>
                  </a:cxn>
                </a:cxnLst>
                <a:rect l="T6" t="T7" r="T8" b="T9"/>
                <a:pathLst>
                  <a:path w="1" h="480">
                    <a:moveTo>
                      <a:pt x="0" y="0"/>
                    </a:moveTo>
                    <a:lnTo>
                      <a:pt x="0" y="480"/>
                    </a:lnTo>
                  </a:path>
                </a:pathLst>
              </a:custGeom>
              <a:noFill/>
              <a:ln w="285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5076" name="Freeform 22"/>
            <p:cNvSpPr>
              <a:spLocks/>
            </p:cNvSpPr>
            <p:nvPr/>
          </p:nvSpPr>
          <p:spPr bwMode="auto">
            <a:xfrm>
              <a:off x="768" y="3399"/>
              <a:ext cx="8" cy="320"/>
            </a:xfrm>
            <a:custGeom>
              <a:avLst/>
              <a:gdLst>
                <a:gd name="T0" fmla="*/ 0 w 20"/>
                <a:gd name="T1" fmla="*/ 0 h 800"/>
                <a:gd name="T2" fmla="*/ 0 w 20"/>
                <a:gd name="T3" fmla="*/ 8 h 800"/>
                <a:gd name="T4" fmla="*/ 0 60000 65536"/>
                <a:gd name="T5" fmla="*/ 0 60000 65536"/>
                <a:gd name="T6" fmla="*/ 0 w 20"/>
                <a:gd name="T7" fmla="*/ 0 h 800"/>
                <a:gd name="T8" fmla="*/ 20 w 20"/>
                <a:gd name="T9" fmla="*/ 800 h 800"/>
              </a:gdLst>
              <a:ahLst/>
              <a:cxnLst>
                <a:cxn ang="T4">
                  <a:pos x="T0" y="T1"/>
                </a:cxn>
                <a:cxn ang="T5">
                  <a:pos x="T2" y="T3"/>
                </a:cxn>
              </a:cxnLst>
              <a:rect l="T6" t="T7" r="T8" b="T9"/>
              <a:pathLst>
                <a:path w="20" h="800">
                  <a:moveTo>
                    <a:pt x="0" y="0"/>
                  </a:moveTo>
                  <a:lnTo>
                    <a:pt x="20" y="800"/>
                  </a:lnTo>
                </a:path>
              </a:pathLst>
            </a:custGeom>
            <a:noFill/>
            <a:ln w="28575">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077" name="Line 23"/>
            <p:cNvSpPr>
              <a:spLocks noChangeShapeType="1"/>
            </p:cNvSpPr>
            <p:nvPr/>
          </p:nvSpPr>
          <p:spPr bwMode="auto">
            <a:xfrm>
              <a:off x="1200" y="3903"/>
              <a:ext cx="648" cy="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78" name="Line 24"/>
            <p:cNvSpPr>
              <a:spLocks noChangeShapeType="1"/>
            </p:cNvSpPr>
            <p:nvPr/>
          </p:nvSpPr>
          <p:spPr bwMode="auto">
            <a:xfrm>
              <a:off x="2784" y="3903"/>
              <a:ext cx="576" cy="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79" name="Freeform 25"/>
            <p:cNvSpPr>
              <a:spLocks/>
            </p:cNvSpPr>
            <p:nvPr/>
          </p:nvSpPr>
          <p:spPr bwMode="auto">
            <a:xfrm>
              <a:off x="696" y="4047"/>
              <a:ext cx="3096" cy="216"/>
            </a:xfrm>
            <a:custGeom>
              <a:avLst/>
              <a:gdLst>
                <a:gd name="T0" fmla="*/ 0 w 7740"/>
                <a:gd name="T1" fmla="*/ 1 h 540"/>
                <a:gd name="T2" fmla="*/ 0 w 7740"/>
                <a:gd name="T3" fmla="*/ 6 h 540"/>
                <a:gd name="T4" fmla="*/ 79 w 7740"/>
                <a:gd name="T5" fmla="*/ 6 h 540"/>
                <a:gd name="T6" fmla="*/ 79 w 7740"/>
                <a:gd name="T7" fmla="*/ 0 h 540"/>
                <a:gd name="T8" fmla="*/ 0 60000 65536"/>
                <a:gd name="T9" fmla="*/ 0 60000 65536"/>
                <a:gd name="T10" fmla="*/ 0 60000 65536"/>
                <a:gd name="T11" fmla="*/ 0 60000 65536"/>
                <a:gd name="T12" fmla="*/ 0 w 7740"/>
                <a:gd name="T13" fmla="*/ 0 h 540"/>
                <a:gd name="T14" fmla="*/ 7740 w 7740"/>
                <a:gd name="T15" fmla="*/ 540 h 540"/>
              </a:gdLst>
              <a:ahLst/>
              <a:cxnLst>
                <a:cxn ang="T8">
                  <a:pos x="T0" y="T1"/>
                </a:cxn>
                <a:cxn ang="T9">
                  <a:pos x="T2" y="T3"/>
                </a:cxn>
                <a:cxn ang="T10">
                  <a:pos x="T4" y="T5"/>
                </a:cxn>
                <a:cxn ang="T11">
                  <a:pos x="T6" y="T7"/>
                </a:cxn>
              </a:cxnLst>
              <a:rect l="T12" t="T13" r="T14" b="T15"/>
              <a:pathLst>
                <a:path w="7740" h="540">
                  <a:moveTo>
                    <a:pt x="0" y="80"/>
                  </a:moveTo>
                  <a:lnTo>
                    <a:pt x="0" y="540"/>
                  </a:lnTo>
                  <a:lnTo>
                    <a:pt x="7740" y="540"/>
                  </a:lnTo>
                  <a:lnTo>
                    <a:pt x="7740" y="0"/>
                  </a:lnTo>
                </a:path>
              </a:pathLst>
            </a:custGeom>
            <a:noFill/>
            <a:ln w="285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080" name="Freeform 26"/>
            <p:cNvSpPr>
              <a:spLocks/>
            </p:cNvSpPr>
            <p:nvPr/>
          </p:nvSpPr>
          <p:spPr bwMode="auto">
            <a:xfrm>
              <a:off x="2640" y="1052"/>
              <a:ext cx="1584" cy="4176"/>
            </a:xfrm>
            <a:custGeom>
              <a:avLst/>
              <a:gdLst>
                <a:gd name="T0" fmla="*/ 0 w 3960"/>
                <a:gd name="T1" fmla="*/ 0 h 10440"/>
                <a:gd name="T2" fmla="*/ 41 w 3960"/>
                <a:gd name="T3" fmla="*/ 0 h 10440"/>
                <a:gd name="T4" fmla="*/ 41 w 3960"/>
                <a:gd name="T5" fmla="*/ 107 h 10440"/>
                <a:gd name="T6" fmla="*/ 6 w 3960"/>
                <a:gd name="T7" fmla="*/ 107 h 10440"/>
                <a:gd name="T8" fmla="*/ 0 60000 65536"/>
                <a:gd name="T9" fmla="*/ 0 60000 65536"/>
                <a:gd name="T10" fmla="*/ 0 60000 65536"/>
                <a:gd name="T11" fmla="*/ 0 60000 65536"/>
                <a:gd name="T12" fmla="*/ 0 w 3960"/>
                <a:gd name="T13" fmla="*/ 0 h 10440"/>
                <a:gd name="T14" fmla="*/ 3960 w 3960"/>
                <a:gd name="T15" fmla="*/ 10440 h 10440"/>
              </a:gdLst>
              <a:ahLst/>
              <a:cxnLst>
                <a:cxn ang="T8">
                  <a:pos x="T0" y="T1"/>
                </a:cxn>
                <a:cxn ang="T9">
                  <a:pos x="T2" y="T3"/>
                </a:cxn>
                <a:cxn ang="T10">
                  <a:pos x="T4" y="T5"/>
                </a:cxn>
                <a:cxn ang="T11">
                  <a:pos x="T6" y="T7"/>
                </a:cxn>
              </a:cxnLst>
              <a:rect l="T12" t="T13" r="T14" b="T15"/>
              <a:pathLst>
                <a:path w="3960" h="10440">
                  <a:moveTo>
                    <a:pt x="0" y="0"/>
                  </a:moveTo>
                  <a:lnTo>
                    <a:pt x="3960" y="0"/>
                  </a:lnTo>
                  <a:lnTo>
                    <a:pt x="3960" y="10440"/>
                  </a:lnTo>
                  <a:lnTo>
                    <a:pt x="540" y="10440"/>
                  </a:lnTo>
                </a:path>
              </a:pathLst>
            </a:custGeom>
            <a:noFill/>
            <a:ln w="28575">
              <a:solidFill>
                <a:srgbClr val="808080"/>
              </a:solidFill>
              <a:prstDash val="dash"/>
              <a:round/>
              <a:headEnd type="triangle" w="lg" len="lg"/>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081" name="Freeform 27"/>
            <p:cNvSpPr>
              <a:spLocks/>
            </p:cNvSpPr>
            <p:nvPr/>
          </p:nvSpPr>
          <p:spPr bwMode="auto">
            <a:xfrm>
              <a:off x="48" y="1762"/>
              <a:ext cx="1728" cy="2813"/>
            </a:xfrm>
            <a:custGeom>
              <a:avLst/>
              <a:gdLst>
                <a:gd name="T0" fmla="*/ 44 w 4320"/>
                <a:gd name="T1" fmla="*/ 72 h 7032"/>
                <a:gd name="T2" fmla="*/ 0 w 4320"/>
                <a:gd name="T3" fmla="*/ 72 h 7032"/>
                <a:gd name="T4" fmla="*/ 0 w 4320"/>
                <a:gd name="T5" fmla="*/ 0 h 7032"/>
                <a:gd name="T6" fmla="*/ 4 w 4320"/>
                <a:gd name="T7" fmla="*/ 0 h 7032"/>
                <a:gd name="T8" fmla="*/ 0 60000 65536"/>
                <a:gd name="T9" fmla="*/ 0 60000 65536"/>
                <a:gd name="T10" fmla="*/ 0 60000 65536"/>
                <a:gd name="T11" fmla="*/ 0 60000 65536"/>
                <a:gd name="T12" fmla="*/ 0 w 4320"/>
                <a:gd name="T13" fmla="*/ 0 h 7032"/>
                <a:gd name="T14" fmla="*/ 4320 w 4320"/>
                <a:gd name="T15" fmla="*/ 7032 h 7032"/>
              </a:gdLst>
              <a:ahLst/>
              <a:cxnLst>
                <a:cxn ang="T8">
                  <a:pos x="T0" y="T1"/>
                </a:cxn>
                <a:cxn ang="T9">
                  <a:pos x="T2" y="T3"/>
                </a:cxn>
                <a:cxn ang="T10">
                  <a:pos x="T4" y="T5"/>
                </a:cxn>
                <a:cxn ang="T11">
                  <a:pos x="T6" y="T7"/>
                </a:cxn>
              </a:cxnLst>
              <a:rect l="T12" t="T13" r="T14" b="T15"/>
              <a:pathLst>
                <a:path w="4320" h="7032">
                  <a:moveTo>
                    <a:pt x="4320" y="7032"/>
                  </a:moveTo>
                  <a:lnTo>
                    <a:pt x="0" y="7032"/>
                  </a:lnTo>
                  <a:lnTo>
                    <a:pt x="0" y="12"/>
                  </a:lnTo>
                  <a:lnTo>
                    <a:pt x="420" y="0"/>
                  </a:lnTo>
                </a:path>
              </a:pathLst>
            </a:custGeom>
            <a:noFill/>
            <a:ln w="28575">
              <a:solidFill>
                <a:srgbClr val="808080"/>
              </a:solidFill>
              <a:prstDash val="dash"/>
              <a:round/>
              <a:headEnd/>
              <a:tailEnd type="triangle" w="lg" len="lg"/>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45082" name="Group 28"/>
            <p:cNvGrpSpPr>
              <a:grpSpLocks/>
            </p:cNvGrpSpPr>
            <p:nvPr/>
          </p:nvGrpSpPr>
          <p:grpSpPr bwMode="auto">
            <a:xfrm>
              <a:off x="2280" y="3399"/>
              <a:ext cx="1512" cy="356"/>
              <a:chOff x="2280" y="3399"/>
              <a:chExt cx="1512" cy="356"/>
            </a:xfrm>
          </p:grpSpPr>
          <p:sp>
            <p:nvSpPr>
              <p:cNvPr id="45103" name="Freeform 29"/>
              <p:cNvSpPr>
                <a:spLocks/>
              </p:cNvSpPr>
              <p:nvPr/>
            </p:nvSpPr>
            <p:spPr bwMode="auto">
              <a:xfrm>
                <a:off x="3024" y="3399"/>
                <a:ext cx="504" cy="216"/>
              </a:xfrm>
              <a:custGeom>
                <a:avLst/>
                <a:gdLst>
                  <a:gd name="T0" fmla="*/ 0 w 1260"/>
                  <a:gd name="T1" fmla="*/ 6 h 540"/>
                  <a:gd name="T2" fmla="*/ 0 w 1260"/>
                  <a:gd name="T3" fmla="*/ 2 h 540"/>
                  <a:gd name="T4" fmla="*/ 13 w 1260"/>
                  <a:gd name="T5" fmla="*/ 2 h 540"/>
                  <a:gd name="T6" fmla="*/ 13 w 1260"/>
                  <a:gd name="T7" fmla="*/ 0 h 540"/>
                  <a:gd name="T8" fmla="*/ 0 60000 65536"/>
                  <a:gd name="T9" fmla="*/ 0 60000 65536"/>
                  <a:gd name="T10" fmla="*/ 0 60000 65536"/>
                  <a:gd name="T11" fmla="*/ 0 60000 65536"/>
                  <a:gd name="T12" fmla="*/ 0 w 1260"/>
                  <a:gd name="T13" fmla="*/ 0 h 540"/>
                  <a:gd name="T14" fmla="*/ 1260 w 1260"/>
                  <a:gd name="T15" fmla="*/ 540 h 540"/>
                </a:gdLst>
                <a:ahLst/>
                <a:cxnLst>
                  <a:cxn ang="T8">
                    <a:pos x="T0" y="T1"/>
                  </a:cxn>
                  <a:cxn ang="T9">
                    <a:pos x="T2" y="T3"/>
                  </a:cxn>
                  <a:cxn ang="T10">
                    <a:pos x="T4" y="T5"/>
                  </a:cxn>
                  <a:cxn ang="T11">
                    <a:pos x="T6" y="T7"/>
                  </a:cxn>
                </a:cxnLst>
                <a:rect l="T12" t="T13" r="T14" b="T15"/>
                <a:pathLst>
                  <a:path w="1260" h="540">
                    <a:moveTo>
                      <a:pt x="0" y="540"/>
                    </a:moveTo>
                    <a:lnTo>
                      <a:pt x="0" y="180"/>
                    </a:lnTo>
                    <a:lnTo>
                      <a:pt x="1260" y="180"/>
                    </a:lnTo>
                    <a:lnTo>
                      <a:pt x="1260" y="0"/>
                    </a:lnTo>
                  </a:path>
                </a:pathLst>
              </a:custGeom>
              <a:noFill/>
              <a:ln w="285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04" name="Freeform 30"/>
              <p:cNvSpPr>
                <a:spLocks/>
              </p:cNvSpPr>
              <p:nvPr/>
            </p:nvSpPr>
            <p:spPr bwMode="auto">
              <a:xfrm>
                <a:off x="2280" y="3611"/>
                <a:ext cx="1512" cy="144"/>
              </a:xfrm>
              <a:custGeom>
                <a:avLst/>
                <a:gdLst>
                  <a:gd name="T0" fmla="*/ 0 w 3780"/>
                  <a:gd name="T1" fmla="*/ 4 h 360"/>
                  <a:gd name="T2" fmla="*/ 0 w 3780"/>
                  <a:gd name="T3" fmla="*/ 0 h 360"/>
                  <a:gd name="T4" fmla="*/ 39 w 3780"/>
                  <a:gd name="T5" fmla="*/ 0 h 360"/>
                  <a:gd name="T6" fmla="*/ 39 w 3780"/>
                  <a:gd name="T7" fmla="*/ 3 h 360"/>
                  <a:gd name="T8" fmla="*/ 0 60000 65536"/>
                  <a:gd name="T9" fmla="*/ 0 60000 65536"/>
                  <a:gd name="T10" fmla="*/ 0 60000 65536"/>
                  <a:gd name="T11" fmla="*/ 0 60000 65536"/>
                  <a:gd name="T12" fmla="*/ 0 w 3780"/>
                  <a:gd name="T13" fmla="*/ 0 h 360"/>
                  <a:gd name="T14" fmla="*/ 3780 w 3780"/>
                  <a:gd name="T15" fmla="*/ 360 h 360"/>
                </a:gdLst>
                <a:ahLst/>
                <a:cxnLst>
                  <a:cxn ang="T8">
                    <a:pos x="T0" y="T1"/>
                  </a:cxn>
                  <a:cxn ang="T9">
                    <a:pos x="T2" y="T3"/>
                  </a:cxn>
                  <a:cxn ang="T10">
                    <a:pos x="T4" y="T5"/>
                  </a:cxn>
                  <a:cxn ang="T11">
                    <a:pos x="T6" y="T7"/>
                  </a:cxn>
                </a:cxnLst>
                <a:rect l="T12" t="T13" r="T14" b="T15"/>
                <a:pathLst>
                  <a:path w="3780" h="360">
                    <a:moveTo>
                      <a:pt x="0" y="360"/>
                    </a:moveTo>
                    <a:lnTo>
                      <a:pt x="0" y="0"/>
                    </a:lnTo>
                    <a:lnTo>
                      <a:pt x="3780" y="0"/>
                    </a:lnTo>
                    <a:lnTo>
                      <a:pt x="3780" y="320"/>
                    </a:lnTo>
                  </a:path>
                </a:pathLst>
              </a:custGeom>
              <a:noFill/>
              <a:ln w="28575">
                <a:solidFill>
                  <a:srgbClr val="000000"/>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5083" name="Freeform 31"/>
            <p:cNvSpPr>
              <a:spLocks/>
            </p:cNvSpPr>
            <p:nvPr/>
          </p:nvSpPr>
          <p:spPr bwMode="auto">
            <a:xfrm>
              <a:off x="2280" y="4043"/>
              <a:ext cx="0" cy="368"/>
            </a:xfrm>
            <a:custGeom>
              <a:avLst/>
              <a:gdLst>
                <a:gd name="T0" fmla="*/ 0 w 1"/>
                <a:gd name="T1" fmla="*/ 0 h 920"/>
                <a:gd name="T2" fmla="*/ 0 w 1"/>
                <a:gd name="T3" fmla="*/ 10 h 920"/>
                <a:gd name="T4" fmla="*/ 0 60000 65536"/>
                <a:gd name="T5" fmla="*/ 0 60000 65536"/>
                <a:gd name="T6" fmla="*/ 0 w 1"/>
                <a:gd name="T7" fmla="*/ 0 h 920"/>
                <a:gd name="T8" fmla="*/ 0 w 1"/>
                <a:gd name="T9" fmla="*/ 920 h 920"/>
              </a:gdLst>
              <a:ahLst/>
              <a:cxnLst>
                <a:cxn ang="T4">
                  <a:pos x="T0" y="T1"/>
                </a:cxn>
                <a:cxn ang="T5">
                  <a:pos x="T2" y="T3"/>
                </a:cxn>
              </a:cxnLst>
              <a:rect l="T6" t="T7" r="T8" b="T9"/>
              <a:pathLst>
                <a:path w="1" h="920">
                  <a:moveTo>
                    <a:pt x="0" y="0"/>
                  </a:moveTo>
                  <a:lnTo>
                    <a:pt x="0" y="920"/>
                  </a:lnTo>
                </a:path>
              </a:pathLst>
            </a:custGeom>
            <a:noFill/>
            <a:ln w="28575">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084" name="Freeform 32"/>
            <p:cNvSpPr>
              <a:spLocks/>
            </p:cNvSpPr>
            <p:nvPr/>
          </p:nvSpPr>
          <p:spPr bwMode="auto">
            <a:xfrm>
              <a:off x="2280" y="4787"/>
              <a:ext cx="0" cy="264"/>
            </a:xfrm>
            <a:custGeom>
              <a:avLst/>
              <a:gdLst>
                <a:gd name="T0" fmla="*/ 0 w 1"/>
                <a:gd name="T1" fmla="*/ 0 h 660"/>
                <a:gd name="T2" fmla="*/ 0 w 1"/>
                <a:gd name="T3" fmla="*/ 7 h 660"/>
                <a:gd name="T4" fmla="*/ 0 60000 65536"/>
                <a:gd name="T5" fmla="*/ 0 60000 65536"/>
                <a:gd name="T6" fmla="*/ 0 w 1"/>
                <a:gd name="T7" fmla="*/ 0 h 660"/>
                <a:gd name="T8" fmla="*/ 0 w 1"/>
                <a:gd name="T9" fmla="*/ 660 h 660"/>
              </a:gdLst>
              <a:ahLst/>
              <a:cxnLst>
                <a:cxn ang="T4">
                  <a:pos x="T0" y="T1"/>
                </a:cxn>
                <a:cxn ang="T5">
                  <a:pos x="T2" y="T3"/>
                </a:cxn>
              </a:cxnLst>
              <a:rect l="T6" t="T7" r="T8" b="T9"/>
              <a:pathLst>
                <a:path w="1" h="660">
                  <a:moveTo>
                    <a:pt x="0" y="0"/>
                  </a:moveTo>
                  <a:lnTo>
                    <a:pt x="1" y="660"/>
                  </a:lnTo>
                </a:path>
              </a:pathLst>
            </a:custGeom>
            <a:noFill/>
            <a:ln w="28575">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45085" name="Group 33"/>
            <p:cNvGrpSpPr>
              <a:grpSpLocks/>
            </p:cNvGrpSpPr>
            <p:nvPr/>
          </p:nvGrpSpPr>
          <p:grpSpPr bwMode="auto">
            <a:xfrm>
              <a:off x="1664" y="1220"/>
              <a:ext cx="1480" cy="1243"/>
              <a:chOff x="1664" y="1220"/>
              <a:chExt cx="1480" cy="1243"/>
            </a:xfrm>
          </p:grpSpPr>
          <p:sp>
            <p:nvSpPr>
              <p:cNvPr id="45098" name="Freeform 34"/>
              <p:cNvSpPr>
                <a:spLocks/>
              </p:cNvSpPr>
              <p:nvPr/>
            </p:nvSpPr>
            <p:spPr bwMode="auto">
              <a:xfrm>
                <a:off x="2128" y="1220"/>
                <a:ext cx="8" cy="595"/>
              </a:xfrm>
              <a:custGeom>
                <a:avLst/>
                <a:gdLst>
                  <a:gd name="T0" fmla="*/ 0 w 20"/>
                  <a:gd name="T1" fmla="*/ 15 h 1488"/>
                  <a:gd name="T2" fmla="*/ 0 w 20"/>
                  <a:gd name="T3" fmla="*/ 0 h 1488"/>
                  <a:gd name="T4" fmla="*/ 0 60000 65536"/>
                  <a:gd name="T5" fmla="*/ 0 60000 65536"/>
                  <a:gd name="T6" fmla="*/ 0 w 20"/>
                  <a:gd name="T7" fmla="*/ 0 h 1488"/>
                  <a:gd name="T8" fmla="*/ 20 w 20"/>
                  <a:gd name="T9" fmla="*/ 1488 h 1488"/>
                </a:gdLst>
                <a:ahLst/>
                <a:cxnLst>
                  <a:cxn ang="T4">
                    <a:pos x="T0" y="T1"/>
                  </a:cxn>
                  <a:cxn ang="T5">
                    <a:pos x="T2" y="T3"/>
                  </a:cxn>
                </a:cxnLst>
                <a:rect l="T6" t="T7" r="T8" b="T9"/>
                <a:pathLst>
                  <a:path w="20" h="1488">
                    <a:moveTo>
                      <a:pt x="20" y="1488"/>
                    </a:moveTo>
                    <a:lnTo>
                      <a:pt x="0" y="0"/>
                    </a:lnTo>
                  </a:path>
                </a:pathLst>
              </a:custGeom>
              <a:noFill/>
              <a:ln w="28575">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099" name="Line 35"/>
              <p:cNvSpPr>
                <a:spLocks noChangeShapeType="1"/>
              </p:cNvSpPr>
              <p:nvPr/>
            </p:nvSpPr>
            <p:spPr bwMode="auto">
              <a:xfrm>
                <a:off x="2136" y="1815"/>
                <a:ext cx="1008" cy="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100" name="Line 36"/>
              <p:cNvSpPr>
                <a:spLocks noChangeShapeType="1"/>
              </p:cNvSpPr>
              <p:nvPr/>
            </p:nvSpPr>
            <p:spPr bwMode="auto">
              <a:xfrm>
                <a:off x="2136" y="1815"/>
                <a:ext cx="0" cy="648"/>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101" name="Freeform 37"/>
              <p:cNvSpPr>
                <a:spLocks/>
              </p:cNvSpPr>
              <p:nvPr/>
            </p:nvSpPr>
            <p:spPr bwMode="auto">
              <a:xfrm>
                <a:off x="1664" y="1810"/>
                <a:ext cx="424" cy="9"/>
              </a:xfrm>
              <a:custGeom>
                <a:avLst/>
                <a:gdLst>
                  <a:gd name="T0" fmla="*/ 11 w 1060"/>
                  <a:gd name="T1" fmla="*/ 0 h 21"/>
                  <a:gd name="T2" fmla="*/ 0 w 1060"/>
                  <a:gd name="T3" fmla="*/ 0 h 21"/>
                  <a:gd name="T4" fmla="*/ 0 60000 65536"/>
                  <a:gd name="T5" fmla="*/ 0 60000 65536"/>
                  <a:gd name="T6" fmla="*/ 0 w 1060"/>
                  <a:gd name="T7" fmla="*/ 0 h 21"/>
                  <a:gd name="T8" fmla="*/ 1060 w 1060"/>
                  <a:gd name="T9" fmla="*/ 21 h 21"/>
                </a:gdLst>
                <a:ahLst/>
                <a:cxnLst>
                  <a:cxn ang="T4">
                    <a:pos x="T0" y="T1"/>
                  </a:cxn>
                  <a:cxn ang="T5">
                    <a:pos x="T2" y="T3"/>
                  </a:cxn>
                </a:cxnLst>
                <a:rect l="T6" t="T7" r="T8" b="T9"/>
                <a:pathLst>
                  <a:path w="1060" h="21">
                    <a:moveTo>
                      <a:pt x="1060" y="0"/>
                    </a:moveTo>
                    <a:lnTo>
                      <a:pt x="0" y="21"/>
                    </a:lnTo>
                  </a:path>
                </a:pathLst>
              </a:custGeom>
              <a:noFill/>
              <a:ln w="28575">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02" name="AutoShape 38"/>
              <p:cNvSpPr>
                <a:spLocks noChangeArrowheads="1"/>
              </p:cNvSpPr>
              <p:nvPr/>
            </p:nvSpPr>
            <p:spPr bwMode="auto">
              <a:xfrm>
                <a:off x="2096" y="1768"/>
                <a:ext cx="72" cy="72"/>
              </a:xfrm>
              <a:prstGeom prst="flowChartConnector">
                <a:avLst/>
              </a:prstGeom>
              <a:solidFill>
                <a:srgbClr val="FFFF00"/>
              </a:solidFill>
              <a:ln w="9525">
                <a:solidFill>
                  <a:srgbClr val="000000"/>
                </a:solidFill>
                <a:round/>
                <a:headEnd/>
                <a:tailEnd/>
              </a:ln>
            </p:spPr>
            <p:txBody>
              <a:bodyPr/>
              <a:lstStyle/>
              <a:p>
                <a:pPr algn="ctr"/>
                <a:endParaRPr lang="en-US"/>
              </a:p>
            </p:txBody>
          </p:sp>
        </p:grpSp>
        <p:grpSp>
          <p:nvGrpSpPr>
            <p:cNvPr id="45086" name="Group 39"/>
            <p:cNvGrpSpPr>
              <a:grpSpLocks/>
            </p:cNvGrpSpPr>
            <p:nvPr/>
          </p:nvGrpSpPr>
          <p:grpSpPr bwMode="auto">
            <a:xfrm>
              <a:off x="736" y="2136"/>
              <a:ext cx="72" cy="340"/>
              <a:chOff x="736" y="2136"/>
              <a:chExt cx="72" cy="340"/>
            </a:xfrm>
          </p:grpSpPr>
          <p:sp>
            <p:nvSpPr>
              <p:cNvPr id="45095" name="Freeform 40"/>
              <p:cNvSpPr>
                <a:spLocks/>
              </p:cNvSpPr>
              <p:nvPr/>
            </p:nvSpPr>
            <p:spPr bwMode="auto">
              <a:xfrm>
                <a:off x="770" y="2136"/>
                <a:ext cx="6" cy="174"/>
              </a:xfrm>
              <a:custGeom>
                <a:avLst/>
                <a:gdLst>
                  <a:gd name="T0" fmla="*/ 0 w 15"/>
                  <a:gd name="T1" fmla="*/ 4 h 435"/>
                  <a:gd name="T2" fmla="*/ 0 w 15"/>
                  <a:gd name="T3" fmla="*/ 0 h 435"/>
                  <a:gd name="T4" fmla="*/ 0 60000 65536"/>
                  <a:gd name="T5" fmla="*/ 0 60000 65536"/>
                  <a:gd name="T6" fmla="*/ 0 w 15"/>
                  <a:gd name="T7" fmla="*/ 0 h 435"/>
                  <a:gd name="T8" fmla="*/ 15 w 15"/>
                  <a:gd name="T9" fmla="*/ 435 h 435"/>
                </a:gdLst>
                <a:ahLst/>
                <a:cxnLst>
                  <a:cxn ang="T4">
                    <a:pos x="T0" y="T1"/>
                  </a:cxn>
                  <a:cxn ang="T5">
                    <a:pos x="T2" y="T3"/>
                  </a:cxn>
                </a:cxnLst>
                <a:rect l="T6" t="T7" r="T8" b="T9"/>
                <a:pathLst>
                  <a:path w="15" h="435">
                    <a:moveTo>
                      <a:pt x="15" y="435"/>
                    </a:moveTo>
                    <a:lnTo>
                      <a:pt x="0" y="0"/>
                    </a:lnTo>
                  </a:path>
                </a:pathLst>
              </a:custGeom>
              <a:noFill/>
              <a:ln w="28575">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096" name="Freeform 41"/>
              <p:cNvSpPr>
                <a:spLocks/>
              </p:cNvSpPr>
              <p:nvPr/>
            </p:nvSpPr>
            <p:spPr bwMode="auto">
              <a:xfrm>
                <a:off x="768" y="2316"/>
                <a:ext cx="0" cy="160"/>
              </a:xfrm>
              <a:custGeom>
                <a:avLst/>
                <a:gdLst>
                  <a:gd name="T0" fmla="*/ 0 w 1"/>
                  <a:gd name="T1" fmla="*/ 0 h 400"/>
                  <a:gd name="T2" fmla="*/ 0 w 1"/>
                  <a:gd name="T3" fmla="*/ 4 h 400"/>
                  <a:gd name="T4" fmla="*/ 0 60000 65536"/>
                  <a:gd name="T5" fmla="*/ 0 60000 65536"/>
                  <a:gd name="T6" fmla="*/ 0 w 1"/>
                  <a:gd name="T7" fmla="*/ 0 h 400"/>
                  <a:gd name="T8" fmla="*/ 0 w 1"/>
                  <a:gd name="T9" fmla="*/ 400 h 400"/>
                </a:gdLst>
                <a:ahLst/>
                <a:cxnLst>
                  <a:cxn ang="T4">
                    <a:pos x="T0" y="T1"/>
                  </a:cxn>
                  <a:cxn ang="T5">
                    <a:pos x="T2" y="T3"/>
                  </a:cxn>
                </a:cxnLst>
                <a:rect l="T6" t="T7" r="T8" b="T9"/>
                <a:pathLst>
                  <a:path w="1" h="400">
                    <a:moveTo>
                      <a:pt x="0" y="0"/>
                    </a:moveTo>
                    <a:lnTo>
                      <a:pt x="1" y="400"/>
                    </a:lnTo>
                  </a:path>
                </a:pathLst>
              </a:custGeom>
              <a:noFill/>
              <a:ln w="28575">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097" name="AutoShape 42"/>
              <p:cNvSpPr>
                <a:spLocks noChangeArrowheads="1"/>
              </p:cNvSpPr>
              <p:nvPr/>
            </p:nvSpPr>
            <p:spPr bwMode="auto">
              <a:xfrm>
                <a:off x="736" y="2256"/>
                <a:ext cx="72" cy="72"/>
              </a:xfrm>
              <a:prstGeom prst="flowChartConnector">
                <a:avLst/>
              </a:prstGeom>
              <a:solidFill>
                <a:srgbClr val="FFFF00"/>
              </a:solidFill>
              <a:ln w="9525">
                <a:solidFill>
                  <a:srgbClr val="000000"/>
                </a:solidFill>
                <a:round/>
                <a:headEnd/>
                <a:tailEnd/>
              </a:ln>
            </p:spPr>
            <p:txBody>
              <a:bodyPr/>
              <a:lstStyle/>
              <a:p>
                <a:pPr algn="ctr"/>
                <a:endParaRPr lang="en-US"/>
              </a:p>
            </p:txBody>
          </p:sp>
        </p:grpSp>
        <p:grpSp>
          <p:nvGrpSpPr>
            <p:cNvPr id="45087" name="Group 43"/>
            <p:cNvGrpSpPr>
              <a:grpSpLocks/>
            </p:cNvGrpSpPr>
            <p:nvPr/>
          </p:nvGrpSpPr>
          <p:grpSpPr bwMode="auto">
            <a:xfrm>
              <a:off x="736" y="1008"/>
              <a:ext cx="1040" cy="268"/>
              <a:chOff x="736" y="1008"/>
              <a:chExt cx="1040" cy="268"/>
            </a:xfrm>
          </p:grpSpPr>
          <p:sp>
            <p:nvSpPr>
              <p:cNvPr id="45092" name="Freeform 44"/>
              <p:cNvSpPr>
                <a:spLocks/>
              </p:cNvSpPr>
              <p:nvPr/>
            </p:nvSpPr>
            <p:spPr bwMode="auto">
              <a:xfrm>
                <a:off x="760" y="1052"/>
                <a:ext cx="8" cy="224"/>
              </a:xfrm>
              <a:custGeom>
                <a:avLst/>
                <a:gdLst>
                  <a:gd name="T0" fmla="*/ 0 w 20"/>
                  <a:gd name="T1" fmla="*/ 0 h 560"/>
                  <a:gd name="T2" fmla="*/ 0 w 20"/>
                  <a:gd name="T3" fmla="*/ 6 h 560"/>
                  <a:gd name="T4" fmla="*/ 0 60000 65536"/>
                  <a:gd name="T5" fmla="*/ 0 60000 65536"/>
                  <a:gd name="T6" fmla="*/ 0 w 20"/>
                  <a:gd name="T7" fmla="*/ 0 h 560"/>
                  <a:gd name="T8" fmla="*/ 20 w 20"/>
                  <a:gd name="T9" fmla="*/ 560 h 560"/>
                </a:gdLst>
                <a:ahLst/>
                <a:cxnLst>
                  <a:cxn ang="T4">
                    <a:pos x="T0" y="T1"/>
                  </a:cxn>
                  <a:cxn ang="T5">
                    <a:pos x="T2" y="T3"/>
                  </a:cxn>
                </a:cxnLst>
                <a:rect l="T6" t="T7" r="T8" b="T9"/>
                <a:pathLst>
                  <a:path w="20" h="560">
                    <a:moveTo>
                      <a:pt x="20" y="0"/>
                    </a:moveTo>
                    <a:lnTo>
                      <a:pt x="0" y="560"/>
                    </a:lnTo>
                  </a:path>
                </a:pathLst>
              </a:custGeom>
              <a:noFill/>
              <a:ln w="28575">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093" name="Line 45"/>
              <p:cNvSpPr>
                <a:spLocks noChangeShapeType="1"/>
              </p:cNvSpPr>
              <p:nvPr/>
            </p:nvSpPr>
            <p:spPr bwMode="auto">
              <a:xfrm>
                <a:off x="768" y="1052"/>
                <a:ext cx="1008" cy="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94" name="AutoShape 46"/>
              <p:cNvSpPr>
                <a:spLocks noChangeArrowheads="1"/>
              </p:cNvSpPr>
              <p:nvPr/>
            </p:nvSpPr>
            <p:spPr bwMode="auto">
              <a:xfrm>
                <a:off x="736" y="1008"/>
                <a:ext cx="72" cy="72"/>
              </a:xfrm>
              <a:prstGeom prst="flowChartConnector">
                <a:avLst/>
              </a:prstGeom>
              <a:solidFill>
                <a:srgbClr val="FFFF00"/>
              </a:solidFill>
              <a:ln w="9525">
                <a:solidFill>
                  <a:srgbClr val="000000"/>
                </a:solidFill>
                <a:round/>
                <a:headEnd/>
                <a:tailEnd/>
              </a:ln>
            </p:spPr>
            <p:txBody>
              <a:bodyPr/>
              <a:lstStyle/>
              <a:p>
                <a:pPr algn="ctr"/>
                <a:endParaRPr lang="en-US"/>
              </a:p>
            </p:txBody>
          </p:sp>
        </p:grpSp>
        <p:grpSp>
          <p:nvGrpSpPr>
            <p:cNvPr id="45088" name="Group 47"/>
            <p:cNvGrpSpPr>
              <a:grpSpLocks/>
            </p:cNvGrpSpPr>
            <p:nvPr/>
          </p:nvGrpSpPr>
          <p:grpSpPr bwMode="auto">
            <a:xfrm>
              <a:off x="3472" y="1964"/>
              <a:ext cx="72" cy="482"/>
              <a:chOff x="3472" y="1964"/>
              <a:chExt cx="72" cy="482"/>
            </a:xfrm>
          </p:grpSpPr>
          <p:sp>
            <p:nvSpPr>
              <p:cNvPr id="45089" name="Freeform 48"/>
              <p:cNvSpPr>
                <a:spLocks/>
              </p:cNvSpPr>
              <p:nvPr/>
            </p:nvSpPr>
            <p:spPr bwMode="auto">
              <a:xfrm>
                <a:off x="3504" y="1964"/>
                <a:ext cx="0" cy="248"/>
              </a:xfrm>
              <a:custGeom>
                <a:avLst/>
                <a:gdLst>
                  <a:gd name="T0" fmla="*/ 0 w 1"/>
                  <a:gd name="T1" fmla="*/ 6 h 620"/>
                  <a:gd name="T2" fmla="*/ 0 w 1"/>
                  <a:gd name="T3" fmla="*/ 0 h 620"/>
                  <a:gd name="T4" fmla="*/ 0 60000 65536"/>
                  <a:gd name="T5" fmla="*/ 0 60000 65536"/>
                  <a:gd name="T6" fmla="*/ 0 w 1"/>
                  <a:gd name="T7" fmla="*/ 0 h 620"/>
                  <a:gd name="T8" fmla="*/ 0 w 1"/>
                  <a:gd name="T9" fmla="*/ 620 h 620"/>
                </a:gdLst>
                <a:ahLst/>
                <a:cxnLst>
                  <a:cxn ang="T4">
                    <a:pos x="T0" y="T1"/>
                  </a:cxn>
                  <a:cxn ang="T5">
                    <a:pos x="T2" y="T3"/>
                  </a:cxn>
                </a:cxnLst>
                <a:rect l="T6" t="T7" r="T8" b="T9"/>
                <a:pathLst>
                  <a:path w="1" h="620">
                    <a:moveTo>
                      <a:pt x="0" y="620"/>
                    </a:moveTo>
                    <a:lnTo>
                      <a:pt x="0" y="0"/>
                    </a:lnTo>
                  </a:path>
                </a:pathLst>
              </a:custGeom>
              <a:noFill/>
              <a:ln w="28575">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090" name="Freeform 49"/>
              <p:cNvSpPr>
                <a:spLocks/>
              </p:cNvSpPr>
              <p:nvPr/>
            </p:nvSpPr>
            <p:spPr bwMode="auto">
              <a:xfrm>
                <a:off x="3504" y="2220"/>
                <a:ext cx="2" cy="226"/>
              </a:xfrm>
              <a:custGeom>
                <a:avLst/>
                <a:gdLst>
                  <a:gd name="T0" fmla="*/ 0 w 5"/>
                  <a:gd name="T1" fmla="*/ 0 h 565"/>
                  <a:gd name="T2" fmla="*/ 0 w 5"/>
                  <a:gd name="T3" fmla="*/ 6 h 565"/>
                  <a:gd name="T4" fmla="*/ 0 60000 65536"/>
                  <a:gd name="T5" fmla="*/ 0 60000 65536"/>
                  <a:gd name="T6" fmla="*/ 0 w 5"/>
                  <a:gd name="T7" fmla="*/ 0 h 565"/>
                  <a:gd name="T8" fmla="*/ 5 w 5"/>
                  <a:gd name="T9" fmla="*/ 565 h 565"/>
                </a:gdLst>
                <a:ahLst/>
                <a:cxnLst>
                  <a:cxn ang="T4">
                    <a:pos x="T0" y="T1"/>
                  </a:cxn>
                  <a:cxn ang="T5">
                    <a:pos x="T2" y="T3"/>
                  </a:cxn>
                </a:cxnLst>
                <a:rect l="T6" t="T7" r="T8" b="T9"/>
                <a:pathLst>
                  <a:path w="5" h="565">
                    <a:moveTo>
                      <a:pt x="0" y="0"/>
                    </a:moveTo>
                    <a:lnTo>
                      <a:pt x="5" y="565"/>
                    </a:lnTo>
                  </a:path>
                </a:pathLst>
              </a:custGeom>
              <a:noFill/>
              <a:ln w="28575">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091" name="AutoShape 50"/>
              <p:cNvSpPr>
                <a:spLocks noChangeArrowheads="1"/>
              </p:cNvSpPr>
              <p:nvPr/>
            </p:nvSpPr>
            <p:spPr bwMode="auto">
              <a:xfrm>
                <a:off x="3472" y="2184"/>
                <a:ext cx="72" cy="72"/>
              </a:xfrm>
              <a:prstGeom prst="flowChartConnector">
                <a:avLst/>
              </a:prstGeom>
              <a:solidFill>
                <a:srgbClr val="FFFF00"/>
              </a:solidFill>
              <a:ln w="9525">
                <a:solidFill>
                  <a:srgbClr val="000000"/>
                </a:solidFill>
                <a:round/>
                <a:headEnd/>
                <a:tailEnd/>
              </a:ln>
            </p:spPr>
            <p:txBody>
              <a:bodyPr/>
              <a:lstStyle/>
              <a:p>
                <a:pPr algn="ctr"/>
                <a:endParaRPr lang="en-US"/>
              </a:p>
            </p:txBody>
          </p:sp>
        </p:grpSp>
      </p:grpSp>
      <p:grpSp>
        <p:nvGrpSpPr>
          <p:cNvPr id="10" name="Group 51"/>
          <p:cNvGrpSpPr>
            <a:grpSpLocks/>
          </p:cNvGrpSpPr>
          <p:nvPr/>
        </p:nvGrpSpPr>
        <p:grpSpPr bwMode="auto">
          <a:xfrm>
            <a:off x="812800" y="5257800"/>
            <a:ext cx="7620000" cy="971550"/>
            <a:chOff x="384" y="4416"/>
            <a:chExt cx="3600" cy="816"/>
          </a:xfrm>
        </p:grpSpPr>
        <p:sp>
          <p:nvSpPr>
            <p:cNvPr id="45073" name="Rectangle 52"/>
            <p:cNvSpPr>
              <a:spLocks noChangeArrowheads="1"/>
            </p:cNvSpPr>
            <p:nvPr/>
          </p:nvSpPr>
          <p:spPr bwMode="auto">
            <a:xfrm>
              <a:off x="384" y="4416"/>
              <a:ext cx="86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r>
                <a:rPr lang="en-US" sz="1200">
                  <a:solidFill>
                    <a:schemeClr val="hlink"/>
                  </a:solidFill>
                  <a:latin typeface="Arial" charset="0"/>
                </a:rPr>
                <a:t>Feedback</a:t>
              </a:r>
            </a:p>
          </p:txBody>
        </p:sp>
        <p:sp>
          <p:nvSpPr>
            <p:cNvPr id="45074" name="Rectangle 53"/>
            <p:cNvSpPr>
              <a:spLocks noChangeArrowheads="1"/>
            </p:cNvSpPr>
            <p:nvPr/>
          </p:nvSpPr>
          <p:spPr bwMode="auto">
            <a:xfrm>
              <a:off x="3120" y="5040"/>
              <a:ext cx="86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r>
                <a:rPr lang="en-US" sz="1200">
                  <a:solidFill>
                    <a:schemeClr val="hlink"/>
                  </a:solidFill>
                  <a:latin typeface="Arial" charset="0"/>
                </a:rPr>
                <a:t>Feedback</a:t>
              </a:r>
            </a:p>
          </p:txBody>
        </p:sp>
      </p:grpSp>
    </p:spTree>
    <p:extLst>
      <p:ext uri="{BB962C8B-B14F-4D97-AF65-F5344CB8AC3E}">
        <p14:creationId xmlns:p14="http://schemas.microsoft.com/office/powerpoint/2010/main" val="20175765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blinds(horizontal)">
                                      <p:cBhvr>
                                        <p:cTn id="7" dur="500"/>
                                        <p:tgtEl>
                                          <p:spTgt spid="593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9395"/>
                                        </p:tgtEl>
                                        <p:attrNameLst>
                                          <p:attrName>style.visibility</p:attrName>
                                        </p:attrNameLst>
                                      </p:cBhvr>
                                      <p:to>
                                        <p:strVal val="visible"/>
                                      </p:to>
                                    </p:set>
                                    <p:animEffect transition="in" filter="blinds(horizontal)">
                                      <p:cBhvr>
                                        <p:cTn id="12" dur="500"/>
                                        <p:tgtEl>
                                          <p:spTgt spid="5939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9396"/>
                                        </p:tgtEl>
                                        <p:attrNameLst>
                                          <p:attrName>style.visibility</p:attrName>
                                        </p:attrNameLst>
                                      </p:cBhvr>
                                      <p:to>
                                        <p:strVal val="visible"/>
                                      </p:to>
                                    </p:set>
                                    <p:animEffect transition="in" filter="blinds(horizontal)">
                                      <p:cBhvr>
                                        <p:cTn id="17" dur="500"/>
                                        <p:tgtEl>
                                          <p:spTgt spid="5939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9397"/>
                                        </p:tgtEl>
                                        <p:attrNameLst>
                                          <p:attrName>style.visibility</p:attrName>
                                        </p:attrNameLst>
                                      </p:cBhvr>
                                      <p:to>
                                        <p:strVal val="visible"/>
                                      </p:to>
                                    </p:set>
                                    <p:animEffect transition="in" filter="blinds(horizontal)">
                                      <p:cBhvr>
                                        <p:cTn id="22" dur="500"/>
                                        <p:tgtEl>
                                          <p:spTgt spid="5939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9401"/>
                                        </p:tgtEl>
                                        <p:attrNameLst>
                                          <p:attrName>style.visibility</p:attrName>
                                        </p:attrNameLst>
                                      </p:cBhvr>
                                      <p:to>
                                        <p:strVal val="visible"/>
                                      </p:to>
                                    </p:set>
                                    <p:animEffect transition="in" filter="blinds(horizontal)">
                                      <p:cBhvr>
                                        <p:cTn id="27" dur="500"/>
                                        <p:tgtEl>
                                          <p:spTgt spid="5940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9400"/>
                                        </p:tgtEl>
                                        <p:attrNameLst>
                                          <p:attrName>style.visibility</p:attrName>
                                        </p:attrNameLst>
                                      </p:cBhvr>
                                      <p:to>
                                        <p:strVal val="visible"/>
                                      </p:to>
                                    </p:set>
                                    <p:animEffect transition="in" filter="blinds(horizontal)">
                                      <p:cBhvr>
                                        <p:cTn id="32" dur="500"/>
                                        <p:tgtEl>
                                          <p:spTgt spid="5940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9398"/>
                                        </p:tgtEl>
                                        <p:attrNameLst>
                                          <p:attrName>style.visibility</p:attrName>
                                        </p:attrNameLst>
                                      </p:cBhvr>
                                      <p:to>
                                        <p:strVal val="visible"/>
                                      </p:to>
                                    </p:set>
                                    <p:animEffect transition="in" filter="blinds(horizontal)">
                                      <p:cBhvr>
                                        <p:cTn id="37" dur="500"/>
                                        <p:tgtEl>
                                          <p:spTgt spid="5939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59404"/>
                                        </p:tgtEl>
                                        <p:attrNameLst>
                                          <p:attrName>style.visibility</p:attrName>
                                        </p:attrNameLst>
                                      </p:cBhvr>
                                      <p:to>
                                        <p:strVal val="visible"/>
                                      </p:to>
                                    </p:set>
                                    <p:animEffect transition="in" filter="blinds(horizontal)">
                                      <p:cBhvr>
                                        <p:cTn id="42" dur="500"/>
                                        <p:tgtEl>
                                          <p:spTgt spid="5940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59399"/>
                                        </p:tgtEl>
                                        <p:attrNameLst>
                                          <p:attrName>style.visibility</p:attrName>
                                        </p:attrNameLst>
                                      </p:cBhvr>
                                      <p:to>
                                        <p:strVal val="visible"/>
                                      </p:to>
                                    </p:set>
                                    <p:animEffect transition="in" filter="blinds(horizontal)">
                                      <p:cBhvr>
                                        <p:cTn id="47" dur="500"/>
                                        <p:tgtEl>
                                          <p:spTgt spid="59399"/>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59403"/>
                                        </p:tgtEl>
                                        <p:attrNameLst>
                                          <p:attrName>style.visibility</p:attrName>
                                        </p:attrNameLst>
                                      </p:cBhvr>
                                      <p:to>
                                        <p:strVal val="visible"/>
                                      </p:to>
                                    </p:set>
                                    <p:animEffect transition="in" filter="blinds(horizontal)">
                                      <p:cBhvr>
                                        <p:cTn id="52" dur="500"/>
                                        <p:tgtEl>
                                          <p:spTgt spid="5940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59402"/>
                                        </p:tgtEl>
                                        <p:attrNameLst>
                                          <p:attrName>style.visibility</p:attrName>
                                        </p:attrNameLst>
                                      </p:cBhvr>
                                      <p:to>
                                        <p:strVal val="visible"/>
                                      </p:to>
                                    </p:set>
                                    <p:animEffect transition="in" filter="blinds(horizontal)">
                                      <p:cBhvr>
                                        <p:cTn id="57" dur="500"/>
                                        <p:tgtEl>
                                          <p:spTgt spid="59402"/>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59405"/>
                                        </p:tgtEl>
                                        <p:attrNameLst>
                                          <p:attrName>style.visｩÿilｩÿ</p:attrName>
                                        </p:attrNameLst>
                                      </p:cBhvr>
                                      <p:to>
                                        <p:strVal val="visible"/>
                                      </p:to>
                                    </p:set>
                                    <p:animEffect transition="in" filter="blinds(horizontal)">
                                      <p:cBhvr>
                                        <p:cTn id="62" dur="500"/>
                                        <p:tgtEl>
                                          <p:spTgt spid="59405"/>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3" presetClass="entr" presetSubtype="10" fill="hold" nodeType="clickEffect">
                                  <p:stCondLst>
                                    <p:cond delay="0"/>
                                  </p:stCondLst>
                                  <p:childTnLst>
                                    <p:set>
                                      <p:cBhvr>
                                        <p:cTn id="66" dur="1" fill="hold">
                                          <p:stCondLst>
                                            <p:cond delay="0"/>
                                          </p:stCondLst>
                                        </p:cTn>
                                        <p:tgtEl>
                                          <p:spTgt spid="3"/>
                                        </p:tgtEl>
                                        <p:attrNameLst>
                                          <p:attrName>style.visibility</p:attrName>
                                        </p:attrNameLst>
                                      </p:cBhvr>
                                      <p:to>
                                        <p:strVal val="visible"/>
                                      </p:to>
                                    </p:set>
                                    <p:animEffect transition="in" filter="blinds(horizontal)">
                                      <p:cBhvr>
                                        <p:cTn id="67" dur="500"/>
                                        <p:tgtEl>
                                          <p:spTgt spid="3"/>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3" presetClass="entr" presetSubtype="10" fill="hold" nodeType="clickEffect">
                                  <p:stCondLst>
                                    <p:cond delay="0"/>
                                  </p:stCondLst>
                                  <p:childTnLst>
                                    <p:set>
                                      <p:cBhvr>
                                        <p:cTn id="71" dur="1" fill="hold">
                                          <p:stCondLst>
                                            <p:cond delay="0"/>
                                          </p:stCondLst>
                                        </p:cTn>
                                        <p:tgtEl>
                                          <p:spTgt spid="10"/>
                                        </p:tgtEl>
                                        <p:attrNameLst>
                                          <p:attrName>style.visibility</p:attrName>
                                        </p:attrNameLst>
                                      </p:cBhvr>
                                      <p:to>
                                        <p:strVal val="visible"/>
                                      </p:to>
                                    </p:set>
                                    <p:animEffect transition="in" filter="blinds(horizontal)">
                                      <p:cBhvr>
                                        <p:cTn id="72" dur="500"/>
                                        <p:tgtEl>
                                          <p:spTgt spid="10"/>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3" presetClass="entr" presetSubtype="10" fill="hold" nodeType="clickEffect">
                                  <p:stCondLst>
                                    <p:cond delay="0"/>
                                  </p:stCondLst>
                                  <p:childTnLst>
                                    <p:set>
                                      <p:cBhvr>
                                        <p:cTn id="76" dur="1" fill="hold">
                                          <p:stCondLst>
                                            <p:cond delay="0"/>
                                          </p:stCondLst>
                                        </p:cTn>
                                        <p:tgtEl>
                                          <p:spTgt spid="2"/>
                                        </p:tgtEl>
                                        <p:attrNameLst>
                                          <p:attrName>style.visibility</p:attrName>
                                        </p:attrNameLst>
                                      </p:cBhvr>
                                      <p:to>
                                        <p:strVal val="visible"/>
                                      </p:to>
                                    </p:set>
                                    <p:animEffect transition="in" filter="blinds(horizontal)">
                                      <p:cBhvr>
                                        <p:cTn id="7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animBg="1"/>
      <p:bldP spid="59395" grpId="0" animBg="1"/>
      <p:bldP spid="59396" grpId="0" animBg="1"/>
      <p:bldP spid="59397" grpId="0" animBg="1"/>
      <p:bldP spid="59398" grpId="0" animBg="1"/>
      <p:bldP spid="59399" grpId="0" animBg="1"/>
      <p:bldP spid="59400" grpId="0" animBg="1"/>
      <p:bldP spid="59401" grpId="0" animBg="1"/>
      <p:bldP spid="59402" grpId="0" animBg="1"/>
      <p:bldP spid="59403" grpId="0" animBg="1"/>
      <p:bldP spid="59404" grpId="0" animBg="1"/>
      <p:bldP spid="5940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WordArt 2"/>
          <p:cNvSpPr>
            <a:spLocks noChangeArrowheads="1" noChangeShapeType="1" noTextEdit="1"/>
          </p:cNvSpPr>
          <p:nvPr/>
        </p:nvSpPr>
        <p:spPr bwMode="auto">
          <a:xfrm>
            <a:off x="863600" y="342900"/>
            <a:ext cx="3505200" cy="514350"/>
          </a:xfrm>
          <a:prstGeom prst="rect">
            <a:avLst/>
          </a:prstGeom>
        </p:spPr>
        <p:txBody>
          <a:bodyPr wrap="none" fromWordArt="1">
            <a:prstTxWarp prst="textPlain">
              <a:avLst>
                <a:gd name="adj" fmla="val 50000"/>
              </a:avLst>
            </a:prstTxWarp>
          </a:bodyPr>
          <a:lstStyle/>
          <a:p>
            <a:pPr algn="ctr"/>
            <a:r>
              <a:rPr lang="en-US" sz="1400" kern="10">
                <a:ln w="9525">
                  <a:solidFill>
                    <a:srgbClr val="0000FF"/>
                  </a:solidFill>
                  <a:round/>
                  <a:headEnd/>
                  <a:tailEnd/>
                </a:ln>
                <a:solidFill>
                  <a:srgbClr val="0000FF"/>
                </a:solidFill>
                <a:latin typeface="Edwardian Script ITC"/>
              </a:rPr>
              <a:t>Pengaruh Remote</a:t>
            </a:r>
          </a:p>
        </p:txBody>
      </p:sp>
      <p:sp>
        <p:nvSpPr>
          <p:cNvPr id="61443" name="Rectangle 3"/>
          <p:cNvSpPr>
            <a:spLocks noGrp="1" noChangeArrowheads="1"/>
          </p:cNvSpPr>
          <p:nvPr>
            <p:ph type="body" idx="1"/>
          </p:nvPr>
        </p:nvSpPr>
        <p:spPr>
          <a:xfrm>
            <a:off x="357188" y="971550"/>
            <a:ext cx="8329612" cy="5886450"/>
          </a:xfrm>
        </p:spPr>
        <p:txBody>
          <a:bodyPr/>
          <a:lstStyle/>
          <a:p>
            <a:pPr eaLnBrk="1" hangingPunct="1">
              <a:lnSpc>
                <a:spcPct val="90000"/>
              </a:lnSpc>
            </a:pPr>
            <a:r>
              <a:rPr lang="sv-SE" sz="1100" smtClean="0">
                <a:latin typeface="Lucida Fax" pitchFamily="18" charset="0"/>
              </a:rPr>
              <a:t>Pengaruh ini merupakan hambatan yang diluar kendali perusahaan, yang berhubungan dengan masalah; ekonomi, sosial, politik, teknologi, ekologis. </a:t>
            </a:r>
          </a:p>
          <a:p>
            <a:pPr eaLnBrk="1" hangingPunct="1">
              <a:lnSpc>
                <a:spcPct val="90000"/>
              </a:lnSpc>
              <a:buFontTx/>
              <a:buNone/>
            </a:pPr>
            <a:endParaRPr lang="sv-SE" sz="1100" smtClean="0">
              <a:latin typeface="Lucida Fax" pitchFamily="18" charset="0"/>
            </a:endParaRPr>
          </a:p>
          <a:p>
            <a:pPr eaLnBrk="1" hangingPunct="1">
              <a:lnSpc>
                <a:spcPct val="90000"/>
              </a:lnSpc>
            </a:pPr>
            <a:r>
              <a:rPr lang="en-US" sz="1100" smtClean="0">
                <a:latin typeface="Lucida Fax" pitchFamily="18" charset="0"/>
              </a:rPr>
              <a:t>Mencerminkan pengaruh-pengaruh pada perusahaan dalam bentuk  ; opportunities, threats, &amp; constraints.</a:t>
            </a:r>
          </a:p>
          <a:p>
            <a:pPr eaLnBrk="1" hangingPunct="1">
              <a:lnSpc>
                <a:spcPct val="90000"/>
              </a:lnSpc>
              <a:buFontTx/>
              <a:buNone/>
            </a:pPr>
            <a:endParaRPr lang="en-US" sz="1100" smtClean="0">
              <a:latin typeface="Lucida Fax" pitchFamily="18" charset="0"/>
            </a:endParaRPr>
          </a:p>
          <a:p>
            <a:pPr eaLnBrk="1" hangingPunct="1">
              <a:lnSpc>
                <a:spcPct val="90000"/>
              </a:lnSpc>
            </a:pPr>
            <a:r>
              <a:rPr lang="en-US" sz="1100" b="1" i="1" smtClean="0">
                <a:solidFill>
                  <a:srgbClr val="0000FF"/>
                </a:solidFill>
                <a:latin typeface="Lucida Fax" pitchFamily="18" charset="0"/>
              </a:rPr>
              <a:t>Kondisi perekonomian</a:t>
            </a:r>
            <a:r>
              <a:rPr lang="en-US" sz="1100" smtClean="0">
                <a:latin typeface="Lucida Fax" pitchFamily="18" charset="0"/>
              </a:rPr>
              <a:t> , baik tingkat nasional maupun internasional, </a:t>
            </a:r>
            <a:r>
              <a:rPr lang="en-US" sz="1100" b="1" i="1" smtClean="0">
                <a:solidFill>
                  <a:srgbClr val="FF0000"/>
                </a:solidFill>
                <a:latin typeface="Lucida Fax" pitchFamily="18" charset="0"/>
              </a:rPr>
              <a:t>harus</a:t>
            </a:r>
            <a:r>
              <a:rPr lang="en-US" sz="1100" smtClean="0">
                <a:solidFill>
                  <a:srgbClr val="FF0000"/>
                </a:solidFill>
                <a:latin typeface="Lucida Fax" pitchFamily="18" charset="0"/>
              </a:rPr>
              <a:t> </a:t>
            </a:r>
            <a:r>
              <a:rPr lang="en-US" sz="1100" b="1" i="1" smtClean="0">
                <a:solidFill>
                  <a:srgbClr val="FF0000"/>
                </a:solidFill>
                <a:latin typeface="Lucida Fax" pitchFamily="18" charset="0"/>
              </a:rPr>
              <a:t>jadi bahan pertimbangan</a:t>
            </a:r>
            <a:r>
              <a:rPr lang="en-US" sz="1100" smtClean="0">
                <a:latin typeface="Lucida Fax" pitchFamily="18" charset="0"/>
              </a:rPr>
              <a:t> perusahaan, misal hal-hal mengenai ;”general availability of credit”, “level of disposable income”, “propensity of people to spend”.   Faktor lain yang </a:t>
            </a:r>
            <a:r>
              <a:rPr lang="en-US" sz="1100" b="1" i="1" smtClean="0">
                <a:solidFill>
                  <a:srgbClr val="FF0000"/>
                </a:solidFill>
                <a:latin typeface="Lucida Fax" pitchFamily="18" charset="0"/>
              </a:rPr>
              <a:t>perlu di-monitor</a:t>
            </a:r>
            <a:r>
              <a:rPr lang="en-US" sz="1100" smtClean="0">
                <a:latin typeface="Lucida Fax" pitchFamily="18" charset="0"/>
              </a:rPr>
              <a:t>; prime interest rates, inflation rates, trends in the growth of the gross national product.</a:t>
            </a:r>
          </a:p>
          <a:p>
            <a:pPr eaLnBrk="1" hangingPunct="1">
              <a:lnSpc>
                <a:spcPct val="90000"/>
              </a:lnSpc>
              <a:buFontTx/>
              <a:buNone/>
            </a:pPr>
            <a:endParaRPr lang="en-US" sz="1100" smtClean="0">
              <a:latin typeface="Lucida Fax" pitchFamily="18" charset="0"/>
            </a:endParaRPr>
          </a:p>
          <a:p>
            <a:pPr eaLnBrk="1" hangingPunct="1">
              <a:lnSpc>
                <a:spcPct val="90000"/>
              </a:lnSpc>
            </a:pPr>
            <a:r>
              <a:rPr lang="en-US" sz="1100" b="1" i="1" smtClean="0">
                <a:solidFill>
                  <a:srgbClr val="0000FF"/>
                </a:solidFill>
                <a:latin typeface="Lucida Fax" pitchFamily="18" charset="0"/>
              </a:rPr>
              <a:t>Faktor sosial yang berpengaruh</a:t>
            </a:r>
            <a:r>
              <a:rPr lang="en-US" sz="1100" smtClean="0">
                <a:latin typeface="Lucida Fax" pitchFamily="18" charset="0"/>
              </a:rPr>
              <a:t>;  kepercayaan, values, attitudes, opinions, lifestyle dilingkungan perusahaan, …….. yang dikembangkan dari cultural, ecological, demographic, religious, educational, &amp; ethnic conditioning.</a:t>
            </a:r>
          </a:p>
          <a:p>
            <a:pPr eaLnBrk="1" hangingPunct="1">
              <a:lnSpc>
                <a:spcPct val="90000"/>
              </a:lnSpc>
              <a:buFontTx/>
              <a:buNone/>
            </a:pPr>
            <a:endParaRPr lang="en-US" sz="1100" smtClean="0">
              <a:latin typeface="Lucida Fax" pitchFamily="18" charset="0"/>
            </a:endParaRPr>
          </a:p>
          <a:p>
            <a:pPr eaLnBrk="1" hangingPunct="1">
              <a:lnSpc>
                <a:spcPct val="90000"/>
              </a:lnSpc>
            </a:pPr>
            <a:r>
              <a:rPr lang="en-US" sz="1100" b="1" i="1" smtClean="0">
                <a:solidFill>
                  <a:srgbClr val="0000FF"/>
                </a:solidFill>
                <a:latin typeface="Lucida Fax" pitchFamily="18" charset="0"/>
              </a:rPr>
              <a:t>Faktor politik yang berpengaruh</a:t>
            </a:r>
            <a:r>
              <a:rPr lang="en-US" sz="1100" smtClean="0">
                <a:latin typeface="Lucida Fax" pitchFamily="18" charset="0"/>
              </a:rPr>
              <a:t>:  Kondisi politik merupakan hal penting yang perlu menjadi bahan pertimbangan perusahaan dalam memformulasikan </a:t>
            </a:r>
            <a:r>
              <a:rPr lang="en-US" sz="1100" b="1" i="1" smtClean="0">
                <a:latin typeface="Lucida Fax" pitchFamily="18" charset="0"/>
              </a:rPr>
              <a:t>strategy perusahaan</a:t>
            </a:r>
            <a:r>
              <a:rPr lang="en-US" sz="1100" smtClean="0">
                <a:latin typeface="Lucida Fax" pitchFamily="18" charset="0"/>
              </a:rPr>
              <a:t>.</a:t>
            </a:r>
          </a:p>
          <a:p>
            <a:pPr eaLnBrk="1" hangingPunct="1">
              <a:lnSpc>
                <a:spcPct val="90000"/>
              </a:lnSpc>
              <a:buFontTx/>
              <a:buNone/>
            </a:pPr>
            <a:r>
              <a:rPr lang="en-US" sz="1100" smtClean="0">
                <a:latin typeface="Lucida Fax" pitchFamily="18" charset="0"/>
              </a:rPr>
              <a:t>	Contoh (political constraint): fair-trade decisions, anti trust laws, tax programs, minimum wage legislation, pollution &amp; pricing policies, administrative jawboning, dll.</a:t>
            </a:r>
          </a:p>
          <a:p>
            <a:pPr eaLnBrk="1" hangingPunct="1">
              <a:lnSpc>
                <a:spcPct val="90000"/>
              </a:lnSpc>
              <a:buFontTx/>
              <a:buNone/>
            </a:pPr>
            <a:r>
              <a:rPr lang="sv-SE" sz="1100" b="1" i="1" smtClean="0">
                <a:latin typeface="Lucida Fax" pitchFamily="18" charset="0"/>
              </a:rPr>
              <a:t>	</a:t>
            </a:r>
          </a:p>
          <a:p>
            <a:pPr eaLnBrk="1" hangingPunct="1">
              <a:lnSpc>
                <a:spcPct val="90000"/>
              </a:lnSpc>
              <a:buFontTx/>
              <a:buNone/>
            </a:pPr>
            <a:r>
              <a:rPr lang="sv-SE" sz="1100" b="1" i="1" smtClean="0">
                <a:latin typeface="Lucida Fax" pitchFamily="18" charset="0"/>
              </a:rPr>
              <a:t>	Peran Supplier</a:t>
            </a:r>
            <a:r>
              <a:rPr lang="sv-SE" sz="1100" smtClean="0">
                <a:latin typeface="Lucida Fax" pitchFamily="18" charset="0"/>
              </a:rPr>
              <a:t> : peran  dalam pengelolaan beberapa industri strategi pemerintah dapat   secara signifikan berpengaruh pada kontinuitas strategi  beberapa perusahaan swasta.</a:t>
            </a:r>
            <a:endParaRPr lang="sv-SE" sz="1100" b="1" i="1" smtClean="0">
              <a:latin typeface="Lucida Fax" pitchFamily="18" charset="0"/>
            </a:endParaRPr>
          </a:p>
          <a:p>
            <a:pPr eaLnBrk="1" hangingPunct="1">
              <a:lnSpc>
                <a:spcPct val="90000"/>
              </a:lnSpc>
              <a:buFontTx/>
              <a:buNone/>
            </a:pPr>
            <a:endParaRPr lang="sv-SE" sz="1100" b="1" i="1" smtClean="0">
              <a:latin typeface="Lucida Fax" pitchFamily="18" charset="0"/>
            </a:endParaRPr>
          </a:p>
          <a:p>
            <a:pPr eaLnBrk="1" hangingPunct="1">
              <a:lnSpc>
                <a:spcPct val="90000"/>
              </a:lnSpc>
              <a:buFontTx/>
              <a:buNone/>
            </a:pPr>
            <a:r>
              <a:rPr lang="sv-SE" sz="1100" b="1" i="1" smtClean="0">
                <a:latin typeface="Lucida Fax" pitchFamily="18" charset="0"/>
              </a:rPr>
              <a:t>	Peran Kustomer</a:t>
            </a:r>
            <a:r>
              <a:rPr lang="sv-SE" sz="1100" smtClean="0">
                <a:latin typeface="Lucida Fax" pitchFamily="18" charset="0"/>
              </a:rPr>
              <a:t> : kebutuhan pemerintah atas produk dan jasa dapat mengkreasikan, mengembangkan, ataupun menghilangkan banyak peluang pasar. </a:t>
            </a:r>
            <a:endParaRPr lang="en-US" sz="1100" smtClean="0">
              <a:latin typeface="Lucida Fax" pitchFamily="18" charset="0"/>
            </a:endParaRPr>
          </a:p>
          <a:p>
            <a:pPr eaLnBrk="1" hangingPunct="1">
              <a:lnSpc>
                <a:spcPct val="90000"/>
              </a:lnSpc>
            </a:pPr>
            <a:endParaRPr lang="sv-SE" sz="1100" b="1" i="1" smtClean="0">
              <a:latin typeface="Lucida Fax" pitchFamily="18" charset="0"/>
            </a:endParaRPr>
          </a:p>
          <a:p>
            <a:pPr eaLnBrk="1" hangingPunct="1">
              <a:lnSpc>
                <a:spcPct val="90000"/>
              </a:lnSpc>
            </a:pPr>
            <a:r>
              <a:rPr lang="sv-SE" sz="1100" b="1" i="1" smtClean="0">
                <a:solidFill>
                  <a:srgbClr val="0000FF"/>
                </a:solidFill>
                <a:latin typeface="Lucida Fax" pitchFamily="18" charset="0"/>
              </a:rPr>
              <a:t>Faktor Teknologi</a:t>
            </a:r>
            <a:r>
              <a:rPr lang="sv-SE" sz="1100" smtClean="0">
                <a:latin typeface="Lucida Fax" pitchFamily="18" charset="0"/>
              </a:rPr>
              <a:t> : Perkembangan teknologi secara signifikan merubah kondisi pada industri-industri , dan akan berdampak pada sektor-sektor lainnya dalam masyarakat.</a:t>
            </a:r>
            <a:endParaRPr lang="en-US" sz="1100" smtClean="0">
              <a:latin typeface="Lucida Fax" pitchFamily="18" charset="0"/>
            </a:endParaRPr>
          </a:p>
          <a:p>
            <a:pPr eaLnBrk="1" hangingPunct="1">
              <a:lnSpc>
                <a:spcPct val="90000"/>
              </a:lnSpc>
              <a:buFontTx/>
              <a:buNone/>
            </a:pPr>
            <a:r>
              <a:rPr lang="en-US" sz="1100" smtClean="0">
                <a:latin typeface="Lucida Fax" pitchFamily="18" charset="0"/>
              </a:rPr>
              <a:t>	Dalam hal ini dikenal istilah “technological forecasting” </a:t>
            </a:r>
          </a:p>
          <a:p>
            <a:pPr eaLnBrk="1" hangingPunct="1">
              <a:lnSpc>
                <a:spcPct val="90000"/>
              </a:lnSpc>
              <a:buFontTx/>
              <a:buNone/>
            </a:pPr>
            <a:endParaRPr lang="en-US" sz="1100" b="1" i="1" smtClean="0">
              <a:latin typeface="Lucida Fax" pitchFamily="18" charset="0"/>
            </a:endParaRPr>
          </a:p>
          <a:p>
            <a:pPr eaLnBrk="1" hangingPunct="1">
              <a:lnSpc>
                <a:spcPct val="90000"/>
              </a:lnSpc>
              <a:buClr>
                <a:schemeClr val="tx1"/>
              </a:buClr>
              <a:buFont typeface="Times New Roman" pitchFamily="18" charset="0"/>
              <a:buChar char="•"/>
            </a:pPr>
            <a:r>
              <a:rPr lang="en-US" sz="1100" b="1" i="1" smtClean="0">
                <a:solidFill>
                  <a:srgbClr val="0000FF"/>
                </a:solidFill>
                <a:latin typeface="Lucida Fax" pitchFamily="18" charset="0"/>
              </a:rPr>
              <a:t>Faktor Ekologi</a:t>
            </a:r>
            <a:r>
              <a:rPr lang="en-US" sz="1100" smtClean="0">
                <a:latin typeface="Lucida Fax" pitchFamily="18" charset="0"/>
              </a:rPr>
              <a:t> : ekologi ; keterkaitan antara kehidupan manusia dengan alam sekitar, sedangkan kegiatan-kegiatan yang dilakukan manusia sering menimbulkan masalah pada kehidupan manusia tersebut sendiri ataupun kehidupan alam/makhluk lainnya di bumi., ini yang disebut polusi.</a:t>
            </a:r>
          </a:p>
        </p:txBody>
      </p:sp>
    </p:spTree>
    <p:extLst>
      <p:ext uri="{BB962C8B-B14F-4D97-AF65-F5344CB8AC3E}">
        <p14:creationId xmlns:p14="http://schemas.microsoft.com/office/powerpoint/2010/main" val="6570072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442"/>
                                        </p:tgtEl>
                                        <p:attrNameLst>
                                          <p:attrName>style.visibility</p:attrName>
                                        </p:attrNameLst>
                                      </p:cBhvr>
                                      <p:to>
                                        <p:strVal val="visible"/>
                                      </p:to>
                                    </p:set>
                                    <p:animEffect transition="in" filter="blinds(horizontal)">
                                      <p:cBhvr>
                                        <p:cTn id="7" dur="500"/>
                                        <p:tgtEl>
                                          <p:spTgt spid="614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1443">
                                            <p:txEl>
                                              <p:pRg st="0" end="0"/>
                                            </p:txEl>
                                          </p:spTgt>
                                        </p:tgtEl>
                                        <p:attrNameLst>
                                          <p:attrName>style.visibility</p:attrName>
                                        </p:attrNameLst>
                                      </p:cBhvr>
                                      <p:to>
                                        <p:strVal val="visible"/>
                                      </p:to>
                                    </p:set>
                                    <p:animEffect transition="in" filter="blinds(horizontal)">
                                      <p:cBhvr>
                                        <p:cTn id="12" dur="500"/>
                                        <p:tgtEl>
                                          <p:spTgt spid="6144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1443">
                                            <p:txEl>
                                              <p:pRg st="2" end="2"/>
                                            </p:txEl>
                                          </p:spTgt>
                                        </p:tgtEl>
                                        <p:attrNameLst>
                                          <p:attrName>style.visibility</p:attrName>
                                        </p:attrNameLst>
                                      </p:cBhvr>
                                      <p:to>
                                        <p:strVal val="visible"/>
                                      </p:to>
                                    </p:set>
                                    <p:animEffect transition="in" filter="blinds(horizontal)">
                                      <p:cBhvr>
                                        <p:cTn id="17" dur="500"/>
                                        <p:tgtEl>
                                          <p:spTgt spid="614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1443">
                                            <p:txEl>
                                              <p:pRg st="4" end="4"/>
                                            </p:txEl>
                                          </p:spTgt>
                                        </p:tgtEl>
                                        <p:attrNameLst>
                                          <p:attrName>style.visibility</p:attrName>
                                        </p:attrNameLst>
                                      </p:cBhvr>
                                      <p:to>
                                        <p:strVal val="visible"/>
                                      </p:to>
                                    </p:set>
                                    <p:animEffect transition="in" filter="blinds(horizontal)">
                                      <p:cBhvr>
                                        <p:cTn id="22" dur="500"/>
                                        <p:tgtEl>
                                          <p:spTgt spid="6144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1443">
                                            <p:txEl>
                                              <p:pRg st="6" end="6"/>
                                            </p:txEl>
                                          </p:spTgt>
                                        </p:tgtEl>
                                        <p:attrNameLst>
                                          <p:attrName>style.visibility</p:attrName>
                                        </p:attrNameLst>
                                      </p:cBhvr>
                                      <p:to>
                                        <p:strVal val="visible"/>
                                      </p:to>
                                    </p:set>
                                    <p:animEffect transition="in" filter="blinds(horizontal)">
                                      <p:cBhvr>
                                        <p:cTn id="27" dur="500"/>
                                        <p:tgtEl>
                                          <p:spTgt spid="61443">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1443">
                                            <p:txEl>
                                              <p:pRg st="8" end="8"/>
                                            </p:txEl>
                                          </p:spTgt>
                                        </p:tgtEl>
                                        <p:attrNameLst>
                                          <p:attrName>style.visibility</p:attrName>
                                        </p:attrNameLst>
                                      </p:cBhvr>
                                      <p:to>
                                        <p:strVal val="visible"/>
                                      </p:to>
                                    </p:set>
                                    <p:animEffect transition="in" filter="blinds(horizontal)">
                                      <p:cBhvr>
                                        <p:cTn id="32" dur="500"/>
                                        <p:tgtEl>
                                          <p:spTgt spid="61443">
                                            <p:txEl>
                                              <p:pRg st="8" end="8"/>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61443">
                                            <p:txEl>
                                              <p:pRg st="9" end="9"/>
                                            </p:txEl>
                                          </p:spTgt>
                                        </p:tgtEl>
                                        <p:attrNameLst>
                                          <p:attrName>style.visibility</p:attrName>
                                        </p:attrNameLst>
                                      </p:cBhvr>
                                      <p:to>
                                        <p:strVal val="visible"/>
                                      </p:to>
                                    </p:set>
                                    <p:animEffect transition="in" filter="blinds(horizontal)">
                                      <p:cBhvr>
                                        <p:cTn id="37" dur="500"/>
                                        <p:tgtEl>
                                          <p:spTgt spid="61443">
                                            <p:txEl>
                                              <p:pRg st="9" end="9"/>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61443">
                                            <p:txEl>
                                              <p:pRg st="10" end="10"/>
                                            </p:txEl>
                                          </p:spTgt>
                                        </p:tgtEl>
                                        <p:attrNameLst>
                                          <p:attrName>style.visibility</p:attrName>
                                        </p:attrNameLst>
                                      </p:cBhvr>
                                      <p:to>
                                        <p:strVal val="visible"/>
                                      </p:to>
                                    </p:set>
                                    <p:animEffect transition="in" filter="blinds(horizontal)">
                                      <p:cBhvr>
                                        <p:cTn id="42" dur="500"/>
                                        <p:tgtEl>
                                          <p:spTgt spid="61443">
                                            <p:txEl>
                                              <p:pRg st="10" end="10"/>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61443">
                                            <p:txEl>
                                              <p:pRg st="11" end="11"/>
                                            </p:txEl>
                                          </p:spTgt>
                                        </p:tgtEl>
                                        <p:attrNameLst>
                                          <p:attrName>style.visibility</p:attrName>
                                        </p:attrNameLst>
                                      </p:cBhvr>
                                      <p:to>
                                        <p:strVal val="visible"/>
                                      </p:to>
                                    </p:set>
                                    <p:animEffect transition="in" filter="blinds(horizontal)">
                                      <p:cBhvr>
                                        <p:cTn id="47" dur="500"/>
                                        <p:tgtEl>
                                          <p:spTgt spid="61443">
                                            <p:txEl>
                                              <p:pRg st="11" end="11"/>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61443">
                                            <p:txEl>
                                              <p:pRg st="13" end="13"/>
                                            </p:txEl>
                                          </p:spTgt>
                                        </p:tgtEl>
                                        <p:attrNameLst>
                                          <p:attrName>style.visibility</p:attrName>
                                        </p:attrNameLst>
                                      </p:cBhvr>
                                      <p:to>
                                        <p:strVal val="visible"/>
                                      </p:to>
                                    </p:set>
                                    <p:animEffect transition="in" filter="blinds(horizontal)">
                                      <p:cBhvr>
                                        <p:cTn id="52" dur="500"/>
                                        <p:tgtEl>
                                          <p:spTgt spid="61443">
                                            <p:txEl>
                                              <p:pRg st="13" end="13"/>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61443">
                                            <p:txEl>
                                              <p:pRg st="15" end="15"/>
                                            </p:txEl>
                                          </p:spTgt>
                                        </p:tgtEl>
                                        <p:attrNameLst>
                                          <p:attrName>style.visibility</p:attrName>
                                        </p:attrNameLst>
                                      </p:cBhvr>
                                      <p:to>
                                        <p:strVal val="visible"/>
                                      </p:to>
                                    </p:set>
                                    <p:animEffect transition="in" filter="blinds(horizontal)">
                                      <p:cBhvr>
                                        <p:cTn id="57" dur="500"/>
                                        <p:tgtEl>
                                          <p:spTgt spid="61443">
                                            <p:txEl>
                                              <p:pRg st="15" end="15"/>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61443">
                                            <p:txEl>
                                              <p:pRg st="16" end="16"/>
                                            </p:txEl>
                                          </p:spTgt>
                                        </p:tgtEl>
                                        <p:attrNameLst>
                                          <p:attrName>style.visibility</p:attrName>
                                        </p:attrNameLst>
                                      </p:cBhvr>
                                      <p:to>
                                        <p:strVal val="visible"/>
                                      </p:to>
                                    </p:set>
                                    <p:animEffect transition="in" filter="blinds(horizontal)">
                                      <p:cBhvr>
                                        <p:cTn id="62" dur="500"/>
                                        <p:tgtEl>
                                          <p:spTgt spid="61443">
                                            <p:txEl>
                                              <p:pRg st="16" end="16"/>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61443">
                                            <p:txEl>
                                              <p:pRg st="18" end="18"/>
                                            </p:txEl>
                                          </p:spTgt>
                                        </p:tgtEl>
                                        <p:attrNameLst>
                                          <p:attrName>style.visibility</p:attrName>
                                        </p:attrNameLst>
                                      </p:cBhvr>
                                      <p:to>
                                        <p:strVal val="visible"/>
                                      </p:to>
                                    </p:set>
                                    <p:animEffect transition="in" filter="blinds(horizontal)">
                                      <p:cBhvr>
                                        <p:cTn id="67" dur="500"/>
                                        <p:tgtEl>
                                          <p:spTgt spid="61443">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animBg="1"/>
      <p:bldP spid="6144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g030469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5600" y="2686050"/>
            <a:ext cx="3810000" cy="182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515" name="Picture 3" descr="g030405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6400" y="666750"/>
            <a:ext cx="3352800" cy="188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516" name="Picture 4" descr="g030403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92800" y="1009650"/>
            <a:ext cx="2286000"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17" name="WordArt 5"/>
          <p:cNvSpPr>
            <a:spLocks noChangeArrowheads="1" noChangeShapeType="1" noTextEdit="1"/>
          </p:cNvSpPr>
          <p:nvPr/>
        </p:nvSpPr>
        <p:spPr bwMode="auto">
          <a:xfrm rot="-2063741">
            <a:off x="1168400" y="1438275"/>
            <a:ext cx="6096000" cy="771525"/>
          </a:xfrm>
          <a:prstGeom prst="rect">
            <a:avLst/>
          </a:prstGeom>
        </p:spPr>
        <p:txBody>
          <a:bodyPr wrap="none" fromWordArt="1">
            <a:prstTxWarp prst="textPlain">
              <a:avLst>
                <a:gd name="adj" fmla="val 50000"/>
              </a:avLst>
            </a:prstTxWarp>
          </a:bodyPr>
          <a:lstStyle/>
          <a:p>
            <a:pPr algn="ctr"/>
            <a:r>
              <a:rPr lang="en-US" sz="1200" kern="10">
                <a:ln w="9525">
                  <a:solidFill>
                    <a:srgbClr val="FF0000"/>
                  </a:solidFill>
                  <a:round/>
                  <a:headEnd/>
                  <a:tailEnd/>
                </a:ln>
                <a:solidFill>
                  <a:srgbClr val="FF0000"/>
                </a:solidFill>
                <a:latin typeface="Kunstler Script"/>
              </a:rPr>
              <a:t>Undang-undang Pencemaran Lingkungan</a:t>
            </a:r>
          </a:p>
        </p:txBody>
      </p:sp>
      <p:sp>
        <p:nvSpPr>
          <p:cNvPr id="64518" name="AutoShape 6"/>
          <p:cNvSpPr>
            <a:spLocks noChangeArrowheads="1"/>
          </p:cNvSpPr>
          <p:nvPr/>
        </p:nvSpPr>
        <p:spPr bwMode="auto">
          <a:xfrm rot="-1730219">
            <a:off x="3443288" y="2393950"/>
            <a:ext cx="2898775" cy="242888"/>
          </a:xfrm>
          <a:prstGeom prst="leftArrow">
            <a:avLst>
              <a:gd name="adj1" fmla="val 50000"/>
              <a:gd name="adj2" fmla="val 298365"/>
            </a:avLst>
          </a:prstGeom>
          <a:solidFill>
            <a:srgbClr val="FF53FF"/>
          </a:solidFill>
          <a:ln w="9525">
            <a:noFill/>
            <a:miter lim="800000"/>
            <a:headEnd/>
            <a:tailEnd/>
          </a:ln>
          <a:effectLst>
            <a:outerShdw dist="107763" dir="18900000" algn="ctr" rotWithShape="0">
              <a:srgbClr val="808080">
                <a:alpha val="50000"/>
              </a:srgbClr>
            </a:outerShdw>
          </a:effectLst>
        </p:spPr>
        <p:txBody>
          <a:bodyPr/>
          <a:lstStyle/>
          <a:p>
            <a:pPr algn="ctr">
              <a:defRPr/>
            </a:pPr>
            <a:endParaRPr lang="en-US"/>
          </a:p>
        </p:txBody>
      </p:sp>
      <p:pic>
        <p:nvPicPr>
          <p:cNvPr id="64519" name="Picture 7" descr="g040802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1600" y="4629150"/>
            <a:ext cx="47244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20" name="WordArt 8"/>
          <p:cNvSpPr>
            <a:spLocks noChangeArrowheads="1" noChangeShapeType="1" noTextEdit="1"/>
          </p:cNvSpPr>
          <p:nvPr/>
        </p:nvSpPr>
        <p:spPr bwMode="auto">
          <a:xfrm>
            <a:off x="711200" y="101600"/>
            <a:ext cx="7162800" cy="771525"/>
          </a:xfrm>
          <a:prstGeom prst="rect">
            <a:avLst/>
          </a:prstGeom>
        </p:spPr>
        <p:txBody>
          <a:bodyPr wrap="none" fromWordArt="1">
            <a:prstTxWarp prst="textPlain">
              <a:avLst>
                <a:gd name="adj" fmla="val 50000"/>
              </a:avLst>
            </a:prstTxWarp>
          </a:bodyPr>
          <a:lstStyle/>
          <a:p>
            <a:pPr algn="ctr"/>
            <a:r>
              <a:rPr lang="en-US" sz="1200" kern="10">
                <a:ln w="9525">
                  <a:solidFill>
                    <a:srgbClr val="000000"/>
                  </a:solidFill>
                  <a:round/>
                  <a:headEnd/>
                  <a:tailEnd/>
                </a:ln>
                <a:solidFill>
                  <a:srgbClr val="00FFFF"/>
                </a:solidFill>
                <a:latin typeface="Old English Text MT"/>
              </a:rPr>
              <a:t>Pemanfaatan Pengaruh Ekologi</a:t>
            </a:r>
          </a:p>
          <a:p>
            <a:pPr algn="ctr"/>
            <a:r>
              <a:rPr lang="en-US" sz="1200" kern="10">
                <a:ln w="9525">
                  <a:solidFill>
                    <a:srgbClr val="000000"/>
                  </a:solidFill>
                  <a:round/>
                  <a:headEnd/>
                  <a:tailEnd/>
                </a:ln>
                <a:solidFill>
                  <a:srgbClr val="00FFFF"/>
                </a:solidFill>
                <a:latin typeface="Old English Text MT"/>
              </a:rPr>
              <a:t>Bagi Perusahaan</a:t>
            </a:r>
          </a:p>
        </p:txBody>
      </p:sp>
      <p:sp>
        <p:nvSpPr>
          <p:cNvPr id="64521" name="AutoShape 9"/>
          <p:cNvSpPr>
            <a:spLocks noChangeArrowheads="1"/>
          </p:cNvSpPr>
          <p:nvPr/>
        </p:nvSpPr>
        <p:spPr bwMode="auto">
          <a:xfrm>
            <a:off x="3911600" y="4543425"/>
            <a:ext cx="4419600" cy="1285875"/>
          </a:xfrm>
          <a:prstGeom prst="cloudCallout">
            <a:avLst>
              <a:gd name="adj1" fmla="val -92338"/>
              <a:gd name="adj2" fmla="val -35481"/>
            </a:avLst>
          </a:prstGeom>
          <a:solidFill>
            <a:srgbClr val="FFFF99"/>
          </a:solidFill>
          <a:ln w="9525">
            <a:solidFill>
              <a:srgbClr val="000000"/>
            </a:solidFill>
            <a:round/>
            <a:headEnd/>
            <a:tailEnd/>
          </a:ln>
        </p:spPr>
        <p:txBody>
          <a:bodyPr/>
          <a:lstStyle/>
          <a:p>
            <a:pPr algn="just" eaLnBrk="1" hangingPunct="1"/>
            <a:r>
              <a:rPr lang="id-ID" sz="900" b="1" i="1">
                <a:solidFill>
                  <a:srgbClr val="0000FF"/>
                </a:solidFill>
                <a:latin typeface="Arial" charset="0"/>
              </a:rPr>
              <a:t>Ternyata perusahaan ini mampu memanfaatkan regulasi/undang-undang dalam mengatasi  masalah polusi,  dimana kompetitor tidak memiliki kemampuan yang setara dgn perusahaan kita dlm mengatasinya.</a:t>
            </a:r>
            <a:endParaRPr lang="en-US" sz="1600">
              <a:latin typeface="Arial" charset="0"/>
            </a:endParaRPr>
          </a:p>
        </p:txBody>
      </p:sp>
      <p:sp>
        <p:nvSpPr>
          <p:cNvPr id="64522" name="AutoShape 10"/>
          <p:cNvSpPr>
            <a:spLocks noChangeArrowheads="1"/>
          </p:cNvSpPr>
          <p:nvPr/>
        </p:nvSpPr>
        <p:spPr bwMode="auto">
          <a:xfrm>
            <a:off x="8026400" y="2330450"/>
            <a:ext cx="977900" cy="1425575"/>
          </a:xfrm>
          <a:prstGeom prst="curvedLeftArrow">
            <a:avLst>
              <a:gd name="adj1" fmla="val 29156"/>
              <a:gd name="adj2" fmla="val 58312"/>
              <a:gd name="adj3" fmla="val 33333"/>
            </a:avLst>
          </a:prstGeom>
          <a:solidFill>
            <a:srgbClr val="FF69FF">
              <a:alpha val="6784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a:p>
        </p:txBody>
      </p:sp>
      <p:grpSp>
        <p:nvGrpSpPr>
          <p:cNvPr id="2" name="Group 11"/>
          <p:cNvGrpSpPr>
            <a:grpSpLocks/>
          </p:cNvGrpSpPr>
          <p:nvPr/>
        </p:nvGrpSpPr>
        <p:grpSpPr bwMode="auto">
          <a:xfrm>
            <a:off x="4064000" y="2587625"/>
            <a:ext cx="5029200" cy="1971675"/>
            <a:chOff x="1920" y="2173"/>
            <a:chExt cx="2376" cy="1656"/>
          </a:xfrm>
        </p:grpSpPr>
        <p:pic>
          <p:nvPicPr>
            <p:cNvPr id="47117" name="Picture 12" descr="lib01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20" y="2173"/>
              <a:ext cx="2376" cy="1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18" name="WordArt 13"/>
            <p:cNvSpPr>
              <a:spLocks noChangeArrowheads="1" noChangeShapeType="1" noTextEdit="1"/>
            </p:cNvSpPr>
            <p:nvPr/>
          </p:nvSpPr>
          <p:spPr bwMode="auto">
            <a:xfrm>
              <a:off x="2160" y="3400"/>
              <a:ext cx="1872" cy="296"/>
            </a:xfrm>
            <a:prstGeom prst="rect">
              <a:avLst/>
            </a:prstGeom>
          </p:spPr>
          <p:txBody>
            <a:bodyPr wrap="none" fromWordArt="1">
              <a:prstTxWarp prst="textWave1">
                <a:avLst>
                  <a:gd name="adj1" fmla="val 13005"/>
                  <a:gd name="adj2" fmla="val 0"/>
                </a:avLst>
              </a:prstTxWarp>
            </a:bodyPr>
            <a:lstStyle/>
            <a:p>
              <a:pPr algn="ctr"/>
              <a:r>
                <a:rPr lang="en-US" sz="1200" kern="10">
                  <a:ln w="9525">
                    <a:solidFill>
                      <a:srgbClr val="FFFF00"/>
                    </a:solidFill>
                    <a:round/>
                    <a:headEnd/>
                    <a:tailEnd/>
                  </a:ln>
                  <a:solidFill>
                    <a:srgbClr val="FFFF00"/>
                  </a:solidFill>
                  <a:effectLst>
                    <a:outerShdw dist="53882" dir="2700000" algn="ctr" rotWithShape="0">
                      <a:srgbClr val="C0C0C0">
                        <a:alpha val="79999"/>
                      </a:srgbClr>
                    </a:outerShdw>
                  </a:effectLst>
                  <a:latin typeface="Times New Roman"/>
                  <a:cs typeface="Times New Roman"/>
                </a:rPr>
                <a:t>masyarakat sehat lingkungan</a:t>
              </a:r>
            </a:p>
          </p:txBody>
        </p:sp>
      </p:grpSp>
      <p:sp>
        <p:nvSpPr>
          <p:cNvPr id="64526" name="WordArt 14"/>
          <p:cNvSpPr>
            <a:spLocks noChangeArrowheads="1" noChangeShapeType="1" noTextEdit="1"/>
          </p:cNvSpPr>
          <p:nvPr/>
        </p:nvSpPr>
        <p:spPr bwMode="auto">
          <a:xfrm rot="-731019">
            <a:off x="1016000" y="5845175"/>
            <a:ext cx="7162800" cy="514350"/>
          </a:xfrm>
          <a:prstGeom prst="rect">
            <a:avLst/>
          </a:prstGeom>
        </p:spPr>
        <p:txBody>
          <a:bodyPr wrap="none" fromWordArt="1">
            <a:prstTxWarp prst="textPlain">
              <a:avLst>
                <a:gd name="adj" fmla="val 50000"/>
              </a:avLst>
            </a:prstTxWarp>
          </a:bodyPr>
          <a:lstStyle/>
          <a:p>
            <a:pPr algn="ctr"/>
            <a:r>
              <a:rPr lang="en-US" sz="1200" kern="10">
                <a:ln w="9525">
                  <a:solidFill>
                    <a:srgbClr val="000000"/>
                  </a:solidFill>
                  <a:round/>
                  <a:headEnd/>
                  <a:tailEnd/>
                </a:ln>
                <a:solidFill>
                  <a:srgbClr val="FF0000"/>
                </a:solidFill>
                <a:latin typeface="Old English Text MT"/>
              </a:rPr>
              <a:t>Terdapat competitive advantage</a:t>
            </a:r>
          </a:p>
        </p:txBody>
      </p:sp>
    </p:spTree>
    <p:extLst>
      <p:ext uri="{BB962C8B-B14F-4D97-AF65-F5344CB8AC3E}">
        <p14:creationId xmlns:p14="http://schemas.microsoft.com/office/powerpoint/2010/main" val="1838017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4520"/>
                                        </p:tgtEl>
                                        <p:attrNameLst>
                                          <p:attrName>style.visibility</p:attrName>
                                        </p:attrNameLst>
                                      </p:cBhvr>
                                      <p:to>
                                        <p:strVal val="visible"/>
                                      </p:to>
                                    </p:set>
                                    <p:animEffect transition="in" filter="blinds(horizontal)">
                                      <p:cBhvr>
                                        <p:cTn id="7" dur="500"/>
                                        <p:tgtEl>
                                          <p:spTgt spid="645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64515"/>
                                        </p:tgtEl>
                                        <p:attrNameLst>
                                          <p:attrName>style.visibility</p:attrName>
                                        </p:attrNameLst>
                                      </p:cBhvr>
                                      <p:to>
                                        <p:strVal val="visible"/>
                                      </p:to>
                                    </p:set>
                                    <p:animEffect transition="in" filter="blinds(horizontal)">
                                      <p:cBhvr>
                                        <p:cTn id="12" dur="500"/>
                                        <p:tgtEl>
                                          <p:spTgt spid="6451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64514"/>
                                        </p:tgtEl>
                                        <p:attrNameLst>
                                          <p:attrName>style.visibility</p:attrName>
                                        </p:attrNameLst>
                                      </p:cBhvr>
                                      <p:to>
                                        <p:strVal val="visible"/>
                                      </p:to>
                                    </p:set>
                                    <p:animEffect transition="in" filter="blinds(horizontal)">
                                      <p:cBhvr>
                                        <p:cTn id="17" dur="500"/>
                                        <p:tgtEl>
                                          <p:spTgt spid="6451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4517"/>
                                        </p:tgtEl>
                                        <p:attrNameLst>
                                          <p:attrName>style.visibility</p:attrName>
                                        </p:attrNameLst>
                                      </p:cBhvr>
                                      <p:to>
                                        <p:strVal val="visible"/>
                                      </p:to>
                                    </p:set>
                                    <p:animEffect transition="in" filter="blinds(horizontal)">
                                      <p:cBhvr>
                                        <p:cTn id="22" dur="500"/>
                                        <p:tgtEl>
                                          <p:spTgt spid="6451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64516"/>
                                        </p:tgtEl>
                                        <p:attrNameLst>
                                          <p:attrName>style.visibility</p:attrName>
                                        </p:attrNameLst>
                                      </p:cBhvr>
                                      <p:to>
                                        <p:strVal val="visible"/>
                                      </p:to>
                                    </p:set>
                                    <p:animEffect transition="in" filter="blinds(horizontal)">
                                      <p:cBhvr>
                                        <p:cTn id="27" dur="500"/>
                                        <p:tgtEl>
                                          <p:spTgt spid="6451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4518"/>
                                        </p:tgtEl>
                                        <p:attrNameLst>
                                          <p:attrName>style.visibility</p:attrName>
                                        </p:attrNameLst>
                                      </p:cBhvr>
                                      <p:to>
                                        <p:strVal val="visible"/>
                                      </p:to>
                                    </p:set>
                                    <p:animEffect transition="in" filter="blinds(horizontal)">
                                      <p:cBhvr>
                                        <p:cTn id="32" dur="500"/>
                                        <p:tgtEl>
                                          <p:spTgt spid="6451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64522"/>
                                        </p:tgtEl>
                                        <p:attrNameLst>
                                          <p:attrName>style.visibility</p:attrName>
                                        </p:attrNameLst>
                                      </p:cBhvr>
                                      <p:to>
                                        <p:strVal val="visible"/>
                                      </p:to>
                                    </p:set>
                                    <p:animEffect transition="in" filter="blinds(horizontal)">
                                      <p:cBhvr>
                                        <p:cTn id="37" dur="500"/>
                                        <p:tgtEl>
                                          <p:spTgt spid="6452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blinds(horizontal)">
                                      <p:cBhvr>
                                        <p:cTn id="42" dur="500"/>
                                        <p:tgtEl>
                                          <p:spTgt spid="2"/>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nodeType="clickEffect">
                                  <p:stCondLst>
                                    <p:cond delay="0"/>
                                  </p:stCondLst>
                                  <p:childTnLst>
                                    <p:set>
                                      <p:cBhvr>
                                        <p:cTn id="46" dur="1" fill="hold">
                                          <p:stCondLst>
                                            <p:cond delay="0"/>
                                          </p:stCondLst>
                                        </p:cTn>
                                        <p:tgtEl>
                                          <p:spTgt spid="64519"/>
                                        </p:tgtEl>
                                        <p:attrNameLst>
                                          <p:attrName>style.visibility</p:attrName>
                                        </p:attrNameLst>
                                      </p:cBhvr>
                                      <p:to>
                                        <p:strVal val="visible"/>
                                      </p:to>
                                    </p:set>
                                    <p:animEffect transition="in" filter="blinds(horizontal)">
                                      <p:cBhvr>
                                        <p:cTn id="47" dur="500"/>
                                        <p:tgtEl>
                                          <p:spTgt spid="64519"/>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64521"/>
                                        </p:tgtEl>
                                        <p:attrNameLst>
                                          <p:attrName>style.visibility</p:attrName>
                                        </p:attrNameLst>
                                      </p:cBhvr>
                                      <p:to>
                                        <p:strVal val="visible"/>
                                      </p:to>
                                    </p:set>
                                    <p:animEffect transition="in" filter="blinds(horizontal)">
                                      <p:cBhvr>
                                        <p:cTn id="52" dur="500"/>
                                        <p:tgtEl>
                                          <p:spTgt spid="6452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64526"/>
                                        </p:tgtEl>
                                        <p:attrNameLst>
                                          <p:attrName>style.visibility</p:attrName>
                                        </p:attrNameLst>
                                      </p:cBhvr>
                                      <p:to>
                                        <p:strVal val="visible"/>
                                      </p:to>
                                    </p:set>
                                    <p:animEffect transition="in" filter="blinds(horizontal)">
                                      <p:cBhvr>
                                        <p:cTn id="57" dur="500"/>
                                        <p:tgtEl>
                                          <p:spTgt spid="645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7" grpId="0" animBg="1"/>
      <p:bldP spid="64518" grpId="0" animBg="1"/>
      <p:bldP spid="64520" grpId="0" animBg="1"/>
      <p:bldP spid="64521" grpId="0" animBg="1"/>
      <p:bldP spid="64522" grpId="0" animBg="1"/>
      <p:bldP spid="6452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 Box 2"/>
          <p:cNvSpPr txBox="1">
            <a:spLocks noChangeArrowheads="1"/>
          </p:cNvSpPr>
          <p:nvPr/>
        </p:nvSpPr>
        <p:spPr bwMode="auto">
          <a:xfrm>
            <a:off x="6553200" y="3000375"/>
            <a:ext cx="2286000" cy="3000375"/>
          </a:xfrm>
          <a:prstGeom prst="rect">
            <a:avLst/>
          </a:prstGeom>
          <a:solidFill>
            <a:srgbClr val="C0C0C0">
              <a:alpha val="56862"/>
            </a:srgbClr>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C0C0C0"/>
            </a:extrusionClr>
          </a:sp3d>
        </p:spPr>
        <p:txBody>
          <a:bodyPr>
            <a:flatTx/>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id-ID" sz="900" u="sng">
                <a:latin typeface="Times New Roman" pitchFamily="18" charset="0"/>
              </a:rPr>
              <a:t>DETERMINANT OF BUYER</a:t>
            </a:r>
          </a:p>
          <a:p>
            <a:pPr eaLnBrk="1" hangingPunct="1"/>
            <a:r>
              <a:rPr lang="id-ID" sz="900" u="sng">
                <a:latin typeface="Times New Roman" pitchFamily="18" charset="0"/>
              </a:rPr>
              <a:t>POWER</a:t>
            </a:r>
            <a:endParaRPr lang="id-ID" sz="900">
              <a:latin typeface="Times New Roman" pitchFamily="18" charset="0"/>
            </a:endParaRPr>
          </a:p>
          <a:p>
            <a:pPr eaLnBrk="1" hangingPunct="1"/>
            <a:endParaRPr lang="id-ID" sz="900">
              <a:latin typeface="Times New Roman" pitchFamily="18" charset="0"/>
            </a:endParaRPr>
          </a:p>
          <a:p>
            <a:pPr eaLnBrk="1" hangingPunct="1"/>
            <a:r>
              <a:rPr lang="id-ID" sz="900" b="1" u="sng">
                <a:latin typeface="Times New Roman" pitchFamily="18" charset="0"/>
              </a:rPr>
              <a:t>Bargaining Leverage</a:t>
            </a:r>
            <a:endParaRPr lang="id-ID" sz="900">
              <a:latin typeface="Times New Roman" pitchFamily="18" charset="0"/>
            </a:endParaRPr>
          </a:p>
          <a:p>
            <a:pPr eaLnBrk="1" hangingPunct="1"/>
            <a:r>
              <a:rPr lang="id-ID" sz="900">
                <a:latin typeface="Times New Roman" pitchFamily="18" charset="0"/>
              </a:rPr>
              <a:t>Buyer concentration</a:t>
            </a:r>
          </a:p>
          <a:p>
            <a:pPr eaLnBrk="1" hangingPunct="1"/>
            <a:r>
              <a:rPr lang="id-ID" sz="900">
                <a:latin typeface="Times New Roman" pitchFamily="18" charset="0"/>
              </a:rPr>
              <a:t>     versus firm concentration</a:t>
            </a:r>
          </a:p>
          <a:p>
            <a:pPr eaLnBrk="1" hangingPunct="1"/>
            <a:endParaRPr lang="id-ID" sz="900">
              <a:latin typeface="Times New Roman" pitchFamily="18" charset="0"/>
            </a:endParaRPr>
          </a:p>
          <a:p>
            <a:pPr eaLnBrk="1" hangingPunct="1"/>
            <a:endParaRPr lang="id-ID" sz="900">
              <a:latin typeface="Times New Roman" pitchFamily="18" charset="0"/>
            </a:endParaRPr>
          </a:p>
          <a:p>
            <a:pPr eaLnBrk="1" hangingPunct="1"/>
            <a:endParaRPr lang="id-ID" sz="900">
              <a:latin typeface="Times New Roman" pitchFamily="18" charset="0"/>
            </a:endParaRPr>
          </a:p>
          <a:p>
            <a:pPr eaLnBrk="1" hangingPunct="1"/>
            <a:endParaRPr lang="id-ID" sz="900">
              <a:latin typeface="Times New Roman" pitchFamily="18" charset="0"/>
            </a:endParaRPr>
          </a:p>
          <a:p>
            <a:pPr eaLnBrk="1" hangingPunct="1"/>
            <a:endParaRPr lang="id-ID" sz="900">
              <a:latin typeface="Times New Roman" pitchFamily="18" charset="0"/>
            </a:endParaRPr>
          </a:p>
          <a:p>
            <a:pPr eaLnBrk="1" hangingPunct="1"/>
            <a:endParaRPr lang="id-ID" sz="900">
              <a:latin typeface="Times New Roman" pitchFamily="18" charset="0"/>
            </a:endParaRPr>
          </a:p>
          <a:p>
            <a:pPr eaLnBrk="1" hangingPunct="1"/>
            <a:endParaRPr lang="id-ID" sz="900">
              <a:latin typeface="Times New Roman" pitchFamily="18" charset="0"/>
            </a:endParaRPr>
          </a:p>
          <a:p>
            <a:pPr eaLnBrk="1" hangingPunct="1"/>
            <a:r>
              <a:rPr lang="id-ID" sz="900">
                <a:latin typeface="Times New Roman" pitchFamily="18" charset="0"/>
              </a:rPr>
              <a:t>Buyer volume</a:t>
            </a:r>
          </a:p>
          <a:p>
            <a:pPr eaLnBrk="1" hangingPunct="1"/>
            <a:r>
              <a:rPr lang="id-ID" sz="900">
                <a:latin typeface="Times New Roman" pitchFamily="18" charset="0"/>
              </a:rPr>
              <a:t>Buyer switching cost  relative  to</a:t>
            </a:r>
          </a:p>
          <a:p>
            <a:pPr eaLnBrk="1" hangingPunct="1"/>
            <a:r>
              <a:rPr lang="id-ID" sz="900">
                <a:latin typeface="Times New Roman" pitchFamily="18" charset="0"/>
              </a:rPr>
              <a:t>       Firm switching  cost.</a:t>
            </a:r>
          </a:p>
          <a:p>
            <a:pPr eaLnBrk="1" hangingPunct="1"/>
            <a:r>
              <a:rPr lang="id-ID" sz="900">
                <a:latin typeface="Times New Roman" pitchFamily="18" charset="0"/>
              </a:rPr>
              <a:t>Buyer  information</a:t>
            </a:r>
          </a:p>
          <a:p>
            <a:pPr eaLnBrk="1" hangingPunct="1"/>
            <a:r>
              <a:rPr lang="id-ID" sz="900">
                <a:latin typeface="Times New Roman" pitchFamily="18" charset="0"/>
              </a:rPr>
              <a:t>Ability  to  backward  integrate</a:t>
            </a:r>
          </a:p>
          <a:p>
            <a:pPr eaLnBrk="1" hangingPunct="1"/>
            <a:r>
              <a:rPr lang="id-ID" sz="900">
                <a:latin typeface="Times New Roman" pitchFamily="18" charset="0"/>
              </a:rPr>
              <a:t>Substitute  products</a:t>
            </a:r>
          </a:p>
          <a:p>
            <a:pPr eaLnBrk="1" hangingPunct="1"/>
            <a:r>
              <a:rPr lang="id-ID" sz="900">
                <a:latin typeface="Times New Roman" pitchFamily="18" charset="0"/>
              </a:rPr>
              <a:t>Pull-through</a:t>
            </a:r>
          </a:p>
          <a:p>
            <a:pPr eaLnBrk="1" hangingPunct="1"/>
            <a:endParaRPr lang="id-ID" sz="900">
              <a:latin typeface="Times New Roman" pitchFamily="18" charset="0"/>
            </a:endParaRPr>
          </a:p>
          <a:p>
            <a:pPr eaLnBrk="1" hangingPunct="1"/>
            <a:r>
              <a:rPr lang="id-ID" sz="900" b="1" u="sng">
                <a:latin typeface="Times New Roman" pitchFamily="18" charset="0"/>
              </a:rPr>
              <a:t>Proce Sensitivity</a:t>
            </a:r>
            <a:endParaRPr lang="id-ID" sz="900">
              <a:latin typeface="Times New Roman" pitchFamily="18" charset="0"/>
            </a:endParaRPr>
          </a:p>
          <a:p>
            <a:pPr eaLnBrk="1" hangingPunct="1"/>
            <a:r>
              <a:rPr lang="id-ID" sz="900">
                <a:latin typeface="Times New Roman" pitchFamily="18" charset="0"/>
              </a:rPr>
              <a:t>Price/total purchases</a:t>
            </a:r>
          </a:p>
          <a:p>
            <a:pPr eaLnBrk="1" hangingPunct="1"/>
            <a:r>
              <a:rPr lang="id-ID" sz="900">
                <a:latin typeface="Times New Roman" pitchFamily="18" charset="0"/>
              </a:rPr>
              <a:t>Product diffrences</a:t>
            </a:r>
          </a:p>
          <a:p>
            <a:pPr eaLnBrk="1" hangingPunct="1"/>
            <a:r>
              <a:rPr lang="id-ID" sz="900">
                <a:latin typeface="Times New Roman" pitchFamily="18" charset="0"/>
              </a:rPr>
              <a:t>Brand identity</a:t>
            </a:r>
          </a:p>
          <a:p>
            <a:pPr eaLnBrk="1" hangingPunct="1"/>
            <a:r>
              <a:rPr lang="id-ID" sz="900">
                <a:latin typeface="Times New Roman" pitchFamily="18" charset="0"/>
              </a:rPr>
              <a:t>Impact on quality/performance</a:t>
            </a:r>
          </a:p>
          <a:p>
            <a:pPr eaLnBrk="1" hangingPunct="1"/>
            <a:r>
              <a:rPr lang="id-ID" sz="900">
                <a:latin typeface="Times New Roman" pitchFamily="18" charset="0"/>
              </a:rPr>
              <a:t>Buyer profits</a:t>
            </a:r>
          </a:p>
          <a:p>
            <a:pPr eaLnBrk="1" hangingPunct="1"/>
            <a:r>
              <a:rPr lang="id-ID" sz="900">
                <a:latin typeface="Times New Roman" pitchFamily="18" charset="0"/>
              </a:rPr>
              <a:t>Decision maker” incentives</a:t>
            </a:r>
          </a:p>
          <a:p>
            <a:pPr eaLnBrk="1" hangingPunct="1"/>
            <a:endParaRPr lang="en-US">
              <a:latin typeface="Times New Roman" pitchFamily="18" charset="0"/>
            </a:endParaRPr>
          </a:p>
        </p:txBody>
      </p:sp>
      <p:sp>
        <p:nvSpPr>
          <p:cNvPr id="66563" name="Text Box 3"/>
          <p:cNvSpPr txBox="1">
            <a:spLocks noChangeArrowheads="1"/>
          </p:cNvSpPr>
          <p:nvPr/>
        </p:nvSpPr>
        <p:spPr bwMode="auto">
          <a:xfrm>
            <a:off x="3505200" y="5229225"/>
            <a:ext cx="2286000" cy="1200150"/>
          </a:xfrm>
          <a:prstGeom prst="rect">
            <a:avLst/>
          </a:prstGeom>
          <a:solidFill>
            <a:srgbClr val="D5ABFF">
              <a:alpha val="67058"/>
            </a:srgbClr>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D5ABFF"/>
            </a:extrusionClr>
          </a:sp3d>
        </p:spPr>
        <p:txBody>
          <a:bodyPr>
            <a:flatTx/>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endParaRPr lang="id-ID" sz="900" u="sng">
              <a:latin typeface="Arial" charset="0"/>
            </a:endParaRPr>
          </a:p>
          <a:p>
            <a:pPr eaLnBrk="1" hangingPunct="1"/>
            <a:endParaRPr lang="id-ID" sz="900" u="sng">
              <a:latin typeface="Arial" charset="0"/>
            </a:endParaRPr>
          </a:p>
          <a:p>
            <a:pPr eaLnBrk="1" hangingPunct="1"/>
            <a:endParaRPr lang="id-ID" sz="900" u="sng">
              <a:latin typeface="Arial" charset="0"/>
            </a:endParaRPr>
          </a:p>
          <a:p>
            <a:pPr eaLnBrk="1" hangingPunct="1"/>
            <a:r>
              <a:rPr lang="id-ID" sz="900" u="sng">
                <a:latin typeface="Times New Roman" pitchFamily="18" charset="0"/>
              </a:rPr>
              <a:t>DETERMINANTS OF </a:t>
            </a:r>
          </a:p>
          <a:p>
            <a:pPr eaLnBrk="1" hangingPunct="1"/>
            <a:r>
              <a:rPr lang="id-ID" sz="900" u="sng">
                <a:latin typeface="Times New Roman" pitchFamily="18" charset="0"/>
              </a:rPr>
              <a:t>SUBSTITUTION  THREAT</a:t>
            </a:r>
            <a:endParaRPr lang="id-ID" sz="900">
              <a:latin typeface="Times New Roman" pitchFamily="18" charset="0"/>
            </a:endParaRPr>
          </a:p>
          <a:p>
            <a:pPr eaLnBrk="1" hangingPunct="1"/>
            <a:endParaRPr lang="id-ID" sz="900">
              <a:latin typeface="Times New Roman" pitchFamily="18" charset="0"/>
            </a:endParaRPr>
          </a:p>
          <a:p>
            <a:pPr eaLnBrk="1" hangingPunct="1"/>
            <a:r>
              <a:rPr lang="id-ID" sz="900">
                <a:latin typeface="Times New Roman" pitchFamily="18" charset="0"/>
              </a:rPr>
              <a:t>Relative price performance</a:t>
            </a:r>
          </a:p>
          <a:p>
            <a:pPr eaLnBrk="1" hangingPunct="1"/>
            <a:r>
              <a:rPr lang="id-ID" sz="900">
                <a:latin typeface="Times New Roman" pitchFamily="18" charset="0"/>
              </a:rPr>
              <a:t>     Of substitutes</a:t>
            </a:r>
          </a:p>
          <a:p>
            <a:pPr eaLnBrk="1" hangingPunct="1"/>
            <a:r>
              <a:rPr lang="id-ID" sz="900">
                <a:latin typeface="Times New Roman" pitchFamily="18" charset="0"/>
              </a:rPr>
              <a:t>Switching cost</a:t>
            </a:r>
          </a:p>
          <a:p>
            <a:pPr eaLnBrk="1" hangingPunct="1"/>
            <a:r>
              <a:rPr lang="id-ID" sz="900">
                <a:latin typeface="Times New Roman" pitchFamily="18" charset="0"/>
              </a:rPr>
              <a:t>Buyer  propensity to substitute</a:t>
            </a:r>
            <a:endParaRPr lang="en-US" sz="900">
              <a:latin typeface="Times New Roman" pitchFamily="18" charset="0"/>
            </a:endParaRPr>
          </a:p>
        </p:txBody>
      </p:sp>
      <p:sp>
        <p:nvSpPr>
          <p:cNvPr id="66564" name="Text Box 4"/>
          <p:cNvSpPr txBox="1">
            <a:spLocks noChangeArrowheads="1"/>
          </p:cNvSpPr>
          <p:nvPr/>
        </p:nvSpPr>
        <p:spPr bwMode="auto">
          <a:xfrm>
            <a:off x="203200" y="3000375"/>
            <a:ext cx="2743200" cy="2314575"/>
          </a:xfrm>
          <a:prstGeom prst="rect">
            <a:avLst/>
          </a:prstGeom>
          <a:solidFill>
            <a:srgbClr val="CCFFCC">
              <a:alpha val="72156"/>
            </a:srgbClr>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CCFFCC"/>
            </a:extrusionClr>
          </a:sp3d>
        </p:spPr>
        <p:txBody>
          <a:bodyPr>
            <a:flatTx/>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id-ID" sz="900" u="sng">
                <a:latin typeface="Times New Roman" pitchFamily="18" charset="0"/>
              </a:rPr>
              <a:t>DETERMINATION OF SUPPLIER POWER</a:t>
            </a:r>
          </a:p>
          <a:p>
            <a:pPr eaLnBrk="1" hangingPunct="1"/>
            <a:endParaRPr lang="id-ID" sz="900" u="sng">
              <a:latin typeface="Times New Roman" pitchFamily="18" charset="0"/>
            </a:endParaRPr>
          </a:p>
          <a:p>
            <a:pPr eaLnBrk="1" hangingPunct="1"/>
            <a:r>
              <a:rPr lang="id-ID" sz="900">
                <a:latin typeface="Times New Roman" pitchFamily="18" charset="0"/>
              </a:rPr>
              <a:t>Differentiation of  inputs</a:t>
            </a:r>
          </a:p>
          <a:p>
            <a:pPr eaLnBrk="1" hangingPunct="1"/>
            <a:r>
              <a:rPr lang="id-ID" sz="900">
                <a:latin typeface="Times New Roman" pitchFamily="18" charset="0"/>
              </a:rPr>
              <a:t>Switching cost of suppliers and  firms</a:t>
            </a:r>
          </a:p>
          <a:p>
            <a:pPr eaLnBrk="1" hangingPunct="1"/>
            <a:r>
              <a:rPr lang="id-ID" sz="900">
                <a:latin typeface="Times New Roman" pitchFamily="18" charset="0"/>
              </a:rPr>
              <a:t>      In the industry</a:t>
            </a:r>
          </a:p>
          <a:p>
            <a:pPr eaLnBrk="1" hangingPunct="1"/>
            <a:r>
              <a:rPr lang="id-ID" sz="900">
                <a:latin typeface="Times New Roman" pitchFamily="18" charset="0"/>
              </a:rPr>
              <a:t>Presence of substitute inputs</a:t>
            </a:r>
          </a:p>
          <a:p>
            <a:pPr eaLnBrk="1" hangingPunct="1"/>
            <a:r>
              <a:rPr lang="id-ID" sz="900">
                <a:latin typeface="Times New Roman" pitchFamily="18" charset="0"/>
              </a:rPr>
              <a:t>Supplier concentration</a:t>
            </a:r>
          </a:p>
          <a:p>
            <a:pPr eaLnBrk="1" hangingPunct="1"/>
            <a:endParaRPr lang="id-ID" sz="900">
              <a:latin typeface="Times New Roman" pitchFamily="18" charset="0"/>
            </a:endParaRPr>
          </a:p>
          <a:p>
            <a:pPr eaLnBrk="1" hangingPunct="1"/>
            <a:endParaRPr lang="id-ID" sz="900">
              <a:latin typeface="Times New Roman" pitchFamily="18" charset="0"/>
            </a:endParaRPr>
          </a:p>
          <a:p>
            <a:pPr eaLnBrk="1" hangingPunct="1"/>
            <a:endParaRPr lang="id-ID" sz="900">
              <a:latin typeface="Times New Roman" pitchFamily="18" charset="0"/>
            </a:endParaRPr>
          </a:p>
          <a:p>
            <a:pPr eaLnBrk="1" hangingPunct="1"/>
            <a:endParaRPr lang="id-ID" sz="900">
              <a:latin typeface="Times New Roman" pitchFamily="18" charset="0"/>
            </a:endParaRPr>
          </a:p>
          <a:p>
            <a:pPr eaLnBrk="1" hangingPunct="1"/>
            <a:endParaRPr lang="id-ID" sz="900">
              <a:latin typeface="Times New Roman" pitchFamily="18" charset="0"/>
            </a:endParaRPr>
          </a:p>
          <a:p>
            <a:pPr eaLnBrk="1" hangingPunct="1"/>
            <a:endParaRPr lang="id-ID" sz="900">
              <a:latin typeface="Times New Roman" pitchFamily="18" charset="0"/>
            </a:endParaRPr>
          </a:p>
          <a:p>
            <a:pPr eaLnBrk="1" hangingPunct="1"/>
            <a:r>
              <a:rPr lang="id-ID" sz="900">
                <a:latin typeface="Times New Roman" pitchFamily="18" charset="0"/>
              </a:rPr>
              <a:t>Importance of volume to supplier</a:t>
            </a:r>
          </a:p>
          <a:p>
            <a:pPr eaLnBrk="1" hangingPunct="1"/>
            <a:r>
              <a:rPr lang="id-ID" sz="900">
                <a:latin typeface="Times New Roman" pitchFamily="18" charset="0"/>
              </a:rPr>
              <a:t>Cost relative to total purchases in the </a:t>
            </a:r>
          </a:p>
          <a:p>
            <a:pPr eaLnBrk="1" hangingPunct="1"/>
            <a:r>
              <a:rPr lang="id-ID" sz="900">
                <a:latin typeface="Times New Roman" pitchFamily="18" charset="0"/>
              </a:rPr>
              <a:t>       Industry</a:t>
            </a:r>
          </a:p>
          <a:p>
            <a:pPr eaLnBrk="1" hangingPunct="1"/>
            <a:r>
              <a:rPr lang="id-ID" sz="900">
                <a:latin typeface="Times New Roman" pitchFamily="18" charset="0"/>
              </a:rPr>
              <a:t>Impact of inputs on cost or differenti</a:t>
            </a:r>
          </a:p>
          <a:p>
            <a:pPr eaLnBrk="1" hangingPunct="1"/>
            <a:r>
              <a:rPr lang="id-ID" sz="900">
                <a:latin typeface="Times New Roman" pitchFamily="18" charset="0"/>
              </a:rPr>
              <a:t>       ation</a:t>
            </a:r>
          </a:p>
          <a:p>
            <a:pPr eaLnBrk="1" hangingPunct="1"/>
            <a:r>
              <a:rPr lang="id-ID" sz="900">
                <a:latin typeface="Times New Roman" pitchFamily="18" charset="0"/>
              </a:rPr>
              <a:t>Threat of  forward integration relative</a:t>
            </a:r>
          </a:p>
          <a:p>
            <a:pPr eaLnBrk="1" hangingPunct="1"/>
            <a:r>
              <a:rPr lang="id-ID" sz="900">
                <a:latin typeface="Times New Roman" pitchFamily="18" charset="0"/>
              </a:rPr>
              <a:t>        To threat of backward integration</a:t>
            </a:r>
          </a:p>
          <a:p>
            <a:pPr eaLnBrk="1" hangingPunct="1"/>
            <a:r>
              <a:rPr lang="id-ID" sz="900">
                <a:latin typeface="Times New Roman" pitchFamily="18" charset="0"/>
              </a:rPr>
              <a:t>         By firms in the industry</a:t>
            </a:r>
            <a:endParaRPr lang="en-US">
              <a:latin typeface="Times New Roman" pitchFamily="18" charset="0"/>
            </a:endParaRPr>
          </a:p>
        </p:txBody>
      </p:sp>
      <p:sp>
        <p:nvSpPr>
          <p:cNvPr id="66565" name="Text Box 5"/>
          <p:cNvSpPr txBox="1">
            <a:spLocks noChangeArrowheads="1"/>
          </p:cNvSpPr>
          <p:nvPr/>
        </p:nvSpPr>
        <p:spPr bwMode="auto">
          <a:xfrm>
            <a:off x="2484438" y="1125538"/>
            <a:ext cx="3048000" cy="1885950"/>
          </a:xfrm>
          <a:prstGeom prst="rect">
            <a:avLst/>
          </a:prstGeom>
          <a:solidFill>
            <a:srgbClr val="FFFF99">
              <a:alpha val="65881"/>
            </a:srgbClr>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FF99"/>
            </a:extrusionClr>
          </a:sp3d>
        </p:spPr>
        <p:txBody>
          <a:bodyPr>
            <a:flatTx/>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id-ID" sz="900" u="sng">
                <a:latin typeface="Times New Roman" pitchFamily="18" charset="0"/>
              </a:rPr>
              <a:t>DETERMINANTS  OF  ENTRY</a:t>
            </a:r>
            <a:endParaRPr lang="id-ID" sz="900">
              <a:latin typeface="Times New Roman" pitchFamily="18" charset="0"/>
            </a:endParaRPr>
          </a:p>
          <a:p>
            <a:pPr eaLnBrk="1" hangingPunct="1"/>
            <a:endParaRPr lang="id-ID" sz="900">
              <a:latin typeface="Times New Roman" pitchFamily="18" charset="0"/>
            </a:endParaRPr>
          </a:p>
          <a:p>
            <a:pPr eaLnBrk="1" hangingPunct="1"/>
            <a:r>
              <a:rPr lang="id-ID" sz="900">
                <a:latin typeface="Times New Roman" pitchFamily="18" charset="0"/>
              </a:rPr>
              <a:t>Economies of scale</a:t>
            </a:r>
          </a:p>
          <a:p>
            <a:pPr eaLnBrk="1" hangingPunct="1"/>
            <a:r>
              <a:rPr lang="id-ID" sz="900">
                <a:latin typeface="Times New Roman" pitchFamily="18" charset="0"/>
              </a:rPr>
              <a:t>Propritary product differences</a:t>
            </a:r>
          </a:p>
          <a:p>
            <a:pPr eaLnBrk="1" hangingPunct="1"/>
            <a:r>
              <a:rPr lang="id-ID" sz="900">
                <a:latin typeface="Times New Roman" pitchFamily="18" charset="0"/>
              </a:rPr>
              <a:t>Brand identity</a:t>
            </a:r>
          </a:p>
          <a:p>
            <a:pPr eaLnBrk="1" hangingPunct="1"/>
            <a:r>
              <a:rPr lang="id-ID" sz="900">
                <a:latin typeface="Times New Roman" pitchFamily="18" charset="0"/>
              </a:rPr>
              <a:t>Switching cost</a:t>
            </a:r>
          </a:p>
          <a:p>
            <a:pPr eaLnBrk="1" hangingPunct="1"/>
            <a:r>
              <a:rPr lang="id-ID" sz="900">
                <a:latin typeface="Times New Roman" pitchFamily="18" charset="0"/>
              </a:rPr>
              <a:t>Capital  requirements</a:t>
            </a:r>
          </a:p>
          <a:p>
            <a:pPr eaLnBrk="1" hangingPunct="1"/>
            <a:r>
              <a:rPr lang="id-ID" sz="900">
                <a:latin typeface="Times New Roman" pitchFamily="18" charset="0"/>
              </a:rPr>
              <a:t>Access  to  distribution</a:t>
            </a:r>
          </a:p>
          <a:p>
            <a:pPr eaLnBrk="1" hangingPunct="1"/>
            <a:r>
              <a:rPr lang="id-ID" sz="900">
                <a:latin typeface="Times New Roman" pitchFamily="18" charset="0"/>
              </a:rPr>
              <a:t>Absolute cost advantage</a:t>
            </a:r>
          </a:p>
          <a:p>
            <a:pPr eaLnBrk="1" hangingPunct="1"/>
            <a:r>
              <a:rPr lang="id-ID" sz="900">
                <a:latin typeface="Times New Roman" pitchFamily="18" charset="0"/>
              </a:rPr>
              <a:t>Proprietary  curve</a:t>
            </a:r>
          </a:p>
          <a:p>
            <a:pPr eaLnBrk="1" hangingPunct="1"/>
            <a:r>
              <a:rPr lang="id-ID" sz="900">
                <a:latin typeface="Times New Roman" pitchFamily="18" charset="0"/>
              </a:rPr>
              <a:t>   Access  to  necessary inputs</a:t>
            </a:r>
          </a:p>
          <a:p>
            <a:pPr eaLnBrk="1" hangingPunct="1"/>
            <a:r>
              <a:rPr lang="id-ID" sz="900">
                <a:latin typeface="Times New Roman" pitchFamily="18" charset="0"/>
              </a:rPr>
              <a:t>    Proprietary low-cost product design</a:t>
            </a:r>
          </a:p>
          <a:p>
            <a:pPr eaLnBrk="1" hangingPunct="1"/>
            <a:endParaRPr lang="id-ID" sz="900">
              <a:latin typeface="Times New Roman" pitchFamily="18" charset="0"/>
            </a:endParaRPr>
          </a:p>
          <a:p>
            <a:pPr eaLnBrk="1" hangingPunct="1"/>
            <a:endParaRPr lang="id-ID" sz="900">
              <a:latin typeface="Times New Roman" pitchFamily="18" charset="0"/>
            </a:endParaRPr>
          </a:p>
          <a:p>
            <a:pPr eaLnBrk="1" hangingPunct="1"/>
            <a:endParaRPr lang="id-ID" sz="900">
              <a:latin typeface="Times New Roman" pitchFamily="18" charset="0"/>
            </a:endParaRPr>
          </a:p>
          <a:p>
            <a:pPr eaLnBrk="1" hangingPunct="1"/>
            <a:r>
              <a:rPr lang="id-ID" sz="900">
                <a:latin typeface="Times New Roman" pitchFamily="18" charset="0"/>
              </a:rPr>
              <a:t>Government policy</a:t>
            </a:r>
          </a:p>
          <a:p>
            <a:pPr eaLnBrk="1" hangingPunct="1"/>
            <a:r>
              <a:rPr lang="id-ID" sz="900">
                <a:latin typeface="Times New Roman" pitchFamily="18" charset="0"/>
              </a:rPr>
              <a:t>Expected  retaliation</a:t>
            </a:r>
            <a:endParaRPr lang="en-US">
              <a:latin typeface="Times New Roman" pitchFamily="18" charset="0"/>
            </a:endParaRPr>
          </a:p>
        </p:txBody>
      </p:sp>
      <p:sp>
        <p:nvSpPr>
          <p:cNvPr id="66566" name="WordArt 6"/>
          <p:cNvSpPr>
            <a:spLocks noChangeArrowheads="1" noChangeShapeType="1" noTextEdit="1"/>
          </p:cNvSpPr>
          <p:nvPr/>
        </p:nvSpPr>
        <p:spPr bwMode="auto">
          <a:xfrm>
            <a:off x="609600" y="447675"/>
            <a:ext cx="8077200" cy="495300"/>
          </a:xfrm>
          <a:prstGeom prst="rect">
            <a:avLst/>
          </a:prstGeom>
        </p:spPr>
        <p:txBody>
          <a:bodyPr wrap="none" fromWordArt="1">
            <a:prstTxWarp prst="textPlain">
              <a:avLst>
                <a:gd name="adj" fmla="val 50000"/>
              </a:avLst>
            </a:prstTxWarp>
          </a:bodyPr>
          <a:lstStyle/>
          <a:p>
            <a:pPr algn="ctr"/>
            <a:r>
              <a:rPr lang="en-US" sz="1200" kern="10">
                <a:ln w="9525">
                  <a:solidFill>
                    <a:srgbClr val="808080"/>
                  </a:solidFill>
                  <a:round/>
                  <a:headEnd/>
                  <a:tailEnd/>
                </a:ln>
                <a:solidFill>
                  <a:srgbClr val="FF0000"/>
                </a:solidFill>
                <a:effectLst>
                  <a:outerShdw dist="107763" dir="18900000" algn="ctr" rotWithShape="0">
                    <a:srgbClr val="868686">
                      <a:alpha val="50000"/>
                    </a:srgbClr>
                  </a:outerShdw>
                </a:effectLst>
                <a:latin typeface="Old English Text MT"/>
              </a:rPr>
              <a:t>Lima  Kekuatan Kompetisi Dalam Lingkup Industri </a:t>
            </a:r>
          </a:p>
        </p:txBody>
      </p:sp>
      <p:sp>
        <p:nvSpPr>
          <p:cNvPr id="66567" name="Text Box 7"/>
          <p:cNvSpPr txBox="1">
            <a:spLocks noChangeArrowheads="1"/>
          </p:cNvSpPr>
          <p:nvPr/>
        </p:nvSpPr>
        <p:spPr bwMode="auto">
          <a:xfrm>
            <a:off x="4132263" y="2571750"/>
            <a:ext cx="1524000" cy="342900"/>
          </a:xfrm>
          <a:prstGeom prst="rect">
            <a:avLst/>
          </a:prstGeom>
          <a:solidFill>
            <a:srgbClr val="FFFF00">
              <a:alpha val="92940"/>
            </a:srgbClr>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FF00"/>
            </a:extrusionClr>
          </a:sp3d>
        </p:spPr>
        <p:txBody>
          <a:bodyPr>
            <a:flatTx/>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id-ID" sz="1200" b="1">
                <a:solidFill>
                  <a:srgbClr val="FF0000"/>
                </a:solidFill>
                <a:latin typeface="Arial" charset="0"/>
              </a:rPr>
              <a:t>New </a:t>
            </a:r>
            <a:r>
              <a:rPr lang="id-ID" sz="1200" b="1">
                <a:solidFill>
                  <a:srgbClr val="FF0000"/>
                </a:solidFill>
                <a:latin typeface="Times New Roman" pitchFamily="18" charset="0"/>
              </a:rPr>
              <a:t>Entrants</a:t>
            </a:r>
            <a:endParaRPr lang="en-US">
              <a:latin typeface="Times New Roman" pitchFamily="18" charset="0"/>
            </a:endParaRPr>
          </a:p>
        </p:txBody>
      </p:sp>
      <p:sp>
        <p:nvSpPr>
          <p:cNvPr id="66568" name="Text Box 8"/>
          <p:cNvSpPr txBox="1">
            <a:spLocks noChangeArrowheads="1"/>
          </p:cNvSpPr>
          <p:nvPr/>
        </p:nvSpPr>
        <p:spPr bwMode="auto">
          <a:xfrm>
            <a:off x="4064000" y="5162550"/>
            <a:ext cx="1219200" cy="323850"/>
          </a:xfrm>
          <a:prstGeom prst="rect">
            <a:avLst/>
          </a:prstGeom>
          <a:solidFill>
            <a:srgbClr val="CC99FF">
              <a:alpha val="14117"/>
            </a:srgbClr>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CC99FF"/>
            </a:extrusionClr>
          </a:sp3d>
        </p:spPr>
        <p:txBody>
          <a:bodyPr>
            <a:flatTx/>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id-ID" sz="1200" b="1">
                <a:solidFill>
                  <a:srgbClr val="FF0000"/>
                </a:solidFill>
                <a:latin typeface="Times New Roman" pitchFamily="18" charset="0"/>
              </a:rPr>
              <a:t>Substitutes</a:t>
            </a:r>
            <a:endParaRPr lang="en-US">
              <a:latin typeface="Times New Roman" pitchFamily="18" charset="0"/>
            </a:endParaRPr>
          </a:p>
        </p:txBody>
      </p:sp>
      <p:sp>
        <p:nvSpPr>
          <p:cNvPr id="66569" name="Text Box 9"/>
          <p:cNvSpPr txBox="1">
            <a:spLocks noChangeArrowheads="1"/>
          </p:cNvSpPr>
          <p:nvPr/>
        </p:nvSpPr>
        <p:spPr bwMode="auto">
          <a:xfrm>
            <a:off x="7180263" y="3943350"/>
            <a:ext cx="1219200" cy="304800"/>
          </a:xfrm>
          <a:prstGeom prst="rect">
            <a:avLst/>
          </a:prstGeom>
          <a:solidFill>
            <a:srgbClr val="C0C0C0">
              <a:alpha val="59999"/>
            </a:srgbClr>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C0C0C0"/>
            </a:extrusionClr>
          </a:sp3d>
        </p:spPr>
        <p:txBody>
          <a:bodyPr>
            <a:flatTx/>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id-ID" sz="1200" b="1">
                <a:solidFill>
                  <a:srgbClr val="FF0000"/>
                </a:solidFill>
                <a:latin typeface="Times New Roman" pitchFamily="18" charset="0"/>
              </a:rPr>
              <a:t>Buyers</a:t>
            </a:r>
            <a:endParaRPr lang="en-US">
              <a:latin typeface="Times New Roman" pitchFamily="18" charset="0"/>
            </a:endParaRPr>
          </a:p>
        </p:txBody>
      </p:sp>
      <p:sp>
        <p:nvSpPr>
          <p:cNvPr id="66570" name="Text Box 10"/>
          <p:cNvSpPr txBox="1">
            <a:spLocks noChangeArrowheads="1"/>
          </p:cNvSpPr>
          <p:nvPr/>
        </p:nvSpPr>
        <p:spPr bwMode="auto">
          <a:xfrm>
            <a:off x="947738" y="3943350"/>
            <a:ext cx="1219200" cy="257175"/>
          </a:xfrm>
          <a:prstGeom prst="rect">
            <a:avLst/>
          </a:prstGeom>
          <a:solidFill>
            <a:srgbClr val="00FF00">
              <a:alpha val="76077"/>
            </a:srgbClr>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FF00"/>
            </a:extrusionClr>
          </a:sp3d>
        </p:spPr>
        <p:txBody>
          <a:bodyPr>
            <a:flatTx/>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id-ID" sz="1200" b="1">
                <a:solidFill>
                  <a:srgbClr val="FF0000"/>
                </a:solidFill>
                <a:latin typeface="Times New Roman" pitchFamily="18" charset="0"/>
              </a:rPr>
              <a:t>Suppliers</a:t>
            </a:r>
            <a:endParaRPr lang="en-US">
              <a:latin typeface="Times New Roman" pitchFamily="18" charset="0"/>
            </a:endParaRPr>
          </a:p>
        </p:txBody>
      </p:sp>
      <p:sp>
        <p:nvSpPr>
          <p:cNvPr id="66571" name="AutoShape 11"/>
          <p:cNvSpPr>
            <a:spLocks noChangeArrowheads="1"/>
          </p:cNvSpPr>
          <p:nvPr/>
        </p:nvSpPr>
        <p:spPr bwMode="auto">
          <a:xfrm rot="5400000">
            <a:off x="6696075" y="3767138"/>
            <a:ext cx="257175" cy="609600"/>
          </a:xfrm>
          <a:prstGeom prst="downArrow">
            <a:avLst>
              <a:gd name="adj1" fmla="val 50000"/>
              <a:gd name="adj2" fmla="val 59259"/>
            </a:avLst>
          </a:prstGeom>
          <a:solidFill>
            <a:srgbClr val="333333"/>
          </a:solidFill>
          <a:ln w="9525">
            <a:noFill/>
            <a:miter lim="800000"/>
            <a:headEnd/>
            <a:tailEnd/>
          </a:ln>
          <a:effectLst>
            <a:outerShdw dist="107763" dir="18900000" algn="ctr" rotWithShape="0">
              <a:srgbClr val="808080">
                <a:alpha val="50000"/>
              </a:srgbClr>
            </a:outerShdw>
          </a:effectLst>
        </p:spPr>
        <p:txBody>
          <a:bodyPr/>
          <a:lstStyle/>
          <a:p>
            <a:pPr algn="ctr">
              <a:defRPr/>
            </a:pPr>
            <a:endParaRPr lang="en-US"/>
          </a:p>
        </p:txBody>
      </p:sp>
      <p:sp>
        <p:nvSpPr>
          <p:cNvPr id="66572" name="AutoShape 12"/>
          <p:cNvSpPr>
            <a:spLocks noChangeArrowheads="1"/>
          </p:cNvSpPr>
          <p:nvPr/>
        </p:nvSpPr>
        <p:spPr bwMode="auto">
          <a:xfrm rot="-5400000">
            <a:off x="2640012" y="3657601"/>
            <a:ext cx="257175" cy="762000"/>
          </a:xfrm>
          <a:prstGeom prst="downArrow">
            <a:avLst>
              <a:gd name="adj1" fmla="val 50000"/>
              <a:gd name="adj2" fmla="val 74074"/>
            </a:avLst>
          </a:prstGeom>
          <a:solidFill>
            <a:srgbClr val="333333"/>
          </a:solidFill>
          <a:ln w="9525">
            <a:noFill/>
            <a:miter lim="800000"/>
            <a:headEnd/>
            <a:tailEnd/>
          </a:ln>
          <a:effectLst>
            <a:outerShdw dist="107763" dir="18900000" algn="ctr" rotWithShape="0">
              <a:srgbClr val="808080">
                <a:alpha val="50000"/>
              </a:srgbClr>
            </a:outerShdw>
          </a:effectLst>
        </p:spPr>
        <p:txBody>
          <a:bodyPr/>
          <a:lstStyle/>
          <a:p>
            <a:pPr algn="ctr">
              <a:defRPr/>
            </a:pPr>
            <a:endParaRPr lang="en-US"/>
          </a:p>
        </p:txBody>
      </p:sp>
      <p:sp>
        <p:nvSpPr>
          <p:cNvPr id="66573" name="AutoShape 13"/>
          <p:cNvSpPr>
            <a:spLocks noChangeArrowheads="1"/>
          </p:cNvSpPr>
          <p:nvPr/>
        </p:nvSpPr>
        <p:spPr bwMode="auto">
          <a:xfrm rot="10800000">
            <a:off x="4470400" y="4686300"/>
            <a:ext cx="457200" cy="342900"/>
          </a:xfrm>
          <a:prstGeom prst="downArrow">
            <a:avLst>
              <a:gd name="adj1" fmla="val 50000"/>
              <a:gd name="adj2" fmla="val 25000"/>
            </a:avLst>
          </a:prstGeom>
          <a:solidFill>
            <a:srgbClr val="333333"/>
          </a:solidFill>
          <a:ln w="9525">
            <a:noFill/>
            <a:miter lim="800000"/>
            <a:headEnd/>
            <a:tailEnd/>
          </a:ln>
          <a:effectLst>
            <a:outerShdw dist="107763" dir="18900000" algn="ctr" rotWithShape="0">
              <a:srgbClr val="808080">
                <a:alpha val="50000"/>
              </a:srgbClr>
            </a:outerShdw>
          </a:effectLst>
        </p:spPr>
        <p:txBody>
          <a:bodyPr/>
          <a:lstStyle/>
          <a:p>
            <a:pPr algn="ctr">
              <a:defRPr/>
            </a:pPr>
            <a:endParaRPr lang="en-US"/>
          </a:p>
        </p:txBody>
      </p:sp>
      <p:sp>
        <p:nvSpPr>
          <p:cNvPr id="66574" name="AutoShape 14"/>
          <p:cNvSpPr>
            <a:spLocks noChangeArrowheads="1"/>
          </p:cNvSpPr>
          <p:nvPr/>
        </p:nvSpPr>
        <p:spPr bwMode="auto">
          <a:xfrm>
            <a:off x="4452938" y="2914650"/>
            <a:ext cx="457200" cy="409575"/>
          </a:xfrm>
          <a:prstGeom prst="downArrow">
            <a:avLst>
              <a:gd name="adj1" fmla="val 50000"/>
              <a:gd name="adj2" fmla="val 25000"/>
            </a:avLst>
          </a:prstGeom>
          <a:solidFill>
            <a:srgbClr val="333333"/>
          </a:solidFill>
          <a:ln w="9525">
            <a:noFill/>
            <a:miter lim="800000"/>
            <a:headEnd/>
            <a:tailEnd/>
          </a:ln>
          <a:effectLst>
            <a:outerShdw dist="107763" dir="18900000" algn="ctr" rotWithShape="0">
              <a:srgbClr val="808080">
                <a:alpha val="50000"/>
              </a:srgbClr>
            </a:outerShdw>
          </a:effectLst>
        </p:spPr>
        <p:txBody>
          <a:bodyPr/>
          <a:lstStyle/>
          <a:p>
            <a:pPr algn="ctr">
              <a:defRPr/>
            </a:pPr>
            <a:endParaRPr lang="en-US"/>
          </a:p>
        </p:txBody>
      </p:sp>
      <p:sp>
        <p:nvSpPr>
          <p:cNvPr id="66575" name="Text Box 15"/>
          <p:cNvSpPr txBox="1">
            <a:spLocks noChangeArrowheads="1"/>
          </p:cNvSpPr>
          <p:nvPr/>
        </p:nvSpPr>
        <p:spPr bwMode="auto">
          <a:xfrm>
            <a:off x="1862138" y="4076700"/>
            <a:ext cx="1524000" cy="257175"/>
          </a:xfrm>
          <a:prstGeom prst="rect">
            <a:avLst/>
          </a:prstGeom>
          <a:solidFill>
            <a:srgbClr val="00FF00">
              <a:alpha val="1686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id-ID" sz="900">
                <a:latin typeface="Arial" charset="0"/>
              </a:rPr>
              <a:t>Bargaining  power of  suppliers</a:t>
            </a:r>
            <a:endParaRPr lang="en-US">
              <a:latin typeface="Arial" charset="0"/>
            </a:endParaRPr>
          </a:p>
        </p:txBody>
      </p:sp>
      <p:sp>
        <p:nvSpPr>
          <p:cNvPr id="66576" name="Text Box 16"/>
          <p:cNvSpPr txBox="1">
            <a:spLocks noChangeArrowheads="1"/>
          </p:cNvSpPr>
          <p:nvPr/>
        </p:nvSpPr>
        <p:spPr bwMode="auto">
          <a:xfrm>
            <a:off x="6400800" y="3686175"/>
            <a:ext cx="1371600" cy="257175"/>
          </a:xfrm>
          <a:prstGeom prst="rect">
            <a:avLst/>
          </a:prstGeom>
          <a:solidFill>
            <a:srgbClr val="C0C0C0">
              <a:alpha val="7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id-ID" sz="900">
                <a:latin typeface="Times New Roman" pitchFamily="18" charset="0"/>
              </a:rPr>
              <a:t>Bargaining  power  of  buyers</a:t>
            </a:r>
            <a:endParaRPr lang="en-US">
              <a:latin typeface="Times New Roman" pitchFamily="18" charset="0"/>
            </a:endParaRPr>
          </a:p>
        </p:txBody>
      </p:sp>
      <p:sp>
        <p:nvSpPr>
          <p:cNvPr id="66577" name="Text Box 17"/>
          <p:cNvSpPr txBox="1">
            <a:spLocks noChangeArrowheads="1"/>
          </p:cNvSpPr>
          <p:nvPr/>
        </p:nvSpPr>
        <p:spPr bwMode="auto">
          <a:xfrm>
            <a:off x="4876800" y="3086100"/>
            <a:ext cx="1219200" cy="257175"/>
          </a:xfrm>
          <a:prstGeom prst="rect">
            <a:avLst/>
          </a:prstGeom>
          <a:solidFill>
            <a:srgbClr val="FFFF99">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id-ID" sz="900">
                <a:latin typeface="Times New Roman" pitchFamily="18" charset="0"/>
              </a:rPr>
              <a:t>Threat of  new entrants</a:t>
            </a:r>
            <a:endParaRPr lang="en-US">
              <a:latin typeface="Times New Roman" pitchFamily="18" charset="0"/>
            </a:endParaRPr>
          </a:p>
        </p:txBody>
      </p:sp>
      <p:sp>
        <p:nvSpPr>
          <p:cNvPr id="66578" name="Text Box 18"/>
          <p:cNvSpPr txBox="1">
            <a:spLocks noChangeArrowheads="1"/>
          </p:cNvSpPr>
          <p:nvPr/>
        </p:nvSpPr>
        <p:spPr bwMode="auto">
          <a:xfrm>
            <a:off x="4859338" y="4733925"/>
            <a:ext cx="1219200" cy="257175"/>
          </a:xfrm>
          <a:prstGeom prst="rect">
            <a:avLst/>
          </a:prstGeom>
          <a:solidFill>
            <a:srgbClr val="CC99FF">
              <a:alpha val="2313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id-ID" sz="900">
                <a:latin typeface="Times New Roman" pitchFamily="18" charset="0"/>
              </a:rPr>
              <a:t>Threat of  substitute</a:t>
            </a:r>
            <a:endParaRPr lang="en-US">
              <a:latin typeface="Times New Roman" pitchFamily="18" charset="0"/>
            </a:endParaRPr>
          </a:p>
        </p:txBody>
      </p:sp>
      <p:sp>
        <p:nvSpPr>
          <p:cNvPr id="66579" name="Text Box 19"/>
          <p:cNvSpPr txBox="1">
            <a:spLocks noChangeArrowheads="1"/>
          </p:cNvSpPr>
          <p:nvPr/>
        </p:nvSpPr>
        <p:spPr bwMode="auto">
          <a:xfrm>
            <a:off x="6299200" y="1457325"/>
            <a:ext cx="2590800" cy="1285875"/>
          </a:xfrm>
          <a:prstGeom prst="rect">
            <a:avLst/>
          </a:prstGeom>
          <a:solidFill>
            <a:srgbClr val="FF8989">
              <a:alpha val="47842"/>
            </a:srgbClr>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8989"/>
            </a:extrusionClr>
          </a:sp3d>
        </p:spPr>
        <p:txBody>
          <a:bodyPr>
            <a:flatTx/>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id-ID" sz="900" u="sng">
                <a:solidFill>
                  <a:srgbClr val="000000"/>
                </a:solidFill>
                <a:latin typeface="Times New Roman" pitchFamily="18" charset="0"/>
              </a:rPr>
              <a:t>DETERMINANTS  OF  RIVALRY</a:t>
            </a:r>
          </a:p>
          <a:p>
            <a:pPr eaLnBrk="1" hangingPunct="1"/>
            <a:endParaRPr lang="id-ID" sz="900">
              <a:solidFill>
                <a:srgbClr val="000000"/>
              </a:solidFill>
              <a:latin typeface="Times New Roman" pitchFamily="18" charset="0"/>
            </a:endParaRPr>
          </a:p>
          <a:p>
            <a:pPr eaLnBrk="1" hangingPunct="1"/>
            <a:r>
              <a:rPr lang="id-ID" sz="900">
                <a:solidFill>
                  <a:srgbClr val="000000"/>
                </a:solidFill>
                <a:latin typeface="Times New Roman" pitchFamily="18" charset="0"/>
              </a:rPr>
              <a:t>Industry growth</a:t>
            </a:r>
          </a:p>
          <a:p>
            <a:pPr eaLnBrk="1" hangingPunct="1"/>
            <a:r>
              <a:rPr lang="id-ID" sz="900">
                <a:solidFill>
                  <a:srgbClr val="000000"/>
                </a:solidFill>
                <a:latin typeface="Times New Roman" pitchFamily="18" charset="0"/>
              </a:rPr>
              <a:t>Fixed(or storage) cost/Value added</a:t>
            </a:r>
          </a:p>
          <a:p>
            <a:pPr eaLnBrk="1" hangingPunct="1"/>
            <a:r>
              <a:rPr lang="id-ID" sz="900">
                <a:solidFill>
                  <a:srgbClr val="000000"/>
                </a:solidFill>
                <a:latin typeface="Times New Roman" pitchFamily="18" charset="0"/>
              </a:rPr>
              <a:t>Product  differences</a:t>
            </a:r>
          </a:p>
          <a:p>
            <a:pPr eaLnBrk="1" hangingPunct="1"/>
            <a:r>
              <a:rPr lang="id-ID" sz="900">
                <a:solidFill>
                  <a:srgbClr val="000000"/>
                </a:solidFill>
                <a:latin typeface="Times New Roman" pitchFamily="18" charset="0"/>
              </a:rPr>
              <a:t>Brand  identity</a:t>
            </a:r>
          </a:p>
          <a:p>
            <a:pPr eaLnBrk="1" hangingPunct="1"/>
            <a:r>
              <a:rPr lang="id-ID" sz="900">
                <a:solidFill>
                  <a:srgbClr val="000000"/>
                </a:solidFill>
                <a:latin typeface="Times New Roman" pitchFamily="18" charset="0"/>
              </a:rPr>
              <a:t>Switching cost</a:t>
            </a:r>
          </a:p>
          <a:p>
            <a:pPr eaLnBrk="1" hangingPunct="1"/>
            <a:r>
              <a:rPr lang="id-ID" sz="900">
                <a:solidFill>
                  <a:srgbClr val="000000"/>
                </a:solidFill>
                <a:latin typeface="Times New Roman" pitchFamily="18" charset="0"/>
              </a:rPr>
              <a:t>Concentration and balance</a:t>
            </a:r>
          </a:p>
          <a:p>
            <a:pPr eaLnBrk="1" hangingPunct="1"/>
            <a:r>
              <a:rPr lang="id-ID" sz="900">
                <a:solidFill>
                  <a:srgbClr val="000000"/>
                </a:solidFill>
                <a:latin typeface="Times New Roman" pitchFamily="18" charset="0"/>
              </a:rPr>
              <a:t>Informational complexity</a:t>
            </a:r>
          </a:p>
          <a:p>
            <a:pPr eaLnBrk="1" hangingPunct="1"/>
            <a:r>
              <a:rPr lang="id-ID" sz="900">
                <a:solidFill>
                  <a:srgbClr val="000000"/>
                </a:solidFill>
                <a:latin typeface="Times New Roman" pitchFamily="18" charset="0"/>
              </a:rPr>
              <a:t>Diversity  of  competitors</a:t>
            </a:r>
          </a:p>
          <a:p>
            <a:pPr eaLnBrk="1" hangingPunct="1"/>
            <a:r>
              <a:rPr lang="id-ID" sz="900">
                <a:solidFill>
                  <a:srgbClr val="000000"/>
                </a:solidFill>
                <a:latin typeface="Times New Roman" pitchFamily="18" charset="0"/>
              </a:rPr>
              <a:t>Corporate  stakes</a:t>
            </a:r>
          </a:p>
          <a:p>
            <a:pPr eaLnBrk="1" hangingPunct="1"/>
            <a:r>
              <a:rPr lang="id-ID" sz="900">
                <a:solidFill>
                  <a:srgbClr val="000000"/>
                </a:solidFill>
                <a:latin typeface="Times New Roman" pitchFamily="18" charset="0"/>
              </a:rPr>
              <a:t>Exit  barriers</a:t>
            </a:r>
            <a:endParaRPr lang="en-US">
              <a:latin typeface="Times New Roman" pitchFamily="18" charset="0"/>
            </a:endParaRPr>
          </a:p>
        </p:txBody>
      </p:sp>
      <p:grpSp>
        <p:nvGrpSpPr>
          <p:cNvPr id="2" name="Group 20"/>
          <p:cNvGrpSpPr>
            <a:grpSpLocks/>
          </p:cNvGrpSpPr>
          <p:nvPr/>
        </p:nvGrpSpPr>
        <p:grpSpPr bwMode="auto">
          <a:xfrm>
            <a:off x="3200400" y="3381375"/>
            <a:ext cx="3098800" cy="1276350"/>
            <a:chOff x="1512" y="2840"/>
            <a:chExt cx="1464" cy="1072"/>
          </a:xfrm>
        </p:grpSpPr>
        <p:pic>
          <p:nvPicPr>
            <p:cNvPr id="86038" name="Picture 21" descr="BUILDIN2"/>
            <p:cNvPicPr>
              <a:picLocks noChangeAspect="1" noChangeArrowheads="1"/>
            </p:cNvPicPr>
            <p:nvPr/>
          </p:nvPicPr>
          <p:blipFill>
            <a:blip r:embed="rId3"/>
            <a:srcRect/>
            <a:stretch>
              <a:fillRect/>
            </a:stretch>
          </p:blipFill>
          <p:spPr bwMode="auto">
            <a:xfrm>
              <a:off x="1512" y="2840"/>
              <a:ext cx="1464" cy="1072"/>
            </a:xfrm>
            <a:prstGeom prst="rect">
              <a:avLst/>
            </a:prstGeom>
            <a:noFill/>
            <a:ln w="9525">
              <a:noFill/>
              <a:miter lim="800000"/>
              <a:headEnd/>
              <a:tailEnd/>
            </a:ln>
            <a:effectLst>
              <a:outerShdw dist="107763" dir="18900000" algn="ctr" rotWithShape="0">
                <a:srgbClr val="808080">
                  <a:alpha val="50000"/>
                </a:srgbClr>
              </a:outerShdw>
            </a:effectLst>
          </p:spPr>
        </p:pic>
        <p:sp>
          <p:nvSpPr>
            <p:cNvPr id="48151" name="AutoShape 22"/>
            <p:cNvSpPr>
              <a:spLocks noChangeArrowheads="1"/>
            </p:cNvSpPr>
            <p:nvPr/>
          </p:nvSpPr>
          <p:spPr bwMode="auto">
            <a:xfrm rot="10800000" flipH="1">
              <a:off x="1872" y="3136"/>
              <a:ext cx="825" cy="53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8 w 21600"/>
                <a:gd name="T19" fmla="*/ 3143 h 21600"/>
                <a:gd name="T20" fmla="*/ 18432 w 21600"/>
                <a:gd name="T21" fmla="*/ 1845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cubicBezTo>
                    <a:pt x="5399" y="11372"/>
                    <a:pt x="5490" y="11940"/>
                    <a:pt x="5669" y="12484"/>
                  </a:cubicBezTo>
                  <a:lnTo>
                    <a:pt x="538" y="14168"/>
                  </a:lnTo>
                  <a:cubicBezTo>
                    <a:pt x="181" y="13081"/>
                    <a:pt x="0" y="11944"/>
                    <a:pt x="0" y="10800"/>
                  </a:cubicBezTo>
                  <a:cubicBezTo>
                    <a:pt x="0" y="4835"/>
                    <a:pt x="4835" y="0"/>
                    <a:pt x="10800" y="0"/>
                  </a:cubicBezTo>
                  <a:cubicBezTo>
                    <a:pt x="16764" y="-1"/>
                    <a:pt x="21599" y="4835"/>
                    <a:pt x="21600" y="10799"/>
                  </a:cubicBezTo>
                  <a:lnTo>
                    <a:pt x="21600" y="10800"/>
                  </a:lnTo>
                  <a:lnTo>
                    <a:pt x="24300" y="10800"/>
                  </a:lnTo>
                  <a:lnTo>
                    <a:pt x="18900" y="16200"/>
                  </a:lnTo>
                  <a:lnTo>
                    <a:pt x="13500" y="10800"/>
                  </a:lnTo>
                  <a:lnTo>
                    <a:pt x="16200" y="10800"/>
                  </a:lnTo>
                  <a:close/>
                </a:path>
              </a:pathLst>
            </a:custGeom>
            <a:solidFill>
              <a:srgbClr val="FF0000">
                <a:alpha val="7294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152" name="WordArt 23"/>
            <p:cNvSpPr>
              <a:spLocks noChangeArrowheads="1" noChangeShapeType="1" noTextEdit="1"/>
            </p:cNvSpPr>
            <p:nvPr/>
          </p:nvSpPr>
          <p:spPr bwMode="auto">
            <a:xfrm>
              <a:off x="1584" y="3672"/>
              <a:ext cx="1368" cy="152"/>
            </a:xfrm>
            <a:prstGeom prst="rect">
              <a:avLst/>
            </a:prstGeom>
          </p:spPr>
          <p:txBody>
            <a:bodyPr wrap="none" fromWordArt="1">
              <a:prstTxWarp prst="textPlain">
                <a:avLst>
                  <a:gd name="adj" fmla="val 50000"/>
                </a:avLst>
              </a:prstTxWarp>
            </a:bodyPr>
            <a:lstStyle/>
            <a:p>
              <a:pPr algn="ctr"/>
              <a:r>
                <a:rPr lang="en-US" sz="1200" kern="10">
                  <a:ln w="9525">
                    <a:solidFill>
                      <a:srgbClr val="FF0000"/>
                    </a:solidFill>
                    <a:round/>
                    <a:headEnd/>
                    <a:tailEnd/>
                  </a:ln>
                  <a:solidFill>
                    <a:srgbClr val="FF0000"/>
                  </a:solidFill>
                  <a:latin typeface="Bodoni MT"/>
                </a:rPr>
                <a:t>Intensity of Rivalry</a:t>
              </a:r>
            </a:p>
          </p:txBody>
        </p:sp>
      </p:grpSp>
      <p:sp>
        <p:nvSpPr>
          <p:cNvPr id="66584" name="Freeform 24"/>
          <p:cNvSpPr>
            <a:spLocks/>
          </p:cNvSpPr>
          <p:nvPr/>
        </p:nvSpPr>
        <p:spPr bwMode="auto">
          <a:xfrm>
            <a:off x="5638800" y="2343150"/>
            <a:ext cx="660400" cy="2028825"/>
          </a:xfrm>
          <a:custGeom>
            <a:avLst/>
            <a:gdLst>
              <a:gd name="T0" fmla="*/ 0 w 1040"/>
              <a:gd name="T1" fmla="*/ 2147483647 h 4220"/>
              <a:gd name="T2" fmla="*/ 2147483647 w 1040"/>
              <a:gd name="T3" fmla="*/ 2147483647 h 4220"/>
              <a:gd name="T4" fmla="*/ 2147483647 w 1040"/>
              <a:gd name="T5" fmla="*/ 2147483647 h 4220"/>
              <a:gd name="T6" fmla="*/ 2147483647 w 1040"/>
              <a:gd name="T7" fmla="*/ 0 h 4220"/>
              <a:gd name="T8" fmla="*/ 0 60000 65536"/>
              <a:gd name="T9" fmla="*/ 0 60000 65536"/>
              <a:gd name="T10" fmla="*/ 0 60000 65536"/>
              <a:gd name="T11" fmla="*/ 0 60000 65536"/>
              <a:gd name="T12" fmla="*/ 0 w 1040"/>
              <a:gd name="T13" fmla="*/ 0 h 4220"/>
              <a:gd name="T14" fmla="*/ 1040 w 1040"/>
              <a:gd name="T15" fmla="*/ 4220 h 4220"/>
            </a:gdLst>
            <a:ahLst/>
            <a:cxnLst>
              <a:cxn ang="T8">
                <a:pos x="T0" y="T1"/>
              </a:cxn>
              <a:cxn ang="T9">
                <a:pos x="T2" y="T3"/>
              </a:cxn>
              <a:cxn ang="T10">
                <a:pos x="T4" y="T5"/>
              </a:cxn>
              <a:cxn ang="T11">
                <a:pos x="T6" y="T7"/>
              </a:cxn>
            </a:cxnLst>
            <a:rect l="T12" t="T13" r="T14" b="T15"/>
            <a:pathLst>
              <a:path w="1040" h="4220">
                <a:moveTo>
                  <a:pt x="0" y="4220"/>
                </a:moveTo>
                <a:lnTo>
                  <a:pt x="540" y="1200"/>
                </a:lnTo>
                <a:lnTo>
                  <a:pt x="740" y="1440"/>
                </a:lnTo>
                <a:lnTo>
                  <a:pt x="1040" y="0"/>
                </a:lnTo>
              </a:path>
            </a:pathLst>
          </a:custGeom>
          <a:noFill/>
          <a:ln w="19050">
            <a:solidFill>
              <a:srgbClr val="FF0000"/>
            </a:solidFill>
            <a:prstDash val="dash"/>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Tree>
    <p:extLst>
      <p:ext uri="{BB962C8B-B14F-4D97-AF65-F5344CB8AC3E}">
        <p14:creationId xmlns:p14="http://schemas.microsoft.com/office/powerpoint/2010/main" val="4095770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6566"/>
                                        </p:tgtEl>
                                        <p:attrNameLst>
                                          <p:attrName>style.visibility</p:attrName>
                                        </p:attrNameLst>
                                      </p:cBhvr>
                                      <p:to>
                                        <p:strVal val="visible"/>
                                      </p:to>
                                    </p:set>
                                    <p:animEffect transition="in" filter="blinds(horizontal)">
                                      <p:cBhvr>
                                        <p:cTn id="7" dur="500"/>
                                        <p:tgtEl>
                                          <p:spTgt spid="665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6565"/>
                                        </p:tgtEl>
                                        <p:attrNameLst>
                                          <p:attrName>style.visibility</p:attrName>
                                        </p:attrNameLst>
                                      </p:cBhvr>
                                      <p:to>
                                        <p:strVal val="visible"/>
                                      </p:to>
                                    </p:set>
                                    <p:animEffect transition="in" filter="blinds(horizontal)">
                                      <p:cBhvr>
                                        <p:cTn id="17" dur="500"/>
                                        <p:tgtEl>
                                          <p:spTgt spid="6656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6567"/>
                                        </p:tgtEl>
                                        <p:attrNameLst>
                                          <p:attrName>style.visibility</p:attrName>
                                        </p:attrNameLst>
                                      </p:cBhvr>
                                      <p:to>
                                        <p:strVal val="visible"/>
                                      </p:to>
                                    </p:set>
                                    <p:animEffect transition="in" filter="blinds(horizontal)">
                                      <p:cBhvr>
                                        <p:cTn id="22" dur="500"/>
                                        <p:tgtEl>
                                          <p:spTgt spid="6656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6574"/>
                                        </p:tgtEl>
                                        <p:attrNameLst>
                                          <p:attrName>style.visibility</p:attrName>
                                        </p:attrNameLst>
                                      </p:cBhvr>
                                      <p:to>
                                        <p:strVal val="visible"/>
                                      </p:to>
                                    </p:set>
                                    <p:animEffect transition="in" filter="blinds(horizontal)">
                                      <p:cBhvr>
                                        <p:cTn id="27" dur="500"/>
                                        <p:tgtEl>
                                          <p:spTgt spid="6657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6577"/>
                                        </p:tgtEl>
                                        <p:attrNameLst>
                                          <p:attrName>style.visibility</p:attrName>
                                        </p:attrNameLst>
                                      </p:cBhvr>
                                      <p:to>
                                        <p:strVal val="visible"/>
                                      </p:to>
                                    </p:set>
                                    <p:animEffect transition="in" filter="blinds(horizontal)">
                                      <p:cBhvr>
                                        <p:cTn id="32" dur="500"/>
                                        <p:tgtEl>
                                          <p:spTgt spid="6657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66564"/>
                                        </p:tgtEl>
                                        <p:attrNameLst>
                                          <p:attrName>style.visibility</p:attrName>
                                        </p:attrNameLst>
                                      </p:cBhvr>
                                      <p:to>
                                        <p:strVal val="visible"/>
                                      </p:to>
                                    </p:set>
                                    <p:animEffect transition="in" filter="blinds(horizontal)">
                                      <p:cBhvr>
                                        <p:cTn id="37" dur="500"/>
                                        <p:tgtEl>
                                          <p:spTgt spid="6656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66570"/>
                                        </p:tgtEl>
                                        <p:attrNameLst>
                                          <p:attrName>style.visibility</p:attrName>
                                        </p:attrNameLst>
                                      </p:cBhvr>
                                      <p:to>
                                        <p:strVal val="visible"/>
                                      </p:to>
                                    </p:set>
                                    <p:animEffect transition="in" filter="blinds(horizontal)">
                                      <p:cBhvr>
                                        <p:cTn id="42" dur="500"/>
                                        <p:tgtEl>
                                          <p:spTgt spid="6657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66572"/>
                                        </p:tgtEl>
                                        <p:attrNameLst>
                                          <p:attrName>style.visibility</p:attrName>
                                        </p:attrNameLst>
                                      </p:cBhvr>
                                      <p:to>
                                        <p:strVal val="visible"/>
                                      </p:to>
                                    </p:set>
                                    <p:animEffect transition="in" filter="blinds(horizontal)">
                                      <p:cBhvr>
                                        <p:cTn id="47" dur="500"/>
                                        <p:tgtEl>
                                          <p:spTgt spid="6657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66575"/>
                                        </p:tgtEl>
                                        <p:attrNameLst>
                                          <p:attrName>style.visibility</p:attrName>
                                        </p:attrNameLst>
                                      </p:cBhvr>
                                      <p:to>
                                        <p:strVal val="visible"/>
                                      </p:to>
                                    </p:set>
                                    <p:animEffect transition="in" filter="blinds(horizontal)">
                                      <p:cBhvr>
                                        <p:cTn id="52" dur="500"/>
                                        <p:tgtEl>
                                          <p:spTgt spid="6657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66563"/>
                                        </p:tgtEl>
                                        <p:attrNameLst>
                                          <p:attrName>style.visibility</p:attrName>
                                        </p:attrNameLst>
                                      </p:cBhvr>
                                      <p:to>
                                        <p:strVal val="visible"/>
                                      </p:to>
                                    </p:set>
                                    <p:animEffect transition="in" filter="blinds(horizontal)">
                                      <p:cBhvr>
                                        <p:cTn id="57" dur="500"/>
                                        <p:tgtEl>
                                          <p:spTgt spid="66563"/>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66568"/>
                                        </p:tgtEl>
                                        <p:attrNameLst>
                                          <p:attrName>style.visibility</p:attrName>
                                        </p:attrNameLst>
                                      </p:cBhvr>
                                      <p:to>
                                        <p:strVal val="visible"/>
                                      </p:to>
                                    </p:set>
                                    <p:animEffect transition="in" filter="blinds(horizontal)">
                                      <p:cBhvr>
                                        <p:cTn id="62" dur="500"/>
                                        <p:tgtEl>
                                          <p:spTgt spid="66568"/>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66573"/>
                                        </p:tgtEl>
                                        <p:attrNameLst>
                                          <p:attrName>style.visibility</p:attrName>
                                        </p:attrNameLst>
                                      </p:cBhvr>
                                      <p:to>
                                        <p:strVal val="visible"/>
                                      </p:to>
                                    </p:set>
                                    <p:animEffect transition="in" filter="blinds(horizontal)">
                                      <p:cBhvr>
                                        <p:cTn id="67" dur="500"/>
                                        <p:tgtEl>
                                          <p:spTgt spid="66573"/>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66578"/>
                                        </p:tgtEl>
                                        <p:attrNameLst>
                                          <p:attrName>style.visibility</p:attrName>
                                        </p:attrNameLst>
                                      </p:cBhvr>
                                      <p:to>
                                        <p:strVal val="visible"/>
                                      </p:to>
                                    </p:set>
                                    <p:animEffect transition="in" filter="blinds(horizontal)">
                                      <p:cBhvr>
                                        <p:cTn id="72" dur="500"/>
                                        <p:tgtEl>
                                          <p:spTgt spid="66578"/>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66562"/>
                                        </p:tgtEl>
                                        <p:attrNameLst>
                                          <p:attrName>style.visibility</p:attrName>
                                        </p:attrNameLst>
                                      </p:cBhvr>
                                      <p:to>
                                        <p:strVal val="visible"/>
                                      </p:to>
                                    </p:set>
                                    <p:animEffect transition="in" filter="blinds(horizontal)">
                                      <p:cBhvr>
                                        <p:cTn id="77" dur="500"/>
                                        <p:tgtEl>
                                          <p:spTgt spid="66562"/>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66569"/>
                                        </p:tgtEl>
                                        <p:attrNameLst>
                                          <p:attrName>style.visibility</p:attrName>
                                        </p:attrNameLst>
                                      </p:cBhvr>
                                      <p:to>
                                        <p:strVal val="visible"/>
                                      </p:to>
                                    </p:set>
                                    <p:animEffect transition="in" filter="blinds(horizontal)">
                                      <p:cBhvr>
                                        <p:cTn id="82" dur="500"/>
                                        <p:tgtEl>
                                          <p:spTgt spid="66569"/>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66571"/>
                                        </p:tgtEl>
                                        <p:attrNameLst>
                                          <p:attrName>style.visibility</p:attrName>
                                        </p:attrNameLst>
                                      </p:cBhvr>
                                      <p:to>
                                        <p:strVal val="visible"/>
                                      </p:to>
                                    </p:set>
                                    <p:animEffect transition="in" filter="blinds(horizontal)">
                                      <p:cBhvr>
                                        <p:cTn id="87" dur="500"/>
                                        <p:tgtEl>
                                          <p:spTgt spid="66571"/>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66576"/>
                                        </p:tgtEl>
                                        <p:attrNameLst>
                                          <p:attrName>style.visibility</p:attrName>
                                        </p:attrNameLst>
                                      </p:cBhvr>
                                      <p:to>
                                        <p:strVal val="visible"/>
                                      </p:to>
                                    </p:set>
                                    <p:animEffect transition="in" filter="blinds(horizontal)">
                                      <p:cBhvr>
                                        <p:cTn id="92" dur="500"/>
                                        <p:tgtEl>
                                          <p:spTgt spid="66576"/>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66579"/>
                                        </p:tgtEl>
                                        <p:attrNameLst>
                                          <p:attrName>style.visibility</p:attrName>
                                        </p:attrNameLst>
                                      </p:cBhvr>
                                      <p:to>
                                        <p:strVal val="visible"/>
                                      </p:to>
                                    </p:set>
                                    <p:animEffect transition="in" filter="blinds(horizontal)">
                                      <p:cBhvr>
                                        <p:cTn id="97" dur="500"/>
                                        <p:tgtEl>
                                          <p:spTgt spid="66579"/>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66584"/>
                                        </p:tgtEl>
                                        <p:attrNameLst>
                                          <p:attrName>style.visibility</p:attrName>
                                        </p:attrNameLst>
                                      </p:cBhvr>
                                      <p:to>
                                        <p:strVal val="visible"/>
                                      </p:to>
                                    </p:set>
                                    <p:animEffect transition="in" filter="blinds(horizontal)">
                                      <p:cBhvr>
                                        <p:cTn id="102" dur="500"/>
                                        <p:tgtEl>
                                          <p:spTgt spid="665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animBg="1"/>
      <p:bldP spid="66563" grpId="0" animBg="1"/>
      <p:bldP spid="66564" grpId="0" animBg="1"/>
      <p:bldP spid="66565" grpId="0" animBg="1"/>
      <p:bldP spid="66566" grpId="0" animBg="1"/>
      <p:bldP spid="66567" grpId="0" animBg="1"/>
      <p:bldP spid="66568" grpId="0" animBg="1"/>
      <p:bldP spid="66569" grpId="0" animBg="1"/>
      <p:bldP spid="66570" grpId="0" animBg="1"/>
      <p:bldP spid="66571" grpId="0" animBg="1"/>
      <p:bldP spid="66572" grpId="0" animBg="1"/>
      <p:bldP spid="66573" grpId="0" animBg="1"/>
      <p:bldP spid="66574" grpId="0" animBg="1"/>
      <p:bldP spid="66575" grpId="0" animBg="1"/>
      <p:bldP spid="66576" grpId="0" animBg="1"/>
      <p:bldP spid="66577" grpId="0" animBg="1"/>
      <p:bldP spid="66578" grpId="0" animBg="1"/>
      <p:bldP spid="66579" grpId="0" animBg="1"/>
      <p:bldP spid="6658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WordArt 2"/>
          <p:cNvSpPr>
            <a:spLocks noChangeArrowheads="1" noChangeShapeType="1" noTextEdit="1"/>
          </p:cNvSpPr>
          <p:nvPr/>
        </p:nvSpPr>
        <p:spPr bwMode="auto">
          <a:xfrm>
            <a:off x="1320800" y="512763"/>
            <a:ext cx="7010400" cy="342900"/>
          </a:xfrm>
          <a:prstGeom prst="rect">
            <a:avLst/>
          </a:prstGeom>
        </p:spPr>
        <p:txBody>
          <a:bodyPr wrap="none" fromWordArt="1">
            <a:prstTxWarp prst="textPlain">
              <a:avLst>
                <a:gd name="adj" fmla="val 50000"/>
              </a:avLst>
            </a:prstTxWarp>
          </a:bodyPr>
          <a:lstStyle/>
          <a:p>
            <a:pPr algn="ctr"/>
            <a:r>
              <a:rPr lang="en-US" sz="1400" kern="10">
                <a:ln w="9525">
                  <a:solidFill>
                    <a:srgbClr val="0000FF"/>
                  </a:solidFill>
                  <a:round/>
                  <a:headEnd/>
                  <a:tailEnd/>
                </a:ln>
                <a:solidFill>
                  <a:srgbClr val="0000FF"/>
                </a:solidFill>
                <a:latin typeface="Ravie"/>
              </a:rPr>
              <a:t>THREAT  OF  ENTRY</a:t>
            </a:r>
          </a:p>
        </p:txBody>
      </p:sp>
      <p:graphicFrame>
        <p:nvGraphicFramePr>
          <p:cNvPr id="68645" name="Group 37"/>
          <p:cNvGraphicFramePr>
            <a:graphicFrameLocks noGrp="1"/>
          </p:cNvGraphicFramePr>
          <p:nvPr/>
        </p:nvGraphicFramePr>
        <p:xfrm>
          <a:off x="609600" y="1600200"/>
          <a:ext cx="8229600" cy="4410076"/>
        </p:xfrm>
        <a:graphic>
          <a:graphicData uri="http://schemas.openxmlformats.org/drawingml/2006/table">
            <a:tbl>
              <a:tblPr/>
              <a:tblGrid>
                <a:gridCol w="457200"/>
                <a:gridCol w="3036888"/>
                <a:gridCol w="4735512"/>
              </a:tblGrid>
              <a:tr h="8509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tab pos="850900" algn="l"/>
                        </a:tabLst>
                      </a:pPr>
                      <a:r>
                        <a:rPr kumimoji="0" lang="en-US" sz="1400" b="1" i="1" u="none" strike="noStrike" cap="none" normalizeH="0" baseline="0" smtClean="0">
                          <a:ln>
                            <a:noFill/>
                          </a:ln>
                          <a:solidFill>
                            <a:schemeClr val="tx1"/>
                          </a:solidFill>
                          <a:effectLst/>
                          <a:latin typeface="Times New Roman" pitchFamily="18" charset="0"/>
                          <a:cs typeface="Times New Roman" pitchFamily="18" charset="0"/>
                        </a:rPr>
                        <a:t>BARRIER  TO  ENTRY</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850900" algn="l"/>
                        </a:tabLst>
                      </a:pPr>
                      <a:r>
                        <a:rPr kumimoji="0" lang="en-US" sz="1400" b="1" i="1" u="none" strike="noStrike" cap="none" normalizeH="0" baseline="0" smtClean="0">
                          <a:ln>
                            <a:noFill/>
                          </a:ln>
                          <a:solidFill>
                            <a:schemeClr val="tx1"/>
                          </a:solidFill>
                          <a:effectLst/>
                          <a:latin typeface="Times New Roman" pitchFamily="18" charset="0"/>
                          <a:cs typeface="Times New Roman" pitchFamily="18" charset="0"/>
                        </a:rPr>
                        <a:t>(Rintangan untuk masuk)</a:t>
                      </a:r>
                      <a:endParaRPr kumimoji="0" lang="en-US" sz="18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850900" algn="l"/>
                        </a:tabLst>
                      </a:pPr>
                      <a:r>
                        <a:rPr kumimoji="0" lang="en-US" sz="1200" b="1" i="1" u="none" strike="noStrike" cap="none" normalizeH="0" baseline="0" smtClean="0">
                          <a:ln>
                            <a:noFill/>
                          </a:ln>
                          <a:solidFill>
                            <a:schemeClr val="tx1"/>
                          </a:solidFill>
                          <a:effectLst/>
                          <a:latin typeface="Times New Roman" pitchFamily="18" charset="0"/>
                          <a:cs typeface="Times New Roman" pitchFamily="18" charset="0"/>
                        </a:rPr>
                        <a:t>Usaha-usaha suatu perusahaan untuk membuat rintangan-rintangan  terhadap masuknya pendatang baru dalam pasar yang  sedang di kelolanya.</a:t>
                      </a:r>
                      <a:endParaRPr kumimoji="0" lang="en-US" sz="18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6604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850900" algn="l"/>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850900" algn="l"/>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Economies of scale</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850900" algn="l"/>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(Skala Ekonomis)</a:t>
                      </a:r>
                      <a:endParaRPr kumimoji="0" lang="en-US" sz="18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850900" algn="l"/>
                        </a:tabLst>
                      </a:pPr>
                      <a:r>
                        <a:rPr kumimoji="0" lang="sv-SE" sz="1200" b="1" i="1" u="none" strike="noStrike" cap="none" normalizeH="0" baseline="0" smtClean="0">
                          <a:ln>
                            <a:noFill/>
                          </a:ln>
                          <a:solidFill>
                            <a:schemeClr val="tx1"/>
                          </a:solidFill>
                          <a:effectLst/>
                          <a:latin typeface="Times New Roman" pitchFamily="18" charset="0"/>
                          <a:cs typeface="Times New Roman" pitchFamily="18" charset="0"/>
                        </a:rPr>
                        <a:t>Berkurangnya biaya (rata-rata) per unit dalam produksi dan distribusi produk pada waktu skala operasi perusahaan ditingkatkan</a:t>
                      </a:r>
                      <a:endParaRPr kumimoji="0" lang="sv-SE" sz="18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6413">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850900" algn="l"/>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850900" algn="l"/>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Product differentiation</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850900" algn="l"/>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(Pembedaan produk)</a:t>
                      </a:r>
                      <a:endParaRPr kumimoji="0" lang="en-US" sz="18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850900" algn="l"/>
                        </a:tabLst>
                      </a:pPr>
                      <a:r>
                        <a:rPr kumimoji="0" lang="en-US" sz="1200" b="1" i="1" u="none" strike="noStrike" cap="none" normalizeH="0" baseline="0" smtClean="0">
                          <a:ln>
                            <a:noFill/>
                          </a:ln>
                          <a:solidFill>
                            <a:schemeClr val="tx1"/>
                          </a:solidFill>
                          <a:effectLst/>
                          <a:latin typeface="Times New Roman" pitchFamily="18" charset="0"/>
                          <a:cs typeface="Times New Roman" pitchFamily="18" charset="0"/>
                        </a:rPr>
                        <a:t>Mempengaruhi pelanggan untuk membeli produk tertentu dengan cara menonjolkan kekhususan yg tidak di punyai  produk pesaing.</a:t>
                      </a:r>
                      <a:endParaRPr kumimoji="0" lang="en-US" sz="18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15963">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850900" algn="l"/>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18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850900" algn="l"/>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Capital Requirements</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850900" algn="l"/>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(Kebutuhan modal)</a:t>
                      </a:r>
                      <a:endParaRPr kumimoji="0" lang="en-US" sz="18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850900" algn="l"/>
                        </a:tabLst>
                      </a:pPr>
                      <a:r>
                        <a:rPr kumimoji="0" lang="sv-SE" sz="1200" b="1" i="1" u="none" strike="noStrike" cap="none" normalizeH="0" baseline="0" smtClean="0">
                          <a:ln>
                            <a:noFill/>
                          </a:ln>
                          <a:solidFill>
                            <a:schemeClr val="tx1"/>
                          </a:solidFill>
                          <a:effectLst/>
                          <a:latin typeface="Times New Roman" pitchFamily="18" charset="0"/>
                          <a:cs typeface="Times New Roman" pitchFamily="18" charset="0"/>
                        </a:rPr>
                        <a:t>Kebutuhan modal yang sangat besar membatasi kemungkinan pendatang baru</a:t>
                      </a:r>
                      <a:endParaRPr kumimoji="0" lang="sv-SE" sz="18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67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850900" algn="l"/>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18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850900" algn="l"/>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Cost Disadvantages Independent of Size</a:t>
                      </a: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(Hambatan Biaya Bukan Karena Skala)</a:t>
                      </a:r>
                      <a:endParaRPr kumimoji="0" lang="en-US" sz="18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850900" algn="l"/>
                        </a:tabLst>
                      </a:pPr>
                      <a:r>
                        <a:rPr kumimoji="0" lang="en-US" sz="1200" b="1" i="1" u="none" strike="noStrike" cap="none" normalizeH="0" baseline="0" smtClean="0">
                          <a:ln>
                            <a:noFill/>
                          </a:ln>
                          <a:solidFill>
                            <a:schemeClr val="tx1"/>
                          </a:solidFill>
                          <a:effectLst/>
                          <a:latin typeface="Times New Roman" pitchFamily="18" charset="0"/>
                          <a:cs typeface="Times New Roman" pitchFamily="18" charset="0"/>
                        </a:rPr>
                        <a:t>Keunggulan biaya yang tidak dimiliki pendatang baru, termasuk keunggulan-keunggulan lainnya selaku  pendahulu.</a:t>
                      </a:r>
                      <a:endParaRPr kumimoji="0" lang="en-US" sz="18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43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850900" algn="l"/>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8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850900" algn="l"/>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Acces to Distribution channels</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850900" algn="l"/>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(Akses ke saluran distribusi )</a:t>
                      </a:r>
                      <a:endParaRPr kumimoji="0" lang="en-US" sz="18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850900" algn="l"/>
                        </a:tabLst>
                      </a:pPr>
                      <a:r>
                        <a:rPr kumimoji="0" lang="sv-SE" sz="1200" b="1" i="1" u="none" strike="noStrike" cap="none" normalizeH="0" baseline="0" smtClean="0">
                          <a:ln>
                            <a:noFill/>
                          </a:ln>
                          <a:solidFill>
                            <a:schemeClr val="tx1"/>
                          </a:solidFill>
                          <a:effectLst/>
                          <a:latin typeface="Times New Roman" pitchFamily="18" charset="0"/>
                          <a:cs typeface="Times New Roman" pitchFamily="18" charset="0"/>
                        </a:rPr>
                        <a:t>Saluran distribusi produk yg sudah digunakan para pendahulu  umumnya sulit ditembus pendatang baru</a:t>
                      </a:r>
                      <a:endParaRPr kumimoji="0" lang="sv-SE" sz="18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53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850900" algn="l"/>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en-US" sz="18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850900" algn="l"/>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Government Policy</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850900" algn="l"/>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(Kebijakan Pemerintah )</a:t>
                      </a:r>
                      <a:endParaRPr kumimoji="0" lang="en-US" sz="18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850900" algn="l"/>
                        </a:tabLst>
                      </a:pPr>
                      <a:r>
                        <a:rPr kumimoji="0" lang="sv-SE" sz="1200" b="1" i="1" u="none" strike="noStrike" cap="none" normalizeH="0" baseline="0" smtClean="0">
                          <a:ln>
                            <a:noFill/>
                          </a:ln>
                          <a:solidFill>
                            <a:schemeClr val="tx1"/>
                          </a:solidFill>
                          <a:effectLst/>
                          <a:latin typeface="Times New Roman" pitchFamily="18" charset="0"/>
                          <a:cs typeface="Times New Roman" pitchFamily="18" charset="0"/>
                        </a:rPr>
                        <a:t>Pemerintah mempunyai kendali dalam membatasi pendatang baru</a:t>
                      </a:r>
                      <a:endParaRPr kumimoji="0" lang="sv-SE" sz="18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5380708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8610"/>
                                        </p:tgtEl>
                                        <p:attrNameLst>
                                          <p:attrName>style.visibility</p:attrName>
                                        </p:attrNameLst>
                                      </p:cBhvr>
                                      <p:to>
                                        <p:strVal val="visible"/>
                                      </p:to>
                                    </p:set>
                                    <p:animEffect transition="in" filter="blinds(horizontal)">
                                      <p:cBhvr>
                                        <p:cTn id="7" dur="500"/>
                                        <p:tgtEl>
                                          <p:spTgt spid="686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68645"/>
                                        </p:tgtEl>
                                        <p:attrNameLst>
                                          <p:attrName>style.visibility</p:attrName>
                                        </p:attrNameLst>
                                      </p:cBhvr>
                                      <p:to>
                                        <p:strVal val="visible"/>
                                      </p:to>
                                    </p:set>
                                    <p:animEffect transition="in" filter="blinds(horizontal)">
                                      <p:cBhvr>
                                        <p:cTn id="12" dur="500"/>
                                        <p:tgtEl>
                                          <p:spTgt spid="686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4876800" y="2914650"/>
            <a:ext cx="3960813" cy="3000375"/>
            <a:chOff x="2304" y="2448"/>
            <a:chExt cx="1871" cy="2520"/>
          </a:xfrm>
        </p:grpSpPr>
        <p:pic>
          <p:nvPicPr>
            <p:cNvPr id="50201" name="Picture 3" descr="g05032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04" y="2448"/>
              <a:ext cx="1871" cy="2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202" name="WordArt 4"/>
            <p:cNvSpPr>
              <a:spLocks noChangeArrowheads="1" noChangeShapeType="1" noTextEdit="1"/>
            </p:cNvSpPr>
            <p:nvPr/>
          </p:nvSpPr>
          <p:spPr bwMode="auto">
            <a:xfrm>
              <a:off x="3057" y="3888"/>
              <a:ext cx="719" cy="144"/>
            </a:xfrm>
            <a:prstGeom prst="rect">
              <a:avLst/>
            </a:prstGeom>
          </p:spPr>
          <p:txBody>
            <a:bodyPr wrap="none" fromWordArt="1">
              <a:prstTxWarp prst="textPlain">
                <a:avLst>
                  <a:gd name="adj" fmla="val 50000"/>
                </a:avLst>
              </a:prstTxWarp>
            </a:bodyPr>
            <a:lstStyle/>
            <a:p>
              <a:pPr algn="ctr"/>
              <a:r>
                <a:rPr lang="en-US" sz="1200" kern="10">
                  <a:ln w="9525">
                    <a:solidFill>
                      <a:srgbClr val="FFFF00"/>
                    </a:solidFill>
                    <a:round/>
                    <a:headEnd/>
                    <a:tailEnd/>
                  </a:ln>
                  <a:solidFill>
                    <a:srgbClr val="FFFF00"/>
                  </a:solidFill>
                  <a:latin typeface="Bodoni MT"/>
                </a:rPr>
                <a:t>INDUSTRI-2</a:t>
              </a:r>
            </a:p>
          </p:txBody>
        </p:sp>
      </p:grpSp>
      <p:sp>
        <p:nvSpPr>
          <p:cNvPr id="69637" name="WordArt 5"/>
          <p:cNvSpPr>
            <a:spLocks noChangeArrowheads="1" noChangeShapeType="1" noTextEdit="1"/>
          </p:cNvSpPr>
          <p:nvPr/>
        </p:nvSpPr>
        <p:spPr bwMode="auto">
          <a:xfrm>
            <a:off x="914400" y="171450"/>
            <a:ext cx="7010400" cy="342900"/>
          </a:xfrm>
          <a:prstGeom prst="rect">
            <a:avLst/>
          </a:prstGeom>
        </p:spPr>
        <p:txBody>
          <a:bodyPr wrap="none" fromWordArt="1">
            <a:prstTxWarp prst="textPlain">
              <a:avLst>
                <a:gd name="adj" fmla="val 50000"/>
              </a:avLst>
            </a:prstTxWarp>
          </a:bodyPr>
          <a:lstStyle/>
          <a:p>
            <a:pPr algn="ctr"/>
            <a:r>
              <a:rPr lang="en-US" sz="1400" kern="10">
                <a:ln w="9525">
                  <a:solidFill>
                    <a:srgbClr val="FF0000"/>
                  </a:solidFill>
                  <a:round/>
                  <a:headEnd/>
                  <a:tailEnd/>
                </a:ln>
                <a:solidFill>
                  <a:srgbClr val="808000"/>
                </a:solidFill>
                <a:latin typeface="Old English Text MT"/>
              </a:rPr>
              <a:t>Powerful  Suppliers</a:t>
            </a:r>
          </a:p>
        </p:txBody>
      </p:sp>
      <p:sp>
        <p:nvSpPr>
          <p:cNvPr id="69638" name="Text Box 6"/>
          <p:cNvSpPr txBox="1">
            <a:spLocks noChangeArrowheads="1"/>
          </p:cNvSpPr>
          <p:nvPr/>
        </p:nvSpPr>
        <p:spPr bwMode="auto">
          <a:xfrm>
            <a:off x="762000" y="6132513"/>
            <a:ext cx="7620000" cy="600075"/>
          </a:xfrm>
          <a:prstGeom prst="rect">
            <a:avLst/>
          </a:prstGeom>
          <a:gradFill rotWithShape="1">
            <a:gsLst>
              <a:gs pos="0">
                <a:srgbClr val="E64D00">
                  <a:alpha val="60001"/>
                </a:srgbClr>
              </a:gs>
              <a:gs pos="100000">
                <a:srgbClr val="FFFF00">
                  <a:alpha val="49001"/>
                </a:srgbClr>
              </a:gs>
            </a:gsLst>
            <a:lin ang="2700000" scaled="1"/>
          </a:gradFill>
          <a:ln w="9525">
            <a:solidFill>
              <a:srgbClr val="000000"/>
            </a:solidFill>
            <a:miter lim="800000"/>
            <a:headEnd/>
            <a:tailEnd/>
          </a:ln>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eaLnBrk="1" hangingPunct="1"/>
            <a:r>
              <a:rPr lang="id-ID" sz="1200" b="1" i="1">
                <a:solidFill>
                  <a:srgbClr val="000000"/>
                </a:solidFill>
                <a:latin typeface="Arial" charset="0"/>
              </a:rPr>
              <a:t>PEMASOK DAPAT MEMANFAATKAN KEKUATAN TAWAR MENAWARNYA ATAS PARA ANGGOTA INDUSTRI DENGAN MENAIKKAN HARGA,  ATAU  MENURUNKAN KUALITAS BARANG BARANG DAN JASA YANG DIJUALNYA.</a:t>
            </a:r>
            <a:endParaRPr lang="en-US">
              <a:latin typeface="Arial" charset="0"/>
            </a:endParaRPr>
          </a:p>
        </p:txBody>
      </p:sp>
      <p:pic>
        <p:nvPicPr>
          <p:cNvPr id="69639" name="Picture 7" descr="g080003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2438400" y="1760538"/>
            <a:ext cx="22860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8"/>
          <p:cNvGrpSpPr>
            <a:grpSpLocks/>
          </p:cNvGrpSpPr>
          <p:nvPr/>
        </p:nvGrpSpPr>
        <p:grpSpPr bwMode="auto">
          <a:xfrm>
            <a:off x="5181600" y="5018088"/>
            <a:ext cx="2438400" cy="855662"/>
            <a:chOff x="5397" y="11700"/>
            <a:chExt cx="3597" cy="2337"/>
          </a:xfrm>
        </p:grpSpPr>
        <p:pic>
          <p:nvPicPr>
            <p:cNvPr id="50193" name="Picture 9" descr="M444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97" y="12960"/>
              <a:ext cx="1257" cy="1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94" name="Picture 10" descr="M444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97" y="12268"/>
              <a:ext cx="1260" cy="1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95" name="Picture 11" descr="M443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97" y="12600"/>
              <a:ext cx="1437" cy="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96" name="Picture 12" descr="M443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97" y="12240"/>
              <a:ext cx="1437" cy="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97" name="Picture 13" descr="M443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97" y="11880"/>
              <a:ext cx="1437" cy="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98" name="Picture 14" descr="M444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57" y="11908"/>
              <a:ext cx="1260" cy="1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99" name="Picture 15" descr="M444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37" y="11908"/>
              <a:ext cx="1260" cy="1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200" name="Picture 16" descr="M443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57" y="11700"/>
              <a:ext cx="1437" cy="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 name="Group 17"/>
          <p:cNvGrpSpPr>
            <a:grpSpLocks/>
          </p:cNvGrpSpPr>
          <p:nvPr/>
        </p:nvGrpSpPr>
        <p:grpSpPr bwMode="auto">
          <a:xfrm>
            <a:off x="304800" y="2274888"/>
            <a:ext cx="3962400" cy="2914650"/>
            <a:chOff x="144" y="1910"/>
            <a:chExt cx="1872" cy="2448"/>
          </a:xfrm>
        </p:grpSpPr>
        <p:pic>
          <p:nvPicPr>
            <p:cNvPr id="50191" name="Picture 18" descr="g1111088"/>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44" y="1910"/>
              <a:ext cx="1872" cy="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92" name="WordArt 19"/>
            <p:cNvSpPr>
              <a:spLocks noChangeArrowheads="1" noChangeShapeType="1" noTextEdit="1"/>
            </p:cNvSpPr>
            <p:nvPr/>
          </p:nvSpPr>
          <p:spPr bwMode="auto">
            <a:xfrm>
              <a:off x="576" y="3494"/>
              <a:ext cx="719" cy="201"/>
            </a:xfrm>
            <a:prstGeom prst="rect">
              <a:avLst/>
            </a:prstGeom>
          </p:spPr>
          <p:txBody>
            <a:bodyPr wrap="none" fromWordArt="1">
              <a:prstTxWarp prst="textPlain">
                <a:avLst>
                  <a:gd name="adj" fmla="val 50000"/>
                </a:avLst>
              </a:prstTxWarp>
            </a:bodyPr>
            <a:lstStyle/>
            <a:p>
              <a:pPr algn="ctr"/>
              <a:r>
                <a:rPr lang="en-US" sz="1200" kern="10">
                  <a:ln w="9525">
                    <a:solidFill>
                      <a:srgbClr val="FFFF00"/>
                    </a:solidFill>
                    <a:round/>
                    <a:headEnd/>
                    <a:tailEnd/>
                  </a:ln>
                  <a:solidFill>
                    <a:srgbClr val="FFFF00"/>
                  </a:solidFill>
                  <a:latin typeface="Bodoni MT"/>
                </a:rPr>
                <a:t>supplier</a:t>
              </a:r>
            </a:p>
          </p:txBody>
        </p:sp>
      </p:grpSp>
      <p:grpSp>
        <p:nvGrpSpPr>
          <p:cNvPr id="5" name="Group 20"/>
          <p:cNvGrpSpPr>
            <a:grpSpLocks/>
          </p:cNvGrpSpPr>
          <p:nvPr/>
        </p:nvGrpSpPr>
        <p:grpSpPr bwMode="auto">
          <a:xfrm>
            <a:off x="4978400" y="514350"/>
            <a:ext cx="4418013" cy="2295525"/>
            <a:chOff x="2352" y="432"/>
            <a:chExt cx="2087" cy="1928"/>
          </a:xfrm>
        </p:grpSpPr>
        <p:pic>
          <p:nvPicPr>
            <p:cNvPr id="50189" name="Picture 21" descr="g0503159"/>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352" y="432"/>
              <a:ext cx="2087" cy="1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90" name="WordArt 22"/>
            <p:cNvSpPr>
              <a:spLocks noChangeArrowheads="1" noChangeShapeType="1" noTextEdit="1"/>
            </p:cNvSpPr>
            <p:nvPr/>
          </p:nvSpPr>
          <p:spPr bwMode="auto">
            <a:xfrm>
              <a:off x="2968" y="1622"/>
              <a:ext cx="719" cy="129"/>
            </a:xfrm>
            <a:prstGeom prst="rect">
              <a:avLst/>
            </a:prstGeom>
          </p:spPr>
          <p:txBody>
            <a:bodyPr wrap="none" fromWordArt="1">
              <a:prstTxWarp prst="textPlain">
                <a:avLst>
                  <a:gd name="adj" fmla="val 50000"/>
                </a:avLst>
              </a:prstTxWarp>
            </a:bodyPr>
            <a:lstStyle/>
            <a:p>
              <a:pPr algn="ctr"/>
              <a:r>
                <a:rPr lang="en-US" sz="1200" kern="10">
                  <a:ln w="9525">
                    <a:solidFill>
                      <a:srgbClr val="FF0000"/>
                    </a:solidFill>
                    <a:round/>
                    <a:headEnd/>
                    <a:tailEnd/>
                  </a:ln>
                  <a:solidFill>
                    <a:srgbClr val="FF0000"/>
                  </a:solidFill>
                  <a:latin typeface="Bodoni MT"/>
                </a:rPr>
                <a:t>INDUSTRI-1</a:t>
              </a:r>
            </a:p>
          </p:txBody>
        </p:sp>
      </p:grpSp>
      <p:sp>
        <p:nvSpPr>
          <p:cNvPr id="69655" name="AutoShape 23"/>
          <p:cNvSpPr>
            <a:spLocks noChangeArrowheads="1"/>
          </p:cNvSpPr>
          <p:nvPr/>
        </p:nvSpPr>
        <p:spPr bwMode="auto">
          <a:xfrm>
            <a:off x="4419600" y="2103438"/>
            <a:ext cx="1371600" cy="363537"/>
          </a:xfrm>
          <a:prstGeom prst="leftRightArrow">
            <a:avLst>
              <a:gd name="adj1" fmla="val 50000"/>
              <a:gd name="adj2" fmla="val 75459"/>
            </a:avLst>
          </a:prstGeom>
          <a:solidFill>
            <a:srgbClr val="FF00FF"/>
          </a:solidFill>
          <a:ln w="9525">
            <a:solidFill>
              <a:srgbClr val="000000"/>
            </a:solidFill>
            <a:miter lim="800000"/>
            <a:headEnd/>
            <a:tailEnd/>
          </a:ln>
          <a:effectLst>
            <a:outerShdw dist="107763" dir="18900000" algn="ctr" rotWithShape="0">
              <a:srgbClr val="808080">
                <a:alpha val="50000"/>
              </a:srgbClr>
            </a:outerShdw>
          </a:effectLst>
        </p:spPr>
        <p:txBody>
          <a:bodyPr/>
          <a:lstStyle/>
          <a:p>
            <a:pPr algn="ctr">
              <a:defRPr/>
            </a:pPr>
            <a:endParaRPr lang="en-US"/>
          </a:p>
        </p:txBody>
      </p:sp>
      <p:sp>
        <p:nvSpPr>
          <p:cNvPr id="69656" name="AutoShape 24"/>
          <p:cNvSpPr>
            <a:spLocks noChangeArrowheads="1"/>
          </p:cNvSpPr>
          <p:nvPr/>
        </p:nvSpPr>
        <p:spPr bwMode="auto">
          <a:xfrm>
            <a:off x="3962400" y="5189538"/>
            <a:ext cx="1371600" cy="363537"/>
          </a:xfrm>
          <a:prstGeom prst="leftRightArrow">
            <a:avLst>
              <a:gd name="adj1" fmla="val 50000"/>
              <a:gd name="adj2" fmla="val 75459"/>
            </a:avLst>
          </a:prstGeom>
          <a:solidFill>
            <a:srgbClr val="FF00FF"/>
          </a:solidFill>
          <a:ln w="9525">
            <a:solidFill>
              <a:srgbClr val="000000"/>
            </a:solidFill>
            <a:miter lim="800000"/>
            <a:headEnd/>
            <a:tailEnd/>
          </a:ln>
          <a:effectLst>
            <a:outerShdw dist="107763" dir="18900000" algn="ctr" rotWithShape="0">
              <a:srgbClr val="808080">
                <a:alpha val="50000"/>
              </a:srgbClr>
            </a:outerShdw>
          </a:effectLst>
        </p:spPr>
        <p:txBody>
          <a:bodyPr/>
          <a:lstStyle/>
          <a:p>
            <a:pPr algn="ctr">
              <a:defRPr/>
            </a:pPr>
            <a:endParaRPr lang="en-US"/>
          </a:p>
        </p:txBody>
      </p:sp>
      <p:sp>
        <p:nvSpPr>
          <p:cNvPr id="69657" name="AutoShape 25"/>
          <p:cNvSpPr>
            <a:spLocks noChangeArrowheads="1"/>
          </p:cNvSpPr>
          <p:nvPr/>
        </p:nvSpPr>
        <p:spPr bwMode="auto">
          <a:xfrm>
            <a:off x="1219200" y="857250"/>
            <a:ext cx="3810000" cy="685800"/>
          </a:xfrm>
          <a:prstGeom prst="cloudCallout">
            <a:avLst>
              <a:gd name="adj1" fmla="val -35111"/>
              <a:gd name="adj2" fmla="val 135556"/>
            </a:avLst>
          </a:prstGeom>
          <a:solidFill>
            <a:srgbClr val="FFFF99"/>
          </a:solidFill>
          <a:ln w="9525">
            <a:solidFill>
              <a:srgbClr val="000000"/>
            </a:solidFill>
            <a:round/>
            <a:headEnd/>
            <a:tailEnd/>
          </a:ln>
        </p:spPr>
        <p:txBody>
          <a:bodyPr/>
          <a:lstStyle/>
          <a:p>
            <a:pPr eaLnBrk="1" hangingPunct="1"/>
            <a:r>
              <a:rPr lang="id-ID" sz="900">
                <a:latin typeface="Arial" charset="0"/>
              </a:rPr>
              <a:t>Jual mahal untuk </a:t>
            </a:r>
            <a:r>
              <a:rPr lang="id-ID" sz="900" u="sng">
                <a:latin typeface="Arial" charset="0"/>
              </a:rPr>
              <a:t>Industri-1</a:t>
            </a:r>
            <a:r>
              <a:rPr lang="id-ID" sz="900">
                <a:latin typeface="Arial" charset="0"/>
              </a:rPr>
              <a:t>, tapi barangnya bagus.</a:t>
            </a:r>
          </a:p>
          <a:p>
            <a:pPr eaLnBrk="1" hangingPunct="1"/>
            <a:r>
              <a:rPr lang="id-ID" sz="900">
                <a:latin typeface="Arial" charset="0"/>
              </a:rPr>
              <a:t>Jual yang murah untuk  </a:t>
            </a:r>
            <a:r>
              <a:rPr lang="id-ID" sz="900" u="sng">
                <a:latin typeface="Arial" charset="0"/>
              </a:rPr>
              <a:t>Industri-2</a:t>
            </a:r>
            <a:r>
              <a:rPr lang="id-ID" sz="900">
                <a:latin typeface="Arial" charset="0"/>
              </a:rPr>
              <a:t>,</a:t>
            </a:r>
          </a:p>
          <a:p>
            <a:pPr eaLnBrk="1" hangingPunct="1"/>
            <a:r>
              <a:rPr lang="id-ID" sz="900">
                <a:latin typeface="Arial" charset="0"/>
              </a:rPr>
              <a:t>Barangnya yang jelek</a:t>
            </a:r>
            <a:endParaRPr lang="en-US">
              <a:latin typeface="Arial" charset="0"/>
            </a:endParaRPr>
          </a:p>
        </p:txBody>
      </p:sp>
      <p:pic>
        <p:nvPicPr>
          <p:cNvPr id="69658" name="Picture 26" descr="g080003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66800" y="4418013"/>
            <a:ext cx="320040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54624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9637"/>
                                        </p:tgtEl>
                                        <p:attrNameLst>
                                          <p:attrName>style.visibility</p:attrName>
                                        </p:attrNameLst>
                                      </p:cBhvr>
                                      <p:to>
                                        <p:strVal val="visible"/>
                                      </p:to>
                                    </p:set>
                                    <p:animEffect transition="in" filter="blinds(horizontal)">
                                      <p:cBhvr>
                                        <p:cTn id="7" dur="500"/>
                                        <p:tgtEl>
                                          <p:spTgt spid="696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69639"/>
                                        </p:tgtEl>
                                        <p:attrNameLst>
                                          <p:attrName>style.visibility</p:attrName>
                                        </p:attrNameLst>
                                      </p:cBhvr>
                                      <p:to>
                                        <p:strVal val="visible"/>
                                      </p:to>
                                    </p:set>
                                    <p:animEffect transition="in" filter="blinds(horizontal)">
                                      <p:cBhvr>
                                        <p:cTn id="17" dur="500"/>
                                        <p:tgtEl>
                                          <p:spTgt spid="6963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9655"/>
                                        </p:tgtEl>
                                        <p:attrNameLst>
                                          <p:attrName>style.visibility</p:attrName>
                                        </p:attrNameLst>
                                      </p:cBhvr>
                                      <p:to>
                                        <p:strVal val="visible"/>
                                      </p:to>
                                    </p:set>
                                    <p:animEffect transition="in" filter="blinds(horizontal)">
                                      <p:cBhvr>
                                        <p:cTn id="27" dur="500"/>
                                        <p:tgtEl>
                                          <p:spTgt spid="6965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blinds(horizontal)">
                                      <p:cBhvr>
                                        <p:cTn id="32" dur="500"/>
                                        <p:tgtEl>
                                          <p:spTgt spid="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69658"/>
                                        </p:tgtEl>
                                        <p:attrNameLst>
                                          <p:attrName>style.visibility</p:attrName>
                                        </p:attrNameLst>
                                      </p:cBhvr>
                                      <p:to>
                                        <p:strVal val="visible"/>
                                      </p:to>
                                    </p:set>
                                    <p:animEffect transition="in" filter="blinds(horizontal)">
                                      <p:cBhvr>
                                        <p:cTn id="37" dur="500"/>
                                        <p:tgtEl>
                                          <p:spTgt spid="6965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blinds(horizontal)">
                                      <p:cBhvr>
                                        <p:cTn id="42" dur="500"/>
                                        <p:tgtEl>
                                          <p:spTgt spid="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69656"/>
                                        </p:tgtEl>
                                        <p:attrNameLst>
                                          <p:attrName>style.visibility</p:attrName>
                                        </p:attrNameLst>
                                      </p:cBhvr>
                                      <p:to>
                                        <p:strVal val="visible"/>
                                      </p:to>
                                    </p:set>
                                    <p:animEffect transition="in" filter="blinds(horizontal)">
                                      <p:cBhvr>
                                        <p:cTn id="47" dur="500"/>
                                        <p:tgtEl>
                                          <p:spTgt spid="6965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69657"/>
                                        </p:tgtEl>
                                        <p:attrNameLst>
                                          <p:attrName>style.visibility</p:attrName>
                                        </p:attrNameLst>
                                      </p:cBhvr>
                                      <p:to>
                                        <p:strVal val="visible"/>
                                      </p:to>
                                    </p:set>
                                    <p:animEffect transition="in" filter="blinds(horizontal)">
                                      <p:cBhvr>
                                        <p:cTn id="52" dur="500"/>
                                        <p:tgtEl>
                                          <p:spTgt spid="69657"/>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69638"/>
                                        </p:tgtEl>
                                        <p:attrNameLst>
                                          <p:attrName>style.visibility</p:attrName>
                                        </p:attrNameLst>
                                      </p:cBhvr>
                                      <p:to>
                                        <p:strVal val="visible"/>
                                      </p:to>
                                    </p:set>
                                    <p:animEffect transition="in" filter="blinds(horizontal)">
                                      <p:cBhvr>
                                        <p:cTn id="57" dur="500"/>
                                        <p:tgtEl>
                                          <p:spTgt spid="696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7" grpId="0" animBg="1"/>
      <p:bldP spid="69638" grpId="0" animBg="1"/>
      <p:bldP spid="69655" grpId="0" animBg="1"/>
      <p:bldP spid="69656" grpId="0" animBg="1"/>
      <p:bldP spid="6965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p:cNvSpPr txBox="1">
            <a:spLocks noChangeArrowheads="1"/>
          </p:cNvSpPr>
          <p:nvPr/>
        </p:nvSpPr>
        <p:spPr bwMode="auto">
          <a:xfrm>
            <a:off x="609600" y="2571750"/>
            <a:ext cx="3657600" cy="2657475"/>
          </a:xfrm>
          <a:prstGeom prst="rect">
            <a:avLst/>
          </a:prstGeom>
          <a:solidFill>
            <a:srgbClr val="CCFFCC">
              <a:alpha val="50195"/>
            </a:srgbClr>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CCFFCC"/>
            </a:extrusionClr>
          </a:sp3d>
        </p:spPr>
        <p:txBody>
          <a:bodyPr>
            <a:flatTx/>
          </a:bodyPr>
          <a:lstStyle>
            <a:lvl1pPr marL="342900" indent="-342900">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id-ID" sz="1200">
                <a:latin typeface="Times New Roman" pitchFamily="18" charset="0"/>
              </a:rPr>
              <a:t>KELOMPOK  PEMASOK  KUAT  JIKA:</a:t>
            </a:r>
            <a:endParaRPr lang="en-US" sz="1200">
              <a:latin typeface="Times New Roman" pitchFamily="18" charset="0"/>
            </a:endParaRPr>
          </a:p>
          <a:p>
            <a:pPr eaLnBrk="1" hangingPunct="1"/>
            <a:endParaRPr lang="en-US" sz="1200">
              <a:latin typeface="Times New Roman" pitchFamily="18" charset="0"/>
            </a:endParaRPr>
          </a:p>
          <a:p>
            <a:pPr eaLnBrk="1" hangingPunct="1">
              <a:buFontTx/>
              <a:buAutoNum type="arabicPeriod"/>
            </a:pPr>
            <a:r>
              <a:rPr lang="id-ID" sz="1200">
                <a:latin typeface="Times New Roman" pitchFamily="18" charset="0"/>
              </a:rPr>
              <a:t>Kelompok didominasi sedikit perusahaan, &amp; lebih terkonsentrasi ketimbang tempat mereka menjual produk. </a:t>
            </a:r>
            <a:endParaRPr lang="en-US" sz="1200">
              <a:latin typeface="Times New Roman" pitchFamily="18" charset="0"/>
            </a:endParaRPr>
          </a:p>
          <a:p>
            <a:pPr eaLnBrk="1" hangingPunct="1">
              <a:buFontTx/>
              <a:buAutoNum type="arabicPeriod"/>
            </a:pPr>
            <a:r>
              <a:rPr lang="id-ID" sz="1200">
                <a:latin typeface="Times New Roman" pitchFamily="18" charset="0"/>
              </a:rPr>
              <a:t>Produk bersifat unik/terdifrensiasi, atau jika terdapat biaya pengalihan.</a:t>
            </a:r>
          </a:p>
          <a:p>
            <a:pPr eaLnBrk="1" hangingPunct="1">
              <a:buFont typeface="Times New Roman" pitchFamily="18" charset="0"/>
              <a:buChar char="3"/>
            </a:pPr>
            <a:r>
              <a:rPr lang="id-ID" sz="1200">
                <a:latin typeface="Times New Roman" pitchFamily="18" charset="0"/>
              </a:rPr>
              <a:t>Pemasok tidak bersaing dengan produk-produk lain dalam industri.</a:t>
            </a:r>
          </a:p>
          <a:p>
            <a:pPr eaLnBrk="1" hangingPunct="1">
              <a:buFont typeface="Times New Roman" pitchFamily="18" charset="0"/>
              <a:buChar char="4"/>
            </a:pPr>
            <a:r>
              <a:rPr lang="id-ID" sz="1200">
                <a:latin typeface="Times New Roman" pitchFamily="18" charset="0"/>
              </a:rPr>
              <a:t>Pemasok memiliki kemampuan utk melakukan integrasi maju ke industri  pembelinya.</a:t>
            </a:r>
          </a:p>
          <a:p>
            <a:pPr eaLnBrk="1" hangingPunct="1">
              <a:buFont typeface="Times New Roman" pitchFamily="18" charset="0"/>
              <a:buChar char="5"/>
            </a:pPr>
            <a:r>
              <a:rPr lang="id-ID" sz="1200">
                <a:latin typeface="Times New Roman" pitchFamily="18" charset="0"/>
              </a:rPr>
              <a:t>Industri  bukan merupakan pelanggan penting bagi pemasok.</a:t>
            </a:r>
            <a:endParaRPr lang="en-US" sz="1200">
              <a:latin typeface="Times New Roman" pitchFamily="18" charset="0"/>
            </a:endParaRPr>
          </a:p>
        </p:txBody>
      </p:sp>
      <p:sp>
        <p:nvSpPr>
          <p:cNvPr id="70659" name="Text Box 3"/>
          <p:cNvSpPr txBox="1">
            <a:spLocks noChangeArrowheads="1"/>
          </p:cNvSpPr>
          <p:nvPr/>
        </p:nvSpPr>
        <p:spPr bwMode="auto">
          <a:xfrm>
            <a:off x="4673600" y="3257550"/>
            <a:ext cx="3860800" cy="3143250"/>
          </a:xfrm>
          <a:prstGeom prst="rect">
            <a:avLst/>
          </a:prstGeom>
          <a:solidFill>
            <a:srgbClr val="FF99CC">
              <a:alpha val="65097"/>
            </a:srgbClr>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99CC"/>
            </a:extrusionClr>
          </a:sp3d>
        </p:spPr>
        <p:txBody>
          <a:bodyPr>
            <a:flatTx/>
          </a:bodyPr>
          <a:lstStyle>
            <a:lvl1pPr marL="342900" indent="-342900">
              <a:defRPr>
                <a:solidFill>
                  <a:schemeClr val="tx1"/>
                </a:solidFill>
                <a:latin typeface="Verdana" pitchFamily="34" charset="0"/>
              </a:defRPr>
            </a:lvl1pPr>
            <a:lvl2pPr marL="800100" indent="-34290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lvl="1" eaLnBrk="1" hangingPunct="1"/>
            <a:r>
              <a:rPr lang="id-ID" sz="1200">
                <a:latin typeface="Times New Roman" pitchFamily="18" charset="0"/>
              </a:rPr>
              <a:t>KELOMPOK  PEMBELI  KUAT  JIKA :</a:t>
            </a:r>
            <a:r>
              <a:rPr lang="en-US" sz="1200">
                <a:latin typeface="Times New Roman" pitchFamily="18" charset="0"/>
              </a:rPr>
              <a:t> </a:t>
            </a:r>
          </a:p>
          <a:p>
            <a:pPr lvl="1" eaLnBrk="1" hangingPunct="1">
              <a:buFontTx/>
              <a:buAutoNum type="arabicPeriod"/>
            </a:pPr>
            <a:r>
              <a:rPr lang="id-ID" sz="1200">
                <a:latin typeface="Times New Roman" pitchFamily="18" charset="0"/>
              </a:rPr>
              <a:t>Pembeli terkonsentrasi  atau  membeli dalam jumlah(volume) besar.</a:t>
            </a:r>
            <a:endParaRPr lang="en-US" sz="1200">
              <a:latin typeface="Times New Roman" pitchFamily="18" charset="0"/>
            </a:endParaRPr>
          </a:p>
          <a:p>
            <a:pPr lvl="1" eaLnBrk="1" hangingPunct="1">
              <a:buFontTx/>
              <a:buAutoNum type="arabicPeriod"/>
            </a:pPr>
            <a:endParaRPr lang="id-ID" sz="1200">
              <a:latin typeface="Times New Roman" pitchFamily="18" charset="0"/>
            </a:endParaRPr>
          </a:p>
          <a:p>
            <a:pPr lvl="1" eaLnBrk="1" hangingPunct="1">
              <a:buFont typeface="Times New Roman" pitchFamily="18" charset="0"/>
              <a:buChar char="2"/>
            </a:pPr>
            <a:r>
              <a:rPr lang="id-ID" sz="1200">
                <a:latin typeface="Times New Roman" pitchFamily="18" charset="0"/>
              </a:rPr>
              <a:t>Produk yang dibeli dari industri bersifat standar atau tidak terdiferensiasi.</a:t>
            </a:r>
          </a:p>
          <a:p>
            <a:pPr lvl="1" eaLnBrk="1" hangingPunct="1">
              <a:buFont typeface="Times New Roman" pitchFamily="18" charset="0"/>
              <a:buChar char="3"/>
            </a:pPr>
            <a:r>
              <a:rPr lang="id-ID" sz="1200">
                <a:latin typeface="Times New Roman" pitchFamily="18" charset="0"/>
              </a:rPr>
              <a:t>Produk yang dibeli dari industri merupakan komponen penting dari produk pembeli, dan merupakan komponen biaya yang cukup besar.</a:t>
            </a:r>
          </a:p>
          <a:p>
            <a:pPr lvl="1" eaLnBrk="1" hangingPunct="1">
              <a:buFont typeface="Times New Roman" pitchFamily="18" charset="0"/>
              <a:buChar char="4"/>
            </a:pPr>
            <a:r>
              <a:rPr lang="id-ID" sz="1200">
                <a:latin typeface="Times New Roman" pitchFamily="18" charset="0"/>
              </a:rPr>
              <a:t>Pembeli menerima laba yang rendah.</a:t>
            </a:r>
          </a:p>
          <a:p>
            <a:pPr lvl="1" eaLnBrk="1" hangingPunct="1">
              <a:buFont typeface="Times New Roman" pitchFamily="18" charset="0"/>
              <a:buChar char="5"/>
            </a:pPr>
            <a:r>
              <a:rPr lang="id-ID" sz="1200">
                <a:latin typeface="Times New Roman" pitchFamily="18" charset="0"/>
              </a:rPr>
              <a:t>Produk industri tidak penting bagi kualitas produk atau jasa pembeli.</a:t>
            </a:r>
          </a:p>
          <a:p>
            <a:pPr lvl="1" eaLnBrk="1" hangingPunct="1">
              <a:buFont typeface="Times New Roman" pitchFamily="18" charset="0"/>
              <a:buChar char="6"/>
            </a:pPr>
            <a:r>
              <a:rPr lang="id-ID" sz="1200">
                <a:latin typeface="Times New Roman" pitchFamily="18" charset="0"/>
              </a:rPr>
              <a:t>Produk industri tidak menghasilkan penghematan bagi pembeli.</a:t>
            </a:r>
            <a:endParaRPr lang="en-US" sz="1200">
              <a:latin typeface="Times New Roman" pitchFamily="18" charset="0"/>
            </a:endParaRPr>
          </a:p>
        </p:txBody>
      </p:sp>
      <p:sp>
        <p:nvSpPr>
          <p:cNvPr id="70660" name="Text Box 4"/>
          <p:cNvSpPr txBox="1">
            <a:spLocks noChangeArrowheads="1"/>
          </p:cNvSpPr>
          <p:nvPr/>
        </p:nvSpPr>
        <p:spPr bwMode="auto">
          <a:xfrm>
            <a:off x="2438400" y="857250"/>
            <a:ext cx="4419600" cy="857250"/>
          </a:xfrm>
          <a:prstGeom prst="rect">
            <a:avLst/>
          </a:prstGeom>
          <a:solidFill>
            <a:srgbClr val="808080">
              <a:alpha val="83136"/>
            </a:srgbClr>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808080"/>
            </a:extrusionClr>
          </a:sp3d>
        </p:spPr>
        <p:txBody>
          <a:bodyPr>
            <a:flatTx/>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eaLnBrk="1" hangingPunct="1"/>
            <a:r>
              <a:rPr lang="id-ID" sz="1200" u="sng">
                <a:solidFill>
                  <a:srgbClr val="FFFFFF"/>
                </a:solidFill>
                <a:latin typeface="Times New Roman" pitchFamily="18" charset="0"/>
              </a:rPr>
              <a:t>Kekuatan</a:t>
            </a:r>
            <a:r>
              <a:rPr lang="id-ID" sz="1200">
                <a:solidFill>
                  <a:srgbClr val="FFFFFF"/>
                </a:solidFill>
                <a:latin typeface="Times New Roman" pitchFamily="18" charset="0"/>
              </a:rPr>
              <a:t> masing-masing pemasok atau pembeli bergantung pada sejumlah karakteristik situasi pasarnya dan pada tingkat kepentingan relatif penjualan atau pembeliannya dalam industri tsb dibandingkan dengan keseluruhan bisnisnya.</a:t>
            </a:r>
            <a:endParaRPr lang="en-US" sz="1200">
              <a:latin typeface="Times New Roman" pitchFamily="18" charset="0"/>
            </a:endParaRPr>
          </a:p>
        </p:txBody>
      </p:sp>
      <p:sp>
        <p:nvSpPr>
          <p:cNvPr id="70661" name="AutoShape 5"/>
          <p:cNvSpPr>
            <a:spLocks noChangeArrowheads="1"/>
          </p:cNvSpPr>
          <p:nvPr/>
        </p:nvSpPr>
        <p:spPr bwMode="auto">
          <a:xfrm rot="2754207">
            <a:off x="3792537" y="1362076"/>
            <a:ext cx="257175" cy="1530350"/>
          </a:xfrm>
          <a:prstGeom prst="downArrow">
            <a:avLst>
              <a:gd name="adj1" fmla="val 50000"/>
              <a:gd name="adj2" fmla="val 148765"/>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a:p>
        </p:txBody>
      </p:sp>
      <p:sp>
        <p:nvSpPr>
          <p:cNvPr id="70662" name="AutoShape 6"/>
          <p:cNvSpPr>
            <a:spLocks noChangeArrowheads="1"/>
          </p:cNvSpPr>
          <p:nvPr/>
        </p:nvSpPr>
        <p:spPr bwMode="auto">
          <a:xfrm rot="-1681872">
            <a:off x="5602288" y="1719263"/>
            <a:ext cx="457200" cy="1463675"/>
          </a:xfrm>
          <a:prstGeom prst="downArrow">
            <a:avLst>
              <a:gd name="adj1" fmla="val 49954"/>
              <a:gd name="adj2" fmla="val 78182"/>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a:p>
        </p:txBody>
      </p:sp>
    </p:spTree>
    <p:extLst>
      <p:ext uri="{BB962C8B-B14F-4D97-AF65-F5344CB8AC3E}">
        <p14:creationId xmlns:p14="http://schemas.microsoft.com/office/powerpoint/2010/main" val="20442137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0660"/>
                                        </p:tgtEl>
                                        <p:attrNameLst>
                                          <p:attrName>style.visibility</p:attrName>
                                        </p:attrNameLst>
                                      </p:cBhvr>
                                      <p:to>
                                        <p:strVal val="visible"/>
                                      </p:to>
                                    </p:set>
                                    <p:animEffect transition="in" filter="blinds(horizontal)">
                                      <p:cBhvr>
                                        <p:cTn id="7" dur="500"/>
                                        <p:tgtEl>
                                          <p:spTgt spid="7066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0661"/>
                                        </p:tgtEl>
                                        <p:attrNameLst>
                                          <p:attrName>style.visibility</p:attrName>
                                        </p:attrNameLst>
                                      </p:cBhvr>
                                      <p:to>
                                        <p:strVal val="visible"/>
                                      </p:to>
                                    </p:set>
                                    <p:animEffect transition="in" filter="blinds(horizontal)">
                                      <p:cBhvr>
                                        <p:cTn id="12" dur="500"/>
                                        <p:tgtEl>
                                          <p:spTgt spid="7066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0658"/>
                                        </p:tgtEl>
                                        <p:attrNameLst>
                                          <p:attrName>style.visibility</p:attrName>
                                        </p:attrNameLst>
                                      </p:cBhvr>
                                      <p:to>
                                        <p:strVal val="visible"/>
                                      </p:to>
                                    </p:set>
                                    <p:animEffect transition="in" filter="blinds(horizontal)">
                                      <p:cBhvr>
                                        <p:cTn id="17" dur="500"/>
                                        <p:tgtEl>
                                          <p:spTgt spid="7065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0662"/>
                                        </p:tgtEl>
                                        <p:attrNameLst>
                                          <p:attrName>style.visibility</p:attrName>
                                        </p:attrNameLst>
                                      </p:cBhvr>
                                      <p:to>
                                        <p:strVal val="visible"/>
                                      </p:to>
                                    </p:set>
                                    <p:animEffect transition="in" filter="blinds(horizontal)">
                                      <p:cBhvr>
                                        <p:cTn id="22" dur="500"/>
                                        <p:tgtEl>
                                          <p:spTgt spid="7066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0659"/>
                                        </p:tgtEl>
                                        <p:attrNameLst>
                                          <p:attrName>style.visibility</p:attrName>
                                        </p:attrNameLst>
                                      </p:cBhvr>
                                      <p:to>
                                        <p:strVal val="visible"/>
                                      </p:to>
                                    </p:set>
                                    <p:animEffect transition="in" filter="blinds(horizontal)">
                                      <p:cBhvr>
                                        <p:cTn id="27" dur="500"/>
                                        <p:tgtEl>
                                          <p:spTgt spid="706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animBg="1"/>
      <p:bldP spid="70659" grpId="0" animBg="1"/>
      <p:bldP spid="70660" grpId="0" animBg="1"/>
      <p:bldP spid="70661" grpId="0" animBg="1"/>
      <p:bldP spid="7066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2006</Words>
  <Application>Microsoft Office PowerPoint</Application>
  <PresentationFormat>On-screen Show (4:3)</PresentationFormat>
  <Paragraphs>393</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cp:revision>
  <dcterms:created xsi:type="dcterms:W3CDTF">2017-04-02T10:12:29Z</dcterms:created>
  <dcterms:modified xsi:type="dcterms:W3CDTF">2017-04-02T10:13:18Z</dcterms:modified>
</cp:coreProperties>
</file>