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3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4C43D1-7A12-4E38-9966-DAC3DADAF914}" type="datetimeFigureOut">
              <a:rPr lang="en-US" smtClean="0"/>
              <a:t>4/2/2017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17F0C-05BF-4594-932D-B31676B0F429}" type="slidenum">
              <a:rPr lang="en-US" smtClean="0"/>
              <a:t>‹#›</a:t>
            </a:fld>
            <a:endParaRPr lang="en-US"/>
          </a:p>
        </p:txBody>
      </p:sp>
    </p:spTree>
    <p:extLst>
      <p:ext uri="{BB962C8B-B14F-4D97-AF65-F5344CB8AC3E}">
        <p14:creationId xmlns:p14="http://schemas.microsoft.com/office/powerpoint/2010/main" val="3340856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4746FA1-799D-40C7-B4C8-A6590B7AA10C}" type="slidenum">
              <a:rPr lang="en-US">
                <a:latin typeface="Arial" charset="0"/>
              </a:rPr>
              <a:pPr/>
              <a:t>1</a:t>
            </a:fld>
            <a:endParaRPr lang="en-US">
              <a:latin typeface="Arial" charset="0"/>
            </a:endParaRPr>
          </a:p>
        </p:txBody>
      </p:sp>
      <p:sp>
        <p:nvSpPr>
          <p:cNvPr id="288771" name="Rectangle 2"/>
          <p:cNvSpPr>
            <a:spLocks noRot="1" noChangeArrowheads="1" noTextEdit="1"/>
          </p:cNvSpPr>
          <p:nvPr>
            <p:ph type="sldImg"/>
          </p:nvPr>
        </p:nvSpPr>
        <p:spPr>
          <a:ln/>
        </p:spPr>
      </p:sp>
      <p:sp>
        <p:nvSpPr>
          <p:cNvPr id="288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A30F630-495F-4617-9BC1-698335F40C54}" type="slidenum">
              <a:rPr lang="en-US">
                <a:latin typeface="Arial" charset="0"/>
              </a:rPr>
              <a:pPr/>
              <a:t>10</a:t>
            </a:fld>
            <a:endParaRPr lang="en-US">
              <a:latin typeface="Arial" charset="0"/>
            </a:endParaRPr>
          </a:p>
        </p:txBody>
      </p:sp>
      <p:sp>
        <p:nvSpPr>
          <p:cNvPr id="297987" name="Rectangle 2"/>
          <p:cNvSpPr>
            <a:spLocks noRot="1" noChangeArrowheads="1" noTextEdit="1"/>
          </p:cNvSpPr>
          <p:nvPr>
            <p:ph type="sldImg"/>
          </p:nvPr>
        </p:nvSpPr>
        <p:spPr>
          <a:ln/>
        </p:spPr>
      </p:sp>
      <p:sp>
        <p:nvSpPr>
          <p:cNvPr id="297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C53B2D6-9C7F-45C3-B325-190ABF5F8C34}" type="slidenum">
              <a:rPr lang="en-US">
                <a:latin typeface="Arial" charset="0"/>
              </a:rPr>
              <a:pPr/>
              <a:t>11</a:t>
            </a:fld>
            <a:endParaRPr lang="en-US">
              <a:latin typeface="Arial" charset="0"/>
            </a:endParaRPr>
          </a:p>
        </p:txBody>
      </p:sp>
      <p:sp>
        <p:nvSpPr>
          <p:cNvPr id="299011" name="Rectangle 2"/>
          <p:cNvSpPr>
            <a:spLocks noRot="1" noChangeArrowheads="1" noTextEdit="1"/>
          </p:cNvSpPr>
          <p:nvPr>
            <p:ph type="sldImg"/>
          </p:nvPr>
        </p:nvSpPr>
        <p:spPr>
          <a:ln/>
        </p:spPr>
      </p:sp>
      <p:sp>
        <p:nvSpPr>
          <p:cNvPr id="299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08D479-8A7F-4B5C-B196-E09B5371455A}" type="slidenum">
              <a:rPr lang="en-US">
                <a:latin typeface="Arial" charset="0"/>
              </a:rPr>
              <a:pPr/>
              <a:t>12</a:t>
            </a:fld>
            <a:endParaRPr lang="en-US">
              <a:latin typeface="Arial" charset="0"/>
            </a:endParaRPr>
          </a:p>
        </p:txBody>
      </p:sp>
      <p:sp>
        <p:nvSpPr>
          <p:cNvPr id="300035" name="Rectangle 2"/>
          <p:cNvSpPr>
            <a:spLocks noRot="1" noChangeArrowheads="1" noTextEdit="1"/>
          </p:cNvSpPr>
          <p:nvPr>
            <p:ph type="sldImg"/>
          </p:nvPr>
        </p:nvSpPr>
        <p:spPr>
          <a:ln/>
        </p:spPr>
      </p:sp>
      <p:sp>
        <p:nvSpPr>
          <p:cNvPr id="300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ED3F607-F3B5-4500-B8EF-859009F591A1}" type="slidenum">
              <a:rPr lang="en-US">
                <a:latin typeface="Arial" charset="0"/>
              </a:rPr>
              <a:pPr/>
              <a:t>13</a:t>
            </a:fld>
            <a:endParaRPr lang="en-US">
              <a:latin typeface="Arial" charset="0"/>
            </a:endParaRPr>
          </a:p>
        </p:txBody>
      </p:sp>
      <p:sp>
        <p:nvSpPr>
          <p:cNvPr id="301059" name="Rectangle 2"/>
          <p:cNvSpPr>
            <a:spLocks noRot="1" noChangeArrowheads="1" noTextEdit="1"/>
          </p:cNvSpPr>
          <p:nvPr>
            <p:ph type="sldImg"/>
          </p:nvPr>
        </p:nvSpPr>
        <p:spPr>
          <a:ln/>
        </p:spPr>
      </p:sp>
      <p:sp>
        <p:nvSpPr>
          <p:cNvPr id="301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0ACBBC3-8D99-4BBA-8DF1-8E28E9E1C768}" type="slidenum">
              <a:rPr lang="en-US">
                <a:latin typeface="Arial" charset="0"/>
              </a:rPr>
              <a:pPr/>
              <a:t>14</a:t>
            </a:fld>
            <a:endParaRPr lang="en-US">
              <a:latin typeface="Arial" charset="0"/>
            </a:endParaRPr>
          </a:p>
        </p:txBody>
      </p:sp>
      <p:sp>
        <p:nvSpPr>
          <p:cNvPr id="302083" name="Rectangle 2"/>
          <p:cNvSpPr>
            <a:spLocks noRot="1" noChangeArrowheads="1" noTextEdit="1"/>
          </p:cNvSpPr>
          <p:nvPr>
            <p:ph type="sldImg"/>
          </p:nvPr>
        </p:nvSpPr>
        <p:spPr>
          <a:ln/>
        </p:spPr>
      </p:sp>
      <p:sp>
        <p:nvSpPr>
          <p:cNvPr id="302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0DBB0E0-00BB-4268-83DF-0AFF3CEE9FC9}" type="slidenum">
              <a:rPr lang="en-US">
                <a:latin typeface="Arial" charset="0"/>
              </a:rPr>
              <a:pPr/>
              <a:t>15</a:t>
            </a:fld>
            <a:endParaRPr lang="en-US">
              <a:latin typeface="Arial" charset="0"/>
            </a:endParaRPr>
          </a:p>
        </p:txBody>
      </p:sp>
      <p:sp>
        <p:nvSpPr>
          <p:cNvPr id="303107" name="Rectangle 2"/>
          <p:cNvSpPr>
            <a:spLocks noRot="1" noChangeArrowheads="1" noTextEdit="1"/>
          </p:cNvSpPr>
          <p:nvPr>
            <p:ph type="sldImg"/>
          </p:nvPr>
        </p:nvSpPr>
        <p:spPr>
          <a:ln/>
        </p:spPr>
      </p:sp>
      <p:sp>
        <p:nvSpPr>
          <p:cNvPr id="303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561C60E-BA68-489D-A6E0-84824690FF9E}" type="slidenum">
              <a:rPr lang="en-US">
                <a:latin typeface="Arial" charset="0"/>
              </a:rPr>
              <a:pPr/>
              <a:t>16</a:t>
            </a:fld>
            <a:endParaRPr lang="en-US">
              <a:latin typeface="Arial" charset="0"/>
            </a:endParaRPr>
          </a:p>
        </p:txBody>
      </p:sp>
      <p:sp>
        <p:nvSpPr>
          <p:cNvPr id="304131" name="Rectangle 2"/>
          <p:cNvSpPr>
            <a:spLocks noRot="1" noChangeArrowheads="1" noTextEdit="1"/>
          </p:cNvSpPr>
          <p:nvPr>
            <p:ph type="sldImg"/>
          </p:nvPr>
        </p:nvSpPr>
        <p:spPr>
          <a:ln/>
        </p:spPr>
      </p:sp>
      <p:sp>
        <p:nvSpPr>
          <p:cNvPr id="304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D4D6919-DFAE-4E55-8C8A-F1294708294D}" type="slidenum">
              <a:rPr lang="en-US">
                <a:latin typeface="Arial" charset="0"/>
              </a:rPr>
              <a:pPr/>
              <a:t>2</a:t>
            </a:fld>
            <a:endParaRPr lang="en-US">
              <a:latin typeface="Arial" charset="0"/>
            </a:endParaRPr>
          </a:p>
        </p:txBody>
      </p:sp>
      <p:sp>
        <p:nvSpPr>
          <p:cNvPr id="289795" name="Rectangle 2"/>
          <p:cNvSpPr>
            <a:spLocks noRot="1" noChangeArrowheads="1" noTextEdit="1"/>
          </p:cNvSpPr>
          <p:nvPr>
            <p:ph type="sldImg"/>
          </p:nvPr>
        </p:nvSpPr>
        <p:spPr>
          <a:ln/>
        </p:spPr>
      </p:sp>
      <p:sp>
        <p:nvSpPr>
          <p:cNvPr id="289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26A62D3-B241-4DCE-8994-A5F94ABF77CD}" type="slidenum">
              <a:rPr lang="en-US">
                <a:latin typeface="Arial" charset="0"/>
              </a:rPr>
              <a:pPr/>
              <a:t>3</a:t>
            </a:fld>
            <a:endParaRPr lang="en-US">
              <a:latin typeface="Arial" charset="0"/>
            </a:endParaRPr>
          </a:p>
        </p:txBody>
      </p:sp>
      <p:sp>
        <p:nvSpPr>
          <p:cNvPr id="290819" name="Rectangle 2"/>
          <p:cNvSpPr>
            <a:spLocks noRo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9D64F03-7BFA-4135-B990-55E695369EE0}" type="slidenum">
              <a:rPr lang="en-US">
                <a:latin typeface="Arial" charset="0"/>
              </a:rPr>
              <a:pPr/>
              <a:t>4</a:t>
            </a:fld>
            <a:endParaRPr lang="en-US">
              <a:latin typeface="Arial" charset="0"/>
            </a:endParaRPr>
          </a:p>
        </p:txBody>
      </p:sp>
      <p:sp>
        <p:nvSpPr>
          <p:cNvPr id="291843" name="Rectangle 2"/>
          <p:cNvSpPr>
            <a:spLocks noRot="1" noChangeArrowheads="1" noTextEdit="1"/>
          </p:cNvSpPr>
          <p:nvPr>
            <p:ph type="sldImg"/>
          </p:nvPr>
        </p:nvSpPr>
        <p:spPr>
          <a:ln/>
        </p:spPr>
      </p:sp>
      <p:sp>
        <p:nvSpPr>
          <p:cNvPr id="291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C3358B3-F89E-4645-87C8-817CCFA1BF92}" type="slidenum">
              <a:rPr lang="en-US">
                <a:latin typeface="Arial" charset="0"/>
              </a:rPr>
              <a:pPr/>
              <a:t>5</a:t>
            </a:fld>
            <a:endParaRPr lang="en-US">
              <a:latin typeface="Arial" charset="0"/>
            </a:endParaRPr>
          </a:p>
        </p:txBody>
      </p:sp>
      <p:sp>
        <p:nvSpPr>
          <p:cNvPr id="292867" name="Rectangle 2"/>
          <p:cNvSpPr>
            <a:spLocks noRot="1" noChangeArrowheads="1" noTextEdit="1"/>
          </p:cNvSpPr>
          <p:nvPr>
            <p:ph type="sldImg"/>
          </p:nvPr>
        </p:nvSpPr>
        <p:spPr>
          <a:ln/>
        </p:spPr>
      </p:sp>
      <p:sp>
        <p:nvSpPr>
          <p:cNvPr id="292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C5A1E11-E89F-4DEB-8CA4-2A797D7126AF}" type="slidenum">
              <a:rPr lang="en-US">
                <a:latin typeface="Arial" charset="0"/>
              </a:rPr>
              <a:pPr/>
              <a:t>6</a:t>
            </a:fld>
            <a:endParaRPr lang="en-US">
              <a:latin typeface="Arial" charset="0"/>
            </a:endParaRPr>
          </a:p>
        </p:txBody>
      </p:sp>
      <p:sp>
        <p:nvSpPr>
          <p:cNvPr id="293891" name="Rectangle 2"/>
          <p:cNvSpPr>
            <a:spLocks noRot="1" noChangeArrowheads="1" noTextEdit="1"/>
          </p:cNvSpPr>
          <p:nvPr>
            <p:ph type="sldImg"/>
          </p:nvPr>
        </p:nvSpPr>
        <p:spPr>
          <a:ln/>
        </p:spPr>
      </p:sp>
      <p:sp>
        <p:nvSpPr>
          <p:cNvPr id="293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675AF2D-AD44-459F-BDD1-BB0958995868}" type="slidenum">
              <a:rPr lang="en-US">
                <a:latin typeface="Arial" charset="0"/>
              </a:rPr>
              <a:pPr/>
              <a:t>7</a:t>
            </a:fld>
            <a:endParaRPr lang="en-US">
              <a:latin typeface="Arial" charset="0"/>
            </a:endParaRPr>
          </a:p>
        </p:txBody>
      </p:sp>
      <p:sp>
        <p:nvSpPr>
          <p:cNvPr id="294915" name="Rectangle 2"/>
          <p:cNvSpPr>
            <a:spLocks noRot="1" noChangeArrowheads="1" noTextEdit="1"/>
          </p:cNvSpPr>
          <p:nvPr>
            <p:ph type="sldImg"/>
          </p:nvPr>
        </p:nvSpPr>
        <p:spPr>
          <a:ln/>
        </p:spPr>
      </p:sp>
      <p:sp>
        <p:nvSpPr>
          <p:cNvPr id="294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67F553C-0371-479E-A419-36E358409C26}" type="slidenum">
              <a:rPr lang="en-US">
                <a:latin typeface="Arial" charset="0"/>
              </a:rPr>
              <a:pPr/>
              <a:t>8</a:t>
            </a:fld>
            <a:endParaRPr lang="en-US">
              <a:latin typeface="Arial" charset="0"/>
            </a:endParaRPr>
          </a:p>
        </p:txBody>
      </p:sp>
      <p:sp>
        <p:nvSpPr>
          <p:cNvPr id="295939" name="Rectangle 2"/>
          <p:cNvSpPr>
            <a:spLocks noRot="1" noChangeArrowheads="1" noTextEdit="1"/>
          </p:cNvSpPr>
          <p:nvPr>
            <p:ph type="sldImg"/>
          </p:nvPr>
        </p:nvSpPr>
        <p:spPr>
          <a:ln/>
        </p:spPr>
      </p:sp>
      <p:sp>
        <p:nvSpPr>
          <p:cNvPr id="295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437CBDC-FF84-480C-A797-1580649A47C0}" type="slidenum">
              <a:rPr lang="en-US">
                <a:latin typeface="Arial" charset="0"/>
              </a:rPr>
              <a:pPr/>
              <a:t>9</a:t>
            </a:fld>
            <a:endParaRPr lang="en-US">
              <a:latin typeface="Arial" charset="0"/>
            </a:endParaRPr>
          </a:p>
        </p:txBody>
      </p:sp>
      <p:sp>
        <p:nvSpPr>
          <p:cNvPr id="296963" name="Rectangle 2"/>
          <p:cNvSpPr>
            <a:spLocks noRot="1" noChangeArrowheads="1" noTextEdit="1"/>
          </p:cNvSpPr>
          <p:nvPr>
            <p:ph type="sldImg"/>
          </p:nvPr>
        </p:nvSpPr>
        <p:spPr>
          <a:ln/>
        </p:spPr>
      </p:sp>
      <p:sp>
        <p:nvSpPr>
          <p:cNvPr id="296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28B5D0-F114-4308-AE38-07A62A859A0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47066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8B5D0-F114-4308-AE38-07A62A859A0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309568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8B5D0-F114-4308-AE38-07A62A859A0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269028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28B5D0-F114-4308-AE38-07A62A859A0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211545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28B5D0-F114-4308-AE38-07A62A859A00}" type="datetimeFigureOut">
              <a:rPr lang="en-US" smtClean="0"/>
              <a:t>4/2/2017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2731098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28B5D0-F114-4308-AE38-07A62A859A00}"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320076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28B5D0-F114-4308-AE38-07A62A859A00}" type="datetimeFigureOut">
              <a:rPr lang="en-US" smtClean="0"/>
              <a:t>4/2/2017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3332813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28B5D0-F114-4308-AE38-07A62A859A00}" type="datetimeFigureOut">
              <a:rPr lang="en-US" smtClean="0"/>
              <a:t>4/2/2017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2867959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8B5D0-F114-4308-AE38-07A62A859A00}" type="datetimeFigureOut">
              <a:rPr lang="en-US" smtClean="0"/>
              <a:t>4/2/2017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3318926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8B5D0-F114-4308-AE38-07A62A859A00}"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403195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28B5D0-F114-4308-AE38-07A62A859A00}" type="datetimeFigureOut">
              <a:rPr lang="en-US" smtClean="0"/>
              <a:t>4/2/2017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FF4DA-DFAE-4A6E-97CF-6EF38C5C529F}" type="slidenum">
              <a:rPr lang="en-US" smtClean="0"/>
              <a:t>‹#›</a:t>
            </a:fld>
            <a:endParaRPr lang="en-US"/>
          </a:p>
        </p:txBody>
      </p:sp>
    </p:spTree>
    <p:extLst>
      <p:ext uri="{BB962C8B-B14F-4D97-AF65-F5344CB8AC3E}">
        <p14:creationId xmlns:p14="http://schemas.microsoft.com/office/powerpoint/2010/main" val="404992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8B5D0-F114-4308-AE38-07A62A859A00}" type="datetimeFigureOut">
              <a:rPr lang="en-US" smtClean="0"/>
              <a:t>4/2/2017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FF4DA-DFAE-4A6E-97CF-6EF38C5C529F}" type="slidenum">
              <a:rPr lang="en-US" smtClean="0"/>
              <a:t>‹#›</a:t>
            </a:fld>
            <a:endParaRPr lang="en-US"/>
          </a:p>
        </p:txBody>
      </p:sp>
    </p:spTree>
    <p:extLst>
      <p:ext uri="{BB962C8B-B14F-4D97-AF65-F5344CB8AC3E}">
        <p14:creationId xmlns:p14="http://schemas.microsoft.com/office/powerpoint/2010/main" val="911072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762000" y="5006975"/>
            <a:ext cx="7772400" cy="1470025"/>
          </a:xfrm>
        </p:spPr>
        <p:txBody>
          <a:bodyPr/>
          <a:lstStyle/>
          <a:p>
            <a:pPr eaLnBrk="1" hangingPunct="1">
              <a:defRPr/>
            </a:pPr>
            <a:r>
              <a:rPr lang="en-US" smtClean="0"/>
              <a:t/>
            </a:r>
            <a:br>
              <a:rPr lang="en-US" smtClean="0"/>
            </a:br>
            <a:endParaRPr lang="en-US" smtClean="0"/>
          </a:p>
        </p:txBody>
      </p:sp>
      <p:sp>
        <p:nvSpPr>
          <p:cNvPr id="64515" name="WordArt 3"/>
          <p:cNvSpPr>
            <a:spLocks noChangeArrowheads="1" noChangeShapeType="1" noTextEdit="1"/>
          </p:cNvSpPr>
          <p:nvPr/>
        </p:nvSpPr>
        <p:spPr bwMode="auto">
          <a:xfrm>
            <a:off x="1643063" y="2500313"/>
            <a:ext cx="6096000" cy="2667000"/>
          </a:xfrm>
          <a:prstGeom prst="rect">
            <a:avLst/>
          </a:prstGeom>
        </p:spPr>
        <p:txBody>
          <a:bodyPr wrap="none" fromWordArt="1">
            <a:prstTxWarp prst="textDeflate">
              <a:avLst>
                <a:gd name="adj" fmla="val 16370"/>
              </a:avLst>
            </a:prstTxWarp>
          </a:bodyPr>
          <a:lstStyle/>
          <a:p>
            <a:pPr algn="ctr"/>
            <a:r>
              <a:rPr lang="en-US" sz="3600" kern="10">
                <a:ln w="9525">
                  <a:solidFill>
                    <a:srgbClr val="000000"/>
                  </a:solidFill>
                  <a:round/>
                  <a:headEnd/>
                  <a:tailEnd/>
                </a:ln>
                <a:solidFill>
                  <a:srgbClr val="93CF17"/>
                </a:solidFill>
                <a:latin typeface="Helvetica Narrow"/>
              </a:rPr>
              <a:t>LINGKUNGAN GLOBAL</a:t>
            </a:r>
          </a:p>
        </p:txBody>
      </p:sp>
      <p:sp>
        <p:nvSpPr>
          <p:cNvPr id="64516" name="WordArt 4"/>
          <p:cNvSpPr>
            <a:spLocks noChangeArrowheads="1" noChangeShapeType="1" noTextEdit="1"/>
          </p:cNvSpPr>
          <p:nvPr/>
        </p:nvSpPr>
        <p:spPr bwMode="auto">
          <a:xfrm>
            <a:off x="2514600" y="609600"/>
            <a:ext cx="4343400" cy="1295400"/>
          </a:xfrm>
          <a:prstGeom prst="rect">
            <a:avLst/>
          </a:prstGeom>
        </p:spPr>
        <p:txBody>
          <a:bodyPr wrap="none" fromWordArt="1">
            <a:prstTxWarp prst="textFadeUp">
              <a:avLst>
                <a:gd name="adj" fmla="val 9991"/>
              </a:avLst>
            </a:prstTxWarp>
          </a:bodyPr>
          <a:lstStyle/>
          <a:p>
            <a:pPr algn="ctr"/>
            <a:r>
              <a:rPr lang="en-US" sz="3600" b="1"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BAB V</a:t>
            </a:r>
          </a:p>
        </p:txBody>
      </p:sp>
    </p:spTree>
    <p:extLst>
      <p:ext uri="{BB962C8B-B14F-4D97-AF65-F5344CB8AC3E}">
        <p14:creationId xmlns:p14="http://schemas.microsoft.com/office/powerpoint/2010/main" val="3490737782"/>
      </p:ext>
    </p:extLst>
  </p:cSld>
  <p:clrMapOvr>
    <a:masterClrMapping/>
  </p:clrMapOvr>
  <p:transition spd="med">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xfrm>
            <a:off x="457200" y="838200"/>
            <a:ext cx="8229600" cy="4525963"/>
          </a:xfrm>
        </p:spPr>
        <p:txBody>
          <a:bodyPr/>
          <a:lstStyle/>
          <a:p>
            <a:pPr eaLnBrk="1" hangingPunct="1">
              <a:buFontTx/>
              <a:buNone/>
              <a:defRPr/>
            </a:pPr>
            <a:r>
              <a:rPr lang="en-US" sz="2800" dirty="0" smtClean="0"/>
              <a:t>		</a:t>
            </a:r>
            <a:r>
              <a:rPr lang="id-ID" sz="2800" i="1" dirty="0" smtClean="0">
                <a:solidFill>
                  <a:schemeClr val="accent6">
                    <a:lumMod val="10000"/>
                  </a:schemeClr>
                </a:solidFill>
                <a:latin typeface="Calibri" pitchFamily="34" charset="0"/>
              </a:rPr>
              <a:t>Strategik demikian menuntut pengambilan keputusan yang sangat tersentralisasi di kantor pusat perusahaan untuk memungkinkan keputusan trade off di antara anak-anak perusahaan. Tingkat pengeluaran R&amp;D yang besar untuk produk-produk yang memerlukan lebih dari satu pasar untuk menutup biaya pengembangan. Kurangnya regulasi perdangangan atau regulasi mengenai investasi asing.</a:t>
            </a:r>
            <a:endParaRPr lang="en-US" sz="2800" i="1" dirty="0" smtClean="0">
              <a:solidFill>
                <a:schemeClr val="accent6">
                  <a:lumMod val="10000"/>
                </a:schemeClr>
              </a:solidFill>
              <a:latin typeface="Calibri" pitchFamily="34" charset="0"/>
            </a:endParaRPr>
          </a:p>
        </p:txBody>
      </p:sp>
    </p:spTree>
    <p:extLst>
      <p:ext uri="{BB962C8B-B14F-4D97-AF65-F5344CB8AC3E}">
        <p14:creationId xmlns:p14="http://schemas.microsoft.com/office/powerpoint/2010/main" val="710159224"/>
      </p:ext>
    </p:extLst>
  </p:cSld>
  <p:clrMapOvr>
    <a:masterClrMapping/>
  </p:clrMapOvr>
  <p:transition spd="med">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n-US" b="1" smtClean="0">
                <a:solidFill>
                  <a:srgbClr val="0000CC"/>
                </a:solidFill>
              </a:rPr>
              <a:t>TANTANGAN GLOBAL</a:t>
            </a:r>
          </a:p>
        </p:txBody>
      </p:sp>
      <p:sp>
        <p:nvSpPr>
          <p:cNvPr id="75779" name="Rectangle 3"/>
          <p:cNvSpPr>
            <a:spLocks noGrp="1" noChangeArrowheads="1"/>
          </p:cNvSpPr>
          <p:nvPr>
            <p:ph type="body" idx="1"/>
          </p:nvPr>
        </p:nvSpPr>
        <p:spPr>
          <a:xfrm>
            <a:off x="428625" y="1928813"/>
            <a:ext cx="8229600" cy="4071937"/>
          </a:xfrm>
        </p:spPr>
        <p:txBody>
          <a:bodyPr/>
          <a:lstStyle/>
          <a:p>
            <a:pPr eaLnBrk="1" hangingPunct="1">
              <a:lnSpc>
                <a:spcPct val="80000"/>
              </a:lnSpc>
              <a:buFontTx/>
              <a:buNone/>
              <a:defRPr/>
            </a:pPr>
            <a:r>
              <a:rPr lang="en-US" sz="2000" i="1" dirty="0" smtClean="0">
                <a:latin typeface="Comic Sans MS" pitchFamily="66" charset="0"/>
              </a:rPr>
              <a:t>	</a:t>
            </a:r>
            <a:r>
              <a:rPr lang="en-US" sz="2400" i="1" dirty="0" err="1" smtClean="0">
                <a:solidFill>
                  <a:schemeClr val="accent6">
                    <a:lumMod val="10000"/>
                  </a:schemeClr>
                </a:solidFill>
                <a:latin typeface="Book Antiqua" pitchFamily="18" charset="0"/>
              </a:rPr>
              <a:t>Meskipun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bidang</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industri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saat</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ini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dapat</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dikatakan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berkarakteristik</a:t>
            </a:r>
            <a:r>
              <a:rPr lang="en-US" sz="2400" i="1" dirty="0" smtClean="0">
                <a:solidFill>
                  <a:schemeClr val="accent6">
                    <a:lumMod val="10000"/>
                  </a:schemeClr>
                </a:solidFill>
                <a:latin typeface="Book Antiqua" pitchFamily="18" charset="0"/>
              </a:rPr>
              <a:t> global </a:t>
            </a:r>
            <a:r>
              <a:rPr lang="en-US" sz="2400" i="1" dirty="0" err="1" smtClean="0">
                <a:solidFill>
                  <a:schemeClr val="accent6">
                    <a:lumMod val="10000"/>
                  </a:schemeClr>
                </a:solidFill>
                <a:latin typeface="Book Antiqua" pitchFamily="18" charset="0"/>
              </a:rPr>
              <a:t>atau</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multidomestik</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beberapa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kasus</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murni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masih</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tetap</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ada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Sebuah</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perusahaan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industri</a:t>
            </a:r>
            <a:r>
              <a:rPr lang="en-US" sz="2400" i="1" dirty="0" smtClean="0">
                <a:solidFill>
                  <a:schemeClr val="accent6">
                    <a:lumMod val="10000"/>
                  </a:schemeClr>
                </a:solidFill>
                <a:latin typeface="Book Antiqua" pitchFamily="18" charset="0"/>
              </a:rPr>
              <a:t> global yang </a:t>
            </a:r>
            <a:r>
              <a:rPr lang="en-US" sz="2400" i="1" dirty="0" err="1" smtClean="0">
                <a:solidFill>
                  <a:schemeClr val="accent6">
                    <a:lumMod val="10000"/>
                  </a:schemeClr>
                </a:solidFill>
                <a:latin typeface="Book Antiqua" pitchFamily="18" charset="0"/>
              </a:rPr>
              <a:t>berkompetisi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industri</a:t>
            </a:r>
            <a:r>
              <a:rPr lang="en-US" sz="2400" i="1" dirty="0" smtClean="0">
                <a:solidFill>
                  <a:schemeClr val="accent6">
                    <a:lumMod val="10000"/>
                  </a:schemeClr>
                </a:solidFill>
                <a:latin typeface="Book Antiqua" pitchFamily="18" charset="0"/>
              </a:rPr>
              <a:t> global </a:t>
            </a:r>
            <a:r>
              <a:rPr lang="en-US" sz="2400" i="1" dirty="0" err="1" smtClean="0">
                <a:solidFill>
                  <a:schemeClr val="accent6">
                    <a:lumMod val="10000"/>
                  </a:schemeClr>
                </a:solidFill>
                <a:latin typeface="Book Antiqua" pitchFamily="18" charset="0"/>
              </a:rPr>
              <a:t>harus</a:t>
            </a:r>
            <a:r>
              <a:rPr lang="en-US" sz="2400" i="1" dirty="0" smtClean="0">
                <a:solidFill>
                  <a:schemeClr val="accent6">
                    <a:lumMod val="10000"/>
                  </a:schemeClr>
                </a:solidFill>
                <a:latin typeface="Book Antiqua" pitchFamily="18" charset="0"/>
              </a:rPr>
              <a:t> bias </a:t>
            </a:r>
            <a:r>
              <a:rPr lang="en-US" sz="2400" i="1" dirty="0" err="1" smtClean="0">
                <a:solidFill>
                  <a:schemeClr val="accent6">
                    <a:lumMod val="10000"/>
                  </a:schemeClr>
                </a:solidFill>
                <a:latin typeface="Book Antiqua" pitchFamily="18" charset="0"/>
              </a:rPr>
              <a:t>bersifat</a:t>
            </a:r>
            <a:r>
              <a:rPr lang="en-US" sz="2400" i="1" dirty="0" smtClean="0">
                <a:solidFill>
                  <a:schemeClr val="accent6">
                    <a:lumMod val="10000"/>
                  </a:schemeClr>
                </a:solidFill>
                <a:latin typeface="Book Antiqua" pitchFamily="18" charset="0"/>
              </a:rPr>
              <a:t> responsive, </a:t>
            </a:r>
            <a:r>
              <a:rPr lang="en-US" sz="2400" i="1" dirty="0" err="1" smtClean="0">
                <a:solidFill>
                  <a:schemeClr val="accent6">
                    <a:lumMod val="10000"/>
                  </a:schemeClr>
                </a:solidFill>
                <a:latin typeface="Book Antiqua" pitchFamily="18" charset="0"/>
              </a:rPr>
              <a:t>mulai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dari</a:t>
            </a:r>
            <a:r>
              <a:rPr lang="en-US" sz="2400" i="1" dirty="0" smtClean="0">
                <a:solidFill>
                  <a:schemeClr val="accent6">
                    <a:lumMod val="10000"/>
                  </a:schemeClr>
                </a:solidFill>
                <a:latin typeface="Book Antiqua" pitchFamily="18" charset="0"/>
              </a:rPr>
              <a:t> level </a:t>
            </a:r>
            <a:r>
              <a:rPr lang="en-US" sz="2400" i="1" dirty="0" err="1" smtClean="0">
                <a:solidFill>
                  <a:schemeClr val="accent6">
                    <a:lumMod val="10000"/>
                  </a:schemeClr>
                </a:solidFill>
                <a:latin typeface="Book Antiqua" pitchFamily="18" charset="0"/>
              </a:rPr>
              <a:t>bawah</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sampai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mengetahui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kondisi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pasar</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lokal</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Demikian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juga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dengan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kompetisi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industri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multidomestik</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tidak</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dapat</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mengabaikan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kesempatan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untuk</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selalu</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menggunakan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semua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sumber</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daya</a:t>
            </a:r>
            <a:r>
              <a:rPr lang="en-US" sz="2400" i="1" dirty="0" smtClean="0">
                <a:solidFill>
                  <a:schemeClr val="accent6">
                    <a:lumMod val="10000"/>
                  </a:schemeClr>
                </a:solidFill>
                <a:latin typeface="Book Antiqua" pitchFamily="18" charset="0"/>
              </a:rPr>
              <a:t> yang </a:t>
            </a:r>
            <a:r>
              <a:rPr lang="en-US" sz="2400" i="1" dirty="0" err="1" smtClean="0">
                <a:solidFill>
                  <a:schemeClr val="accent6">
                    <a:lumMod val="10000"/>
                  </a:schemeClr>
                </a:solidFill>
                <a:latin typeface="Book Antiqua" pitchFamily="18" charset="0"/>
              </a:rPr>
              <a:t>ada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untuk</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selalu</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ikut</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dalam</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berkompetisi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Jadi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setiap</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perusahaan</a:t>
            </a:r>
            <a:r>
              <a:rPr lang="en-US" sz="2400" i="1" dirty="0" smtClean="0">
                <a:solidFill>
                  <a:schemeClr val="accent6">
                    <a:lumMod val="10000"/>
                  </a:schemeClr>
                </a:solidFill>
                <a:latin typeface="Book Antiqua" pitchFamily="18" charset="0"/>
              </a:rPr>
              <a:t> global </a:t>
            </a:r>
            <a:r>
              <a:rPr lang="en-US" sz="2400" i="1" dirty="0" err="1" smtClean="0">
                <a:solidFill>
                  <a:schemeClr val="accent6">
                    <a:lumMod val="10000"/>
                  </a:schemeClr>
                </a:solidFill>
                <a:latin typeface="Book Antiqua" pitchFamily="18" charset="0"/>
              </a:rPr>
              <a:t>harus</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dapat</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memutuskan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fungsi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perusahaan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itu</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sendiri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mana</a:t>
            </a:r>
            <a:r>
              <a:rPr lang="en-US" sz="2400" i="1" dirty="0" smtClean="0">
                <a:solidFill>
                  <a:schemeClr val="accent6">
                    <a:lumMod val="10000"/>
                  </a:schemeClr>
                </a:solidFill>
                <a:latin typeface="Book Antiqua" pitchFamily="18" charset="0"/>
              </a:rPr>
              <a:t> yang </a:t>
            </a:r>
            <a:r>
              <a:rPr lang="en-US" sz="2400" i="1" dirty="0" err="1" smtClean="0">
                <a:solidFill>
                  <a:schemeClr val="accent6">
                    <a:lumMod val="10000"/>
                  </a:schemeClr>
                </a:solidFill>
                <a:latin typeface="Book Antiqua" pitchFamily="18" charset="0"/>
              </a:rPr>
              <a:t>yang</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harus</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dikerjakan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dimana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sampai</a:t>
            </a:r>
            <a:r>
              <a:rPr lang="en-US" sz="2400" i="1" dirty="0" smtClean="0">
                <a:solidFill>
                  <a:schemeClr val="accent6">
                    <a:lumMod val="10000"/>
                  </a:schemeClr>
                </a:solidFill>
                <a:latin typeface="Book Antiqua" pitchFamily="18" charset="0"/>
              </a:rPr>
              <a:t> level </a:t>
            </a:r>
            <a:r>
              <a:rPr lang="en-US" sz="2400" i="1" dirty="0" err="1" smtClean="0">
                <a:solidFill>
                  <a:schemeClr val="accent6">
                    <a:lumMod val="10000"/>
                  </a:schemeClr>
                </a:solidFill>
                <a:latin typeface="Book Antiqua" pitchFamily="18" charset="0"/>
              </a:rPr>
              <a:t>mana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tingkat</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koordinasi</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dapat</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bertahan</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diantara</a:t>
            </a:r>
            <a:r>
              <a:rPr lang="en-US" sz="2400" i="1" dirty="0" smtClean="0">
                <a:solidFill>
                  <a:schemeClr val="accent6">
                    <a:lumMod val="10000"/>
                  </a:schemeClr>
                </a:solidFill>
                <a:latin typeface="Book Antiqua" pitchFamily="18" charset="0"/>
              </a:rPr>
              <a:t> </a:t>
            </a:r>
            <a:r>
              <a:rPr lang="en-US" sz="2400" i="1" dirty="0" err="1" smtClean="0">
                <a:solidFill>
                  <a:schemeClr val="accent6">
                    <a:lumMod val="10000"/>
                  </a:schemeClr>
                </a:solidFill>
                <a:latin typeface="Book Antiqua" pitchFamily="18" charset="0"/>
              </a:rPr>
              <a:t>mereka</a:t>
            </a:r>
            <a:r>
              <a:rPr lang="en-US" sz="2400" i="1" dirty="0" smtClean="0">
                <a:solidFill>
                  <a:schemeClr val="accent6">
                    <a:lumMod val="10000"/>
                  </a:schemeClr>
                </a:solidFill>
                <a:latin typeface="Book Antiqua" pitchFamily="18" charset="0"/>
              </a:rPr>
              <a:t>. </a:t>
            </a:r>
          </a:p>
        </p:txBody>
      </p:sp>
    </p:spTree>
    <p:extLst>
      <p:ext uri="{BB962C8B-B14F-4D97-AF65-F5344CB8AC3E}">
        <p14:creationId xmlns:p14="http://schemas.microsoft.com/office/powerpoint/2010/main" val="2271322268"/>
      </p:ext>
    </p:extLst>
  </p:cSld>
  <p:clrMapOvr>
    <a:masterClrMapping/>
  </p:clrMapOvr>
  <p:transition spd="slow">
    <p:pull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395288" y="357188"/>
            <a:ext cx="8248650" cy="458787"/>
          </a:xfrm>
        </p:spPr>
        <p:txBody>
          <a:bodyPr>
            <a:normAutofit fontScale="90000"/>
          </a:bodyPr>
          <a:lstStyle/>
          <a:p>
            <a:pPr eaLnBrk="1" hangingPunct="1">
              <a:defRPr/>
            </a:pPr>
            <a:r>
              <a:rPr lang="en-US" sz="2800" b="1" i="1" dirty="0" err="1" smtClean="0">
                <a:solidFill>
                  <a:schemeClr val="accent6">
                    <a:lumMod val="10000"/>
                  </a:schemeClr>
                </a:solidFill>
              </a:rPr>
              <a:t>Lokasi</a:t>
            </a:r>
            <a:r>
              <a:rPr lang="en-US" sz="2800" b="1" i="1" dirty="0" smtClean="0">
                <a:solidFill>
                  <a:schemeClr val="accent6">
                    <a:lumMod val="10000"/>
                  </a:schemeClr>
                </a:solidFill>
              </a:rPr>
              <a:t> Dan </a:t>
            </a:r>
            <a:r>
              <a:rPr lang="en-US" sz="2800" b="1" i="1" dirty="0" err="1" smtClean="0">
                <a:solidFill>
                  <a:schemeClr val="accent6">
                    <a:lumMod val="10000"/>
                  </a:schemeClr>
                </a:solidFill>
              </a:rPr>
              <a:t>Koordinasi</a:t>
            </a:r>
            <a:r>
              <a:rPr lang="en-US" sz="2800" b="1" i="1" dirty="0" smtClean="0">
                <a:solidFill>
                  <a:schemeClr val="accent6">
                    <a:lumMod val="10000"/>
                  </a:schemeClr>
                </a:solidFill>
              </a:rPr>
              <a:t> </a:t>
            </a:r>
            <a:r>
              <a:rPr lang="en-US" sz="2800" b="1" i="1" dirty="0" err="1" smtClean="0">
                <a:solidFill>
                  <a:schemeClr val="accent6">
                    <a:lumMod val="10000"/>
                  </a:schemeClr>
                </a:solidFill>
              </a:rPr>
              <a:t>Aktivitas</a:t>
            </a:r>
            <a:endParaRPr lang="en-US" sz="2800" b="1" i="1" dirty="0" smtClean="0">
              <a:solidFill>
                <a:schemeClr val="accent6">
                  <a:lumMod val="10000"/>
                </a:schemeClr>
              </a:solidFill>
            </a:endParaRPr>
          </a:p>
        </p:txBody>
      </p:sp>
      <p:sp>
        <p:nvSpPr>
          <p:cNvPr id="75779" name="Rectangle 3"/>
          <p:cNvSpPr>
            <a:spLocks noGrp="1" noChangeArrowheads="1"/>
          </p:cNvSpPr>
          <p:nvPr>
            <p:ph type="body" idx="1"/>
          </p:nvPr>
        </p:nvSpPr>
        <p:spPr>
          <a:xfrm>
            <a:off x="304800" y="1219200"/>
            <a:ext cx="8229600" cy="4525963"/>
          </a:xfrm>
        </p:spPr>
        <p:txBody>
          <a:bodyPr/>
          <a:lstStyle/>
          <a:p>
            <a:pPr eaLnBrk="1" hangingPunct="1"/>
            <a:r>
              <a:rPr lang="en-US" sz="2400" i="1" smtClean="0">
                <a:solidFill>
                  <a:srgbClr val="0070C0"/>
                </a:solidFill>
                <a:latin typeface="BudHand" pitchFamily="2" charset="0"/>
              </a:rPr>
              <a:t>Tipe fungsional aktivitas harus mempunyai bagian pembelian, bagian operasi, riset dan development, penjualan, dan pelayanan. Sebuah perusahaan multinasional harus mempunyai batasan beberapa pilihan lokasi untuk setiap kegiatan dan oleh karena itu maka harus memutuskan bentuk, jumlah dan lokasi aktivitas tersebut. Perusahaan tersebut dapat juga membagi-bagi aktivitasnya di beberapa lokasi tertentu. Contohnya untuk riset dan development akan difokuskan di satu tempat dimana dimungkinkan untuk mengendalikan semua kegiatan perusahaan.</a:t>
            </a:r>
          </a:p>
        </p:txBody>
      </p:sp>
      <p:sp>
        <p:nvSpPr>
          <p:cNvPr id="75780" name="Text Box 4"/>
          <p:cNvSpPr txBox="1">
            <a:spLocks noChangeArrowheads="1"/>
          </p:cNvSpPr>
          <p:nvPr/>
        </p:nvSpPr>
        <p:spPr bwMode="auto">
          <a:xfrm>
            <a:off x="685800" y="4572000"/>
            <a:ext cx="7543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endParaRPr lang="en-US">
              <a:latin typeface="Arial" charset="0"/>
            </a:endParaRPr>
          </a:p>
        </p:txBody>
      </p:sp>
    </p:spTree>
    <p:extLst>
      <p:ext uri="{BB962C8B-B14F-4D97-AF65-F5344CB8AC3E}">
        <p14:creationId xmlns:p14="http://schemas.microsoft.com/office/powerpoint/2010/main" val="2314968263"/>
      </p:ext>
    </p:extLst>
  </p:cSld>
  <p:clrMapOvr>
    <a:masterClrMapping/>
  </p:clrMapOvr>
  <p:transition spd="slow">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52400" y="76200"/>
            <a:ext cx="5257800" cy="304800"/>
          </a:xfrm>
        </p:spPr>
        <p:txBody>
          <a:bodyPr>
            <a:normAutofit fontScale="90000"/>
          </a:bodyPr>
          <a:lstStyle/>
          <a:p>
            <a:pPr eaLnBrk="1" hangingPunct="1">
              <a:defRPr/>
            </a:pPr>
            <a:r>
              <a:rPr lang="en-US" sz="1600" b="1" i="1" smtClean="0">
                <a:solidFill>
                  <a:srgbClr val="FF0066"/>
                </a:solidFill>
              </a:rPr>
              <a:t>Permasalahan Lokasi dan Koordinasi</a:t>
            </a:r>
          </a:p>
        </p:txBody>
      </p:sp>
      <p:sp>
        <p:nvSpPr>
          <p:cNvPr id="76803" name="Rectangle 3"/>
          <p:cNvSpPr>
            <a:spLocks noChangeArrowheads="1"/>
          </p:cNvSpPr>
          <p:nvPr/>
        </p:nvSpPr>
        <p:spPr bwMode="auto">
          <a:xfrm>
            <a:off x="2852738" y="1279525"/>
            <a:ext cx="3260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1" hangingPunct="1"/>
            <a:r>
              <a:rPr lang="en-US" sz="1600" b="1">
                <a:solidFill>
                  <a:srgbClr val="FF0066"/>
                </a:solidFill>
                <a:latin typeface="Arial Narrow" pitchFamily="34" charset="0"/>
                <a:ea typeface="Times New Roman" pitchFamily="18" charset="0"/>
                <a:cs typeface="Arial" charset="0"/>
              </a:rPr>
              <a:t>LOKASI DAN KOORDINASI AKTIVITAS</a:t>
            </a:r>
            <a:endParaRPr lang="en-US" sz="1600">
              <a:solidFill>
                <a:srgbClr val="FF0066"/>
              </a:solidFill>
              <a:latin typeface="Arial" charset="0"/>
              <a:ea typeface="Times New Roman" pitchFamily="18" charset="0"/>
              <a:cs typeface="Arial" charset="0"/>
            </a:endParaRPr>
          </a:p>
        </p:txBody>
      </p:sp>
      <p:graphicFrame>
        <p:nvGraphicFramePr>
          <p:cNvPr id="112644" name="Group 4"/>
          <p:cNvGraphicFramePr>
            <a:graphicFrameLocks noGrp="1"/>
          </p:cNvGraphicFramePr>
          <p:nvPr/>
        </p:nvGraphicFramePr>
        <p:xfrm>
          <a:off x="457200" y="1676400"/>
          <a:ext cx="8077200" cy="4972220"/>
        </p:xfrm>
        <a:graphic>
          <a:graphicData uri="http://schemas.openxmlformats.org/drawingml/2006/table">
            <a:tbl>
              <a:tblPr/>
              <a:tblGrid>
                <a:gridCol w="1958975"/>
                <a:gridCol w="2803525"/>
                <a:gridCol w="3314700"/>
              </a:tblGrid>
              <a:tr h="4586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Arial Narrow" pitchFamily="34" charset="0"/>
                          <a:ea typeface="Times New Roman" pitchFamily="18" charset="0"/>
                          <a:cs typeface="Arial" charset="0"/>
                        </a:rPr>
                        <a:t>AKTIFITAS</a:t>
                      </a:r>
                      <a:endParaRPr kumimoji="0" lang="en-US" sz="1400" b="0" i="0" u="none" strike="noStrike" cap="none" normalizeH="0" baseline="0" smtClean="0">
                        <a:ln>
                          <a:noFill/>
                        </a:ln>
                        <a:solidFill>
                          <a:schemeClr val="hlink"/>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Arial Narrow" pitchFamily="34" charset="0"/>
                          <a:ea typeface="Times New Roman" pitchFamily="18" charset="0"/>
                          <a:cs typeface="Arial" charset="0"/>
                        </a:rPr>
                        <a:t>LOKASI</a:t>
                      </a:r>
                      <a:endParaRPr kumimoji="0" lang="en-US" sz="1400" b="0" i="0" u="none" strike="noStrike" cap="none" normalizeH="0" baseline="0" smtClean="0">
                        <a:ln>
                          <a:noFill/>
                        </a:ln>
                        <a:solidFill>
                          <a:schemeClr val="hlink"/>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hlink"/>
                          </a:solidFill>
                          <a:effectLst/>
                          <a:latin typeface="Arial Narrow" pitchFamily="34" charset="0"/>
                          <a:ea typeface="Times New Roman" pitchFamily="18" charset="0"/>
                          <a:cs typeface="Arial" charset="0"/>
                        </a:rPr>
                        <a:t>KOORDINASI</a:t>
                      </a:r>
                      <a:endParaRPr kumimoji="0" lang="en-US" sz="1400" b="0" i="0" u="none" strike="noStrike" cap="none" normalizeH="0" baseline="0" smtClean="0">
                        <a:ln>
                          <a:noFill/>
                        </a:ln>
                        <a:solidFill>
                          <a:schemeClr val="hlink"/>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8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Operasi</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Lokasi dan fasilitas untuk memproduksi suatu komponen barang</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Jaringan pabrik di seluruh dunia</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715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Penjualan</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Pemilihan produk tertentu</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Negara tujuan</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Menyamakan nama diseluruh dunia</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Koordinasi penjualan secara multinasional</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Kesamaan target konsumen dan produk di        seluruh dunia</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Koordinasi harga di Negara-negara yang berbeda</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518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Pelayanan</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Lokasi untuk pengorganisasian pelayanan</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Menyamakan standar pelayanan diseluruh dunia</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1581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Research and Development</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Jumlah dan lokasi untuk melakukan riset</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Penukaran informasi untuk hasil riset</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Bertanggung jawab untuk menentukan produk yang dibutuhkan di suatu Negara</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Membuat dan memperkenalkan produk ke seluruh dunia</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94748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Pembelian</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Lokasi untuk tempat pembelian</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Mengatur pengadaan di semua lokasi</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Mengetahui kemauan pasar</a:t>
                      </a:r>
                      <a:endParaRPr kumimoji="0" lang="en-US" sz="1400" b="0" i="0" u="none" strike="noStrike" cap="none" normalizeH="0" baseline="0" smtClean="0">
                        <a:ln>
                          <a:noFill/>
                        </a:ln>
                        <a:solidFill>
                          <a:srgbClr val="3333FF"/>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tab pos="228600" algn="l"/>
                        </a:tabLst>
                      </a:pPr>
                      <a:r>
                        <a:rPr kumimoji="0" lang="en-US" sz="1400" b="0" i="0" u="none" strike="noStrike" cap="none" normalizeH="0" baseline="0" smtClean="0">
                          <a:ln>
                            <a:noFill/>
                          </a:ln>
                          <a:solidFill>
                            <a:srgbClr val="3333FF"/>
                          </a:solidFill>
                          <a:effectLst/>
                          <a:latin typeface="Arial Narrow" pitchFamily="34" charset="0"/>
                          <a:ea typeface="Times New Roman" pitchFamily="18" charset="0"/>
                          <a:cs typeface="Arial" charset="0"/>
                        </a:rPr>
                        <a:t>Mengatur pengadaan barang-barang yang sama</a:t>
                      </a:r>
                      <a:endParaRPr kumimoji="0" lang="en-US" sz="1400" b="0" i="0" u="none" strike="noStrike" cap="none" normalizeH="0" baseline="0" smtClean="0">
                        <a:ln>
                          <a:noFill/>
                        </a:ln>
                        <a:solidFill>
                          <a:srgbClr val="3333FF"/>
                        </a:solidFill>
                        <a:effectLst/>
                        <a:latin typeface="Verdana" pitchFamily="34" charset="0"/>
                        <a:ea typeface="Times New Roman" pitchFamily="18" charset="0"/>
                        <a:cs typeface="Arial" charset="0"/>
                      </a:endParaRPr>
                    </a:p>
                  </a:txBody>
                  <a:tcPr marT="45708" marB="45708"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6834" name="Text Box 34"/>
          <p:cNvSpPr txBox="1">
            <a:spLocks noChangeArrowheads="1"/>
          </p:cNvSpPr>
          <p:nvPr/>
        </p:nvSpPr>
        <p:spPr bwMode="auto">
          <a:xfrm>
            <a:off x="533400" y="533400"/>
            <a:ext cx="7315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1400">
                <a:solidFill>
                  <a:srgbClr val="6666FF"/>
                </a:solidFill>
                <a:latin typeface="Arial" charset="0"/>
              </a:rPr>
              <a:t>Tabel di bawah ini menunjukkan beberapa isu permasalahan yang terkait dengan titik kritis dimensi lokasi dan koordinasi pada rencana strategi penjualan multinasional. Tabel tersebut juga menunjukkan fungsi aktivitas dan performa perusahaan di setiap dimensi</a:t>
            </a:r>
            <a:r>
              <a:rPr lang="en-US" sz="1400">
                <a:latin typeface="Arial" charset="0"/>
              </a:rPr>
              <a:t> </a:t>
            </a:r>
          </a:p>
        </p:txBody>
      </p:sp>
    </p:spTree>
    <p:extLst>
      <p:ext uri="{BB962C8B-B14F-4D97-AF65-F5344CB8AC3E}">
        <p14:creationId xmlns:p14="http://schemas.microsoft.com/office/powerpoint/2010/main" val="29301520"/>
      </p:ext>
    </p:extLst>
  </p:cSld>
  <p:clrMapOvr>
    <a:masterClrMapping/>
  </p:clrMapOvr>
  <p:transition>
    <p:split orient="ver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0"/>
            <a:ext cx="7696200" cy="639763"/>
          </a:xfrm>
        </p:spPr>
        <p:txBody>
          <a:bodyPr/>
          <a:lstStyle/>
          <a:p>
            <a:pPr eaLnBrk="1" hangingPunct="1">
              <a:defRPr/>
            </a:pPr>
            <a:r>
              <a:rPr lang="en-US" sz="2400" b="1" i="1" smtClean="0">
                <a:solidFill>
                  <a:srgbClr val="0000CC"/>
                </a:solidFill>
              </a:rPr>
              <a:t>Kebutuhan Pasar dan Karakteristik Global</a:t>
            </a:r>
          </a:p>
        </p:txBody>
      </p:sp>
      <p:sp>
        <p:nvSpPr>
          <p:cNvPr id="77827" name="Rectangle 3"/>
          <p:cNvSpPr>
            <a:spLocks noGrp="1" noChangeArrowheads="1"/>
          </p:cNvSpPr>
          <p:nvPr>
            <p:ph type="body" idx="1"/>
          </p:nvPr>
        </p:nvSpPr>
        <p:spPr>
          <a:xfrm>
            <a:off x="457200" y="884238"/>
            <a:ext cx="8229600" cy="4525962"/>
          </a:xfrm>
        </p:spPr>
        <p:txBody>
          <a:bodyPr/>
          <a:lstStyle/>
          <a:p>
            <a:pPr eaLnBrk="1" hangingPunct="1">
              <a:lnSpc>
                <a:spcPct val="80000"/>
              </a:lnSpc>
              <a:buFontTx/>
              <a:buNone/>
            </a:pPr>
            <a:r>
              <a:rPr lang="en-US" sz="2400" smtClean="0"/>
              <a:t>		</a:t>
            </a:r>
            <a:r>
              <a:rPr lang="en-US" sz="2400" smtClean="0">
                <a:solidFill>
                  <a:srgbClr val="1C1C1C"/>
                </a:solidFill>
              </a:rPr>
              <a:t>Sebuah perusahaan harus dapat berpegang pada dua hal : “penerimaan konsumen untuk produk mereka dan seberapa tinggi produk tersebut dapat diterima oleh kalangan pasar” Seperti table di bawah ini, menunjukkan semua pasar dapat menjadi satu kesatuan dari pasar tertentu dimana untuk suatu produk tertentu dapat dinikmati juga oleh konsumen lain dengan cara market by market. Contohnya film berwarna dan petrochemicals, sementara untuk boneka dan toilet sebagai contoh yang baik untuk produk tambahan untuk pilihan </a:t>
            </a:r>
          </a:p>
        </p:txBody>
      </p:sp>
      <p:sp>
        <p:nvSpPr>
          <p:cNvPr id="115716" name="Text Box 4"/>
          <p:cNvSpPr txBox="1">
            <a:spLocks noChangeArrowheads="1"/>
          </p:cNvSpPr>
          <p:nvPr/>
        </p:nvSpPr>
        <p:spPr bwMode="auto">
          <a:xfrm>
            <a:off x="755650" y="4437063"/>
            <a:ext cx="7620000" cy="1917700"/>
          </a:xfrm>
          <a:prstGeom prst="rect">
            <a:avLst/>
          </a:prstGeom>
          <a:noFill/>
          <a:ln w="9525">
            <a:noFill/>
            <a:miter lim="800000"/>
            <a:headEnd/>
            <a:tailEnd/>
          </a:ln>
          <a:effectLst/>
        </p:spPr>
        <p:txBody>
          <a:bodyPr>
            <a:spAutoFit/>
          </a:bodyPr>
          <a:lstStyle/>
          <a:p>
            <a:pPr eaLnBrk="1" hangingPunct="1">
              <a:spcBef>
                <a:spcPct val="50000"/>
              </a:spcBef>
              <a:defRPr/>
            </a:pPr>
            <a:r>
              <a:rPr lang="en-US" sz="2400">
                <a:solidFill>
                  <a:srgbClr val="1C1C1C"/>
                </a:solidFill>
                <a:effectLst>
                  <a:outerShdw blurRad="38100" dist="38100" dir="2700000" algn="tl">
                    <a:srgbClr val="C0C0C0"/>
                  </a:outerShdw>
                </a:effectLst>
                <a:latin typeface="Arial" charset="0"/>
              </a:rPr>
              <a:t>Tabel dibawah ini juga menunjukkan bagaimana 2 dimensi dapat dikombinasi menjadi satu untuk memungkinkan keseragaman baik dari sisi kebutuhan konsumen dan tingkat rata-rata produk tambahan baru. </a:t>
            </a:r>
          </a:p>
        </p:txBody>
      </p:sp>
      <p:sp>
        <p:nvSpPr>
          <p:cNvPr id="77829" name="AutoShape 5"/>
          <p:cNvSpPr>
            <a:spLocks noChangeArrowheads="1"/>
          </p:cNvSpPr>
          <p:nvPr/>
        </p:nvSpPr>
        <p:spPr bwMode="auto">
          <a:xfrm>
            <a:off x="7391400" y="5943600"/>
            <a:ext cx="1295400" cy="381000"/>
          </a:xfrm>
          <a:prstGeom prst="curvedDownArrow">
            <a:avLst>
              <a:gd name="adj1" fmla="val 68000"/>
              <a:gd name="adj2" fmla="val 136000"/>
              <a:gd name="adj3" fmla="val 33333"/>
            </a:avLst>
          </a:prstGeom>
          <a:solidFill>
            <a:schemeClr val="accent1"/>
          </a:solidFill>
          <a:ln w="9525">
            <a:solidFill>
              <a:schemeClr val="tx1"/>
            </a:solidFill>
            <a:miter lim="800000"/>
            <a:headEnd/>
            <a:tailEnd/>
          </a:ln>
        </p:spPr>
        <p:txBody>
          <a:bodyPr wrap="none" anchor="ctr"/>
          <a:lstStyle/>
          <a:p>
            <a:pPr algn="ctr"/>
            <a:endParaRPr lang="en-US"/>
          </a:p>
        </p:txBody>
      </p:sp>
      <p:sp>
        <p:nvSpPr>
          <p:cNvPr id="77830" name="Text Box 6"/>
          <p:cNvSpPr txBox="1">
            <a:spLocks noChangeArrowheads="1"/>
          </p:cNvSpPr>
          <p:nvPr/>
        </p:nvSpPr>
        <p:spPr bwMode="auto">
          <a:xfrm>
            <a:off x="6172200" y="6248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400">
                <a:solidFill>
                  <a:srgbClr val="FF3300"/>
                </a:solidFill>
                <a:latin typeface="Comic Sans MS" pitchFamily="66" charset="0"/>
              </a:rPr>
              <a:t>lanjutan</a:t>
            </a:r>
          </a:p>
        </p:txBody>
      </p:sp>
    </p:spTree>
    <p:extLst>
      <p:ext uri="{BB962C8B-B14F-4D97-AF65-F5344CB8AC3E}">
        <p14:creationId xmlns:p14="http://schemas.microsoft.com/office/powerpoint/2010/main" val="1959819682"/>
      </p:ext>
    </p:extLst>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04800" y="669925"/>
            <a:ext cx="44180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2000" b="1">
                <a:latin typeface="Arial Narrow" pitchFamily="34" charset="0"/>
                <a:ea typeface="Times New Roman" pitchFamily="18" charset="0"/>
                <a:cs typeface="Arial" charset="0"/>
              </a:rPr>
              <a:t>Kebutuhan Pasar dan Karakteristik Produk</a:t>
            </a:r>
            <a:endParaRPr lang="en-US" sz="2000">
              <a:latin typeface="Arial" charset="0"/>
              <a:ea typeface="Times New Roman" pitchFamily="18" charset="0"/>
              <a:cs typeface="Arial" charset="0"/>
            </a:endParaRPr>
          </a:p>
          <a:p>
            <a:endParaRPr lang="en-US" sz="2000">
              <a:latin typeface="Arial" charset="0"/>
              <a:ea typeface="Times New Roman" pitchFamily="18" charset="0"/>
              <a:cs typeface="Arial" charset="0"/>
            </a:endParaRPr>
          </a:p>
        </p:txBody>
      </p:sp>
      <p:graphicFrame>
        <p:nvGraphicFramePr>
          <p:cNvPr id="1026" name="Object 3"/>
          <p:cNvGraphicFramePr>
            <a:graphicFrameLocks noChangeAspect="1"/>
          </p:cNvGraphicFramePr>
          <p:nvPr/>
        </p:nvGraphicFramePr>
        <p:xfrm>
          <a:off x="228600" y="1295400"/>
          <a:ext cx="8763000" cy="5029200"/>
        </p:xfrm>
        <a:graphic>
          <a:graphicData uri="http://schemas.openxmlformats.org/presentationml/2006/ole">
            <mc:AlternateContent xmlns:mc="http://schemas.openxmlformats.org/markup-compatibility/2006">
              <mc:Choice xmlns:v="urn:schemas-microsoft-com:vml" Requires="v">
                <p:oleObj spid="_x0000_s1026" name="Worksheet" r:id="rId4" imgW="5143500" imgH="3571951" progId="Excel.Sheet.8">
                  <p:embed/>
                </p:oleObj>
              </mc:Choice>
              <mc:Fallback>
                <p:oleObj name="Worksheet" r:id="rId4" imgW="5143500" imgH="357195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29540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8" name="AutoShape 4"/>
          <p:cNvSpPr>
            <a:spLocks noChangeArrowheads="1"/>
          </p:cNvSpPr>
          <p:nvPr/>
        </p:nvSpPr>
        <p:spPr bwMode="auto">
          <a:xfrm>
            <a:off x="304800" y="228600"/>
            <a:ext cx="914400" cy="304800"/>
          </a:xfrm>
          <a:prstGeom prst="curvedDownArrow">
            <a:avLst>
              <a:gd name="adj1" fmla="val 60000"/>
              <a:gd name="adj2" fmla="val 120000"/>
              <a:gd name="adj3" fmla="val 33333"/>
            </a:avLst>
          </a:prstGeom>
          <a:solidFill>
            <a:schemeClr val="accent1"/>
          </a:solidFill>
          <a:ln w="9525">
            <a:solidFill>
              <a:schemeClr val="tx1"/>
            </a:solidFill>
            <a:miter lim="800000"/>
            <a:headEnd/>
            <a:tailEnd/>
          </a:ln>
        </p:spPr>
        <p:txBody>
          <a:bodyPr wrap="none" anchor="ctr"/>
          <a:lstStyle/>
          <a:p>
            <a:pPr algn="ctr"/>
            <a:endParaRPr lang="en-US"/>
          </a:p>
        </p:txBody>
      </p:sp>
      <p:sp>
        <p:nvSpPr>
          <p:cNvPr id="1029" name="Text Box 5"/>
          <p:cNvSpPr txBox="1">
            <a:spLocks noChangeArrowheads="1"/>
          </p:cNvSpPr>
          <p:nvPr/>
        </p:nvSpPr>
        <p:spPr bwMode="auto">
          <a:xfrm>
            <a:off x="1219200" y="76200"/>
            <a:ext cx="1905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000">
                <a:solidFill>
                  <a:srgbClr val="FF3300"/>
                </a:solidFill>
                <a:latin typeface="Arial" charset="0"/>
              </a:rPr>
              <a:t>LANJUTAN</a:t>
            </a:r>
          </a:p>
        </p:txBody>
      </p:sp>
    </p:spTree>
    <p:extLst>
      <p:ext uri="{BB962C8B-B14F-4D97-AF65-F5344CB8AC3E}">
        <p14:creationId xmlns:p14="http://schemas.microsoft.com/office/powerpoint/2010/main" val="1126821686"/>
      </p:ext>
    </p:extLst>
  </p:cSld>
  <p:clrMapOvr>
    <a:masterClrMapping/>
  </p:clrMapOvr>
  <p:transition>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116013" y="620713"/>
            <a:ext cx="3886200" cy="228600"/>
          </a:xfrm>
        </p:spPr>
        <p:txBody>
          <a:bodyPr>
            <a:normAutofit fontScale="90000"/>
          </a:bodyPr>
          <a:lstStyle/>
          <a:p>
            <a:pPr eaLnBrk="1" hangingPunct="1">
              <a:defRPr/>
            </a:pPr>
            <a:r>
              <a:rPr lang="en-US" sz="2000" b="1" i="1" smtClean="0">
                <a:solidFill>
                  <a:srgbClr val="3333FF"/>
                </a:solidFill>
              </a:rPr>
              <a:t>Strategi Internasional</a:t>
            </a:r>
            <a:r>
              <a:rPr lang="en-US" sz="4000" smtClean="0">
                <a:solidFill>
                  <a:srgbClr val="3333FF"/>
                </a:solidFill>
              </a:rPr>
              <a:t> </a:t>
            </a:r>
          </a:p>
        </p:txBody>
      </p:sp>
      <p:sp>
        <p:nvSpPr>
          <p:cNvPr id="78851" name="Rectangle 3"/>
          <p:cNvSpPr>
            <a:spLocks noGrp="1" noChangeArrowheads="1"/>
          </p:cNvSpPr>
          <p:nvPr>
            <p:ph type="body" idx="1"/>
          </p:nvPr>
        </p:nvSpPr>
        <p:spPr>
          <a:xfrm>
            <a:off x="304800" y="990600"/>
            <a:ext cx="8077200" cy="1447800"/>
          </a:xfrm>
        </p:spPr>
        <p:txBody>
          <a:bodyPr/>
          <a:lstStyle/>
          <a:p>
            <a:pPr eaLnBrk="1" hangingPunct="1">
              <a:lnSpc>
                <a:spcPct val="90000"/>
              </a:lnSpc>
              <a:buFontTx/>
              <a:buNone/>
            </a:pPr>
            <a:r>
              <a:rPr lang="en-US" sz="1800" smtClean="0"/>
              <a:t>	</a:t>
            </a:r>
            <a:r>
              <a:rPr lang="en-US" sz="1800" smtClean="0">
                <a:solidFill>
                  <a:srgbClr val="990033"/>
                </a:solidFill>
              </a:rPr>
              <a:t>Tabel dibawah ini menunjukkkan strategi dasar dari perusahaan multinasional dari pertimbangan dimensi lokasi dan koordinasi. Rendahnya koordinasi dan penyebaran geografik aktivitas secara tidak langsung akan mempengaruhi operasi serta strategi bagi Negara yang dituju perusahaan tersebut</a:t>
            </a:r>
            <a:r>
              <a:rPr lang="en-US" sz="1800" smtClean="0"/>
              <a:t>.</a:t>
            </a:r>
          </a:p>
        </p:txBody>
      </p:sp>
      <p:sp>
        <p:nvSpPr>
          <p:cNvPr id="78852" name="Text Box 4"/>
          <p:cNvSpPr txBox="1">
            <a:spLocks noChangeArrowheads="1"/>
          </p:cNvSpPr>
          <p:nvPr/>
        </p:nvSpPr>
        <p:spPr bwMode="auto">
          <a:xfrm>
            <a:off x="762000" y="3476625"/>
            <a:ext cx="10668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1600" b="1">
                <a:latin typeface="Arial Narrow" pitchFamily="34" charset="0"/>
                <a:cs typeface="Times New Roman" pitchFamily="18" charset="0"/>
              </a:rPr>
              <a:t>Aktivitas</a:t>
            </a:r>
            <a:endParaRPr lang="en-US" sz="1600">
              <a:latin typeface="Times New Roman" pitchFamily="18" charset="0"/>
              <a:cs typeface="Times New Roman" pitchFamily="18" charset="0"/>
            </a:endParaRPr>
          </a:p>
          <a:p>
            <a:pPr algn="ctr"/>
            <a:r>
              <a:rPr lang="en-US" sz="1600" b="1">
                <a:latin typeface="Arial Narrow" pitchFamily="34" charset="0"/>
                <a:cs typeface="Times New Roman" pitchFamily="18" charset="0"/>
              </a:rPr>
              <a:t>Dalam Koordinasi</a:t>
            </a:r>
            <a:endParaRPr lang="en-US" sz="1600">
              <a:latin typeface="Arial" charset="0"/>
            </a:endParaRPr>
          </a:p>
        </p:txBody>
      </p:sp>
      <p:sp>
        <p:nvSpPr>
          <p:cNvPr id="78853" name="Text Box 5"/>
          <p:cNvSpPr txBox="1">
            <a:spLocks noChangeArrowheads="1"/>
          </p:cNvSpPr>
          <p:nvPr/>
        </p:nvSpPr>
        <p:spPr bwMode="auto">
          <a:xfrm>
            <a:off x="762000" y="2786063"/>
            <a:ext cx="914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en-US" sz="1600" b="1">
                <a:latin typeface="Arial Narrow" pitchFamily="34" charset="0"/>
                <a:cs typeface="Times New Roman" pitchFamily="18" charset="0"/>
              </a:rPr>
              <a:t>Tinggi</a:t>
            </a:r>
            <a:endParaRPr lang="en-US" sz="1600">
              <a:latin typeface="Times New Roman" pitchFamily="18" charset="0"/>
              <a:cs typeface="Times New Roman" pitchFamily="18" charset="0"/>
            </a:endParaRPr>
          </a:p>
          <a:p>
            <a:endParaRPr lang="en-US" sz="1600">
              <a:latin typeface="Arial" charset="0"/>
            </a:endParaRPr>
          </a:p>
        </p:txBody>
      </p:sp>
      <p:sp>
        <p:nvSpPr>
          <p:cNvPr id="78854" name="Text Box 6"/>
          <p:cNvSpPr txBox="1">
            <a:spLocks noChangeArrowheads="1"/>
          </p:cNvSpPr>
          <p:nvPr/>
        </p:nvSpPr>
        <p:spPr bwMode="auto">
          <a:xfrm>
            <a:off x="838200" y="4724400"/>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r>
              <a:rPr lang="en-US" sz="1600" b="1">
                <a:latin typeface="Arial Narrow" pitchFamily="34" charset="0"/>
                <a:cs typeface="Times New Roman" pitchFamily="18" charset="0"/>
              </a:rPr>
              <a:t>Rendah</a:t>
            </a:r>
            <a:endParaRPr lang="en-US" sz="1600">
              <a:latin typeface="Arial" charset="0"/>
            </a:endParaRPr>
          </a:p>
        </p:txBody>
      </p:sp>
      <p:sp>
        <p:nvSpPr>
          <p:cNvPr id="78855" name="Rectangle 7"/>
          <p:cNvSpPr>
            <a:spLocks noChangeArrowheads="1"/>
          </p:cNvSpPr>
          <p:nvPr/>
        </p:nvSpPr>
        <p:spPr bwMode="auto">
          <a:xfrm>
            <a:off x="3276600" y="2254250"/>
            <a:ext cx="21034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b="1">
                <a:latin typeface="Arial Narrow" pitchFamily="34" charset="0"/>
                <a:ea typeface="Times New Roman" pitchFamily="18" charset="0"/>
                <a:cs typeface="Arial" charset="0"/>
              </a:rPr>
              <a:t>Strategi Internasional</a:t>
            </a:r>
            <a:endParaRPr lang="en-US">
              <a:latin typeface="Arial" charset="0"/>
              <a:ea typeface="Times New Roman" pitchFamily="18" charset="0"/>
              <a:cs typeface="Arial" charset="0"/>
            </a:endParaRPr>
          </a:p>
          <a:p>
            <a:endParaRPr lang="en-US">
              <a:latin typeface="Arial" charset="0"/>
              <a:ea typeface="Times New Roman" pitchFamily="18" charset="0"/>
              <a:cs typeface="Arial" charset="0"/>
            </a:endParaRPr>
          </a:p>
        </p:txBody>
      </p:sp>
      <p:sp>
        <p:nvSpPr>
          <p:cNvPr id="78856" name="Rectangle 8"/>
          <p:cNvSpPr>
            <a:spLocks noChangeArrowheads="1"/>
          </p:cNvSpPr>
          <p:nvPr/>
        </p:nvSpPr>
        <p:spPr bwMode="auto">
          <a:xfrm>
            <a:off x="1744663" y="1966913"/>
            <a:ext cx="108267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endParaRPr lang="en-US"/>
          </a:p>
        </p:txBody>
      </p:sp>
      <p:graphicFrame>
        <p:nvGraphicFramePr>
          <p:cNvPr id="117769" name="Group 9"/>
          <p:cNvGraphicFramePr>
            <a:graphicFrameLocks noGrp="1"/>
          </p:cNvGraphicFramePr>
          <p:nvPr/>
        </p:nvGraphicFramePr>
        <p:xfrm>
          <a:off x="1981200" y="2774950"/>
          <a:ext cx="5791200" cy="3473450"/>
        </p:xfrm>
        <a:graphic>
          <a:graphicData uri="http://schemas.openxmlformats.org/drawingml/2006/table">
            <a:tbl>
              <a:tblPr/>
              <a:tblGrid>
                <a:gridCol w="2895600"/>
                <a:gridCol w="2895600"/>
              </a:tblGrid>
              <a:tr h="1076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rPr>
                        <a:t>High Foreign</a:t>
                      </a:r>
                      <a:r>
                        <a:rPr kumimoji="0" lang="en-US" sz="1400" b="1" i="0" u="none" strike="noStrike" cap="none" normalizeH="0" baseline="0" smtClean="0">
                          <a:ln>
                            <a:noFill/>
                          </a:ln>
                          <a:solidFill>
                            <a:schemeClr val="tx1"/>
                          </a:solidFill>
                          <a:effectLst/>
                          <a:latin typeface="Arial Narrow" pitchFamily="34" charset="0"/>
                          <a:cs typeface="Arial" charset="0"/>
                        </a:rPr>
                        <a:t>Investment with extensive coordination among subsidiaries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Arial" charset="0"/>
                        </a:rPr>
                        <a:t>Global strategy</a:t>
                      </a:r>
                      <a:endParaRPr kumimoji="0" lang="en-US" sz="14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09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cs typeface="Arial" charset="0"/>
                        </a:rPr>
                        <a:t>Country-centered strategy by multinationals with a number of domestic firms operating in only one country</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Arial" charset="0"/>
                        </a:rPr>
                        <a:t>Export-based strategy with decentralized marketing</a:t>
                      </a:r>
                      <a:endParaRPr kumimoji="0" lang="en-US" sz="14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87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Arial" charset="0"/>
                        </a:rPr>
                        <a:t>Geographically</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Arial" charset="0"/>
                        </a:rPr>
                        <a:t>Dispersed</a:t>
                      </a:r>
                      <a:endParaRPr kumimoji="0" lang="en-US" sz="14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Arial" charset="0"/>
                        </a:rPr>
                        <a:t>Geographically</a:t>
                      </a:r>
                      <a:endParaRPr kumimoji="0" lang="en-US" sz="1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Times New Roman" pitchFamily="18" charset="0"/>
                          <a:cs typeface="Arial" charset="0"/>
                        </a:rPr>
                        <a:t>Concentrated</a:t>
                      </a:r>
                      <a:endParaRPr kumimoji="0" lang="en-US" sz="1400" b="0" i="0" u="none" strike="noStrike" cap="none" normalizeH="0" baseline="0" smtClean="0">
                        <a:ln>
                          <a:noFill/>
                        </a:ln>
                        <a:solidFill>
                          <a:schemeClr val="tx1"/>
                        </a:solidFill>
                        <a:effectLst/>
                        <a:latin typeface="Verdana" pitchFamily="34" charset="0"/>
                        <a:ea typeface="Times New Roman" pitchFamily="18" charset="0"/>
                        <a:cs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8874" name="Text Box 26"/>
          <p:cNvSpPr txBox="1">
            <a:spLocks noChangeArrowheads="1"/>
          </p:cNvSpPr>
          <p:nvPr/>
        </p:nvSpPr>
        <p:spPr bwMode="auto">
          <a:xfrm>
            <a:off x="3810000" y="6457950"/>
            <a:ext cx="2209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1600" b="1">
                <a:latin typeface="Arial Narrow" pitchFamily="34" charset="0"/>
              </a:rPr>
              <a:t>Location of Activities</a:t>
            </a:r>
            <a:endParaRPr lang="en-US" sz="1600">
              <a:latin typeface="Arial" charset="0"/>
            </a:endParaRPr>
          </a:p>
        </p:txBody>
      </p:sp>
    </p:spTree>
    <p:extLst>
      <p:ext uri="{BB962C8B-B14F-4D97-AF65-F5344CB8AC3E}">
        <p14:creationId xmlns:p14="http://schemas.microsoft.com/office/powerpoint/2010/main" val="3406692493"/>
      </p:ext>
    </p:extLst>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42913" y="103188"/>
            <a:ext cx="8243887" cy="1039812"/>
          </a:xfrm>
        </p:spPr>
        <p:txBody>
          <a:bodyPr/>
          <a:lstStyle/>
          <a:p>
            <a:pPr eaLnBrk="1" hangingPunct="1">
              <a:defRPr/>
            </a:pPr>
            <a:r>
              <a:rPr lang="en-US" sz="2000" b="1" dirty="0" smtClean="0">
                <a:solidFill>
                  <a:schemeClr val="accent6">
                    <a:lumMod val="10000"/>
                  </a:schemeClr>
                </a:solidFill>
                <a:latin typeface="Book Antiqua" pitchFamily="18" charset="0"/>
              </a:rPr>
              <a:t>BERBAGAI STRATEGI KOMPETITIF PERUSAHAAN PADA PASAR LUAR NEGER</a:t>
            </a:r>
            <a:r>
              <a:rPr lang="en-US" sz="2000" b="1" dirty="0" smtClean="0">
                <a:solidFill>
                  <a:srgbClr val="3333FF"/>
                </a:solidFill>
                <a:latin typeface="Comic Sans MS" pitchFamily="66" charset="0"/>
              </a:rPr>
              <a:t>I</a:t>
            </a:r>
          </a:p>
        </p:txBody>
      </p:sp>
      <p:sp>
        <p:nvSpPr>
          <p:cNvPr id="79875" name="Rectangle 3"/>
          <p:cNvSpPr>
            <a:spLocks noGrp="1" noChangeArrowheads="1"/>
          </p:cNvSpPr>
          <p:nvPr>
            <p:ph type="body" idx="1"/>
          </p:nvPr>
        </p:nvSpPr>
        <p:spPr>
          <a:xfrm>
            <a:off x="609600" y="1219200"/>
            <a:ext cx="8105775" cy="5067300"/>
          </a:xfrm>
        </p:spPr>
        <p:txBody>
          <a:bodyPr/>
          <a:lstStyle/>
          <a:p>
            <a:pPr eaLnBrk="1" hangingPunct="1">
              <a:buFontTx/>
              <a:buNone/>
            </a:pPr>
            <a:r>
              <a:rPr lang="en-US" smtClean="0"/>
              <a:t>	</a:t>
            </a:r>
            <a:r>
              <a:rPr lang="en-US" sz="2000" smtClean="0"/>
              <a:t>Perusahaan yang memilih untuk mengikuti arus globalisasi harus memiliki strategi. Dan hal tersebut dapat dikategorikan sesuai dengan tingkat kompleksitas (kesulitan) dari tiap pasar luar negeri dan juga dari perbedaan produk perusahaan itu (lihat table 5.15). Kompleksitas akan menghubungkan sejumlah factor kesuksesan yang dibutuhkan di arena yang semakin kompetitif. Perbedaan dan ragam produk sebagai variabel kedua akan menghubungkan dengan luasnya jalur bisnis. Semakin banyak perusahaan tersebut menawarkan suatu bisnis, maka semakin tinggi pula perbedaan tersebut. </a:t>
            </a:r>
          </a:p>
          <a:p>
            <a:pPr eaLnBrk="1" hangingPunct="1">
              <a:buFontTx/>
              <a:buNone/>
            </a:pPr>
            <a:r>
              <a:rPr lang="en-US" sz="2000" smtClean="0"/>
              <a:t>	Dua hal tersebut, kempleksitas dan perbedaan adalah rangkaian pilihan strategis. Apabila satu perusahaan dapat menggabungkan kedua hal tersebut, maka akan timbul banyak sekali pilihan aksi di pasar. </a:t>
            </a:r>
          </a:p>
        </p:txBody>
      </p:sp>
    </p:spTree>
    <p:extLst>
      <p:ext uri="{BB962C8B-B14F-4D97-AF65-F5344CB8AC3E}">
        <p14:creationId xmlns:p14="http://schemas.microsoft.com/office/powerpoint/2010/main" val="3743662692"/>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42913" y="103188"/>
            <a:ext cx="4275137" cy="560387"/>
          </a:xfrm>
        </p:spPr>
        <p:txBody>
          <a:bodyPr/>
          <a:lstStyle/>
          <a:p>
            <a:pPr eaLnBrk="1" hangingPunct="1">
              <a:defRPr/>
            </a:pPr>
            <a:r>
              <a:rPr lang="en-US" sz="2400" b="1" i="1" smtClean="0">
                <a:solidFill>
                  <a:srgbClr val="FF0066"/>
                </a:solidFill>
              </a:rPr>
              <a:t>Tempat Tujuan Ekspor</a:t>
            </a:r>
          </a:p>
        </p:txBody>
      </p:sp>
      <p:sp>
        <p:nvSpPr>
          <p:cNvPr id="81923" name="Rectangle 3"/>
          <p:cNvSpPr>
            <a:spLocks noGrp="1" noChangeArrowheads="1"/>
          </p:cNvSpPr>
          <p:nvPr>
            <p:ph type="body" idx="1"/>
          </p:nvPr>
        </p:nvSpPr>
        <p:spPr>
          <a:xfrm>
            <a:off x="457200" y="990600"/>
            <a:ext cx="8229600" cy="4525963"/>
          </a:xfrm>
        </p:spPr>
        <p:txBody>
          <a:bodyPr/>
          <a:lstStyle/>
          <a:p>
            <a:pPr eaLnBrk="1" hangingPunct="1">
              <a:lnSpc>
                <a:spcPct val="80000"/>
              </a:lnSpc>
              <a:buFontTx/>
              <a:buNone/>
              <a:defRPr/>
            </a:pPr>
            <a:r>
              <a:rPr lang="en-US" sz="1000" dirty="0" smtClean="0"/>
              <a:t>	</a:t>
            </a:r>
            <a:r>
              <a:rPr lang="en-US" sz="1800" dirty="0" err="1" smtClean="0">
                <a:solidFill>
                  <a:schemeClr val="accent6">
                    <a:lumMod val="10000"/>
                  </a:schemeClr>
                </a:solidFill>
                <a:latin typeface="Britannic Bold" pitchFamily="34" charset="0"/>
              </a:rPr>
              <a:t>Tujuan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utama</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pasar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untuk</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suatu</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perusahaan</a:t>
            </a:r>
            <a:r>
              <a:rPr lang="en-US" sz="1800" dirty="0" smtClean="0">
                <a:solidFill>
                  <a:schemeClr val="accent6">
                    <a:lumMod val="10000"/>
                  </a:schemeClr>
                </a:solidFill>
                <a:latin typeface="Britannic Bold" pitchFamily="34" charset="0"/>
              </a:rPr>
              <a:t> yang </a:t>
            </a:r>
            <a:r>
              <a:rPr lang="en-US" sz="1800" dirty="0" err="1" smtClean="0">
                <a:solidFill>
                  <a:schemeClr val="accent6">
                    <a:lumMod val="10000"/>
                  </a:schemeClr>
                </a:solidFill>
                <a:latin typeface="Britannic Bold" pitchFamily="34" charset="0"/>
              </a:rPr>
              <a:t>menginginkan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pasar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ekspor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adalah</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untuk</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memodifikasi</a:t>
            </a:r>
            <a:r>
              <a:rPr lang="en-US" sz="1800" dirty="0" smtClean="0">
                <a:solidFill>
                  <a:schemeClr val="accent6">
                    <a:lumMod val="10000"/>
                  </a:schemeClr>
                </a:solidFill>
                <a:latin typeface="Britannic Bold" pitchFamily="34" charset="0"/>
              </a:rPr>
              <a:t> performance </a:t>
            </a:r>
            <a:r>
              <a:rPr lang="en-US" sz="1800" dirty="0" err="1" smtClean="0">
                <a:solidFill>
                  <a:schemeClr val="accent6">
                    <a:lumMod val="10000"/>
                  </a:schemeClr>
                </a:solidFill>
                <a:latin typeface="Britannic Bold" pitchFamily="34" charset="0"/>
              </a:rPr>
              <a:t>suatu</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produk</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tertentu</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atau</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ukuran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karakteristik</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untuk</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bertemu</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dengan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pasar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luar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negeri</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Dengan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menggabungkan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kombinasi</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antara</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pasar</a:t>
            </a:r>
            <a:r>
              <a:rPr lang="en-US" sz="1800" dirty="0" smtClean="0">
                <a:solidFill>
                  <a:schemeClr val="accent6">
                    <a:lumMod val="10000"/>
                  </a:schemeClr>
                </a:solidFill>
                <a:latin typeface="Britannic Bold" pitchFamily="34" charset="0"/>
              </a:rPr>
              <a:t> US </a:t>
            </a:r>
            <a:r>
              <a:rPr lang="en-US" sz="1800" dirty="0" err="1" smtClean="0">
                <a:solidFill>
                  <a:schemeClr val="accent6">
                    <a:lumMod val="10000"/>
                  </a:schemeClr>
                </a:solidFill>
                <a:latin typeface="Britannic Bold" pitchFamily="34" charset="0"/>
              </a:rPr>
              <a:t>dan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pasar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luar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negeri</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akan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melambankan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dan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membosankan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Akan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tetapi</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sejumlah</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teknik</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ekspansi</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membuktikan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beberapa</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perusahaan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di</a:t>
            </a:r>
            <a:r>
              <a:rPr lang="en-US" sz="1800" dirty="0" smtClean="0">
                <a:solidFill>
                  <a:schemeClr val="accent6">
                    <a:lumMod val="10000"/>
                  </a:schemeClr>
                </a:solidFill>
                <a:latin typeface="Britannic Bold" pitchFamily="34" charset="0"/>
              </a:rPr>
              <a:t> US </a:t>
            </a:r>
            <a:r>
              <a:rPr lang="en-US" sz="1800" dirty="0" err="1" smtClean="0">
                <a:solidFill>
                  <a:schemeClr val="accent6">
                    <a:lumMod val="10000"/>
                  </a:schemeClr>
                </a:solidFill>
                <a:latin typeface="Britannic Bold" pitchFamily="34" charset="0"/>
              </a:rPr>
              <a:t>dapat</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mengambil</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beberapa</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kesempatan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dilingkungan</a:t>
            </a:r>
            <a:r>
              <a:rPr lang="en-US" sz="1800" dirty="0" smtClean="0">
                <a:solidFill>
                  <a:schemeClr val="accent6">
                    <a:lumMod val="10000"/>
                  </a:schemeClr>
                </a:solidFill>
                <a:latin typeface="Britannic Bold" pitchFamily="34" charset="0"/>
              </a:rPr>
              <a:t> yang </a:t>
            </a:r>
            <a:r>
              <a:rPr lang="en-US" sz="1800" dirty="0" err="1" smtClean="0">
                <a:solidFill>
                  <a:schemeClr val="accent6">
                    <a:lumMod val="10000"/>
                  </a:schemeClr>
                </a:solidFill>
                <a:latin typeface="Britannic Bold" pitchFamily="34" charset="0"/>
              </a:rPr>
              <a:t>baru</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Sebagai</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contoh</a:t>
            </a:r>
            <a:r>
              <a:rPr lang="en-US" sz="1800" dirty="0" smtClean="0">
                <a:solidFill>
                  <a:schemeClr val="accent6">
                    <a:lumMod val="10000"/>
                  </a:schemeClr>
                </a:solidFill>
                <a:latin typeface="Britannic Bold" pitchFamily="34" charset="0"/>
              </a:rPr>
              <a:t> N.V. Philips </a:t>
            </a:r>
            <a:r>
              <a:rPr lang="en-US" sz="1800" dirty="0" err="1" smtClean="0">
                <a:solidFill>
                  <a:schemeClr val="accent6">
                    <a:lumMod val="10000"/>
                  </a:schemeClr>
                </a:solidFill>
                <a:latin typeface="Britannic Bold" pitchFamily="34" charset="0"/>
              </a:rPr>
              <a:t>dan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beberapa</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perusahaan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kompetitor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saingan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dari</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Jepang</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seperti</a:t>
            </a:r>
            <a:r>
              <a:rPr lang="en-US" sz="1800" dirty="0" smtClean="0">
                <a:solidFill>
                  <a:schemeClr val="accent6">
                    <a:lumMod val="10000"/>
                  </a:schemeClr>
                </a:solidFill>
                <a:latin typeface="Britannic Bold" pitchFamily="34" charset="0"/>
              </a:rPr>
              <a:t> Sony </a:t>
            </a:r>
            <a:r>
              <a:rPr lang="en-US" sz="1800" dirty="0" err="1" smtClean="0">
                <a:solidFill>
                  <a:schemeClr val="accent6">
                    <a:lumMod val="10000"/>
                  </a:schemeClr>
                </a:solidFill>
                <a:latin typeface="Britannic Bold" pitchFamily="34" charset="0"/>
              </a:rPr>
              <a:t>dan</a:t>
            </a:r>
            <a:r>
              <a:rPr lang="en-US" sz="1800" dirty="0" smtClean="0">
                <a:solidFill>
                  <a:schemeClr val="accent6">
                    <a:lumMod val="10000"/>
                  </a:schemeClr>
                </a:solidFill>
                <a:latin typeface="Britannic Bold" pitchFamily="34" charset="0"/>
              </a:rPr>
              <a:t> Matsushita </a:t>
            </a:r>
            <a:r>
              <a:rPr lang="en-US" sz="1800" dirty="0" err="1" smtClean="0">
                <a:solidFill>
                  <a:schemeClr val="accent6">
                    <a:lumMod val="10000"/>
                  </a:schemeClr>
                </a:solidFill>
                <a:latin typeface="Britannic Bold" pitchFamily="34" charset="0"/>
              </a:rPr>
              <a:t>bekerjasama</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untuk</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mengejar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kalangan</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pasar</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mereka</a:t>
            </a:r>
            <a:r>
              <a:rPr lang="en-US" sz="1800" dirty="0" smtClean="0">
                <a:solidFill>
                  <a:schemeClr val="accent6">
                    <a:lumMod val="10000"/>
                  </a:schemeClr>
                </a:solidFill>
                <a:latin typeface="Britannic Bold" pitchFamily="34" charset="0"/>
              </a:rPr>
              <a:t> </a:t>
            </a:r>
            <a:r>
              <a:rPr lang="en-US" sz="1800" dirty="0" err="1" smtClean="0">
                <a:solidFill>
                  <a:schemeClr val="accent6">
                    <a:lumMod val="10000"/>
                  </a:schemeClr>
                </a:solidFill>
                <a:latin typeface="Britannic Bold" pitchFamily="34" charset="0"/>
              </a:rPr>
              <a:t>sendiri</a:t>
            </a:r>
            <a:r>
              <a:rPr lang="en-US" sz="1800" dirty="0" smtClean="0">
                <a:solidFill>
                  <a:schemeClr val="accent6">
                    <a:lumMod val="10000"/>
                  </a:schemeClr>
                </a:solidFill>
                <a:latin typeface="Britannic Bold" pitchFamily="34" charset="0"/>
              </a:rPr>
              <a:t>. </a:t>
            </a:r>
          </a:p>
          <a:p>
            <a:pPr eaLnBrk="1" hangingPunct="1">
              <a:lnSpc>
                <a:spcPct val="80000"/>
              </a:lnSpc>
              <a:buFontTx/>
              <a:buNone/>
              <a:defRPr/>
            </a:pPr>
            <a:r>
              <a:rPr lang="en-US" sz="1800" dirty="0" smtClean="0">
                <a:solidFill>
                  <a:schemeClr val="accent6">
                    <a:lumMod val="10000"/>
                  </a:schemeClr>
                </a:solidFill>
                <a:latin typeface="Britannic Bold" pitchFamily="34" charset="0"/>
              </a:rPr>
              <a:t>	</a:t>
            </a:r>
            <a:r>
              <a:rPr lang="en-US" sz="1800" dirty="0" err="1" smtClean="0">
                <a:solidFill>
                  <a:schemeClr val="accent5">
                    <a:lumMod val="25000"/>
                  </a:schemeClr>
                </a:solidFill>
                <a:latin typeface="Britannic Bold" pitchFamily="34" charset="0"/>
              </a:rPr>
              <a:t>Untuk</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mengekspor</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barang</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biasanya</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dibutuhkan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dana</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investasi</a:t>
            </a:r>
            <a:r>
              <a:rPr lang="en-US" sz="1800" dirty="0" smtClean="0">
                <a:solidFill>
                  <a:schemeClr val="accent5">
                    <a:lumMod val="25000"/>
                  </a:schemeClr>
                </a:solidFill>
                <a:latin typeface="Britannic Bold" pitchFamily="34" charset="0"/>
              </a:rPr>
              <a:t> yang minimal. </a:t>
            </a:r>
            <a:r>
              <a:rPr lang="en-US" sz="1800" dirty="0" err="1" smtClean="0">
                <a:solidFill>
                  <a:schemeClr val="accent5">
                    <a:lumMod val="25000"/>
                  </a:schemeClr>
                </a:solidFill>
                <a:latin typeface="Britannic Bold" pitchFamily="34" charset="0"/>
              </a:rPr>
              <a:t>Bagaimana</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cara</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perusahaan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tersebut</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untuk</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mengatur</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mengkontrol</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kualitas</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barang</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setelah</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proses</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produksi</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menjaga</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resiko</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untuk</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dapat</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bertahan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merupakan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tipe</a:t>
            </a:r>
            <a:r>
              <a:rPr lang="en-US" sz="1800" dirty="0" smtClean="0">
                <a:solidFill>
                  <a:schemeClr val="accent5">
                    <a:lumMod val="25000"/>
                  </a:schemeClr>
                </a:solidFill>
                <a:latin typeface="Britannic Bold" pitchFamily="34" charset="0"/>
              </a:rPr>
              <a:t> yang paling minimal yang paling </a:t>
            </a:r>
            <a:r>
              <a:rPr lang="en-US" sz="1800" dirty="0" err="1" smtClean="0">
                <a:solidFill>
                  <a:schemeClr val="accent5">
                    <a:lumMod val="25000"/>
                  </a:schemeClr>
                </a:solidFill>
                <a:latin typeface="Britannic Bold" pitchFamily="34" charset="0"/>
              </a:rPr>
              <a:t>umum</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Sebagai</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tambahan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Departemen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Perdagangan</a:t>
            </a:r>
            <a:r>
              <a:rPr lang="en-US" sz="1800" dirty="0" smtClean="0">
                <a:solidFill>
                  <a:schemeClr val="accent5">
                    <a:lumMod val="25000"/>
                  </a:schemeClr>
                </a:solidFill>
                <a:latin typeface="Britannic Bold" pitchFamily="34" charset="0"/>
              </a:rPr>
              <a:t> US </a:t>
            </a:r>
            <a:r>
              <a:rPr lang="en-US" sz="1800" dirty="0" err="1" smtClean="0">
                <a:solidFill>
                  <a:schemeClr val="accent5">
                    <a:lumMod val="25000"/>
                  </a:schemeClr>
                </a:solidFill>
                <a:latin typeface="Britannic Bold" pitchFamily="34" charset="0"/>
              </a:rPr>
              <a:t>melalu</a:t>
            </a:r>
            <a:r>
              <a:rPr lang="en-US" sz="1800" dirty="0" smtClean="0">
                <a:solidFill>
                  <a:schemeClr val="accent5">
                    <a:lumMod val="25000"/>
                  </a:schemeClr>
                </a:solidFill>
                <a:latin typeface="Britannic Bold" pitchFamily="34" charset="0"/>
              </a:rPr>
              <a:t> program “ Export Now Program” </a:t>
            </a:r>
            <a:r>
              <a:rPr lang="en-US" sz="1800" dirty="0" err="1" smtClean="0">
                <a:solidFill>
                  <a:schemeClr val="accent5">
                    <a:lumMod val="25000"/>
                  </a:schemeClr>
                </a:solidFill>
                <a:latin typeface="Britannic Bold" pitchFamily="34" charset="0"/>
              </a:rPr>
              <a:t>denan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beberapa</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agen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pemerintah</a:t>
            </a:r>
            <a:r>
              <a:rPr lang="en-US" sz="1800" dirty="0" smtClean="0">
                <a:solidFill>
                  <a:schemeClr val="accent5">
                    <a:lumMod val="25000"/>
                  </a:schemeClr>
                </a:solidFill>
                <a:latin typeface="Britannic Bold" pitchFamily="34" charset="0"/>
              </a:rPr>
              <a:t> yang </a:t>
            </a:r>
            <a:r>
              <a:rPr lang="en-US" sz="1800" dirty="0" err="1" smtClean="0">
                <a:solidFill>
                  <a:schemeClr val="accent5">
                    <a:lumMod val="25000"/>
                  </a:schemeClr>
                </a:solidFill>
                <a:latin typeface="Britannic Bold" pitchFamily="34" charset="0"/>
              </a:rPr>
              <a:t>terkait</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dapat</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mengecilkan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resiko</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perusahaan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kecil</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dengan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memberikan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penyuluhan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bantuan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informasi</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tentang</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ekspor</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dan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pelatihan</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tentang</a:t>
            </a:r>
            <a:r>
              <a:rPr lang="en-US" sz="1800" dirty="0" smtClean="0">
                <a:solidFill>
                  <a:schemeClr val="accent5">
                    <a:lumMod val="25000"/>
                  </a:schemeClr>
                </a:solidFill>
                <a:latin typeface="Britannic Bold" pitchFamily="34" charset="0"/>
              </a:rPr>
              <a:t> </a:t>
            </a:r>
            <a:r>
              <a:rPr lang="en-US" sz="1800" dirty="0" err="1" smtClean="0">
                <a:solidFill>
                  <a:schemeClr val="accent5">
                    <a:lumMod val="25000"/>
                  </a:schemeClr>
                </a:solidFill>
                <a:latin typeface="Britannic Bold" pitchFamily="34" charset="0"/>
              </a:rPr>
              <a:t>penjualan</a:t>
            </a:r>
            <a:r>
              <a:rPr lang="en-US" sz="1800" dirty="0" smtClean="0">
                <a:solidFill>
                  <a:schemeClr val="accent5">
                    <a:lumMod val="25000"/>
                  </a:schemeClr>
                </a:solidFill>
                <a:latin typeface="Britannic Bold" pitchFamily="34" charset="0"/>
              </a:rPr>
              <a:t>.</a:t>
            </a:r>
          </a:p>
        </p:txBody>
      </p:sp>
    </p:spTree>
    <p:extLst>
      <p:ext uri="{BB962C8B-B14F-4D97-AF65-F5344CB8AC3E}">
        <p14:creationId xmlns:p14="http://schemas.microsoft.com/office/powerpoint/2010/main" val="103763859"/>
      </p:ext>
    </p:extLst>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52400" y="198438"/>
            <a:ext cx="4191000" cy="487362"/>
          </a:xfrm>
        </p:spPr>
        <p:txBody>
          <a:bodyPr>
            <a:normAutofit fontScale="90000"/>
          </a:bodyPr>
          <a:lstStyle/>
          <a:p>
            <a:pPr eaLnBrk="1" hangingPunct="1">
              <a:defRPr/>
            </a:pPr>
            <a:r>
              <a:rPr lang="en-US" sz="2400" b="1" i="1" smtClean="0">
                <a:solidFill>
                  <a:srgbClr val="FF0066"/>
                </a:solidFill>
              </a:rPr>
              <a:t>Perijinan Dan Kontrak</a:t>
            </a:r>
            <a:r>
              <a:rPr lang="en-US" sz="4000" smtClean="0"/>
              <a:t> </a:t>
            </a:r>
          </a:p>
        </p:txBody>
      </p:sp>
      <p:sp>
        <p:nvSpPr>
          <p:cNvPr id="82947" name="Rectangle 3"/>
          <p:cNvSpPr>
            <a:spLocks noGrp="1" noChangeArrowheads="1"/>
          </p:cNvSpPr>
          <p:nvPr>
            <p:ph type="body" idx="1"/>
          </p:nvPr>
        </p:nvSpPr>
        <p:spPr>
          <a:xfrm>
            <a:off x="457200" y="914400"/>
            <a:ext cx="8229600" cy="5638800"/>
          </a:xfrm>
        </p:spPr>
        <p:txBody>
          <a:bodyPr/>
          <a:lstStyle/>
          <a:p>
            <a:pPr eaLnBrk="1" hangingPunct="1">
              <a:lnSpc>
                <a:spcPct val="80000"/>
              </a:lnSpc>
              <a:buFontTx/>
              <a:buNone/>
              <a:defRPr/>
            </a:pPr>
            <a:r>
              <a:rPr lang="en-US" sz="1600" dirty="0" smtClean="0"/>
              <a:t>	</a:t>
            </a:r>
            <a:r>
              <a:rPr lang="en-US" sz="2100" dirty="0" err="1" smtClean="0">
                <a:solidFill>
                  <a:schemeClr val="accent5">
                    <a:lumMod val="25000"/>
                  </a:schemeClr>
                </a:solidFill>
                <a:latin typeface="Book Antiqua" pitchFamily="18" charset="0"/>
              </a:rPr>
              <a:t>Membuat</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persiapan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kontrak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adalah</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langkah</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selanjutnya</a:t>
            </a:r>
            <a:r>
              <a:rPr lang="en-US" sz="2100" dirty="0" smtClean="0">
                <a:solidFill>
                  <a:schemeClr val="accent5">
                    <a:lumMod val="25000"/>
                  </a:schemeClr>
                </a:solidFill>
                <a:latin typeface="Book Antiqua" pitchFamily="18" charset="0"/>
              </a:rPr>
              <a:t> yang </a:t>
            </a:r>
            <a:r>
              <a:rPr lang="en-US" sz="2100" dirty="0" err="1" smtClean="0">
                <a:solidFill>
                  <a:schemeClr val="accent5">
                    <a:lumMod val="25000"/>
                  </a:schemeClr>
                </a:solidFill>
                <a:latin typeface="Book Antiqua" pitchFamily="18" charset="0"/>
              </a:rPr>
              <a:t>dibutuhkan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suatu</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perusahaan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untuk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keperluan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kerjasama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ekspor</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Perijinan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juga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termasuk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membawa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beberapa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produk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dari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pemegang</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ijin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untuk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dijadikan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barang</a:t>
            </a:r>
            <a:r>
              <a:rPr lang="en-US" sz="2100" dirty="0" smtClean="0">
                <a:solidFill>
                  <a:schemeClr val="accent5">
                    <a:lumMod val="25000"/>
                  </a:schemeClr>
                </a:solidFill>
                <a:latin typeface="Book Antiqua" pitchFamily="18" charset="0"/>
              </a:rPr>
              <a:t> yang </a:t>
            </a:r>
            <a:r>
              <a:rPr lang="en-US" sz="2100" dirty="0" err="1" smtClean="0">
                <a:solidFill>
                  <a:schemeClr val="accent5">
                    <a:lumMod val="25000"/>
                  </a:schemeClr>
                </a:solidFill>
                <a:latin typeface="Book Antiqua" pitchFamily="18" charset="0"/>
              </a:rPr>
              <a:t>berguna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Kebanyakan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barang-barang</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tersebut</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telah</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mempunyai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hak</a:t>
            </a:r>
            <a:r>
              <a:rPr lang="en-US" sz="2100" dirty="0" smtClean="0">
                <a:solidFill>
                  <a:schemeClr val="accent5">
                    <a:lumMod val="25000"/>
                  </a:schemeClr>
                </a:solidFill>
                <a:latin typeface="Book Antiqua" pitchFamily="18" charset="0"/>
              </a:rPr>
              <a:t> paten </a:t>
            </a:r>
            <a:r>
              <a:rPr lang="en-US" sz="2100" dirty="0" err="1" smtClean="0">
                <a:solidFill>
                  <a:schemeClr val="accent5">
                    <a:lumMod val="25000"/>
                  </a:schemeClr>
                </a:solidFill>
                <a:latin typeface="Book Antiqua" pitchFamily="18" charset="0"/>
              </a:rPr>
              <a:t>sendiri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nama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barang</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sendiri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atau</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secara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teknikal</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diakui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oleh</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pasar</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untuk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batas</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waktu</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tertentu</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sebagai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pengembalian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bentuk</a:t>
            </a:r>
            <a:r>
              <a:rPr lang="en-US" sz="2100" dirty="0" smtClean="0">
                <a:solidFill>
                  <a:schemeClr val="accent5">
                    <a:lumMod val="25000"/>
                  </a:schemeClr>
                </a:solidFill>
                <a:latin typeface="Book Antiqua" pitchFamily="18" charset="0"/>
              </a:rPr>
              <a:t> royalty </a:t>
            </a:r>
            <a:r>
              <a:rPr lang="en-US" sz="2100" dirty="0" err="1" smtClean="0">
                <a:solidFill>
                  <a:schemeClr val="accent5">
                    <a:lumMod val="25000"/>
                  </a:schemeClr>
                </a:solidFill>
                <a:latin typeface="Book Antiqua" pitchFamily="18" charset="0"/>
              </a:rPr>
              <a:t>dan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juga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sebagai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jalan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untuk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menghindari</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terkenanya</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tarif</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untuk</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batasan</a:t>
            </a:r>
            <a:r>
              <a:rPr lang="en-US" sz="2100" dirty="0" smtClean="0">
                <a:solidFill>
                  <a:schemeClr val="accent5">
                    <a:lumMod val="25000"/>
                  </a:schemeClr>
                </a:solidFill>
                <a:latin typeface="Book Antiqua" pitchFamily="18" charset="0"/>
              </a:rPr>
              <a:t> </a:t>
            </a:r>
            <a:r>
              <a:rPr lang="en-US" sz="2100" dirty="0" err="1" smtClean="0">
                <a:solidFill>
                  <a:schemeClr val="accent5">
                    <a:lumMod val="25000"/>
                  </a:schemeClr>
                </a:solidFill>
                <a:latin typeface="Book Antiqua" pitchFamily="18" charset="0"/>
              </a:rPr>
              <a:t>ekspor</a:t>
            </a:r>
            <a:r>
              <a:rPr lang="en-US" sz="2100" dirty="0" smtClean="0">
                <a:solidFill>
                  <a:schemeClr val="accent5">
                    <a:lumMod val="25000"/>
                  </a:schemeClr>
                </a:solidFill>
                <a:latin typeface="Book Antiqua" pitchFamily="18" charset="0"/>
              </a:rPr>
              <a:t>. </a:t>
            </a:r>
          </a:p>
          <a:p>
            <a:pPr eaLnBrk="1" hangingPunct="1">
              <a:lnSpc>
                <a:spcPct val="80000"/>
              </a:lnSpc>
              <a:buFontTx/>
              <a:buNone/>
              <a:defRPr/>
            </a:pPr>
            <a:r>
              <a:rPr lang="en-US" sz="2100" dirty="0" smtClean="0">
                <a:solidFill>
                  <a:srgbClr val="6666FF"/>
                </a:solidFill>
                <a:latin typeface="Book Antiqua" pitchFamily="18" charset="0"/>
              </a:rPr>
              <a:t>		</a:t>
            </a:r>
            <a:r>
              <a:rPr lang="en-US" sz="2100" dirty="0" err="1" smtClean="0">
                <a:solidFill>
                  <a:schemeClr val="accent6">
                    <a:lumMod val="10000"/>
                  </a:schemeClr>
                </a:solidFill>
                <a:latin typeface="Book Antiqua" pitchFamily="18" charset="0"/>
              </a:rPr>
              <a:t>Dua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masalah</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utama</a:t>
            </a:r>
            <a:r>
              <a:rPr lang="en-US" sz="2100" dirty="0" smtClean="0">
                <a:solidFill>
                  <a:schemeClr val="accent6">
                    <a:lumMod val="10000"/>
                  </a:schemeClr>
                </a:solidFill>
                <a:latin typeface="Book Antiqua" pitchFamily="18" charset="0"/>
              </a:rPr>
              <a:t> yang </a:t>
            </a:r>
            <a:r>
              <a:rPr lang="en-US" sz="2100" dirty="0" err="1" smtClean="0">
                <a:solidFill>
                  <a:schemeClr val="accent6">
                    <a:lumMod val="10000"/>
                  </a:schemeClr>
                </a:solidFill>
                <a:latin typeface="Book Antiqua" pitchFamily="18" charset="0"/>
              </a:rPr>
              <a:t>berkaitan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dengan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perijinan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Pertama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adalah</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kemungkinan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rekan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bisnis</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luar</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negeri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akan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mendapat</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pelajaran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pengalaman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baru</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besar</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kemungkinan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akan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menjadi</a:t>
            </a:r>
            <a:r>
              <a:rPr lang="en-US" sz="2100" dirty="0" smtClean="0">
                <a:solidFill>
                  <a:schemeClr val="accent6">
                    <a:lumMod val="10000"/>
                  </a:schemeClr>
                </a:solidFill>
                <a:latin typeface="Book Antiqua" pitchFamily="18" charset="0"/>
              </a:rPr>
              <a:t> competitor (</a:t>
            </a:r>
            <a:r>
              <a:rPr lang="en-US" sz="2100" dirty="0" err="1" smtClean="0">
                <a:solidFill>
                  <a:schemeClr val="accent6">
                    <a:lumMod val="10000"/>
                  </a:schemeClr>
                </a:solidFill>
                <a:latin typeface="Book Antiqua" pitchFamily="18" charset="0"/>
              </a:rPr>
              <a:t>pesaing</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utama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setelah</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masa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kontrak</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kerjasama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berakhir</a:t>
            </a:r>
            <a:r>
              <a:rPr lang="en-US" sz="2100" dirty="0" smtClean="0">
                <a:solidFill>
                  <a:schemeClr val="accent6">
                    <a:lumMod val="10000"/>
                  </a:schemeClr>
                </a:solidFill>
                <a:latin typeface="Book Antiqua" pitchFamily="18" charset="0"/>
              </a:rPr>
              <a:t>. Hal </a:t>
            </a:r>
            <a:r>
              <a:rPr lang="en-US" sz="2100" dirty="0" err="1" smtClean="0">
                <a:solidFill>
                  <a:schemeClr val="accent6">
                    <a:lumMod val="10000"/>
                  </a:schemeClr>
                </a:solidFill>
                <a:latin typeface="Book Antiqua" pitchFamily="18" charset="0"/>
              </a:rPr>
              <a:t>ini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dialami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oleh</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perusahaan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elektronik</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Jepang</a:t>
            </a:r>
            <a:r>
              <a:rPr lang="en-US" sz="2100" dirty="0" smtClean="0">
                <a:solidFill>
                  <a:schemeClr val="accent6">
                    <a:lumMod val="10000"/>
                  </a:schemeClr>
                </a:solidFill>
                <a:latin typeface="Book Antiqua" pitchFamily="18" charset="0"/>
              </a:rPr>
              <a:t> yang </a:t>
            </a:r>
            <a:r>
              <a:rPr lang="en-US" sz="2100" dirty="0" err="1" smtClean="0">
                <a:solidFill>
                  <a:schemeClr val="accent6">
                    <a:lumMod val="10000"/>
                  </a:schemeClr>
                </a:solidFill>
                <a:latin typeface="Book Antiqua" pitchFamily="18" charset="0"/>
              </a:rPr>
              <a:t>bekerjasama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dengan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perusahaan</a:t>
            </a:r>
            <a:r>
              <a:rPr lang="en-US" sz="2100" dirty="0" smtClean="0">
                <a:solidFill>
                  <a:schemeClr val="accent6">
                    <a:lumMod val="10000"/>
                  </a:schemeClr>
                </a:solidFill>
                <a:latin typeface="Book Antiqua" pitchFamily="18" charset="0"/>
              </a:rPr>
              <a:t> US, </a:t>
            </a:r>
            <a:r>
              <a:rPr lang="en-US" sz="2100" dirty="0" err="1" smtClean="0">
                <a:solidFill>
                  <a:schemeClr val="accent6">
                    <a:lumMod val="10000"/>
                  </a:schemeClr>
                </a:solidFill>
                <a:latin typeface="Book Antiqua" pitchFamily="18" charset="0"/>
              </a:rPr>
              <a:t>menjadikan</a:t>
            </a:r>
            <a:r>
              <a:rPr lang="en-US" sz="2100" dirty="0" smtClean="0">
                <a:solidFill>
                  <a:schemeClr val="accent6">
                    <a:lumMod val="10000"/>
                  </a:schemeClr>
                </a:solidFill>
                <a:latin typeface="Book Antiqua" pitchFamily="18" charset="0"/>
              </a:rPr>
              <a:t> US </a:t>
            </a:r>
            <a:r>
              <a:rPr lang="en-US" sz="2100" dirty="0" err="1" smtClean="0">
                <a:solidFill>
                  <a:schemeClr val="accent6">
                    <a:lumMod val="10000"/>
                  </a:schemeClr>
                </a:solidFill>
                <a:latin typeface="Book Antiqua" pitchFamily="18" charset="0"/>
              </a:rPr>
              <a:t>sebagai</a:t>
            </a:r>
            <a:r>
              <a:rPr lang="en-US" sz="2100" dirty="0" smtClean="0">
                <a:solidFill>
                  <a:schemeClr val="accent6">
                    <a:lumMod val="10000"/>
                  </a:schemeClr>
                </a:solidFill>
                <a:latin typeface="Book Antiqua" pitchFamily="18" charset="0"/>
              </a:rPr>
              <a:t> rival </a:t>
            </a:r>
            <a:r>
              <a:rPr lang="en-US" sz="2100" dirty="0" err="1" smtClean="0">
                <a:solidFill>
                  <a:schemeClr val="accent6">
                    <a:lumMod val="10000"/>
                  </a:schemeClr>
                </a:solidFill>
                <a:latin typeface="Book Antiqua" pitchFamily="18" charset="0"/>
              </a:rPr>
              <a:t>utama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Jepang</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bidang</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elektronik</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setelah</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masa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kontrak</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kerjasama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mereka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berakhir</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Masalah</a:t>
            </a:r>
            <a:r>
              <a:rPr lang="en-US" sz="2100" dirty="0" smtClean="0">
                <a:solidFill>
                  <a:schemeClr val="accent6">
                    <a:lumMod val="10000"/>
                  </a:schemeClr>
                </a:solidFill>
                <a:latin typeface="Book Antiqua" pitchFamily="18" charset="0"/>
              </a:rPr>
              <a:t> yang </a:t>
            </a:r>
            <a:r>
              <a:rPr lang="en-US" sz="2100" dirty="0" err="1" smtClean="0">
                <a:solidFill>
                  <a:schemeClr val="accent6">
                    <a:lumMod val="10000"/>
                  </a:schemeClr>
                </a:solidFill>
                <a:latin typeface="Book Antiqua" pitchFamily="18" charset="0"/>
              </a:rPr>
              <a:t>kedua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sumber</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daya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untuk</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produksi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penjualan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distribusi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secara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umum</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dari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produknya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Dengan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hilangnya</a:t>
            </a:r>
            <a:r>
              <a:rPr lang="en-US" sz="2100" dirty="0" smtClean="0">
                <a:solidFill>
                  <a:schemeClr val="accent6">
                    <a:lumMod val="10000"/>
                  </a:schemeClr>
                </a:solidFill>
                <a:latin typeface="Book Antiqua" pitchFamily="18" charset="0"/>
              </a:rPr>
              <a:t> control </a:t>
            </a:r>
            <a:r>
              <a:rPr lang="en-US" sz="2100" dirty="0" err="1" smtClean="0">
                <a:solidFill>
                  <a:schemeClr val="accent6">
                    <a:lumMod val="10000"/>
                  </a:schemeClr>
                </a:solidFill>
                <a:latin typeface="Book Antiqua" pitchFamily="18" charset="0"/>
              </a:rPr>
              <a:t>ini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dapat</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mengecilkan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tingkat</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kebebasan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menilai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kembali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tingkat</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perusahaan</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di</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masa</a:t>
            </a:r>
            <a:r>
              <a:rPr lang="en-US" sz="2100" dirty="0" smtClean="0">
                <a:solidFill>
                  <a:schemeClr val="accent6">
                    <a:lumMod val="10000"/>
                  </a:schemeClr>
                </a:solidFill>
                <a:latin typeface="Book Antiqua" pitchFamily="18" charset="0"/>
              </a:rPr>
              <a:t> </a:t>
            </a:r>
            <a:r>
              <a:rPr lang="en-US" sz="2100" dirty="0" err="1" smtClean="0">
                <a:solidFill>
                  <a:schemeClr val="accent6">
                    <a:lumMod val="10000"/>
                  </a:schemeClr>
                </a:solidFill>
                <a:latin typeface="Book Antiqua" pitchFamily="18" charset="0"/>
              </a:rPr>
              <a:t>depan</a:t>
            </a:r>
            <a:r>
              <a:rPr lang="en-US" sz="2100" dirty="0" smtClean="0">
                <a:solidFill>
                  <a:schemeClr val="accent6">
                    <a:lumMod val="10000"/>
                  </a:schemeClr>
                </a:solidFill>
                <a:latin typeface="Book Antiqua" pitchFamily="18" charset="0"/>
              </a:rPr>
              <a:t>.</a:t>
            </a:r>
          </a:p>
        </p:txBody>
      </p:sp>
    </p:spTree>
    <p:extLst>
      <p:ext uri="{BB962C8B-B14F-4D97-AF65-F5344CB8AC3E}">
        <p14:creationId xmlns:p14="http://schemas.microsoft.com/office/powerpoint/2010/main" val="432727166"/>
      </p:ext>
    </p:extLst>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457200" y="500063"/>
            <a:ext cx="8229600" cy="5857875"/>
          </a:xfrm>
        </p:spPr>
        <p:txBody>
          <a:bodyPr>
            <a:normAutofit lnSpcReduction="10000"/>
          </a:bodyPr>
          <a:lstStyle/>
          <a:p>
            <a:pPr eaLnBrk="1" hangingPunct="1">
              <a:lnSpc>
                <a:spcPct val="80000"/>
              </a:lnSpc>
              <a:buFontTx/>
              <a:buNone/>
              <a:defRPr/>
            </a:pPr>
            <a:r>
              <a:rPr lang="en-US" sz="2000" dirty="0" smtClean="0"/>
              <a:t>		</a:t>
            </a:r>
            <a:r>
              <a:rPr lang="id-ID" sz="1800" dirty="0" smtClean="0">
                <a:solidFill>
                  <a:srgbClr val="002060"/>
                </a:solidFill>
                <a:latin typeface="Book Antiqua" pitchFamily="18" charset="0"/>
              </a:rPr>
              <a:t>Perusahan yang mengglobalisasi operasinya menghadapi masalah khusus. Globalisasi diartikan sebagai strategi mendekati pasar dunia dengan produk standar.</a:t>
            </a:r>
            <a:r>
              <a:rPr lang="en-US" sz="1800" dirty="0" smtClean="0">
                <a:solidFill>
                  <a:srgbClr val="002060"/>
                </a:solidFill>
                <a:latin typeface="Book Antiqua" pitchFamily="18" charset="0"/>
              </a:rPr>
              <a:t> </a:t>
            </a:r>
            <a:r>
              <a:rPr lang="id-ID" sz="1800" dirty="0" smtClean="0">
                <a:solidFill>
                  <a:srgbClr val="002060"/>
                </a:solidFill>
                <a:latin typeface="Book Antiqua" pitchFamily="18" charset="0"/>
              </a:rPr>
              <a:t>Kesadaran terhadap peluang maupun ancaman yang dihadapi perusahan global sangat penting bagi para perencana di hampir semua industri domestic A.S.</a:t>
            </a:r>
            <a:endParaRPr lang="en-US" sz="1800" dirty="0" smtClean="0">
              <a:solidFill>
                <a:srgbClr val="002060"/>
              </a:solidFill>
              <a:latin typeface="Book Antiqua" pitchFamily="18" charset="0"/>
            </a:endParaRPr>
          </a:p>
          <a:p>
            <a:pPr eaLnBrk="1" hangingPunct="1">
              <a:lnSpc>
                <a:spcPct val="80000"/>
              </a:lnSpc>
              <a:buFontTx/>
              <a:buNone/>
              <a:defRPr/>
            </a:pPr>
            <a:endParaRPr lang="id-ID" sz="1800" dirty="0" smtClean="0">
              <a:solidFill>
                <a:srgbClr val="002060"/>
              </a:solidFill>
              <a:latin typeface="Book Antiqua" pitchFamily="18" charset="0"/>
            </a:endParaRPr>
          </a:p>
          <a:p>
            <a:pPr eaLnBrk="1" hangingPunct="1">
              <a:lnSpc>
                <a:spcPct val="80000"/>
              </a:lnSpc>
              <a:buFontTx/>
              <a:buNone/>
              <a:defRPr/>
            </a:pPr>
            <a:r>
              <a:rPr lang="en-US" sz="2000" dirty="0" smtClean="0">
                <a:solidFill>
                  <a:srgbClr val="9966FF"/>
                </a:solidFill>
                <a:latin typeface="Book Antiqua" pitchFamily="18" charset="0"/>
              </a:rPr>
              <a:t>		</a:t>
            </a:r>
            <a:r>
              <a:rPr lang="id-ID" sz="2000" b="1" i="1" dirty="0" smtClean="0">
                <a:solidFill>
                  <a:srgbClr val="9966FF"/>
                </a:solidFill>
                <a:latin typeface="Book Antiqua" pitchFamily="18" charset="0"/>
              </a:rPr>
              <a:t>Memahami liku-liku persaingan di pasar global dan menghadapi korporasi global dengan cepat telah menjadi kompetensi yang dituntut dari para manajer strategik.</a:t>
            </a:r>
            <a:r>
              <a:rPr lang="en-US" sz="2000" b="1" i="1" dirty="0" smtClean="0">
                <a:solidFill>
                  <a:srgbClr val="9966FF"/>
                </a:solidFill>
                <a:latin typeface="Book Antiqua" pitchFamily="18" charset="0"/>
              </a:rPr>
              <a:t> </a:t>
            </a:r>
          </a:p>
          <a:p>
            <a:pPr eaLnBrk="1" hangingPunct="1">
              <a:lnSpc>
                <a:spcPct val="80000"/>
              </a:lnSpc>
              <a:buFontTx/>
              <a:buNone/>
              <a:defRPr/>
            </a:pPr>
            <a:endParaRPr lang="en-US" sz="2000" dirty="0" smtClean="0">
              <a:solidFill>
                <a:srgbClr val="9966FF"/>
              </a:solidFill>
              <a:latin typeface="Book Antiqua" pitchFamily="18" charset="0"/>
            </a:endParaRPr>
          </a:p>
          <a:p>
            <a:pPr eaLnBrk="1" hangingPunct="1">
              <a:lnSpc>
                <a:spcPct val="80000"/>
              </a:lnSpc>
              <a:buFontTx/>
              <a:buNone/>
              <a:defRPr/>
            </a:pPr>
            <a:r>
              <a:rPr lang="id-ID" sz="2000" dirty="0" smtClean="0">
                <a:solidFill>
                  <a:srgbClr val="9966FF"/>
                </a:solidFill>
                <a:latin typeface="Book Antiqua" pitchFamily="18" charset="0"/>
              </a:rPr>
              <a:t>	</a:t>
            </a:r>
            <a:r>
              <a:rPr lang="id-ID" sz="2000" dirty="0" smtClean="0">
                <a:solidFill>
                  <a:schemeClr val="accent2">
                    <a:lumMod val="10000"/>
                  </a:schemeClr>
                </a:solidFill>
                <a:latin typeface="Book Antiqua" pitchFamily="18" charset="0"/>
              </a:rPr>
              <a:t>Penilaian intern meliputi identifikasi kekuatan-kekuatan pokok operasi perusahan. Kekuatan ini khususnya penting dalam operasi global, karena mereka seringkali merupakan karakteristik perusahan yang di hargai Negara tuan rumah dan, karenanya, memberikan kekuatan tawar menawar yang penting. Kekuatan sumber daya dan kapabilitas global perusahaan hrs dianalisis.</a:t>
            </a:r>
            <a:endParaRPr lang="en-US" sz="2000" dirty="0" smtClean="0">
              <a:solidFill>
                <a:schemeClr val="accent2">
                  <a:lumMod val="10000"/>
                </a:schemeClr>
              </a:solidFill>
              <a:latin typeface="Book Antiqua" pitchFamily="18" charset="0"/>
            </a:endParaRPr>
          </a:p>
          <a:p>
            <a:pPr eaLnBrk="1" hangingPunct="1">
              <a:lnSpc>
                <a:spcPct val="80000"/>
              </a:lnSpc>
              <a:buFontTx/>
              <a:buNone/>
              <a:defRPr/>
            </a:pPr>
            <a:endParaRPr lang="id-ID" sz="2000" dirty="0" smtClean="0">
              <a:solidFill>
                <a:schemeClr val="accent2">
                  <a:lumMod val="10000"/>
                </a:schemeClr>
              </a:solidFill>
              <a:latin typeface="Book Antiqua" pitchFamily="18" charset="0"/>
            </a:endParaRPr>
          </a:p>
          <a:p>
            <a:pPr eaLnBrk="1" hangingPunct="1">
              <a:lnSpc>
                <a:spcPct val="80000"/>
              </a:lnSpc>
              <a:buFontTx/>
              <a:buNone/>
              <a:defRPr/>
            </a:pPr>
            <a:r>
              <a:rPr lang="en-US" sz="2000" dirty="0" smtClean="0">
                <a:solidFill>
                  <a:srgbClr val="9966FF"/>
                </a:solidFill>
                <a:latin typeface="Book Antiqua" pitchFamily="18" charset="0"/>
              </a:rPr>
              <a:t>		</a:t>
            </a:r>
            <a:r>
              <a:rPr lang="id-ID" sz="2000" b="1" i="1" dirty="0" smtClean="0">
                <a:solidFill>
                  <a:srgbClr val="9966FF"/>
                </a:solidFill>
                <a:latin typeface="Book Antiqua" pitchFamily="18" charset="0"/>
              </a:rPr>
              <a:t>Perusahan yang secara serius melakukan penilitian intern dan ekstern adalah Bisiness International Corporation, yang menyarankan untuk mempertimbangkan tujuh kategori umum factor. Seperti diperhatikan pada strategi Global, kategori ini meliputi factor ekonomi, politik, geografi, tenaga kerja, pajak, sumber modal, dan bisnis</a:t>
            </a:r>
            <a:r>
              <a:rPr lang="id-ID" sz="2000" b="1" i="1" dirty="0" smtClean="0">
                <a:solidFill>
                  <a:srgbClr val="9966FF"/>
                </a:solidFill>
                <a:latin typeface="Comic Sans MS" pitchFamily="66" charset="0"/>
              </a:rPr>
              <a:t>.</a:t>
            </a:r>
            <a:endParaRPr lang="en-US" sz="2000" b="1" i="1" dirty="0" smtClean="0">
              <a:solidFill>
                <a:srgbClr val="9966FF"/>
              </a:solidFill>
              <a:latin typeface="Comic Sans MS" pitchFamily="66" charset="0"/>
            </a:endParaRPr>
          </a:p>
        </p:txBody>
      </p:sp>
    </p:spTree>
    <p:extLst>
      <p:ext uri="{BB962C8B-B14F-4D97-AF65-F5344CB8AC3E}">
        <p14:creationId xmlns:p14="http://schemas.microsoft.com/office/powerpoint/2010/main" val="4246001686"/>
      </p:ext>
    </p:extLst>
  </p:cSld>
  <p:clrMapOvr>
    <a:masterClrMapping/>
  </p:clrMapOvr>
  <p:transition spd="med">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457200" y="285750"/>
            <a:ext cx="7543800" cy="714375"/>
          </a:xfrm>
        </p:spPr>
        <p:txBody>
          <a:bodyPr/>
          <a:lstStyle/>
          <a:p>
            <a:pPr eaLnBrk="1" hangingPunct="1">
              <a:defRPr/>
            </a:pPr>
            <a:r>
              <a:rPr lang="en-US" sz="3200" b="1" i="1" dirty="0" err="1" smtClean="0">
                <a:solidFill>
                  <a:schemeClr val="accent6">
                    <a:lumMod val="10000"/>
                  </a:schemeClr>
                </a:solidFill>
              </a:rPr>
              <a:t>Hak</a:t>
            </a:r>
            <a:r>
              <a:rPr lang="en-US" sz="3200" b="1" i="1" dirty="0" smtClean="0">
                <a:solidFill>
                  <a:schemeClr val="accent6">
                    <a:lumMod val="10000"/>
                  </a:schemeClr>
                </a:solidFill>
              </a:rPr>
              <a:t> </a:t>
            </a:r>
            <a:r>
              <a:rPr lang="en-US" sz="3200" b="1" i="1" dirty="0" err="1" smtClean="0">
                <a:solidFill>
                  <a:schemeClr val="accent6">
                    <a:lumMod val="10000"/>
                  </a:schemeClr>
                </a:solidFill>
              </a:rPr>
              <a:t>Monopoli</a:t>
            </a:r>
            <a:endParaRPr lang="en-US" sz="3200" b="1" i="1" dirty="0" smtClean="0">
              <a:solidFill>
                <a:schemeClr val="accent6">
                  <a:lumMod val="10000"/>
                </a:schemeClr>
              </a:solidFill>
            </a:endParaRPr>
          </a:p>
        </p:txBody>
      </p:sp>
      <p:sp>
        <p:nvSpPr>
          <p:cNvPr id="82947" name="Rectangle 3"/>
          <p:cNvSpPr>
            <a:spLocks noGrp="1" noChangeArrowheads="1"/>
          </p:cNvSpPr>
          <p:nvPr>
            <p:ph type="body" idx="1"/>
          </p:nvPr>
        </p:nvSpPr>
        <p:spPr>
          <a:xfrm>
            <a:off x="457200" y="1714500"/>
            <a:ext cx="8229600" cy="3848100"/>
          </a:xfrm>
        </p:spPr>
        <p:txBody>
          <a:bodyPr/>
          <a:lstStyle/>
          <a:p>
            <a:pPr eaLnBrk="1" hangingPunct="1">
              <a:lnSpc>
                <a:spcPct val="90000"/>
              </a:lnSpc>
              <a:buFontTx/>
              <a:buNone/>
            </a:pPr>
            <a:r>
              <a:rPr lang="en-US" sz="2000" smtClean="0"/>
              <a:t>	</a:t>
            </a:r>
            <a:r>
              <a:rPr lang="en-US" sz="2000" smtClean="0">
                <a:solidFill>
                  <a:srgbClr val="0000CC"/>
                </a:solidFill>
                <a:latin typeface="BudHand" pitchFamily="2" charset="0"/>
              </a:rPr>
              <a:t>Bentuk yang sangat special dari perijinan adalah Franchising (hak monopoli) dimana si penerima hak dapat menjual produk atau pelayanan dengan menggunakan nama serta logo dan semua hal yang berkaitan dengan perusahaan pemberi ijin. Sebagai balasannya, si penerima ijin akan memberikan bayaran berupa fee ke perusahaan pemberi ijin yang biasanya besarnya ditentukan dari jumlah serta volume penjualan dimana si penerima ijin berada. Contoh Mc Donald yang diketahui sebanyak 70% dari jumlah gerainya di seluruh dunia menggunakan perijinan franchising. </a:t>
            </a:r>
          </a:p>
        </p:txBody>
      </p:sp>
    </p:spTree>
    <p:extLst>
      <p:ext uri="{BB962C8B-B14F-4D97-AF65-F5344CB8AC3E}">
        <p14:creationId xmlns:p14="http://schemas.microsoft.com/office/powerpoint/2010/main" val="1271535794"/>
      </p:ext>
    </p:extLst>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95288" y="549275"/>
            <a:ext cx="4427537" cy="647700"/>
          </a:xfrm>
        </p:spPr>
        <p:txBody>
          <a:bodyPr/>
          <a:lstStyle/>
          <a:p>
            <a:pPr eaLnBrk="1" hangingPunct="1">
              <a:defRPr/>
            </a:pPr>
            <a:r>
              <a:rPr lang="en-US" sz="2000" b="1" i="1" smtClean="0">
                <a:solidFill>
                  <a:srgbClr val="FF33CC"/>
                </a:solidFill>
              </a:rPr>
              <a:t>Kantor Cabang Luar Negeri</a:t>
            </a:r>
          </a:p>
        </p:txBody>
      </p:sp>
      <p:sp>
        <p:nvSpPr>
          <p:cNvPr id="83971" name="Rectangle 3"/>
          <p:cNvSpPr>
            <a:spLocks noGrp="1" noChangeArrowheads="1"/>
          </p:cNvSpPr>
          <p:nvPr>
            <p:ph type="body" idx="1"/>
          </p:nvPr>
        </p:nvSpPr>
        <p:spPr>
          <a:xfrm>
            <a:off x="457200" y="1265238"/>
            <a:ext cx="8229600" cy="4525962"/>
          </a:xfrm>
        </p:spPr>
        <p:txBody>
          <a:bodyPr/>
          <a:lstStyle/>
          <a:p>
            <a:pPr eaLnBrk="1" hangingPunct="1">
              <a:buFontTx/>
              <a:buNone/>
            </a:pPr>
            <a:r>
              <a:rPr lang="en-US" sz="2000" smtClean="0"/>
              <a:t>	</a:t>
            </a:r>
            <a:r>
              <a:rPr lang="en-US" sz="2000" smtClean="0">
                <a:solidFill>
                  <a:srgbClr val="009900"/>
                </a:solidFill>
              </a:rPr>
              <a:t>Kantor cabang adalah perluasan dari kantor pusat yang berada di luar wilayah kantor pusat yang bertanggungjawab terhadap semua kegiatan kantor pusat termasuk pengelolaan, operasional, penjualan, pelayanan terhadap konsumen dan juga distribusi. Kantor cabang ini akan sangat bermakna “lokal” sehingga akan dibutuhkan pimpinan dari penduduk setempat mulai dari level bawah sampai level pimpinan </a:t>
            </a:r>
          </a:p>
        </p:txBody>
      </p:sp>
      <p:sp>
        <p:nvSpPr>
          <p:cNvPr id="83972" name="Rectangle 4"/>
          <p:cNvSpPr>
            <a:spLocks noChangeArrowheads="1"/>
          </p:cNvSpPr>
          <p:nvPr/>
        </p:nvSpPr>
        <p:spPr bwMode="auto">
          <a:xfrm>
            <a:off x="395288" y="3716338"/>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eaLnBrk="1" hangingPunct="1"/>
            <a:r>
              <a:rPr lang="en-US" sz="2400" b="1" i="1">
                <a:solidFill>
                  <a:srgbClr val="FF33CC"/>
                </a:solidFill>
                <a:latin typeface="Arial" charset="0"/>
              </a:rPr>
              <a:t>Investasi Saham</a:t>
            </a:r>
          </a:p>
        </p:txBody>
      </p:sp>
      <p:sp>
        <p:nvSpPr>
          <p:cNvPr id="83973" name="Rectangle 5"/>
          <p:cNvSpPr>
            <a:spLocks noChangeArrowheads="1"/>
          </p:cNvSpPr>
          <p:nvPr/>
        </p:nvSpPr>
        <p:spPr bwMode="auto">
          <a:xfrm>
            <a:off x="533400" y="4203700"/>
            <a:ext cx="7543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1" hangingPunct="1"/>
            <a:r>
              <a:rPr lang="en-US">
                <a:latin typeface="Arial" charset="0"/>
              </a:rPr>
              <a:t>Perusahaan kecil dan menengah dengan tingkat pertumbuhan yang pesat biasanya membutuhkan dana tambahan untuk mendukung laju perusahaan tersebut agar lebih maksimal. Perusahaan seperti ini seringkali mendapat bantuan dana dari rekan kerja mereka atau mendapat bantuan dana dari investasi pribadi (investor) yang menginvestasikan dana mereka sebagai pemegang saham. </a:t>
            </a:r>
          </a:p>
        </p:txBody>
      </p:sp>
    </p:spTree>
    <p:extLst>
      <p:ext uri="{BB962C8B-B14F-4D97-AF65-F5344CB8AC3E}">
        <p14:creationId xmlns:p14="http://schemas.microsoft.com/office/powerpoint/2010/main" val="2939745257"/>
      </p:ext>
    </p:extLst>
  </p:cSld>
  <p:clrMapOvr>
    <a:masterClrMapping/>
  </p:clrMapOvr>
  <p:transition>
    <p:cover dir="l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42913" y="285750"/>
            <a:ext cx="7558087" cy="554038"/>
          </a:xfrm>
        </p:spPr>
        <p:txBody>
          <a:bodyPr>
            <a:normAutofit fontScale="90000"/>
          </a:bodyPr>
          <a:lstStyle/>
          <a:p>
            <a:pPr eaLnBrk="1" hangingPunct="1">
              <a:defRPr/>
            </a:pPr>
            <a:r>
              <a:rPr lang="en-US" sz="2400" b="1" i="1" dirty="0" smtClean="0">
                <a:solidFill>
                  <a:schemeClr val="accent6">
                    <a:lumMod val="10000"/>
                  </a:schemeClr>
                </a:solidFill>
              </a:rPr>
              <a:t>Kantor </a:t>
            </a:r>
            <a:r>
              <a:rPr lang="en-US" sz="2400" b="1" i="1" dirty="0" err="1" smtClean="0">
                <a:solidFill>
                  <a:schemeClr val="accent6">
                    <a:lumMod val="10000"/>
                  </a:schemeClr>
                </a:solidFill>
              </a:rPr>
              <a:t>Cabang</a:t>
            </a:r>
            <a:r>
              <a:rPr lang="en-US" sz="2400" b="1" i="1" dirty="0" smtClean="0">
                <a:solidFill>
                  <a:schemeClr val="accent6">
                    <a:lumMod val="10000"/>
                  </a:schemeClr>
                </a:solidFill>
              </a:rPr>
              <a:t> </a:t>
            </a:r>
            <a:r>
              <a:rPr lang="en-US" sz="2400" b="1" i="1" dirty="0" err="1" smtClean="0">
                <a:solidFill>
                  <a:schemeClr val="accent6">
                    <a:lumMod val="10000"/>
                  </a:schemeClr>
                </a:solidFill>
              </a:rPr>
              <a:t>Pribadi</a:t>
            </a:r>
            <a:r>
              <a:rPr lang="en-US" sz="4000" dirty="0" smtClean="0">
                <a:solidFill>
                  <a:schemeClr val="accent6">
                    <a:lumMod val="10000"/>
                  </a:schemeClr>
                </a:solidFill>
              </a:rPr>
              <a:t> </a:t>
            </a:r>
          </a:p>
        </p:txBody>
      </p:sp>
      <p:sp>
        <p:nvSpPr>
          <p:cNvPr id="84995" name="Rectangle 3"/>
          <p:cNvSpPr>
            <a:spLocks noGrp="1" noChangeArrowheads="1"/>
          </p:cNvSpPr>
          <p:nvPr>
            <p:ph type="body" idx="1"/>
          </p:nvPr>
        </p:nvSpPr>
        <p:spPr>
          <a:xfrm>
            <a:off x="152400" y="1071563"/>
            <a:ext cx="8777288" cy="4445000"/>
          </a:xfrm>
        </p:spPr>
        <p:txBody>
          <a:bodyPr/>
          <a:lstStyle/>
          <a:p>
            <a:pPr eaLnBrk="1" hangingPunct="1">
              <a:buFontTx/>
              <a:buNone/>
            </a:pPr>
            <a:r>
              <a:rPr lang="en-US" sz="2000" smtClean="0"/>
              <a:t>	</a:t>
            </a:r>
            <a:r>
              <a:rPr lang="en-US" sz="2000" smtClean="0">
                <a:latin typeface="BudHand" pitchFamily="2" charset="0"/>
              </a:rPr>
              <a:t>Kantor cabang yang dimiliki secara pribadi oleh satu orang biasanya memiliki pertimbangan sendiri dari kantor pusat. Hal ini dilakukan untuk memaksimalkan fungsi kontrol dan pengendalian peruasahaan agar lebih efisien. Untuk keputusan dan kebijakan yang berhubungan dengan penjualan, jenis produk, ekspansi dan lainnya akan di tentukan oleh manager senior dari kantor pusat. </a:t>
            </a:r>
          </a:p>
          <a:p>
            <a:pPr eaLnBrk="1" hangingPunct="1">
              <a:buFontTx/>
              <a:buNone/>
            </a:pPr>
            <a:endParaRPr lang="en-US" sz="2000" smtClean="0">
              <a:latin typeface="BudHand" pitchFamily="2" charset="0"/>
            </a:endParaRPr>
          </a:p>
          <a:p>
            <a:pPr eaLnBrk="1" hangingPunct="1">
              <a:buFontTx/>
              <a:buNone/>
            </a:pPr>
            <a:endParaRPr lang="en-US" sz="2000" smtClean="0">
              <a:latin typeface="BudHand" pitchFamily="2" charset="0"/>
            </a:endParaRPr>
          </a:p>
        </p:txBody>
      </p:sp>
      <p:sp>
        <p:nvSpPr>
          <p:cNvPr id="134148" name="Rectangle 4"/>
          <p:cNvSpPr>
            <a:spLocks noChangeArrowheads="1"/>
          </p:cNvSpPr>
          <p:nvPr/>
        </p:nvSpPr>
        <p:spPr bwMode="auto">
          <a:xfrm>
            <a:off x="428625" y="3000375"/>
            <a:ext cx="8334375" cy="2246313"/>
          </a:xfrm>
          <a:prstGeom prst="rect">
            <a:avLst/>
          </a:prstGeom>
          <a:noFill/>
          <a:ln w="9525">
            <a:noFill/>
            <a:miter lim="800000"/>
            <a:headEnd/>
            <a:tailEnd/>
          </a:ln>
          <a:effectLst/>
        </p:spPr>
        <p:txBody>
          <a:bodyPr anchor="ctr">
            <a:spAutoFit/>
          </a:bodyPr>
          <a:lstStyle/>
          <a:p>
            <a:pPr eaLnBrk="1" hangingPunct="1">
              <a:defRPr/>
            </a:pPr>
            <a:r>
              <a:rPr lang="en-US" dirty="0">
                <a:latin typeface="Arial" charset="0"/>
              </a:rPr>
              <a:t> </a:t>
            </a:r>
            <a:r>
              <a:rPr lang="en-US" sz="2000" dirty="0" err="1">
                <a:effectLst>
                  <a:outerShdw blurRad="38100" dist="38100" dir="2700000" algn="tl">
                    <a:srgbClr val="C0C0C0"/>
                  </a:outerShdw>
                </a:effectLst>
                <a:latin typeface="BudHand"/>
              </a:rPr>
              <a:t>Pembukaan</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kantor</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cabang</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seperti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ini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dapat</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dimulai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dari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mengambil</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alih</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sebuah</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perusahaan</a:t>
            </a:r>
            <a:r>
              <a:rPr lang="en-US" sz="2000" dirty="0">
                <a:effectLst>
                  <a:outerShdw blurRad="38100" dist="38100" dir="2700000" algn="tl">
                    <a:srgbClr val="C0C0C0"/>
                  </a:outerShdw>
                </a:effectLst>
                <a:latin typeface="BudHand"/>
              </a:rPr>
              <a:t> yang </a:t>
            </a:r>
            <a:r>
              <a:rPr lang="en-US" sz="2000" dirty="0" err="1">
                <a:effectLst>
                  <a:outerShdw blurRad="38100" dist="38100" dir="2700000" algn="tl">
                    <a:srgbClr val="C0C0C0"/>
                  </a:outerShdw>
                </a:effectLst>
                <a:latin typeface="BudHand"/>
              </a:rPr>
              <a:t>sudah</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mulai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maju</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Bila</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hal</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ini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berjalan</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lancar</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maka</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kantor</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pusat</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dapat</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memiliki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keuntungan</a:t>
            </a:r>
            <a:r>
              <a:rPr lang="en-US" sz="2000" dirty="0">
                <a:effectLst>
                  <a:outerShdw blurRad="38100" dist="38100" dir="2700000" algn="tl">
                    <a:srgbClr val="C0C0C0"/>
                  </a:outerShdw>
                </a:effectLst>
                <a:latin typeface="BudHand"/>
              </a:rPr>
              <a:t> yang </a:t>
            </a:r>
            <a:r>
              <a:rPr lang="en-US" sz="2000" dirty="0" err="1">
                <a:effectLst>
                  <a:outerShdw blurRad="38100" dist="38100" dir="2700000" algn="tl">
                    <a:srgbClr val="C0C0C0"/>
                  </a:outerShdw>
                </a:effectLst>
                <a:latin typeface="BudHand"/>
              </a:rPr>
              <a:t>berlipat</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terutama</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bila</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perusahaan</a:t>
            </a:r>
            <a:r>
              <a:rPr lang="en-US" sz="2000" dirty="0">
                <a:effectLst>
                  <a:outerShdw blurRad="38100" dist="38100" dir="2700000" algn="tl">
                    <a:srgbClr val="C0C0C0"/>
                  </a:outerShdw>
                </a:effectLst>
                <a:latin typeface="BudHand"/>
              </a:rPr>
              <a:t> yang </a:t>
            </a:r>
            <a:r>
              <a:rPr lang="en-US" sz="2000" dirty="0" err="1">
                <a:effectLst>
                  <a:outerShdw blurRad="38100" dist="38100" dir="2700000" algn="tl">
                    <a:srgbClr val="C0C0C0"/>
                  </a:outerShdw>
                </a:effectLst>
                <a:latin typeface="BudHand"/>
              </a:rPr>
              <a:t>diambil</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alih</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tersebut</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telah</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mempunyai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produk</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unggulan</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sendiri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atau</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telah</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memiliki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jaringan</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distribusi</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dan</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konsumen</a:t>
            </a:r>
            <a:r>
              <a:rPr lang="en-US" sz="2000" dirty="0">
                <a:effectLst>
                  <a:outerShdw blurRad="38100" dist="38100" dir="2700000" algn="tl">
                    <a:srgbClr val="C0C0C0"/>
                  </a:outerShdw>
                </a:effectLst>
                <a:latin typeface="BudHand"/>
              </a:rPr>
              <a:t> </a:t>
            </a:r>
            <a:r>
              <a:rPr lang="en-US" sz="2000" dirty="0" err="1">
                <a:effectLst>
                  <a:outerShdw blurRad="38100" dist="38100" dir="2700000" algn="tl">
                    <a:srgbClr val="C0C0C0"/>
                  </a:outerShdw>
                </a:effectLst>
                <a:latin typeface="BudHand"/>
              </a:rPr>
              <a:t>sendiri</a:t>
            </a:r>
            <a:r>
              <a:rPr lang="en-US" sz="2000" dirty="0">
                <a:effectLst>
                  <a:outerShdw blurRad="38100" dist="38100" dir="2700000" algn="tl">
                    <a:srgbClr val="C0C0C0"/>
                  </a:outerShdw>
                </a:effectLst>
                <a:latin typeface="BudHand"/>
              </a:rPr>
              <a:t>. </a:t>
            </a:r>
          </a:p>
          <a:p>
            <a:pPr>
              <a:defRPr/>
            </a:pPr>
            <a:endParaRPr lang="en-US" sz="2000" dirty="0">
              <a:effectLst>
                <a:outerShdw blurRad="38100" dist="38100" dir="2700000" algn="tl">
                  <a:srgbClr val="C0C0C0"/>
                </a:outerShdw>
              </a:effectLst>
              <a:latin typeface="Comic Sans MS" pitchFamily="66" charset="0"/>
            </a:endParaRPr>
          </a:p>
        </p:txBody>
      </p:sp>
      <p:sp>
        <p:nvSpPr>
          <p:cNvPr id="84997" name="AutoShape 5"/>
          <p:cNvSpPr>
            <a:spLocks noChangeArrowheads="1"/>
          </p:cNvSpPr>
          <p:nvPr/>
        </p:nvSpPr>
        <p:spPr bwMode="auto">
          <a:xfrm>
            <a:off x="6934200" y="5867400"/>
            <a:ext cx="1981200" cy="533400"/>
          </a:xfrm>
          <a:prstGeom prst="curvedDownArrow">
            <a:avLst>
              <a:gd name="adj1" fmla="val 74286"/>
              <a:gd name="adj2" fmla="val 148571"/>
              <a:gd name="adj3" fmla="val 33333"/>
            </a:avLst>
          </a:prstGeom>
          <a:solidFill>
            <a:schemeClr val="accent1"/>
          </a:solidFill>
          <a:ln w="9525">
            <a:solidFill>
              <a:schemeClr val="tx1"/>
            </a:solidFill>
            <a:miter lim="800000"/>
            <a:headEnd/>
            <a:tailEnd/>
          </a:ln>
        </p:spPr>
        <p:txBody>
          <a:bodyPr wrap="none" anchor="ctr"/>
          <a:lstStyle/>
          <a:p>
            <a:pPr algn="ctr"/>
            <a:endParaRPr lang="en-US"/>
          </a:p>
        </p:txBody>
      </p:sp>
      <p:sp>
        <p:nvSpPr>
          <p:cNvPr id="84998" name="Text Box 6"/>
          <p:cNvSpPr txBox="1">
            <a:spLocks noChangeArrowheads="1"/>
          </p:cNvSpPr>
          <p:nvPr/>
        </p:nvSpPr>
        <p:spPr bwMode="auto">
          <a:xfrm>
            <a:off x="5562600" y="6186488"/>
            <a:ext cx="1676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a:solidFill>
                  <a:srgbClr val="FF0066"/>
                </a:solidFill>
                <a:latin typeface="Arial" charset="0"/>
              </a:rPr>
              <a:t>LANJUTAN</a:t>
            </a:r>
          </a:p>
        </p:txBody>
      </p:sp>
    </p:spTree>
    <p:extLst>
      <p:ext uri="{BB962C8B-B14F-4D97-AF65-F5344CB8AC3E}">
        <p14:creationId xmlns:p14="http://schemas.microsoft.com/office/powerpoint/2010/main" val="3572690630"/>
      </p:ext>
    </p:extLst>
  </p:cSld>
  <p:clrMapOvr>
    <a:masterClrMapping/>
  </p:clrMapOvr>
  <p:transition>
    <p:spli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381000" y="685800"/>
            <a:ext cx="8229600" cy="4743450"/>
          </a:xfrm>
        </p:spPr>
        <p:txBody>
          <a:bodyPr>
            <a:normAutofit lnSpcReduction="10000"/>
          </a:bodyPr>
          <a:lstStyle/>
          <a:p>
            <a:pPr eaLnBrk="1" hangingPunct="1">
              <a:buFontTx/>
              <a:buNone/>
            </a:pPr>
            <a:r>
              <a:rPr lang="en-US" sz="1800" smtClean="0"/>
              <a:t>	</a:t>
            </a:r>
            <a:r>
              <a:rPr lang="en-US" sz="2200" smtClean="0">
                <a:latin typeface="Centaur" pitchFamily="18" charset="0"/>
              </a:rPr>
              <a:t>Akan tetapi cara ini juga masih memiliki resiko sendiri yang akan berbeda dengan operasi normal suatu perusahaan. Pertama bila kantor pusat ingin dana yang mereka investasikan aman, pimpinan harus benar-benar mengetahui karakter pasar Negara tersebut, bahasa Negara tersebut dan kebudayaan setempat. Kedua, biasanya Negara tujuan akan mengharapkan 2 hal dari kantor pusat, komitmen jangka panjang dan kemungkinan untuk dipekerjakan sebagai karyawan dalam struktur atau operasi di perusahaan mereka. Biasanya dengan mempekerjakan tenaga luar negeri, merupakan kebijakan yang baik dari suatu  perusahaan yang ingin berkembang, tentunya dengan pertimbangan selama hal itu dapat mendekatkan diri pada kemampuan pasar dan komunikasi yang baik. Hal ini sangat penting bagi perusahaan kecil dengan lingkup regional. Kertiga, mengubah standar dengan kebijakan luar negeri kemungkinan dapat menghilangkan proteksi pasar</a:t>
            </a:r>
            <a:r>
              <a:rPr lang="en-US" sz="2200" smtClean="0">
                <a:latin typeface="Comic Sans MS" pitchFamily="66" charset="0"/>
              </a:rPr>
              <a:t>. </a:t>
            </a:r>
          </a:p>
        </p:txBody>
      </p:sp>
      <p:sp>
        <p:nvSpPr>
          <p:cNvPr id="86019" name="AutoShape 3"/>
          <p:cNvSpPr>
            <a:spLocks noChangeArrowheads="1"/>
          </p:cNvSpPr>
          <p:nvPr/>
        </p:nvSpPr>
        <p:spPr bwMode="auto">
          <a:xfrm>
            <a:off x="152400" y="152400"/>
            <a:ext cx="914400" cy="762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lnTo>
                  <a:pt x="15662" y="14285"/>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86020" name="Text Box 4"/>
          <p:cNvSpPr txBox="1">
            <a:spLocks noChangeArrowheads="1"/>
          </p:cNvSpPr>
          <p:nvPr/>
        </p:nvSpPr>
        <p:spPr bwMode="auto">
          <a:xfrm>
            <a:off x="990600" y="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50000"/>
              </a:spcBef>
            </a:pPr>
            <a:r>
              <a:rPr lang="en-US" sz="2400">
                <a:solidFill>
                  <a:srgbClr val="FF0066"/>
                </a:solidFill>
                <a:latin typeface="Haettenschweiler" pitchFamily="34" charset="0"/>
              </a:rPr>
              <a:t>LANJUTAN</a:t>
            </a:r>
          </a:p>
        </p:txBody>
      </p:sp>
    </p:spTree>
    <p:extLst>
      <p:ext uri="{BB962C8B-B14F-4D97-AF65-F5344CB8AC3E}">
        <p14:creationId xmlns:p14="http://schemas.microsoft.com/office/powerpoint/2010/main" val="845404195"/>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785813" y="0"/>
            <a:ext cx="7215187" cy="838200"/>
          </a:xfrm>
        </p:spPr>
        <p:txBody>
          <a:bodyPr/>
          <a:lstStyle/>
          <a:p>
            <a:pPr eaLnBrk="1" hangingPunct="1">
              <a:defRPr/>
            </a:pPr>
            <a:r>
              <a:rPr lang="en-US" sz="2400" b="1" dirty="0" smtClean="0">
                <a:solidFill>
                  <a:schemeClr val="accent2">
                    <a:lumMod val="10000"/>
                  </a:schemeClr>
                </a:solidFill>
              </a:rPr>
              <a:t>PENGEMBANGAN KORPORASI GLOBAL</a:t>
            </a:r>
          </a:p>
        </p:txBody>
      </p:sp>
      <p:sp>
        <p:nvSpPr>
          <p:cNvPr id="88067" name="Rectangle 3"/>
          <p:cNvSpPr>
            <a:spLocks noGrp="1" noChangeArrowheads="1"/>
          </p:cNvSpPr>
          <p:nvPr>
            <p:ph type="body" idx="1"/>
          </p:nvPr>
        </p:nvSpPr>
        <p:spPr>
          <a:xfrm>
            <a:off x="304800" y="1143000"/>
            <a:ext cx="8229600" cy="5429250"/>
          </a:xfrm>
        </p:spPr>
        <p:txBody>
          <a:bodyPr/>
          <a:lstStyle/>
          <a:p>
            <a:pPr algn="just" eaLnBrk="1" hangingPunct="1">
              <a:buFontTx/>
              <a:buNone/>
            </a:pPr>
            <a:r>
              <a:rPr lang="en-US" sz="2400" smtClean="0"/>
              <a:t>		</a:t>
            </a:r>
            <a:r>
              <a:rPr lang="en-US" sz="2000" smtClean="0">
                <a:latin typeface="BudHand" pitchFamily="2" charset="0"/>
              </a:rPr>
              <a:t>Evolusi suatu korporasi global seringkali melibatkan tingkat strategi yang semakin tinggi. </a:t>
            </a:r>
          </a:p>
          <a:p>
            <a:pPr algn="just" eaLnBrk="1" hangingPunct="1">
              <a:buFontTx/>
              <a:buNone/>
            </a:pPr>
            <a:r>
              <a:rPr lang="en-US" sz="2000" smtClean="0">
                <a:latin typeface="BudHand" pitchFamily="2" charset="0"/>
              </a:rPr>
              <a:t>	Tingkat pertama, yang seringkali melibatkan kegiatan ekspor-impor, kurang terasa dampaknya atas orientasi manajemen yang ada atau atas lini produk yang sudah ada.</a:t>
            </a:r>
          </a:p>
          <a:p>
            <a:pPr algn="just" eaLnBrk="1" hangingPunct="1">
              <a:buFontTx/>
              <a:buNone/>
            </a:pPr>
            <a:r>
              <a:rPr lang="en-US" sz="2000" smtClean="0">
                <a:latin typeface="BudHand" pitchFamily="2" charset="0"/>
              </a:rPr>
              <a:t>	Tingkat kedua, yang dapat berupa lisensi asing dan alih teknologi, memerlukan sedikit perubahan pada manajemen atau operasi. </a:t>
            </a:r>
          </a:p>
          <a:p>
            <a:pPr algn="just" eaLnBrk="1" hangingPunct="1">
              <a:buFontTx/>
              <a:buNone/>
            </a:pPr>
            <a:r>
              <a:rPr lang="en-US" sz="2000" smtClean="0">
                <a:latin typeface="BudHand" pitchFamily="2" charset="0"/>
              </a:rPr>
              <a:t>	Tingkat ketiga biasanya ditandai oleh investasi langsung dalam operasi seberang lautan, termasuk pabrik. Tingkat ini menuntut pengeluaran modal dan pengembangan ketrampilan mnajemen global, biasanya sudah dikategorikan sebagai perusahaan multinasional (MNC) sejati. Pada tingkat ini, perusahaan mulai muncul sebagai perusahaan global (global enterprise) dengan ancangan global untuk produksi, penjualan, keuangan, dan pengendalian.</a:t>
            </a:r>
          </a:p>
        </p:txBody>
      </p:sp>
    </p:spTree>
    <p:extLst>
      <p:ext uri="{BB962C8B-B14F-4D97-AF65-F5344CB8AC3E}">
        <p14:creationId xmlns:p14="http://schemas.microsoft.com/office/powerpoint/2010/main" val="2040423693"/>
      </p:ext>
    </p:extLst>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dissolve">
                                      <p:cBhvr>
                                        <p:cTn id="7" dur="500"/>
                                        <p:tgtEl>
                                          <p:spTgt spid="88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8067">
                                            <p:txEl>
                                              <p:pRg st="0" end="0"/>
                                            </p:txEl>
                                          </p:spTgt>
                                        </p:tgtEl>
                                        <p:attrNameLst>
                                          <p:attrName>style.visibility</p:attrName>
                                        </p:attrNameLst>
                                      </p:cBhvr>
                                      <p:to>
                                        <p:strVal val="visible"/>
                                      </p:to>
                                    </p:set>
                                    <p:animEffect transition="in" filter="dissolve">
                                      <p:cBhvr>
                                        <p:cTn id="12" dur="500"/>
                                        <p:tgtEl>
                                          <p:spTgt spid="880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8067">
                                            <p:txEl>
                                              <p:pRg st="1" end="1"/>
                                            </p:txEl>
                                          </p:spTgt>
                                        </p:tgtEl>
                                        <p:attrNameLst>
                                          <p:attrName>style.visibility</p:attrName>
                                        </p:attrNameLst>
                                      </p:cBhvr>
                                      <p:to>
                                        <p:strVal val="visible"/>
                                      </p:to>
                                    </p:set>
                                    <p:animEffect transition="in" filter="dissolve">
                                      <p:cBhvr>
                                        <p:cTn id="17" dur="500"/>
                                        <p:tgtEl>
                                          <p:spTgt spid="880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8067">
                                            <p:txEl>
                                              <p:pRg st="2" end="2"/>
                                            </p:txEl>
                                          </p:spTgt>
                                        </p:tgtEl>
                                        <p:attrNameLst>
                                          <p:attrName>style.visibility</p:attrName>
                                        </p:attrNameLst>
                                      </p:cBhvr>
                                      <p:to>
                                        <p:strVal val="visible"/>
                                      </p:to>
                                    </p:set>
                                    <p:animEffect transition="in" filter="dissolve">
                                      <p:cBhvr>
                                        <p:cTn id="22" dur="500"/>
                                        <p:tgtEl>
                                          <p:spTgt spid="880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8067">
                                            <p:txEl>
                                              <p:pRg st="3" end="3"/>
                                            </p:txEl>
                                          </p:spTgt>
                                        </p:tgtEl>
                                        <p:attrNameLst>
                                          <p:attrName>style.visibility</p:attrName>
                                        </p:attrNameLst>
                                      </p:cBhvr>
                                      <p:to>
                                        <p:strVal val="visible"/>
                                      </p:to>
                                    </p:set>
                                    <p:animEffect transition="in" filter="dissolve">
                                      <p:cBhvr>
                                        <p:cTn id="27" dur="5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285750" y="142875"/>
            <a:ext cx="8643938" cy="857250"/>
          </a:xfrm>
        </p:spPr>
        <p:txBody>
          <a:bodyPr/>
          <a:lstStyle/>
          <a:p>
            <a:pPr eaLnBrk="1" hangingPunct="1">
              <a:defRPr/>
            </a:pPr>
            <a:r>
              <a:rPr lang="en-US" sz="2600" b="1" dirty="0" smtClean="0">
                <a:solidFill>
                  <a:schemeClr val="accent2">
                    <a:lumMod val="10000"/>
                  </a:schemeClr>
                </a:solidFill>
              </a:rPr>
              <a:t>MENGAPA PERUSAHAAN MELAKUKAN GLOBALISASI</a:t>
            </a:r>
          </a:p>
        </p:txBody>
      </p:sp>
      <p:sp>
        <p:nvSpPr>
          <p:cNvPr id="89091" name="Rectangle 3"/>
          <p:cNvSpPr>
            <a:spLocks noGrp="1" noChangeArrowheads="1"/>
          </p:cNvSpPr>
          <p:nvPr>
            <p:ph type="body" idx="1"/>
          </p:nvPr>
        </p:nvSpPr>
        <p:spPr>
          <a:xfrm>
            <a:off x="228600" y="1143000"/>
            <a:ext cx="8229600" cy="4286250"/>
          </a:xfrm>
        </p:spPr>
        <p:txBody>
          <a:bodyPr/>
          <a:lstStyle/>
          <a:p>
            <a:pPr eaLnBrk="1" hangingPunct="1">
              <a:lnSpc>
                <a:spcPct val="80000"/>
              </a:lnSpc>
              <a:buFontTx/>
              <a:buNone/>
            </a:pPr>
            <a:r>
              <a:rPr lang="en-US" sz="2400" smtClean="0">
                <a:latin typeface="Comic Sans MS" pitchFamily="66" charset="0"/>
              </a:rPr>
              <a:t>	</a:t>
            </a:r>
            <a:r>
              <a:rPr lang="en-US" sz="1800" smtClean="0">
                <a:latin typeface="BudHand" pitchFamily="2" charset="0"/>
              </a:rPr>
              <a:t>Keunggulan teknologi yang pernah dinikmati Amerika Serikat telah menurun dramatic selama 30 tahun terakhir. Pada akhir tahun 1950-an, lebih dari 80% inovasi teknologi penting dunia pertama kali diperkenalkan di A.S. Pada tahun 1990, angka itu telah menurun menjadi kurang dari 50%. Sebaliknya Perancis membuat kemajuan mengesankan di bidang traksi listrik, tenaga nuklir, dan penerbangan. Jerman memimpin di bidang kimia dan farmasi, peralatan berat dan peralatan presisi, barang listrik berat, metalurgi, dan peralatan transport permukaan. Jepang memimpin di bidang optic</a:t>
            </a:r>
            <a:r>
              <a:rPr lang="en-US" sz="1800" i="1" smtClean="0">
                <a:latin typeface="BudHand" pitchFamily="2" charset="0"/>
              </a:rPr>
              <a:t>, solid state physic</a:t>
            </a:r>
            <a:r>
              <a:rPr lang="en-US" sz="1800" smtClean="0">
                <a:latin typeface="BudHand" pitchFamily="2" charset="0"/>
              </a:rPr>
              <a:t>, rekayasa ilmu kimia, dan proses metalurgi. Eropa Timur dan mantan Uni Soviet, yang dinamakan megara-negara COMECON (Council for Mutual Economic Assistance), menghasilkan 30% dari aplikasi paten seluruh dunia setahun. </a:t>
            </a:r>
          </a:p>
        </p:txBody>
      </p:sp>
      <p:sp>
        <p:nvSpPr>
          <p:cNvPr id="6" name="Rectangle 2"/>
          <p:cNvSpPr txBox="1">
            <a:spLocks noChangeArrowheads="1"/>
          </p:cNvSpPr>
          <p:nvPr/>
        </p:nvSpPr>
        <p:spPr bwMode="auto">
          <a:xfrm>
            <a:off x="214313" y="3929063"/>
            <a:ext cx="8229600" cy="4456112"/>
          </a:xfrm>
          <a:prstGeom prst="rect">
            <a:avLst/>
          </a:prstGeom>
          <a:noFill/>
          <a:ln w="9525">
            <a:noFill/>
            <a:miter lim="800000"/>
            <a:headEnd/>
            <a:tailEnd/>
          </a:ln>
        </p:spPr>
        <p:txBody>
          <a:bodyPr/>
          <a:lstStyle/>
          <a:p>
            <a:pPr marL="342900" indent="-342900" eaLnBrk="1" hangingPunct="1">
              <a:lnSpc>
                <a:spcPct val="90000"/>
              </a:lnSpc>
              <a:spcBef>
                <a:spcPct val="20000"/>
              </a:spcBef>
              <a:defRPr/>
            </a:pPr>
            <a:r>
              <a:rPr lang="en-US" sz="2400" kern="0" dirty="0">
                <a:latin typeface="+mn-lt"/>
              </a:rPr>
              <a:t>	</a:t>
            </a:r>
            <a:r>
              <a:rPr lang="en-US" kern="0" dirty="0">
                <a:latin typeface="+mn-lt"/>
              </a:rPr>
              <a:t>	</a:t>
            </a:r>
            <a:r>
              <a:rPr lang="en-US" kern="0" dirty="0" err="1">
                <a:latin typeface="BudHand"/>
              </a:rPr>
              <a:t>Tetapi</a:t>
            </a:r>
            <a:r>
              <a:rPr lang="en-US" kern="0" dirty="0">
                <a:latin typeface="BudHand"/>
              </a:rPr>
              <a:t>, A.S. </a:t>
            </a:r>
            <a:r>
              <a:rPr lang="en-US" kern="0" dirty="0" err="1">
                <a:latin typeface="BudHand"/>
              </a:rPr>
              <a:t>dapat</a:t>
            </a:r>
            <a:r>
              <a:rPr lang="en-US" kern="0" dirty="0">
                <a:latin typeface="BudHand"/>
              </a:rPr>
              <a:t> </a:t>
            </a:r>
            <a:r>
              <a:rPr lang="en-US" kern="0" dirty="0" err="1">
                <a:latin typeface="BudHand"/>
              </a:rPr>
              <a:t>merebut</a:t>
            </a:r>
            <a:r>
              <a:rPr lang="en-US" kern="0" dirty="0">
                <a:latin typeface="BudHand"/>
              </a:rPr>
              <a:t> </a:t>
            </a:r>
            <a:r>
              <a:rPr lang="en-US" kern="0" dirty="0" err="1">
                <a:latin typeface="BudHand"/>
              </a:rPr>
              <a:t>kembali</a:t>
            </a:r>
            <a:r>
              <a:rPr lang="en-US" kern="0" dirty="0">
                <a:latin typeface="BudHand"/>
              </a:rPr>
              <a:t> </a:t>
            </a:r>
            <a:r>
              <a:rPr lang="en-US" kern="0" dirty="0" err="1">
                <a:latin typeface="BudHand"/>
              </a:rPr>
              <a:t>sebagian</a:t>
            </a:r>
            <a:r>
              <a:rPr lang="en-US" kern="0" dirty="0">
                <a:latin typeface="BudHand"/>
              </a:rPr>
              <a:t> </a:t>
            </a:r>
            <a:r>
              <a:rPr lang="en-US" kern="0" dirty="0" err="1">
                <a:latin typeface="BudHand"/>
              </a:rPr>
              <a:t>dari</a:t>
            </a:r>
            <a:r>
              <a:rPr lang="en-US" kern="0" dirty="0">
                <a:latin typeface="BudHand"/>
              </a:rPr>
              <a:t> </a:t>
            </a:r>
            <a:r>
              <a:rPr lang="en-US" kern="0" dirty="0" err="1">
                <a:latin typeface="BudHand"/>
              </a:rPr>
              <a:t>ketinggalan</a:t>
            </a:r>
            <a:r>
              <a:rPr lang="en-US" kern="0" dirty="0">
                <a:latin typeface="BudHand"/>
              </a:rPr>
              <a:t> </a:t>
            </a:r>
            <a:r>
              <a:rPr lang="en-US" kern="0" dirty="0" err="1">
                <a:latin typeface="BudHand"/>
              </a:rPr>
              <a:t>teknologi</a:t>
            </a:r>
            <a:r>
              <a:rPr lang="en-US" kern="0" dirty="0">
                <a:latin typeface="BudHand"/>
              </a:rPr>
              <a:t> </a:t>
            </a:r>
            <a:r>
              <a:rPr lang="en-US" kern="0" dirty="0" err="1">
                <a:latin typeface="BudHand"/>
              </a:rPr>
              <a:t>ini</a:t>
            </a:r>
            <a:r>
              <a:rPr lang="en-US" kern="0" dirty="0">
                <a:latin typeface="BudHand"/>
              </a:rPr>
              <a:t>. </a:t>
            </a:r>
            <a:r>
              <a:rPr lang="en-US" kern="0" dirty="0" err="1">
                <a:latin typeface="BudHand"/>
              </a:rPr>
              <a:t>Melalui</a:t>
            </a:r>
            <a:r>
              <a:rPr lang="en-US" kern="0" dirty="0">
                <a:latin typeface="BudHand"/>
              </a:rPr>
              <a:t> </a:t>
            </a:r>
            <a:r>
              <a:rPr lang="en-US" kern="0" dirty="0" err="1">
                <a:latin typeface="BudHand"/>
              </a:rPr>
              <a:t>globalisasi</a:t>
            </a:r>
            <a:r>
              <a:rPr lang="en-US" kern="0" dirty="0">
                <a:latin typeface="BudHand"/>
              </a:rPr>
              <a:t>, </a:t>
            </a:r>
            <a:r>
              <a:rPr lang="en-US" kern="0" dirty="0" err="1">
                <a:latin typeface="BudHand"/>
              </a:rPr>
              <a:t>perusahaan-perusahaan</a:t>
            </a:r>
            <a:r>
              <a:rPr lang="en-US" kern="0" dirty="0">
                <a:latin typeface="BudHand"/>
              </a:rPr>
              <a:t> A.S. </a:t>
            </a:r>
            <a:r>
              <a:rPr lang="en-US" kern="0" dirty="0" err="1">
                <a:latin typeface="BudHand"/>
              </a:rPr>
              <a:t>seringkali</a:t>
            </a:r>
            <a:r>
              <a:rPr lang="en-US" kern="0" dirty="0">
                <a:latin typeface="BudHand"/>
              </a:rPr>
              <a:t> </a:t>
            </a:r>
            <a:r>
              <a:rPr lang="en-US" kern="0" dirty="0" err="1">
                <a:latin typeface="BudHand"/>
              </a:rPr>
              <a:t>dapat</a:t>
            </a:r>
            <a:r>
              <a:rPr lang="en-US" kern="0" dirty="0">
                <a:latin typeface="BudHand"/>
              </a:rPr>
              <a:t> </a:t>
            </a:r>
            <a:r>
              <a:rPr lang="en-US" kern="0" dirty="0" err="1">
                <a:latin typeface="BudHand"/>
              </a:rPr>
              <a:t>meraih</a:t>
            </a:r>
            <a:r>
              <a:rPr lang="en-US" kern="0" dirty="0">
                <a:latin typeface="BudHand"/>
              </a:rPr>
              <a:t> </a:t>
            </a:r>
            <a:r>
              <a:rPr lang="en-US" kern="0" dirty="0" err="1">
                <a:latin typeface="BudHand"/>
              </a:rPr>
              <a:t>manfaat</a:t>
            </a:r>
            <a:r>
              <a:rPr lang="en-US" kern="0" dirty="0">
                <a:latin typeface="BudHand"/>
              </a:rPr>
              <a:t> </a:t>
            </a:r>
            <a:r>
              <a:rPr lang="en-US" kern="0" dirty="0" err="1">
                <a:latin typeface="BudHand"/>
              </a:rPr>
              <a:t>dari</a:t>
            </a:r>
            <a:r>
              <a:rPr lang="en-US" kern="0" dirty="0">
                <a:latin typeface="BudHand"/>
              </a:rPr>
              <a:t> </a:t>
            </a:r>
            <a:r>
              <a:rPr lang="en-US" kern="0" dirty="0" err="1">
                <a:latin typeface="BudHand"/>
              </a:rPr>
              <a:t>industri</a:t>
            </a:r>
            <a:r>
              <a:rPr lang="en-US" kern="0" dirty="0">
                <a:latin typeface="BudHand"/>
              </a:rPr>
              <a:t> </a:t>
            </a:r>
            <a:r>
              <a:rPr lang="en-US" kern="0" dirty="0" err="1">
                <a:latin typeface="BudHand"/>
              </a:rPr>
              <a:t>dan</a:t>
            </a:r>
            <a:r>
              <a:rPr lang="en-US" kern="0" dirty="0">
                <a:latin typeface="BudHand"/>
              </a:rPr>
              <a:t> </a:t>
            </a:r>
            <a:r>
              <a:rPr lang="en-US" kern="0" dirty="0" err="1">
                <a:latin typeface="BudHand"/>
              </a:rPr>
              <a:t>teknologi</a:t>
            </a:r>
            <a:r>
              <a:rPr lang="en-US" kern="0" dirty="0">
                <a:latin typeface="BudHand"/>
              </a:rPr>
              <a:t> yang </a:t>
            </a:r>
            <a:r>
              <a:rPr lang="en-US" kern="0" dirty="0" err="1">
                <a:latin typeface="BudHand"/>
              </a:rPr>
              <a:t>dikembangkan</a:t>
            </a:r>
            <a:r>
              <a:rPr lang="en-US" kern="0" dirty="0">
                <a:latin typeface="BudHand"/>
              </a:rPr>
              <a:t> </a:t>
            </a:r>
            <a:r>
              <a:rPr lang="en-US" kern="0" dirty="0" err="1">
                <a:latin typeface="BudHand"/>
              </a:rPr>
              <a:t>di</a:t>
            </a:r>
            <a:r>
              <a:rPr lang="en-US" kern="0" dirty="0">
                <a:latin typeface="BudHand"/>
              </a:rPr>
              <a:t> </a:t>
            </a:r>
            <a:r>
              <a:rPr lang="en-US" kern="0" dirty="0" err="1">
                <a:latin typeface="BudHand"/>
              </a:rPr>
              <a:t>mancanegara</a:t>
            </a:r>
            <a:r>
              <a:rPr lang="en-US" kern="0" dirty="0">
                <a:latin typeface="BudHand"/>
              </a:rPr>
              <a:t>. </a:t>
            </a:r>
            <a:r>
              <a:rPr lang="sv-SE" kern="0" dirty="0">
                <a:latin typeface="BudHand"/>
              </a:rPr>
              <a:t>Bahkan perusahaan jasa yang relatif kecil dapat memanfaatkan operasi seberang lautan yang besar.</a:t>
            </a:r>
          </a:p>
          <a:p>
            <a:pPr marL="342900" indent="-342900" eaLnBrk="1" hangingPunct="1">
              <a:lnSpc>
                <a:spcPct val="90000"/>
              </a:lnSpc>
              <a:spcBef>
                <a:spcPct val="20000"/>
              </a:spcBef>
              <a:defRPr/>
            </a:pPr>
            <a:r>
              <a:rPr lang="sv-SE" kern="0" dirty="0">
                <a:latin typeface="BudHand"/>
              </a:rPr>
              <a:t>		Dalam banyak situasi, pengembangan global layak dijadikan senjata bersaing. Penetrasi langsung ke pasar asing dapat menarik arus kas yang vital dari operasi domestic pesaing asing.</a:t>
            </a:r>
            <a:endParaRPr lang="en-US" kern="0" dirty="0">
              <a:latin typeface="BudHand"/>
            </a:endParaRPr>
          </a:p>
        </p:txBody>
      </p:sp>
    </p:spTree>
    <p:extLst>
      <p:ext uri="{BB962C8B-B14F-4D97-AF65-F5344CB8AC3E}">
        <p14:creationId xmlns:p14="http://schemas.microsoft.com/office/powerpoint/2010/main" val="1014211656"/>
      </p:ext>
    </p:extLst>
  </p:cSld>
  <p:clrMapOvr>
    <a:masterClrMapping/>
  </p:clrMapOvr>
  <p:transition spd="slow">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 calcmode="lin" valueType="num">
                                      <p:cBhvr>
                                        <p:cTn id="7" dur="500" fill="hold"/>
                                        <p:tgtEl>
                                          <p:spTgt spid="89090"/>
                                        </p:tgtEl>
                                        <p:attrNameLst>
                                          <p:attrName>ppt_w</p:attrName>
                                        </p:attrNameLst>
                                      </p:cBhvr>
                                      <p:tavLst>
                                        <p:tav tm="0">
                                          <p:val>
                                            <p:fltVal val="0"/>
                                          </p:val>
                                        </p:tav>
                                        <p:tav tm="100000">
                                          <p:val>
                                            <p:strVal val="#ppt_w"/>
                                          </p:val>
                                        </p:tav>
                                      </p:tavLst>
                                    </p:anim>
                                    <p:anim calcmode="lin" valueType="num">
                                      <p:cBhvr>
                                        <p:cTn id="8" dur="500" fill="hold"/>
                                        <p:tgtEl>
                                          <p:spTgt spid="89090"/>
                                        </p:tgtEl>
                                        <p:attrNameLst>
                                          <p:attrName>ppt_h</p:attrName>
                                        </p:attrNameLst>
                                      </p:cBhvr>
                                      <p:tavLst>
                                        <p:tav tm="0">
                                          <p:val>
                                            <p:fltVal val="0"/>
                                          </p:val>
                                        </p:tav>
                                        <p:tav tm="100000">
                                          <p:val>
                                            <p:strVal val="#ppt_h"/>
                                          </p:val>
                                        </p:tav>
                                      </p:tavLst>
                                    </p:anim>
                                    <p:animEffect transition="in" filter="fade">
                                      <p:cBhvr>
                                        <p:cTn id="9" dur="500"/>
                                        <p:tgtEl>
                                          <p:spTgt spid="890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9091">
                                            <p:txEl>
                                              <p:pRg st="0" end="0"/>
                                            </p:txEl>
                                          </p:spTgt>
                                        </p:tgtEl>
                                        <p:attrNameLst>
                                          <p:attrName>style.visibility</p:attrName>
                                        </p:attrNameLst>
                                      </p:cBhvr>
                                      <p:to>
                                        <p:strVal val="visible"/>
                                      </p:to>
                                    </p:set>
                                    <p:animEffect transition="in" filter="fade">
                                      <p:cBhvr>
                                        <p:cTn id="14" dur="1000">
                                          <p:stCondLst>
                                            <p:cond delay="0"/>
                                          </p:stCondLst>
                                        </p:cTn>
                                        <p:tgtEl>
                                          <p:spTgt spid="89091">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randombar(horizontal)">
                                      <p:cBhvr>
                                        <p:cTn id="19" dur="500"/>
                                        <p:tgtEl>
                                          <p:spTgt spid="6">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randombar(horizontal)">
                                      <p:cBhvr>
                                        <p:cTn id="24"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714375" y="285750"/>
            <a:ext cx="7786688" cy="704850"/>
          </a:xfrm>
        </p:spPr>
        <p:txBody>
          <a:bodyPr/>
          <a:lstStyle/>
          <a:p>
            <a:pPr eaLnBrk="1" hangingPunct="1">
              <a:defRPr/>
            </a:pPr>
            <a:r>
              <a:rPr lang="en-US" sz="2400" b="1" dirty="0" smtClean="0">
                <a:solidFill>
                  <a:schemeClr val="accent2">
                    <a:lumMod val="10000"/>
                  </a:schemeClr>
                </a:solidFill>
              </a:rPr>
              <a:t>ORIENTASI STRATEGIK PERUSAHAAN GLOBAL</a:t>
            </a:r>
          </a:p>
        </p:txBody>
      </p:sp>
      <p:sp>
        <p:nvSpPr>
          <p:cNvPr id="91139" name="Rectangle 3"/>
          <p:cNvSpPr>
            <a:spLocks noGrp="1" noChangeArrowheads="1"/>
          </p:cNvSpPr>
          <p:nvPr>
            <p:ph type="body" idx="1"/>
          </p:nvPr>
        </p:nvSpPr>
        <p:spPr>
          <a:xfrm>
            <a:off x="457200" y="1219200"/>
            <a:ext cx="8229600" cy="4495800"/>
          </a:xfrm>
        </p:spPr>
        <p:txBody>
          <a:bodyPr/>
          <a:lstStyle/>
          <a:p>
            <a:pPr eaLnBrk="1" hangingPunct="1">
              <a:buFontTx/>
              <a:buNone/>
            </a:pPr>
            <a:r>
              <a:rPr lang="en-US" sz="2400" smtClean="0"/>
              <a:t>	</a:t>
            </a:r>
            <a:r>
              <a:rPr lang="en-US" sz="2000" smtClean="0">
                <a:latin typeface="Book Antiqua" pitchFamily="18" charset="0"/>
              </a:rPr>
              <a:t>Perusahaan2 Multinasional pada dasarnya memperlihatkan satu dari empat orientasi mereka dalam aktivitasnya. Mereka punya keyakinan mengenai cara mengendalikan operasi asing. Perusahaan yang </a:t>
            </a:r>
            <a:r>
              <a:rPr lang="en-US" sz="2000" b="1" i="1" smtClean="0">
                <a:latin typeface="Book Antiqua" pitchFamily="18" charset="0"/>
              </a:rPr>
              <a:t>ethnocentric orientation</a:t>
            </a:r>
            <a:r>
              <a:rPr lang="en-US" sz="2000" smtClean="0">
                <a:latin typeface="Book Antiqua" pitchFamily="18" charset="0"/>
              </a:rPr>
              <a:t> percaya bahwa nilai dan prioritas organisasi induk seyogyanya menjadi pedoman dalam pengambilan keputusan stratejik dalam semua operasinya. Perusahaan mempunyai </a:t>
            </a:r>
            <a:r>
              <a:rPr lang="en-US" sz="2000" b="1" i="1" smtClean="0">
                <a:latin typeface="Book Antiqua" pitchFamily="18" charset="0"/>
              </a:rPr>
              <a:t>polycentric orientation</a:t>
            </a:r>
            <a:r>
              <a:rPr lang="en-US" sz="2000" smtClean="0">
                <a:latin typeface="Book Antiqua" pitchFamily="18" charset="0"/>
              </a:rPr>
              <a:t> jika kemudian budaya negara tempat diterapkannya strategi tersebut memungkinkan untuk mendominasi proses pengambilan keputusan. Kebalikannya,  </a:t>
            </a:r>
            <a:r>
              <a:rPr lang="en-US" sz="2000" b="1" i="1" smtClean="0">
                <a:latin typeface="Book Antiqua" pitchFamily="18" charset="0"/>
              </a:rPr>
              <a:t>regiocentric orientation </a:t>
            </a:r>
            <a:r>
              <a:rPr lang="en-US" sz="2000" smtClean="0">
                <a:latin typeface="Book Antiqua" pitchFamily="18" charset="0"/>
              </a:rPr>
              <a:t>tejadi ketika perusahaan induk berusaha mencampur nilai dan prioritas mereka dengan peraturan/nilai setempat. Akhirnya, perusahaan dengan </a:t>
            </a:r>
            <a:r>
              <a:rPr lang="en-US" sz="2000" b="1" i="1" smtClean="0">
                <a:latin typeface="Book Antiqua" pitchFamily="18" charset="0"/>
              </a:rPr>
              <a:t>geocentric orientation</a:t>
            </a:r>
            <a:r>
              <a:rPr lang="en-US" sz="2000" smtClean="0">
                <a:latin typeface="Book Antiqua" pitchFamily="18" charset="0"/>
              </a:rPr>
              <a:t> mengadopsi pendekatan system global untuk pembuatan keputusan stratejik, sehingga penekanan pada integrasi global.</a:t>
            </a:r>
          </a:p>
        </p:txBody>
      </p:sp>
    </p:spTree>
    <p:extLst>
      <p:ext uri="{BB962C8B-B14F-4D97-AF65-F5344CB8AC3E}">
        <p14:creationId xmlns:p14="http://schemas.microsoft.com/office/powerpoint/2010/main" val="372951267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800" decel="100000"/>
                                        <p:tgtEl>
                                          <p:spTgt spid="91138"/>
                                        </p:tgtEl>
                                      </p:cBhvr>
                                    </p:animEffect>
                                    <p:anim calcmode="lin" valueType="num">
                                      <p:cBhvr>
                                        <p:cTn id="8" dur="800" decel="100000" fill="hold"/>
                                        <p:tgtEl>
                                          <p:spTgt spid="91138"/>
                                        </p:tgtEl>
                                        <p:attrNameLst>
                                          <p:attrName>style.rotation</p:attrName>
                                        </p:attrNameLst>
                                      </p:cBhvr>
                                      <p:tavLst>
                                        <p:tav tm="0">
                                          <p:val>
                                            <p:fltVal val="-90"/>
                                          </p:val>
                                        </p:tav>
                                        <p:tav tm="100000">
                                          <p:val>
                                            <p:fltVal val="0"/>
                                          </p:val>
                                        </p:tav>
                                      </p:tavLst>
                                    </p:anim>
                                    <p:anim calcmode="lin" valueType="num">
                                      <p:cBhvr>
                                        <p:cTn id="9" dur="800" decel="100000" fill="hold"/>
                                        <p:tgtEl>
                                          <p:spTgt spid="91138"/>
                                        </p:tgtEl>
                                        <p:attrNameLst>
                                          <p:attrName>ppt_x</p:attrName>
                                        </p:attrNameLst>
                                      </p:cBhvr>
                                      <p:tavLst>
                                        <p:tav tm="0">
                                          <p:val>
                                            <p:strVal val="#ppt_x+0.4"/>
                                          </p:val>
                                        </p:tav>
                                        <p:tav tm="100000">
                                          <p:val>
                                            <p:strVal val="#ppt_x-0.05"/>
                                          </p:val>
                                        </p:tav>
                                      </p:tavLst>
                                    </p:anim>
                                    <p:anim calcmode="lin" valueType="num">
                                      <p:cBhvr>
                                        <p:cTn id="10" dur="800" decel="100000" fill="hold"/>
                                        <p:tgtEl>
                                          <p:spTgt spid="911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11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113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91139">
                                            <p:txEl>
                                              <p:pRg st="0" end="0"/>
                                            </p:txEl>
                                          </p:spTgt>
                                        </p:tgtEl>
                                        <p:attrNameLst>
                                          <p:attrName>style.visibility</p:attrName>
                                        </p:attrNameLst>
                                      </p:cBhvr>
                                      <p:to>
                                        <p:strVal val="visible"/>
                                      </p:to>
                                    </p:set>
                                    <p:animEffect transition="in" filter="fade">
                                      <p:cBhvr>
                                        <p:cTn id="17" dur="1000"/>
                                        <p:tgtEl>
                                          <p:spTgt spid="91139">
                                            <p:txEl>
                                              <p:pRg st="0" end="0"/>
                                            </p:txEl>
                                          </p:spTgt>
                                        </p:tgtEl>
                                      </p:cBhvr>
                                    </p:animEffect>
                                    <p:anim calcmode="lin" valueType="num">
                                      <p:cBhvr>
                                        <p:cTn id="18" dur="10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113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68313" y="214313"/>
            <a:ext cx="8247062" cy="430212"/>
          </a:xfrm>
        </p:spPr>
        <p:txBody>
          <a:bodyPr/>
          <a:lstStyle/>
          <a:p>
            <a:pPr eaLnBrk="1" hangingPunct="1">
              <a:defRPr/>
            </a:pPr>
            <a:r>
              <a:rPr lang="id-ID" sz="2000" b="1" dirty="0" smtClean="0">
                <a:solidFill>
                  <a:schemeClr val="accent2">
                    <a:lumMod val="10000"/>
                  </a:schemeClr>
                </a:solidFill>
              </a:rPr>
              <a:t>Kompleksitas Lingkungan Global</a:t>
            </a:r>
            <a:endParaRPr lang="en-US" sz="2000" b="1" dirty="0" smtClean="0">
              <a:solidFill>
                <a:schemeClr val="accent2">
                  <a:lumMod val="10000"/>
                </a:schemeClr>
              </a:solidFill>
            </a:endParaRPr>
          </a:p>
        </p:txBody>
      </p:sp>
      <p:sp>
        <p:nvSpPr>
          <p:cNvPr id="70659" name="Rectangle 3"/>
          <p:cNvSpPr>
            <a:spLocks noGrp="1" noChangeArrowheads="1"/>
          </p:cNvSpPr>
          <p:nvPr>
            <p:ph type="body" idx="1"/>
          </p:nvPr>
        </p:nvSpPr>
        <p:spPr>
          <a:xfrm>
            <a:off x="468313" y="981075"/>
            <a:ext cx="8229600" cy="5091113"/>
          </a:xfrm>
        </p:spPr>
        <p:txBody>
          <a:bodyPr/>
          <a:lstStyle/>
          <a:p>
            <a:pPr eaLnBrk="1" hangingPunct="1">
              <a:lnSpc>
                <a:spcPct val="80000"/>
              </a:lnSpc>
              <a:buFontTx/>
              <a:buNone/>
              <a:tabLst>
                <a:tab pos="800100" algn="l"/>
                <a:tab pos="865188" algn="l"/>
              </a:tabLst>
              <a:defRPr/>
            </a:pPr>
            <a:r>
              <a:rPr lang="en-US" sz="800" dirty="0" smtClean="0"/>
              <a:t>	</a:t>
            </a:r>
            <a:r>
              <a:rPr lang="id-ID" sz="1800" dirty="0" smtClean="0"/>
              <a:t>Perencanaan srategik global lebih rumit daripada perencanaan sejenis untuk domestic. </a:t>
            </a:r>
            <a:r>
              <a:rPr lang="id-ID" sz="1800" dirty="0" smtClean="0">
                <a:solidFill>
                  <a:schemeClr val="accent2">
                    <a:lumMod val="10000"/>
                  </a:schemeClr>
                </a:solidFill>
              </a:rPr>
              <a:t>Sedikitnya ada lima factor yang menyebabkan kompleksitas ini </a:t>
            </a:r>
            <a:r>
              <a:rPr lang="id-ID" sz="1800" dirty="0" smtClean="0"/>
              <a:t>;</a:t>
            </a:r>
            <a:endParaRPr lang="en-US" sz="1800" dirty="0" smtClean="0"/>
          </a:p>
          <a:p>
            <a:pPr eaLnBrk="1" hangingPunct="1">
              <a:lnSpc>
                <a:spcPct val="80000"/>
              </a:lnSpc>
              <a:buFontTx/>
              <a:buNone/>
              <a:tabLst>
                <a:tab pos="800100" algn="l"/>
                <a:tab pos="865188" algn="l"/>
              </a:tabLst>
              <a:defRPr/>
            </a:pPr>
            <a:endParaRPr lang="en-US" sz="1800" dirty="0" smtClean="0"/>
          </a:p>
          <a:p>
            <a:pPr algn="just" eaLnBrk="1" hangingPunct="1">
              <a:lnSpc>
                <a:spcPct val="80000"/>
              </a:lnSpc>
              <a:buFontTx/>
              <a:buNone/>
              <a:tabLst>
                <a:tab pos="800100" algn="l"/>
                <a:tab pos="865188" algn="l"/>
              </a:tabLst>
              <a:defRPr/>
            </a:pPr>
            <a:r>
              <a:rPr lang="en-US" sz="1800" dirty="0" smtClean="0"/>
              <a:t>	</a:t>
            </a:r>
            <a:r>
              <a:rPr lang="id-ID" sz="1800" dirty="0" smtClean="0"/>
              <a:t>1.	Operasi global menghadapi lingkungan politik, ekonomi, legal, </a:t>
            </a:r>
            <a:r>
              <a:rPr lang="en-US" sz="1800" dirty="0" smtClean="0"/>
              <a:t>	</a:t>
            </a:r>
            <a:r>
              <a:rPr lang="id-ID" sz="1800" dirty="0" smtClean="0"/>
              <a:t>social, </a:t>
            </a:r>
            <a:r>
              <a:rPr lang="en-US" sz="1800" dirty="0" smtClean="0"/>
              <a:t>	</a:t>
            </a:r>
            <a:r>
              <a:rPr lang="id-ID" sz="1800" dirty="0" smtClean="0"/>
              <a:t>dan </a:t>
            </a:r>
            <a:r>
              <a:rPr lang="en-US" sz="1800" dirty="0" smtClean="0"/>
              <a:t>	</a:t>
            </a:r>
            <a:r>
              <a:rPr lang="id-ID" sz="1800" dirty="0" smtClean="0"/>
              <a:t>budaya yang beragam di samping juga laju </a:t>
            </a:r>
            <a:r>
              <a:rPr lang="en-US" sz="1800" dirty="0" smtClean="0"/>
              <a:t>	</a:t>
            </a:r>
            <a:r>
              <a:rPr lang="id-ID" sz="1800" dirty="0" smtClean="0"/>
              <a:t>perubahan yang </a:t>
            </a:r>
            <a:r>
              <a:rPr lang="en-US" sz="1800" dirty="0" smtClean="0"/>
              <a:t>	</a:t>
            </a:r>
            <a:r>
              <a:rPr lang="id-ID" sz="1800" dirty="0" smtClean="0"/>
              <a:t>berlain-lainan </a:t>
            </a:r>
            <a:r>
              <a:rPr lang="en-US" sz="1800" dirty="0" smtClean="0"/>
              <a:t>	</a:t>
            </a:r>
            <a:r>
              <a:rPr lang="id-ID" sz="1800" dirty="0" smtClean="0"/>
              <a:t>pada masing-masing </a:t>
            </a:r>
            <a:r>
              <a:rPr lang="en-US" sz="1800" dirty="0" smtClean="0"/>
              <a:t> 	</a:t>
            </a:r>
            <a:r>
              <a:rPr lang="id-ID" sz="1800" dirty="0" smtClean="0"/>
              <a:t>factor ini.</a:t>
            </a:r>
          </a:p>
          <a:p>
            <a:pPr eaLnBrk="1" hangingPunct="1">
              <a:lnSpc>
                <a:spcPct val="80000"/>
              </a:lnSpc>
              <a:buFontTx/>
              <a:buNone/>
              <a:tabLst>
                <a:tab pos="800100" algn="l"/>
                <a:tab pos="865188" algn="l"/>
              </a:tabLst>
              <a:defRPr/>
            </a:pPr>
            <a:r>
              <a:rPr lang="en-US" sz="1800" dirty="0" smtClean="0"/>
              <a:t>	</a:t>
            </a:r>
            <a:r>
              <a:rPr lang="id-ID" sz="1800" dirty="0" smtClean="0"/>
              <a:t>2.	Interaksi antara nasional dan asing bersifat kompleks, karena </a:t>
            </a:r>
            <a:r>
              <a:rPr lang="en-US" sz="1800" dirty="0" smtClean="0"/>
              <a:t>	</a:t>
            </a:r>
            <a:r>
              <a:rPr lang="id-ID" sz="1800" dirty="0" smtClean="0"/>
              <a:t>masalah kedaulatan nasional dan sangat berbedanyakondisi </a:t>
            </a:r>
            <a:r>
              <a:rPr lang="en-US" sz="1800" dirty="0" smtClean="0"/>
              <a:t>	</a:t>
            </a:r>
            <a:r>
              <a:rPr lang="id-ID" sz="1800" dirty="0" smtClean="0"/>
              <a:t>ekonomi </a:t>
            </a:r>
            <a:r>
              <a:rPr lang="en-US" sz="1800" dirty="0" smtClean="0"/>
              <a:t>	</a:t>
            </a:r>
            <a:r>
              <a:rPr lang="id-ID" sz="1800" dirty="0" smtClean="0"/>
              <a:t>dan </a:t>
            </a:r>
            <a:r>
              <a:rPr lang="en-US" sz="1800" dirty="0" smtClean="0"/>
              <a:t>	</a:t>
            </a:r>
            <a:r>
              <a:rPr lang="id-ID" sz="1800" dirty="0" smtClean="0"/>
              <a:t>sosial.</a:t>
            </a:r>
          </a:p>
          <a:p>
            <a:pPr eaLnBrk="1" hangingPunct="1">
              <a:lnSpc>
                <a:spcPct val="80000"/>
              </a:lnSpc>
              <a:buFontTx/>
              <a:buNone/>
              <a:tabLst>
                <a:tab pos="800100" algn="l"/>
                <a:tab pos="865188" algn="l"/>
              </a:tabLst>
              <a:defRPr/>
            </a:pPr>
            <a:r>
              <a:rPr lang="en-US" sz="1800" dirty="0" smtClean="0"/>
              <a:t>	</a:t>
            </a:r>
            <a:r>
              <a:rPr lang="id-ID" sz="1800" dirty="0" smtClean="0"/>
              <a:t>3.	Keterpisahan geografis, perbedaan budaya dan kebangsaan, </a:t>
            </a:r>
            <a:r>
              <a:rPr lang="en-US" sz="1800" dirty="0" smtClean="0"/>
              <a:t>	</a:t>
            </a:r>
            <a:r>
              <a:rPr lang="id-ID" sz="1800" dirty="0" smtClean="0"/>
              <a:t>serta </a:t>
            </a:r>
            <a:r>
              <a:rPr lang="en-US" sz="1800" dirty="0" smtClean="0"/>
              <a:t>	</a:t>
            </a:r>
            <a:r>
              <a:rPr lang="id-ID" sz="1800" dirty="0" smtClean="0"/>
              <a:t>perbedaan cara berbisnis kesemuanya cenderung </a:t>
            </a:r>
            <a:r>
              <a:rPr lang="en-US" sz="1800" dirty="0" smtClean="0"/>
              <a:t>	</a:t>
            </a:r>
            <a:r>
              <a:rPr lang="id-ID" sz="1800" dirty="0" smtClean="0"/>
              <a:t>menyulitkan komunikasi dan </a:t>
            </a:r>
            <a:r>
              <a:rPr lang="en-US" sz="1800" dirty="0" smtClean="0"/>
              <a:t>	</a:t>
            </a:r>
            <a:r>
              <a:rPr lang="id-ID" sz="1800" dirty="0" smtClean="0"/>
              <a:t>upaya pengendalian antara </a:t>
            </a:r>
            <a:r>
              <a:rPr lang="en-US" sz="1800" dirty="0" smtClean="0"/>
              <a:t>	</a:t>
            </a:r>
            <a:r>
              <a:rPr lang="id-ID" sz="1800" dirty="0" smtClean="0"/>
              <a:t>kantor pusat dan afiliasi seberang lautan.</a:t>
            </a:r>
          </a:p>
          <a:p>
            <a:pPr eaLnBrk="1" hangingPunct="1">
              <a:lnSpc>
                <a:spcPct val="80000"/>
              </a:lnSpc>
              <a:buFontTx/>
              <a:buNone/>
              <a:tabLst>
                <a:tab pos="800100" algn="l"/>
                <a:tab pos="865188" algn="l"/>
              </a:tabLst>
              <a:defRPr/>
            </a:pPr>
            <a:r>
              <a:rPr lang="en-US" sz="1800" dirty="0" smtClean="0"/>
              <a:t>	</a:t>
            </a:r>
            <a:r>
              <a:rPr lang="id-ID" sz="1800" dirty="0" smtClean="0"/>
              <a:t>4.	Operasi global menghadapi persaingan yang ekstrim, karena </a:t>
            </a:r>
            <a:r>
              <a:rPr lang="en-US" sz="1800" dirty="0" smtClean="0"/>
              <a:t>	</a:t>
            </a:r>
            <a:r>
              <a:rPr lang="id-ID" sz="1800" dirty="0" smtClean="0"/>
              <a:t>perbedaan dalam </a:t>
            </a:r>
            <a:r>
              <a:rPr lang="en-US" sz="1800" dirty="0" smtClean="0"/>
              <a:t>	</a:t>
            </a:r>
            <a:r>
              <a:rPr lang="id-ID" sz="1800" dirty="0" smtClean="0"/>
              <a:t>hal struktur industri.</a:t>
            </a:r>
          </a:p>
          <a:p>
            <a:pPr eaLnBrk="1" hangingPunct="1">
              <a:lnSpc>
                <a:spcPct val="80000"/>
              </a:lnSpc>
              <a:buFontTx/>
              <a:buNone/>
              <a:tabLst>
                <a:tab pos="800100" algn="l"/>
                <a:tab pos="865188" algn="l"/>
              </a:tabLst>
              <a:defRPr/>
            </a:pPr>
            <a:r>
              <a:rPr lang="en-US" sz="1800" dirty="0" smtClean="0"/>
              <a:t>	</a:t>
            </a:r>
            <a:r>
              <a:rPr lang="id-ID" sz="1800" dirty="0" smtClean="0"/>
              <a:t>5.	Operasi global terbatas dalam hal pilihan strtegi bersaing yang </a:t>
            </a:r>
            <a:r>
              <a:rPr lang="en-US" sz="1800" dirty="0" smtClean="0"/>
              <a:t>	</a:t>
            </a:r>
            <a:r>
              <a:rPr lang="id-ID" sz="1800" dirty="0" smtClean="0"/>
              <a:t>ada karena </a:t>
            </a:r>
            <a:r>
              <a:rPr lang="en-US" sz="1800" dirty="0" smtClean="0"/>
              <a:t>	</a:t>
            </a:r>
            <a:r>
              <a:rPr lang="id-ID" sz="1800" dirty="0" smtClean="0"/>
              <a:t>beragamnya blok-blok ekonomi, seperti </a:t>
            </a:r>
            <a:r>
              <a:rPr lang="en-US" sz="1800" dirty="0" smtClean="0"/>
              <a:t>	</a:t>
            </a:r>
            <a:r>
              <a:rPr lang="id-ID" sz="1800" dirty="0" smtClean="0"/>
              <a:t>Masyarakat Ekonomi Eropa, Kawasan </a:t>
            </a:r>
            <a:r>
              <a:rPr lang="en-US" sz="1800" dirty="0" smtClean="0"/>
              <a:t>	</a:t>
            </a:r>
            <a:r>
              <a:rPr lang="id-ID" sz="1800" dirty="0" smtClean="0"/>
              <a:t>perdaganganbebes </a:t>
            </a:r>
            <a:r>
              <a:rPr lang="en-US" sz="1800" dirty="0" smtClean="0"/>
              <a:t>	</a:t>
            </a:r>
            <a:r>
              <a:rPr lang="id-ID" sz="1800" dirty="0" smtClean="0"/>
              <a:t>eropa, dan kawasan perdagangan bebas amerika latin.</a:t>
            </a:r>
            <a:endParaRPr lang="en-US" sz="1800" dirty="0" smtClean="0"/>
          </a:p>
        </p:txBody>
      </p:sp>
    </p:spTree>
    <p:extLst>
      <p:ext uri="{BB962C8B-B14F-4D97-AF65-F5344CB8AC3E}">
        <p14:creationId xmlns:p14="http://schemas.microsoft.com/office/powerpoint/2010/main" val="3097750379"/>
      </p:ext>
    </p:extLst>
  </p:cSld>
  <p:clrMapOvr>
    <a:masterClrMapping/>
  </p:clrMapOvr>
  <p:transition>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142875"/>
            <a:ext cx="8786813" cy="725488"/>
          </a:xfrm>
        </p:spPr>
        <p:txBody>
          <a:bodyPr/>
          <a:lstStyle/>
          <a:p>
            <a:pPr eaLnBrk="1" hangingPunct="1">
              <a:defRPr/>
            </a:pPr>
            <a:r>
              <a:rPr lang="id-ID" sz="2600" b="1" dirty="0" smtClean="0">
                <a:solidFill>
                  <a:srgbClr val="9966FF"/>
                </a:solidFill>
                <a:latin typeface="Bookman Old Style" pitchFamily="18" charset="0"/>
              </a:rPr>
              <a:t>Masalah Pengendalian Perusahaan Global</a:t>
            </a:r>
            <a:endParaRPr lang="en-US" sz="2600" b="1" dirty="0" smtClean="0">
              <a:solidFill>
                <a:srgbClr val="9966FF"/>
              </a:solidFill>
              <a:latin typeface="Bookman Old Style" pitchFamily="18" charset="0"/>
            </a:endParaRPr>
          </a:p>
        </p:txBody>
      </p:sp>
      <p:sp>
        <p:nvSpPr>
          <p:cNvPr id="70659" name="Rectangle 3"/>
          <p:cNvSpPr>
            <a:spLocks noGrp="1" noChangeArrowheads="1"/>
          </p:cNvSpPr>
          <p:nvPr>
            <p:ph type="body" idx="1"/>
          </p:nvPr>
        </p:nvSpPr>
        <p:spPr>
          <a:xfrm>
            <a:off x="381000" y="1500188"/>
            <a:ext cx="8229600" cy="1852612"/>
          </a:xfrm>
        </p:spPr>
        <p:txBody>
          <a:bodyPr/>
          <a:lstStyle/>
          <a:p>
            <a:pPr eaLnBrk="1" hangingPunct="1">
              <a:lnSpc>
                <a:spcPct val="80000"/>
              </a:lnSpc>
              <a:buFontTx/>
              <a:buNone/>
            </a:pPr>
            <a:r>
              <a:rPr lang="en-US" sz="2000" smtClean="0">
                <a:latin typeface="Comic Sans MS" pitchFamily="66" charset="0"/>
              </a:rPr>
              <a:t>		</a:t>
            </a:r>
            <a:r>
              <a:rPr lang="id-ID" sz="2000" smtClean="0">
                <a:latin typeface="Calibri" pitchFamily="34" charset="0"/>
              </a:rPr>
              <a:t>Faktor penyulit interen bagi banyak perusahaan global adalah kebijakan keuangan mereka umumnya disesuaikan dengan tujuan perusahaan induk dan kurang mempertimbangkan tujuan Negara tuan rumah. Hal ini menimbulkan konflik antara berbagai bagian dari perusahaan global yang bersangkutan, antara keseluruhan perusahaan dengan Negara asal dan Negara tuan rumah, serta antara Negara asal dengan Negara tuan rumah itu sendiri</a:t>
            </a:r>
            <a:r>
              <a:rPr lang="id-ID" sz="2000" smtClean="0">
                <a:latin typeface="Comic Sans MS" pitchFamily="66" charset="0"/>
              </a:rPr>
              <a:t>.</a:t>
            </a:r>
            <a:endParaRPr lang="en-US" sz="2000" smtClean="0">
              <a:latin typeface="Comic Sans MS" pitchFamily="66" charset="0"/>
            </a:endParaRPr>
          </a:p>
        </p:txBody>
      </p:sp>
      <p:sp>
        <p:nvSpPr>
          <p:cNvPr id="71684" name="Rectangle 4"/>
          <p:cNvSpPr>
            <a:spLocks noChangeArrowheads="1"/>
          </p:cNvSpPr>
          <p:nvPr/>
        </p:nvSpPr>
        <p:spPr bwMode="auto">
          <a:xfrm>
            <a:off x="762000" y="3500438"/>
            <a:ext cx="7848600" cy="1938337"/>
          </a:xfrm>
          <a:prstGeom prst="rect">
            <a:avLst/>
          </a:prstGeom>
          <a:noFill/>
          <a:ln w="9525">
            <a:noFill/>
            <a:miter lim="800000"/>
            <a:headEnd/>
            <a:tailEnd/>
          </a:ln>
        </p:spPr>
        <p:txBody>
          <a:bodyPr anchor="ctr">
            <a:spAutoFit/>
          </a:bodyPr>
          <a:lstStyle/>
          <a:p>
            <a:pPr eaLnBrk="1" hangingPunct="1">
              <a:defRPr/>
            </a:pPr>
            <a:r>
              <a:rPr lang="en-US" dirty="0">
                <a:latin typeface="Arial" charset="0"/>
              </a:rPr>
              <a:t>	</a:t>
            </a:r>
            <a:r>
              <a:rPr lang="id-ID" sz="2000" dirty="0">
                <a:solidFill>
                  <a:schemeClr val="accent2">
                    <a:lumMod val="10000"/>
                  </a:schemeClr>
                </a:solidFill>
                <a:latin typeface="Californian FB" pitchFamily="18" charset="0"/>
              </a:rPr>
              <a:t>Dalam perusahaan global, perencanaan dipersulit oleh pebedaan sikap nasional terhadap pengukuran kerja, dan oleh perbedaan tuntutan pemerintah mengenai keterbukaan informasi. Meskipun masalah-masalah seperti ini merupakan satu aspek dari lingkungan global, bukan akibat dari manajemen yang lemah, mereka sering kali dapat dikurangi melalui peningkatan perhatian terhadap perencanaan strategik</a:t>
            </a:r>
            <a:r>
              <a:rPr lang="en-US" sz="2000" dirty="0">
                <a:solidFill>
                  <a:schemeClr val="accent2">
                    <a:lumMod val="10000"/>
                  </a:schemeClr>
                </a:solidFill>
                <a:latin typeface="Californian FB" pitchFamily="18" charset="0"/>
              </a:rPr>
              <a:t> </a:t>
            </a:r>
          </a:p>
        </p:txBody>
      </p:sp>
    </p:spTree>
    <p:extLst>
      <p:ext uri="{BB962C8B-B14F-4D97-AF65-F5344CB8AC3E}">
        <p14:creationId xmlns:p14="http://schemas.microsoft.com/office/powerpoint/2010/main" val="1561672249"/>
      </p:ext>
    </p:extLst>
  </p:cSld>
  <p:clrMapOvr>
    <a:masterClrMapping/>
  </p:clrMapOvr>
  <p:transition spd="med">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519113" y="285750"/>
            <a:ext cx="8124825" cy="728663"/>
          </a:xfrm>
        </p:spPr>
        <p:txBody>
          <a:bodyPr>
            <a:normAutofit fontScale="90000"/>
          </a:bodyPr>
          <a:lstStyle/>
          <a:p>
            <a:pPr eaLnBrk="1" hangingPunct="1">
              <a:defRPr/>
            </a:pPr>
            <a:r>
              <a:rPr lang="id-ID" sz="2800" b="1" dirty="0" smtClean="0">
                <a:solidFill>
                  <a:schemeClr val="accent2">
                    <a:lumMod val="10000"/>
                  </a:schemeClr>
                </a:solidFill>
                <a:latin typeface="Albertus Medium" pitchFamily="34" charset="0"/>
              </a:rPr>
              <a:t>Perencanaan strategic Global</a:t>
            </a:r>
            <a:r>
              <a:rPr lang="id-ID" dirty="0" smtClean="0">
                <a:solidFill>
                  <a:schemeClr val="accent2">
                    <a:lumMod val="10000"/>
                  </a:schemeClr>
                </a:solidFill>
              </a:rPr>
              <a:t> </a:t>
            </a:r>
            <a:endParaRPr lang="en-US" dirty="0" smtClean="0">
              <a:solidFill>
                <a:schemeClr val="accent2">
                  <a:lumMod val="10000"/>
                </a:schemeClr>
              </a:solidFill>
            </a:endParaRPr>
          </a:p>
        </p:txBody>
      </p:sp>
      <p:sp>
        <p:nvSpPr>
          <p:cNvPr id="94211" name="Rectangle 3"/>
          <p:cNvSpPr>
            <a:spLocks noGrp="1" noChangeArrowheads="1"/>
          </p:cNvSpPr>
          <p:nvPr>
            <p:ph type="body" idx="1"/>
          </p:nvPr>
        </p:nvSpPr>
        <p:spPr>
          <a:xfrm>
            <a:off x="457200" y="1214438"/>
            <a:ext cx="8329613" cy="5000625"/>
          </a:xfrm>
        </p:spPr>
        <p:txBody>
          <a:bodyPr/>
          <a:lstStyle/>
          <a:p>
            <a:pPr algn="just" eaLnBrk="1" hangingPunct="1">
              <a:buFontTx/>
              <a:buNone/>
              <a:defRPr/>
            </a:pPr>
            <a:r>
              <a:rPr lang="en-US" sz="2400" dirty="0" smtClean="0">
                <a:solidFill>
                  <a:srgbClr val="9966FF"/>
                </a:solidFill>
                <a:latin typeface="Comic Sans MS" pitchFamily="66" charset="0"/>
              </a:rPr>
              <a:t>		</a:t>
            </a:r>
            <a:r>
              <a:rPr lang="id-ID" sz="2400" dirty="0" smtClean="0">
                <a:solidFill>
                  <a:schemeClr val="tx1">
                    <a:lumMod val="75000"/>
                  </a:schemeClr>
                </a:solidFill>
                <a:latin typeface="Californian FB" pitchFamily="18" charset="0"/>
              </a:rPr>
              <a:t>Pada perusahaan demikian, m</a:t>
            </a:r>
            <a:r>
              <a:rPr lang="en-US" sz="2400" dirty="0" smtClean="0">
                <a:solidFill>
                  <a:schemeClr val="tx1">
                    <a:lumMod val="75000"/>
                  </a:schemeClr>
                </a:solidFill>
                <a:latin typeface="Californian FB" pitchFamily="18" charset="0"/>
              </a:rPr>
              <a:t>a</a:t>
            </a:r>
            <a:r>
              <a:rPr lang="id-ID" sz="2400" dirty="0" smtClean="0">
                <a:solidFill>
                  <a:schemeClr val="tx1">
                    <a:lumMod val="75000"/>
                  </a:schemeClr>
                </a:solidFill>
                <a:latin typeface="Californian FB" pitchFamily="18" charset="0"/>
              </a:rPr>
              <a:t>najer tidak boleh melihat operasi global seb</a:t>
            </a:r>
            <a:r>
              <a:rPr lang="en-US" sz="2400" dirty="0" smtClean="0">
                <a:solidFill>
                  <a:schemeClr val="tx1">
                    <a:lumMod val="75000"/>
                  </a:schemeClr>
                </a:solidFill>
                <a:latin typeface="Californian FB" pitchFamily="18" charset="0"/>
              </a:rPr>
              <a:t>a</a:t>
            </a:r>
            <a:r>
              <a:rPr lang="id-ID" sz="2400" dirty="0" smtClean="0">
                <a:solidFill>
                  <a:schemeClr val="tx1">
                    <a:lumMod val="75000"/>
                  </a:schemeClr>
                </a:solidFill>
                <a:latin typeface="Californian FB" pitchFamily="18" charset="0"/>
              </a:rPr>
              <a:t>gai kumpulan informasi yang independent. Para manajer ini menghadapi keputusan saling tukar (trade of de</a:t>
            </a:r>
            <a:r>
              <a:rPr lang="en-US" sz="2400" dirty="0" smtClean="0">
                <a:solidFill>
                  <a:schemeClr val="tx1">
                    <a:lumMod val="75000"/>
                  </a:schemeClr>
                </a:solidFill>
                <a:latin typeface="Californian FB" pitchFamily="18" charset="0"/>
              </a:rPr>
              <a:t>c</a:t>
            </a:r>
            <a:r>
              <a:rPr lang="id-ID" sz="2400" dirty="0" smtClean="0">
                <a:solidFill>
                  <a:schemeClr val="tx1">
                    <a:lumMod val="75000"/>
                  </a:schemeClr>
                </a:solidFill>
                <a:latin typeface="Californian FB" pitchFamily="18" charset="0"/>
              </a:rPr>
              <a:t>i</a:t>
            </a:r>
            <a:r>
              <a:rPr lang="en-US" sz="2400" dirty="0" smtClean="0">
                <a:solidFill>
                  <a:schemeClr val="tx1">
                    <a:lumMod val="75000"/>
                  </a:schemeClr>
                </a:solidFill>
                <a:latin typeface="Californian FB" pitchFamily="18" charset="0"/>
              </a:rPr>
              <a:t>s</a:t>
            </a:r>
            <a:r>
              <a:rPr lang="id-ID" sz="2400" dirty="0" smtClean="0">
                <a:solidFill>
                  <a:schemeClr val="tx1">
                    <a:lumMod val="75000"/>
                  </a:schemeClr>
                </a:solidFill>
                <a:latin typeface="Californian FB" pitchFamily="18" charset="0"/>
              </a:rPr>
              <a:t>ion) yang harus mempertimbangkan berbagai produk, lingkungan Negara, sumber daya, kapabilitas</a:t>
            </a:r>
            <a:r>
              <a:rPr lang="en-US" sz="2400" dirty="0" smtClean="0">
                <a:solidFill>
                  <a:schemeClr val="tx1">
                    <a:lumMod val="75000"/>
                  </a:schemeClr>
                </a:solidFill>
                <a:latin typeface="Californian FB" pitchFamily="18" charset="0"/>
              </a:rPr>
              <a:t> </a:t>
            </a:r>
            <a:r>
              <a:rPr lang="id-ID" sz="2400" dirty="0" smtClean="0">
                <a:solidFill>
                  <a:schemeClr val="tx1">
                    <a:lumMod val="75000"/>
                  </a:schemeClr>
                </a:solidFill>
                <a:latin typeface="Californian FB" pitchFamily="18" charset="0"/>
              </a:rPr>
              <a:t>perusahaan induk dan anak perusahaan, serta pilihan strategic. </a:t>
            </a:r>
            <a:endParaRPr lang="en-US" sz="2400" dirty="0" smtClean="0">
              <a:solidFill>
                <a:schemeClr val="tx1">
                  <a:lumMod val="75000"/>
                </a:schemeClr>
              </a:solidFill>
              <a:latin typeface="Californian FB" pitchFamily="18" charset="0"/>
            </a:endParaRPr>
          </a:p>
        </p:txBody>
      </p:sp>
      <p:sp>
        <p:nvSpPr>
          <p:cNvPr id="94212" name="Text Box 4"/>
          <p:cNvSpPr txBox="1">
            <a:spLocks noChangeArrowheads="1"/>
          </p:cNvSpPr>
          <p:nvPr/>
        </p:nvSpPr>
        <p:spPr bwMode="auto">
          <a:xfrm>
            <a:off x="838200" y="3886200"/>
            <a:ext cx="7696200" cy="2308225"/>
          </a:xfrm>
          <a:prstGeom prst="rect">
            <a:avLst/>
          </a:prstGeom>
          <a:noFill/>
          <a:ln w="9525">
            <a:noFill/>
            <a:miter lim="800000"/>
            <a:headEnd/>
            <a:tailEnd/>
          </a:ln>
          <a:effectLst/>
        </p:spPr>
        <p:txBody>
          <a:bodyPr>
            <a:spAutoFit/>
          </a:bodyPr>
          <a:lstStyle/>
          <a:p>
            <a:pPr algn="just" eaLnBrk="1" hangingPunct="1">
              <a:spcBef>
                <a:spcPct val="50000"/>
              </a:spcBef>
              <a:defRPr/>
            </a:pPr>
            <a:r>
              <a:rPr lang="en-US" sz="2200" dirty="0">
                <a:solidFill>
                  <a:srgbClr val="9966FF"/>
                </a:solidFill>
                <a:latin typeface="Comic Sans MS" pitchFamily="66" charset="0"/>
              </a:rPr>
              <a:t>	</a:t>
            </a:r>
            <a:r>
              <a:rPr lang="id-ID" sz="2400" dirty="0">
                <a:solidFill>
                  <a:schemeClr val="accent5">
                    <a:lumMod val="25000"/>
                  </a:schemeClr>
                </a:solidFill>
                <a:effectLst>
                  <a:outerShdw blurRad="38100" dist="38100" dir="2700000" algn="tl">
                    <a:srgbClr val="C0C0C0"/>
                  </a:outerShdw>
                </a:effectLst>
                <a:latin typeface="Californian FB" pitchFamily="18" charset="0"/>
              </a:rPr>
              <a:t>Dalam industri multi</a:t>
            </a:r>
            <a:r>
              <a:rPr lang="en-US" sz="2400" dirty="0">
                <a:solidFill>
                  <a:schemeClr val="accent5">
                    <a:lumMod val="25000"/>
                  </a:schemeClr>
                </a:solidFill>
                <a:effectLst>
                  <a:outerShdw blurRad="38100" dist="38100" dir="2700000" algn="tl">
                    <a:srgbClr val="C0C0C0"/>
                  </a:outerShdw>
                </a:effectLst>
                <a:latin typeface="Californian FB" pitchFamily="18" charset="0"/>
              </a:rPr>
              <a:t> </a:t>
            </a:r>
            <a:r>
              <a:rPr lang="id-ID" sz="2400" dirty="0">
                <a:solidFill>
                  <a:schemeClr val="accent5">
                    <a:lumMod val="25000"/>
                  </a:schemeClr>
                </a:solidFill>
                <a:effectLst>
                  <a:outerShdw blurRad="38100" dist="38100" dir="2700000" algn="tl">
                    <a:srgbClr val="C0C0C0"/>
                  </a:outerShdw>
                </a:effectLst>
                <a:latin typeface="Californian FB" pitchFamily="18" charset="0"/>
              </a:rPr>
              <a:t>domestik, anak-anak perusahaan global haruslah dikelola sebagai badan-badan usaha yang berbeda artinya, masing-masing anak perusahaan bersifat otonom, memiliki otoritas untuk mengambil keputusan independent sebagai reaksi terhadap kondisi pasar setempat.</a:t>
            </a:r>
            <a:endParaRPr lang="en-US" sz="2400" dirty="0">
              <a:solidFill>
                <a:schemeClr val="accent5">
                  <a:lumMod val="25000"/>
                </a:schemeClr>
              </a:solidFill>
              <a:effectLst>
                <a:outerShdw blurRad="38100" dist="38100" dir="2700000" algn="tl">
                  <a:srgbClr val="C0C0C0"/>
                </a:outerShdw>
              </a:effectLst>
              <a:latin typeface="Californian FB" pitchFamily="18" charset="0"/>
            </a:endParaRPr>
          </a:p>
        </p:txBody>
      </p:sp>
    </p:spTree>
    <p:extLst>
      <p:ext uri="{BB962C8B-B14F-4D97-AF65-F5344CB8AC3E}">
        <p14:creationId xmlns:p14="http://schemas.microsoft.com/office/powerpoint/2010/main" val="3834289386"/>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fade">
                                      <p:cBhvr>
                                        <p:cTn id="12" dur="2000"/>
                                        <p:tgtEl>
                                          <p:spTgt spid="942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304800" y="285750"/>
            <a:ext cx="8267700" cy="704850"/>
          </a:xfrm>
        </p:spPr>
        <p:txBody>
          <a:bodyPr>
            <a:normAutofit fontScale="90000"/>
          </a:bodyPr>
          <a:lstStyle/>
          <a:p>
            <a:pPr eaLnBrk="1" hangingPunct="1">
              <a:defRPr/>
            </a:pPr>
            <a:r>
              <a:rPr lang="id-ID" b="1" i="1" dirty="0" smtClean="0">
                <a:solidFill>
                  <a:srgbClr val="CC3399"/>
                </a:solidFill>
                <a:latin typeface="Albertus Extra Bold" pitchFamily="34" charset="0"/>
              </a:rPr>
              <a:t>Industri Global</a:t>
            </a:r>
            <a:endParaRPr lang="en-US" b="1" i="1" dirty="0" smtClean="0">
              <a:solidFill>
                <a:srgbClr val="CC3399"/>
              </a:solidFill>
              <a:latin typeface="Albertus Extra Bold" pitchFamily="34" charset="0"/>
            </a:endParaRPr>
          </a:p>
        </p:txBody>
      </p:sp>
      <p:sp>
        <p:nvSpPr>
          <p:cNvPr id="73731" name="Rectangle 3"/>
          <p:cNvSpPr>
            <a:spLocks noGrp="1" noChangeArrowheads="1"/>
          </p:cNvSpPr>
          <p:nvPr>
            <p:ph type="body" idx="1"/>
          </p:nvPr>
        </p:nvSpPr>
        <p:spPr>
          <a:xfrm>
            <a:off x="457200" y="1524000"/>
            <a:ext cx="8229600" cy="4525963"/>
          </a:xfrm>
        </p:spPr>
        <p:txBody>
          <a:bodyPr/>
          <a:lstStyle/>
          <a:p>
            <a:pPr marL="293688" indent="-293688" algn="just" eaLnBrk="1" hangingPunct="1">
              <a:lnSpc>
                <a:spcPct val="80000"/>
              </a:lnSpc>
              <a:buFontTx/>
              <a:buNone/>
              <a:defRPr/>
            </a:pPr>
            <a:r>
              <a:rPr lang="en-US" sz="2800" dirty="0" smtClean="0"/>
              <a:t>	</a:t>
            </a:r>
            <a:r>
              <a:rPr lang="id-ID" sz="2400" dirty="0" smtClean="0">
                <a:solidFill>
                  <a:srgbClr val="993300"/>
                </a:solidFill>
                <a:latin typeface="Book Antiqua" pitchFamily="18" charset="0"/>
              </a:rPr>
              <a:t>Industri global adalah industri yang persaingannya melintasi batas-batas Negara . persaingan terjadi dalam skla dunia. Banyaknya pakar percaya bahwa hampir semua industri yang berorientasi kepada produk akan menjadi global.</a:t>
            </a:r>
            <a:endParaRPr lang="en-US" sz="2400" dirty="0" smtClean="0">
              <a:solidFill>
                <a:srgbClr val="993300"/>
              </a:solidFill>
              <a:latin typeface="Book Antiqua" pitchFamily="18" charset="0"/>
            </a:endParaRPr>
          </a:p>
          <a:p>
            <a:pPr marL="293688" indent="-293688" algn="just" eaLnBrk="1" hangingPunct="1">
              <a:lnSpc>
                <a:spcPct val="80000"/>
              </a:lnSpc>
              <a:buFontTx/>
              <a:buNone/>
              <a:defRPr/>
            </a:pPr>
            <a:endParaRPr lang="en-US" sz="2400" dirty="0" smtClean="0">
              <a:solidFill>
                <a:srgbClr val="993300"/>
              </a:solidFill>
              <a:latin typeface="Britannic Bold" pitchFamily="34" charset="0"/>
            </a:endParaRPr>
          </a:p>
          <a:p>
            <a:pPr marL="293688" indent="-293688" algn="just" eaLnBrk="1" hangingPunct="1">
              <a:lnSpc>
                <a:spcPct val="80000"/>
              </a:lnSpc>
              <a:buFontTx/>
              <a:buAutoNum type="arabicPeriod"/>
              <a:defRPr/>
            </a:pPr>
            <a:r>
              <a:rPr lang="id-ID" sz="2400" dirty="0" smtClean="0">
                <a:solidFill>
                  <a:schemeClr val="accent6">
                    <a:lumMod val="10000"/>
                  </a:schemeClr>
                </a:solidFill>
                <a:latin typeface="Britannic Bold" pitchFamily="34" charset="0"/>
              </a:rPr>
              <a:t>Meningkatkan globalisasi perusahaan.</a:t>
            </a:r>
            <a:endParaRPr lang="en-US" sz="2400" dirty="0" smtClean="0">
              <a:solidFill>
                <a:schemeClr val="accent6">
                  <a:lumMod val="10000"/>
                </a:schemeClr>
              </a:solidFill>
              <a:latin typeface="Britannic Bold" pitchFamily="34" charset="0"/>
            </a:endParaRPr>
          </a:p>
          <a:p>
            <a:pPr marL="293688" indent="-293688" algn="just" eaLnBrk="1" hangingPunct="1">
              <a:lnSpc>
                <a:spcPct val="80000"/>
              </a:lnSpc>
              <a:buFontTx/>
              <a:buAutoNum type="arabicPeriod"/>
              <a:defRPr/>
            </a:pPr>
            <a:r>
              <a:rPr lang="id-ID" sz="2400" dirty="0" smtClean="0">
                <a:solidFill>
                  <a:schemeClr val="accent6">
                    <a:lumMod val="10000"/>
                  </a:schemeClr>
                </a:solidFill>
                <a:latin typeface="Britannic Bold" pitchFamily="34" charset="0"/>
              </a:rPr>
              <a:t>Ledakan informasi</a:t>
            </a:r>
            <a:endParaRPr lang="en-US" sz="2400" dirty="0" smtClean="0">
              <a:solidFill>
                <a:schemeClr val="accent6">
                  <a:lumMod val="10000"/>
                </a:schemeClr>
              </a:solidFill>
              <a:latin typeface="Britannic Bold" pitchFamily="34" charset="0"/>
            </a:endParaRPr>
          </a:p>
          <a:p>
            <a:pPr marL="293688" indent="-293688" algn="just" eaLnBrk="1" hangingPunct="1">
              <a:lnSpc>
                <a:spcPct val="80000"/>
              </a:lnSpc>
              <a:buFontTx/>
              <a:buAutoNum type="arabicPeriod"/>
              <a:defRPr/>
            </a:pPr>
            <a:r>
              <a:rPr lang="id-ID" sz="2400" dirty="0" smtClean="0">
                <a:solidFill>
                  <a:schemeClr val="accent6">
                    <a:lumMod val="10000"/>
                  </a:schemeClr>
                </a:solidFill>
                <a:latin typeface="Britannic Bold" pitchFamily="34" charset="0"/>
              </a:rPr>
              <a:t>Meningkatkan persaingan global</a:t>
            </a:r>
            <a:endParaRPr lang="en-US" sz="2400" dirty="0" smtClean="0">
              <a:solidFill>
                <a:schemeClr val="accent6">
                  <a:lumMod val="10000"/>
                </a:schemeClr>
              </a:solidFill>
              <a:latin typeface="Britannic Bold" pitchFamily="34" charset="0"/>
            </a:endParaRPr>
          </a:p>
          <a:p>
            <a:pPr marL="293688" indent="-293688" algn="just" eaLnBrk="1" hangingPunct="1">
              <a:lnSpc>
                <a:spcPct val="80000"/>
              </a:lnSpc>
              <a:buFontTx/>
              <a:buAutoNum type="arabicPeriod"/>
              <a:defRPr/>
            </a:pPr>
            <a:r>
              <a:rPr lang="id-ID" sz="2400" dirty="0" smtClean="0">
                <a:solidFill>
                  <a:schemeClr val="accent6">
                    <a:lumMod val="10000"/>
                  </a:schemeClr>
                </a:solidFill>
                <a:latin typeface="Britannic Bold" pitchFamily="34" charset="0"/>
              </a:rPr>
              <a:t>Perkembangan teknologi yang cepatMakin luasnya cakupan tugas manejemen global.</a:t>
            </a:r>
            <a:endParaRPr lang="en-US" sz="2400" dirty="0" smtClean="0">
              <a:solidFill>
                <a:schemeClr val="accent6">
                  <a:lumMod val="10000"/>
                </a:schemeClr>
              </a:solidFill>
              <a:latin typeface="Britannic Bold" pitchFamily="34" charset="0"/>
            </a:endParaRPr>
          </a:p>
          <a:p>
            <a:pPr marL="293688" indent="-293688" algn="just" eaLnBrk="1" hangingPunct="1">
              <a:lnSpc>
                <a:spcPct val="80000"/>
              </a:lnSpc>
              <a:buFontTx/>
              <a:buAutoNum type="arabicPeriod"/>
              <a:defRPr/>
            </a:pPr>
            <a:r>
              <a:rPr lang="id-ID" sz="2400" dirty="0" smtClean="0">
                <a:solidFill>
                  <a:schemeClr val="accent6">
                    <a:lumMod val="10000"/>
                  </a:schemeClr>
                </a:solidFill>
                <a:latin typeface="Britannic Bold" pitchFamily="34" charset="0"/>
              </a:rPr>
              <a:t>Pe</a:t>
            </a:r>
            <a:r>
              <a:rPr lang="en-US" sz="2400" dirty="0" smtClean="0">
                <a:solidFill>
                  <a:schemeClr val="accent6">
                    <a:lumMod val="10000"/>
                  </a:schemeClr>
                </a:solidFill>
                <a:latin typeface="Britannic Bold" pitchFamily="34" charset="0"/>
              </a:rPr>
              <a:t>r</a:t>
            </a:r>
            <a:r>
              <a:rPr lang="id-ID" sz="2400" dirty="0" smtClean="0">
                <a:solidFill>
                  <a:schemeClr val="accent6">
                    <a:lumMod val="10000"/>
                  </a:schemeClr>
                </a:solidFill>
                <a:latin typeface="Britannic Bold" pitchFamily="34" charset="0"/>
              </a:rPr>
              <a:t>encanaan manajemen strategic menumbuhkan rasa pecaya diri manajerial</a:t>
            </a:r>
            <a:endParaRPr lang="en-US" sz="2400" dirty="0" smtClean="0">
              <a:solidFill>
                <a:schemeClr val="accent6">
                  <a:lumMod val="10000"/>
                </a:schemeClr>
              </a:solidFill>
              <a:latin typeface="Britannic Bold" pitchFamily="34" charset="0"/>
            </a:endParaRPr>
          </a:p>
          <a:p>
            <a:pPr marL="293688" indent="-293688" algn="just" eaLnBrk="1" hangingPunct="1">
              <a:lnSpc>
                <a:spcPct val="80000"/>
              </a:lnSpc>
              <a:buFontTx/>
              <a:buAutoNum type="arabicPeriod"/>
              <a:defRPr/>
            </a:pPr>
            <a:endParaRPr lang="en-US" sz="2400" dirty="0" smtClean="0">
              <a:solidFill>
                <a:srgbClr val="993300"/>
              </a:solidFill>
              <a:latin typeface="Britannic Bold" pitchFamily="34" charset="0"/>
            </a:endParaRPr>
          </a:p>
        </p:txBody>
      </p:sp>
    </p:spTree>
    <p:extLst>
      <p:ext uri="{BB962C8B-B14F-4D97-AF65-F5344CB8AC3E}">
        <p14:creationId xmlns:p14="http://schemas.microsoft.com/office/powerpoint/2010/main" val="3782054100"/>
      </p:ext>
    </p:extLst>
  </p:cSld>
  <p:clrMapOvr>
    <a:masterClrMapping/>
  </p:clrMapOvr>
  <p:transition spd="med">
    <p:randomBa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488</Words>
  <Application>Microsoft Office PowerPoint</Application>
  <PresentationFormat>On-screen Show (4:3)</PresentationFormat>
  <Paragraphs>136</Paragraphs>
  <Slides>23</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Microsoft Excel Worksheet</vt:lpstr>
      <vt:lpstr> </vt:lpstr>
      <vt:lpstr>PowerPoint Presentation</vt:lpstr>
      <vt:lpstr>PENGEMBANGAN KORPORASI GLOBAL</vt:lpstr>
      <vt:lpstr>MENGAPA PERUSAHAAN MELAKUKAN GLOBALISASI</vt:lpstr>
      <vt:lpstr>ORIENTASI STRATEGIK PERUSAHAAN GLOBAL</vt:lpstr>
      <vt:lpstr>Kompleksitas Lingkungan Global</vt:lpstr>
      <vt:lpstr>Masalah Pengendalian Perusahaan Global</vt:lpstr>
      <vt:lpstr>Perencanaan strategic Global </vt:lpstr>
      <vt:lpstr>Industri Global</vt:lpstr>
      <vt:lpstr>PowerPoint Presentation</vt:lpstr>
      <vt:lpstr>TANTANGAN GLOBAL</vt:lpstr>
      <vt:lpstr>Lokasi Dan Koordinasi Aktivitas</vt:lpstr>
      <vt:lpstr>Permasalahan Lokasi dan Koordinasi</vt:lpstr>
      <vt:lpstr>Kebutuhan Pasar dan Karakteristik Global</vt:lpstr>
      <vt:lpstr>PowerPoint Presentation</vt:lpstr>
      <vt:lpstr>Strategi Internasional </vt:lpstr>
      <vt:lpstr>BERBAGAI STRATEGI KOMPETITIF PERUSAHAAN PADA PASAR LUAR NEGERI</vt:lpstr>
      <vt:lpstr>Tempat Tujuan Ekspor</vt:lpstr>
      <vt:lpstr>Perijinan Dan Kontrak </vt:lpstr>
      <vt:lpstr>Hak Monopoli</vt:lpstr>
      <vt:lpstr>Kantor Cabang Luar Negeri</vt:lpstr>
      <vt:lpstr>Kantor Cabang Pribadi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Windows User</dc:creator>
  <cp:lastModifiedBy>Windows User</cp:lastModifiedBy>
  <cp:revision>1</cp:revision>
  <dcterms:created xsi:type="dcterms:W3CDTF">2017-04-02T10:13:23Z</dcterms:created>
  <dcterms:modified xsi:type="dcterms:W3CDTF">2017-04-02T10:14:06Z</dcterms:modified>
</cp:coreProperties>
</file>