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6C54B-7B56-42FE-B6D6-44D1FA673BE6}"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51B29-9245-4F5D-AF9D-34F12D5408CF}" type="slidenum">
              <a:rPr lang="en-US" smtClean="0"/>
              <a:t>‹#›</a:t>
            </a:fld>
            <a:endParaRPr lang="en-US"/>
          </a:p>
        </p:txBody>
      </p:sp>
    </p:spTree>
    <p:extLst>
      <p:ext uri="{BB962C8B-B14F-4D97-AF65-F5344CB8AC3E}">
        <p14:creationId xmlns:p14="http://schemas.microsoft.com/office/powerpoint/2010/main" val="378970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0685C15-9B7A-4F60-8CEF-646B30A6E59E}" type="slidenum">
              <a:rPr lang="en-US">
                <a:latin typeface="Arial" charset="0"/>
              </a:rPr>
              <a:pPr/>
              <a:t>1</a:t>
            </a:fld>
            <a:endParaRPr lang="en-US">
              <a:latin typeface="Arial" charset="0"/>
            </a:endParaRPr>
          </a:p>
        </p:txBody>
      </p:sp>
      <p:sp>
        <p:nvSpPr>
          <p:cNvPr id="305155" name="Rectangle 2"/>
          <p:cNvSpPr>
            <a:spLocks noRo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042BE7E-E9C1-45E9-B5D7-1D756E286B1B}" type="slidenum">
              <a:rPr lang="en-US">
                <a:latin typeface="Arial" charset="0"/>
              </a:rPr>
              <a:pPr/>
              <a:t>2</a:t>
            </a:fld>
            <a:endParaRPr lang="en-US">
              <a:latin typeface="Arial" charset="0"/>
            </a:endParaRPr>
          </a:p>
        </p:txBody>
      </p:sp>
      <p:sp>
        <p:nvSpPr>
          <p:cNvPr id="306179" name="Rectangle 2"/>
          <p:cNvSpPr>
            <a:spLocks noRo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9955048-B781-44E2-867C-FBD1FBB69C41}" type="slidenum">
              <a:rPr lang="en-US">
                <a:latin typeface="Arial" charset="0"/>
              </a:rPr>
              <a:pPr/>
              <a:t>3</a:t>
            </a:fld>
            <a:endParaRPr lang="en-US">
              <a:latin typeface="Arial" charset="0"/>
            </a:endParaRPr>
          </a:p>
        </p:txBody>
      </p:sp>
      <p:sp>
        <p:nvSpPr>
          <p:cNvPr id="307203" name="Rectangle 2"/>
          <p:cNvSpPr>
            <a:spLocks noRot="1" noChangeArrowheads="1" noTextEdit="1"/>
          </p:cNvSpPr>
          <p:nvPr>
            <p:ph type="sldImg"/>
          </p:nvPr>
        </p:nvSpPr>
        <p:spPr>
          <a:ln/>
        </p:spPr>
      </p:sp>
      <p:sp>
        <p:nvSpPr>
          <p:cNvPr id="307204" name="Rectangle 3"/>
          <p:cNvSpPr>
            <a:spLocks noGrp="1" noChangeArrowheads="1"/>
          </p:cNvSpPr>
          <p:nvPr>
            <p:ph type="body" idx="1"/>
          </p:nvPr>
        </p:nvSpPr>
        <p:spPr>
          <a:xfrm>
            <a:off x="684610" y="4343400"/>
            <a:ext cx="5488781"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BBEC05F-FAF8-4979-A624-F629A0C2A276}" type="slidenum">
              <a:rPr lang="en-US">
                <a:latin typeface="Arial" charset="0"/>
              </a:rPr>
              <a:pPr/>
              <a:t>4</a:t>
            </a:fld>
            <a:endParaRPr lang="en-US">
              <a:latin typeface="Arial" charset="0"/>
            </a:endParaRPr>
          </a:p>
        </p:txBody>
      </p:sp>
      <p:sp>
        <p:nvSpPr>
          <p:cNvPr id="308227" name="Rectangle 2"/>
          <p:cNvSpPr>
            <a:spLocks noRo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D78AFCB-6E7C-40DA-B88C-568941058798}" type="slidenum">
              <a:rPr lang="en-US">
                <a:latin typeface="Arial" charset="0"/>
              </a:rPr>
              <a:pPr/>
              <a:t>5</a:t>
            </a:fld>
            <a:endParaRPr lang="en-US">
              <a:latin typeface="Arial" charset="0"/>
            </a:endParaRPr>
          </a:p>
        </p:txBody>
      </p:sp>
      <p:sp>
        <p:nvSpPr>
          <p:cNvPr id="309251" name="Rectangle 2"/>
          <p:cNvSpPr>
            <a:spLocks noRo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E8D8E49-C4CA-4D2A-9208-212930A25963}" type="slidenum">
              <a:rPr lang="en-US">
                <a:latin typeface="Arial" charset="0"/>
              </a:rPr>
              <a:pPr/>
              <a:t>6</a:t>
            </a:fld>
            <a:endParaRPr lang="en-US">
              <a:latin typeface="Arial" charset="0"/>
            </a:endParaRPr>
          </a:p>
        </p:txBody>
      </p:sp>
      <p:sp>
        <p:nvSpPr>
          <p:cNvPr id="310275" name="Rectangle 2"/>
          <p:cNvSpPr>
            <a:spLocks noRo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50707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48177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77915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00510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FF055-5F62-438A-82DE-822C7952B8E8}"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36395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0FF055-5F62-438A-82DE-822C7952B8E8}"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33504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FF055-5F62-438A-82DE-822C7952B8E8}"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54896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FF055-5F62-438A-82DE-822C7952B8E8}"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32657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FF055-5F62-438A-82DE-822C7952B8E8}"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10874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FF055-5F62-438A-82DE-822C7952B8E8}"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06035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FF055-5F62-438A-82DE-822C7952B8E8}"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6679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FF055-5F62-438A-82DE-822C7952B8E8}"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30E61-98CD-487B-89D3-3CBADBC34032}" type="slidenum">
              <a:rPr lang="en-US" smtClean="0"/>
              <a:t>‹#›</a:t>
            </a:fld>
            <a:endParaRPr lang="en-US"/>
          </a:p>
        </p:txBody>
      </p:sp>
    </p:spTree>
    <p:extLst>
      <p:ext uri="{BB962C8B-B14F-4D97-AF65-F5344CB8AC3E}">
        <p14:creationId xmlns:p14="http://schemas.microsoft.com/office/powerpoint/2010/main" val="40489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642938" y="1285875"/>
            <a:ext cx="8001000" cy="3500438"/>
          </a:xfrm>
        </p:spPr>
        <p:txBody>
          <a:bodyPr/>
          <a:lstStyle/>
          <a:p>
            <a:pPr defTabSz="1217613" eaLnBrk="1" hangingPunct="1">
              <a:defRPr/>
            </a:pPr>
            <a:r>
              <a:rPr lang="en-US" sz="4000" b="0" dirty="0" smtClean="0">
                <a:solidFill>
                  <a:schemeClr val="accent2">
                    <a:lumMod val="25000"/>
                  </a:schemeClr>
                </a:solidFill>
              </a:rPr>
              <a:t>BAB  6</a:t>
            </a:r>
            <a:r>
              <a:rPr lang="en-US" sz="4000" b="0" dirty="0" smtClean="0">
                <a:solidFill>
                  <a:srgbClr val="E5F32D"/>
                </a:solidFill>
              </a:rPr>
              <a:t/>
            </a:r>
            <a:br>
              <a:rPr lang="en-US" sz="4000" b="0" dirty="0" smtClean="0">
                <a:solidFill>
                  <a:srgbClr val="E5F32D"/>
                </a:solidFill>
              </a:rPr>
            </a:br>
            <a:r>
              <a:rPr lang="en-US" sz="3400" b="0" dirty="0" smtClean="0">
                <a:solidFill>
                  <a:srgbClr val="E5F32D"/>
                </a:solidFill>
              </a:rPr>
              <a:t/>
            </a:r>
            <a:br>
              <a:rPr lang="en-US" sz="3400" b="0" dirty="0" smtClean="0">
                <a:solidFill>
                  <a:srgbClr val="E5F32D"/>
                </a:solidFill>
              </a:rPr>
            </a:br>
            <a:r>
              <a:rPr lang="en-US" sz="4800" b="0" dirty="0" smtClean="0">
                <a:solidFill>
                  <a:schemeClr val="accent6">
                    <a:lumMod val="10000"/>
                  </a:schemeClr>
                </a:solidFill>
              </a:rPr>
              <a:t>PROFIL PERUSAHAAN  :</a:t>
            </a:r>
            <a:br>
              <a:rPr lang="en-US" sz="4800" b="0" dirty="0" smtClean="0">
                <a:solidFill>
                  <a:schemeClr val="accent6">
                    <a:lumMod val="10000"/>
                  </a:schemeClr>
                </a:solidFill>
              </a:rPr>
            </a:br>
            <a:r>
              <a:rPr lang="en-US" sz="4800" b="0" dirty="0" smtClean="0">
                <a:solidFill>
                  <a:schemeClr val="accent6">
                    <a:lumMod val="10000"/>
                  </a:schemeClr>
                </a:solidFill>
              </a:rPr>
              <a:t>ANALISIS INTERN PERUSAHAAN</a:t>
            </a:r>
          </a:p>
        </p:txBody>
      </p:sp>
    </p:spTree>
    <p:extLst>
      <p:ext uri="{BB962C8B-B14F-4D97-AF65-F5344CB8AC3E}">
        <p14:creationId xmlns:p14="http://schemas.microsoft.com/office/powerpoint/2010/main" val="2629353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pPr defTabSz="1217613" eaLnBrk="1" hangingPunct="1">
              <a:defRPr/>
            </a:pP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2200" b="1" smtClean="0">
                <a:solidFill>
                  <a:srgbClr val="E5F32D"/>
                </a:solidFill>
              </a:rPr>
              <a:t/>
            </a:r>
            <a:br>
              <a:rPr lang="en-US" sz="2200" b="1" smtClean="0">
                <a:solidFill>
                  <a:srgbClr val="E5F32D"/>
                </a:solidFill>
              </a:rPr>
            </a:br>
            <a:r>
              <a:rPr lang="en-US" sz="4000" smtClean="0"/>
              <a:t/>
            </a:r>
            <a:br>
              <a:rPr lang="en-US" sz="4000" smtClean="0"/>
            </a:br>
            <a:r>
              <a:rPr lang="en-US" sz="4000" smtClean="0"/>
              <a:t> </a:t>
            </a:r>
            <a:br>
              <a:rPr lang="en-US" sz="4000" smtClean="0"/>
            </a:br>
            <a:r>
              <a:rPr lang="en-US" sz="4000" smtClean="0"/>
              <a:t/>
            </a:r>
            <a:br>
              <a:rPr lang="en-US" sz="4000" smtClean="0"/>
            </a:br>
            <a:endParaRPr lang="en-US" sz="4000" smtClean="0"/>
          </a:p>
        </p:txBody>
      </p:sp>
      <p:sp>
        <p:nvSpPr>
          <p:cNvPr id="138243" name="Rectangle 3"/>
          <p:cNvSpPr>
            <a:spLocks noGrp="1" noChangeArrowheads="1"/>
          </p:cNvSpPr>
          <p:nvPr>
            <p:ph type="subTitle" idx="4294967295"/>
          </p:nvPr>
        </p:nvSpPr>
        <p:spPr>
          <a:xfrm>
            <a:off x="0" y="4344988"/>
            <a:ext cx="6400800" cy="1524000"/>
          </a:xfrm>
        </p:spPr>
        <p:txBody>
          <a:bodyPr/>
          <a:lstStyle/>
          <a:p>
            <a:pPr marL="0" indent="0" algn="ctr" defTabSz="1217613" eaLnBrk="1" hangingPunct="1">
              <a:buFontTx/>
              <a:buNone/>
              <a:defRPr/>
            </a:pPr>
            <a:endParaRPr lang="en-US" sz="3600" b="1" smtClean="0">
              <a:effectLst>
                <a:outerShdw blurRad="38100" dist="38100" dir="2700000" algn="tl">
                  <a:srgbClr val="C0C0C0"/>
                </a:outerShdw>
              </a:effectLst>
            </a:endParaRPr>
          </a:p>
          <a:p>
            <a:pPr marL="0" indent="0" algn="ctr" defTabSz="1217613" eaLnBrk="1" hangingPunct="1">
              <a:buFontTx/>
              <a:buNone/>
              <a:defRPr/>
            </a:pPr>
            <a:endParaRPr lang="en-US" sz="4200" b="1" smtClean="0">
              <a:effectLst>
                <a:outerShdw blurRad="38100" dist="38100" dir="2700000" algn="tl">
                  <a:srgbClr val="C0C0C0"/>
                </a:outerShdw>
              </a:effectLst>
            </a:endParaRPr>
          </a:p>
        </p:txBody>
      </p:sp>
      <p:sp>
        <p:nvSpPr>
          <p:cNvPr id="88068" name="Text Box 4"/>
          <p:cNvSpPr txBox="1">
            <a:spLocks noChangeArrowheads="1"/>
          </p:cNvSpPr>
          <p:nvPr/>
        </p:nvSpPr>
        <p:spPr bwMode="auto">
          <a:xfrm>
            <a:off x="509588" y="796925"/>
            <a:ext cx="8124825"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74" tIns="34287" rIns="68574" bIns="34287">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700">
                <a:latin typeface="Arial" charset="0"/>
              </a:rPr>
              <a:t>Kilasan Umum Analisis Intern</a:t>
            </a:r>
          </a:p>
          <a:p>
            <a:pPr algn="ctr"/>
            <a:endParaRPr lang="en-US">
              <a:latin typeface="Arial" charset="0"/>
            </a:endParaRPr>
          </a:p>
          <a:p>
            <a:pPr algn="ctr"/>
            <a:endParaRPr lang="en-US">
              <a:latin typeface="Arial" charset="0"/>
            </a:endParaRPr>
          </a:p>
          <a:p>
            <a:r>
              <a:rPr lang="en-US" sz="2400">
                <a:latin typeface="Arial" charset="0"/>
              </a:rPr>
              <a:t>Para manajer mengukur makna strategi dari kompetensi intern perusahaan berdasarkan peluang dan ancaman yang ada dalam lingkungan persaingan industri perusahaan. Inti dari strategi yang terumuskan secara baik adalah kesesuaian yang tepat antara peluang dan ancaman yang dihadapi perusahaan dengan kekuatan dan kelemahan perusahaan itu sendiri.</a:t>
            </a:r>
          </a:p>
          <a:p>
            <a:endParaRPr lang="en-US" sz="2400">
              <a:latin typeface="Arial" charset="0"/>
            </a:endParaRPr>
          </a:p>
          <a:p>
            <a:r>
              <a:rPr lang="en-US" sz="2400">
                <a:latin typeface="Arial" charset="0"/>
              </a:rPr>
              <a:t>Landasan yang penting bagi pemahaman akan analisis intern adalah pengertian mengenai pemikiran pencocokan kekuatan dan kelemahan intern perusahaan dengan peluang dan ancaman yang ada dilingkungan.</a:t>
            </a:r>
          </a:p>
          <a:p>
            <a:endParaRPr lang="en-US" sz="2400">
              <a:latin typeface="Arial" charset="0"/>
            </a:endParaRPr>
          </a:p>
          <a:p>
            <a:endParaRPr lang="en-US">
              <a:latin typeface="Arial" charset="0"/>
            </a:endParaRPr>
          </a:p>
        </p:txBody>
      </p:sp>
    </p:spTree>
    <p:extLst>
      <p:ext uri="{BB962C8B-B14F-4D97-AF65-F5344CB8AC3E}">
        <p14:creationId xmlns:p14="http://schemas.microsoft.com/office/powerpoint/2010/main" val="1945494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1052513"/>
          </a:xfrm>
          <a:prstGeom prst="rect">
            <a:avLst/>
          </a:prstGeom>
          <a:gradFill rotWithShape="1">
            <a:gsLst>
              <a:gs pos="0">
                <a:schemeClr val="bg1"/>
              </a:gs>
              <a:gs pos="100000">
                <a:schemeClr val="tx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40291" name="Rectangle 3"/>
          <p:cNvSpPr>
            <a:spLocks noGrp="1" noChangeArrowheads="1"/>
          </p:cNvSpPr>
          <p:nvPr>
            <p:ph type="ctrTitle"/>
          </p:nvPr>
        </p:nvSpPr>
        <p:spPr>
          <a:xfrm>
            <a:off x="323850" y="188913"/>
            <a:ext cx="8424863" cy="668337"/>
          </a:xfrm>
        </p:spPr>
        <p:txBody>
          <a:bodyPr>
            <a:normAutofit fontScale="90000"/>
          </a:bodyPr>
          <a:lstStyle/>
          <a:p>
            <a:pPr defTabSz="1217613" eaLnBrk="1" hangingPunct="1">
              <a:defRPr/>
            </a:pPr>
            <a:r>
              <a:rPr lang="en-US" sz="3900" b="0" smtClean="0">
                <a:solidFill>
                  <a:schemeClr val="bg2"/>
                </a:solidFill>
                <a:latin typeface="Arial Narrow" pitchFamily="34" charset="0"/>
              </a:rPr>
              <a:t>Analisis SWOT </a:t>
            </a:r>
          </a:p>
        </p:txBody>
      </p:sp>
      <p:sp>
        <p:nvSpPr>
          <p:cNvPr id="140292" name="Rectangle 4"/>
          <p:cNvSpPr>
            <a:spLocks noGrp="1" noChangeArrowheads="1"/>
          </p:cNvSpPr>
          <p:nvPr>
            <p:ph type="subTitle" idx="1"/>
          </p:nvPr>
        </p:nvSpPr>
        <p:spPr>
          <a:xfrm>
            <a:off x="323850" y="1255713"/>
            <a:ext cx="8569325" cy="5319712"/>
          </a:xfrm>
        </p:spPr>
        <p:txBody>
          <a:bodyPr/>
          <a:lstStyle/>
          <a:p>
            <a:pPr algn="l" defTabSz="912813" eaLnBrk="1" hangingPunct="1">
              <a:lnSpc>
                <a:spcPct val="80000"/>
              </a:lnSpc>
              <a:defRPr/>
            </a:pPr>
            <a:r>
              <a:rPr lang="en-US" sz="1700" smtClean="0">
                <a:latin typeface="Arial Narrow" pitchFamily="34" charset="0"/>
              </a:rPr>
              <a:t>SWOT adalah singkatan dari kekuatan  (strenght) dan kelemahan (weakness) intern perusahaan serta peluang (Opportunity) dan ancaman (threats) dalam lingkungan yang dihadapi perusahaan. Analisis SWOT didasarkan pada asumsi bahwa suatu strategi yang efektif akan memaksimalkan kekuatan dan meminimalkan kelemahan dan ancaman.</a:t>
            </a:r>
          </a:p>
          <a:p>
            <a:pPr algn="l" defTabSz="912813" eaLnBrk="1" hangingPunct="1">
              <a:lnSpc>
                <a:spcPct val="80000"/>
              </a:lnSpc>
              <a:defRPr/>
            </a:pPr>
            <a:endParaRPr lang="en-US" sz="1700" smtClean="0">
              <a:latin typeface="Arial Narrow" pitchFamily="34" charset="0"/>
            </a:endParaRPr>
          </a:p>
          <a:p>
            <a:pPr algn="l" defTabSz="912813" eaLnBrk="1" hangingPunct="1">
              <a:lnSpc>
                <a:spcPct val="80000"/>
              </a:lnSpc>
              <a:defRPr/>
            </a:pPr>
            <a:r>
              <a:rPr lang="en-US" sz="2100" smtClean="0">
                <a:latin typeface="Arial Narrow" pitchFamily="34" charset="0"/>
              </a:rPr>
              <a:t>1.	Peluang, adalah situasi penting yang menguntungkan dalam 	 	lingkungan perusahaan</a:t>
            </a:r>
          </a:p>
          <a:p>
            <a:pPr algn="l" defTabSz="912813" eaLnBrk="1" hangingPunct="1">
              <a:lnSpc>
                <a:spcPct val="80000"/>
              </a:lnSpc>
              <a:defRPr/>
            </a:pPr>
            <a:r>
              <a:rPr lang="en-US" sz="2100" smtClean="0">
                <a:latin typeface="Arial Narrow" pitchFamily="34" charset="0"/>
              </a:rPr>
              <a:t>2.	Ancaman, adalah situasi penting yang tidak menguntungkan dalam 		lingkungan perusahaan</a:t>
            </a:r>
          </a:p>
          <a:p>
            <a:pPr algn="l" defTabSz="912813" eaLnBrk="1" hangingPunct="1">
              <a:lnSpc>
                <a:spcPct val="80000"/>
              </a:lnSpc>
              <a:defRPr/>
            </a:pPr>
            <a:r>
              <a:rPr lang="en-US" sz="2100" smtClean="0">
                <a:latin typeface="Arial Narrow" pitchFamily="34" charset="0"/>
              </a:rPr>
              <a:t>3.	Kekuatan, adalah sumber daya, ketrampilan atau keunggulan lain</a:t>
            </a:r>
          </a:p>
          <a:p>
            <a:pPr algn="l" defTabSz="912813" eaLnBrk="1" hangingPunct="1">
              <a:lnSpc>
                <a:spcPct val="80000"/>
              </a:lnSpc>
              <a:defRPr/>
            </a:pPr>
            <a:r>
              <a:rPr lang="en-US" sz="2100" smtClean="0">
                <a:latin typeface="Arial Narrow" pitchFamily="34" charset="0"/>
              </a:rPr>
              <a:t>4.	Kelemahan, adalah keterbatasan atau kekurangan dalam sumber daya, </a:t>
            </a:r>
          </a:p>
          <a:p>
            <a:pPr algn="l" defTabSz="912813" eaLnBrk="1" hangingPunct="1">
              <a:lnSpc>
                <a:spcPct val="80000"/>
              </a:lnSpc>
              <a:defRPr/>
            </a:pPr>
            <a:r>
              <a:rPr lang="en-US" sz="2100" smtClean="0">
                <a:latin typeface="Arial Narrow" pitchFamily="34" charset="0"/>
              </a:rPr>
              <a:t>   	keterampilan dan kapabilitas</a:t>
            </a:r>
          </a:p>
          <a:p>
            <a:pPr algn="l" defTabSz="912813" eaLnBrk="1" hangingPunct="1">
              <a:lnSpc>
                <a:spcPct val="80000"/>
              </a:lnSpc>
              <a:defRPr/>
            </a:pPr>
            <a:endParaRPr lang="en-US" sz="2100" smtClean="0">
              <a:latin typeface="Arial Narrow" pitchFamily="34" charset="0"/>
            </a:endParaRPr>
          </a:p>
          <a:p>
            <a:pPr algn="l" defTabSz="912813" eaLnBrk="1" hangingPunct="1">
              <a:lnSpc>
                <a:spcPct val="80000"/>
              </a:lnSpc>
              <a:defRPr/>
            </a:pPr>
            <a:r>
              <a:rPr lang="en-US" sz="1700" smtClean="0">
                <a:latin typeface="Arial Narrow" pitchFamily="34" charset="0"/>
              </a:rPr>
              <a:t>Analisi SWOT dapat digunakan dengan berbagai cara untuk membantu analisis strategi. Cara yang paling lazim adalah memanfaatkannya sebagai kerangka acuan logis yang mempedomani pembahasan sistematik tentang situasi perusahaan dan alternatif-alternatif pokok yang mungkin dipertimbangkan perusahaan. </a:t>
            </a:r>
          </a:p>
        </p:txBody>
      </p:sp>
    </p:spTree>
    <p:extLst>
      <p:ext uri="{BB962C8B-B14F-4D97-AF65-F5344CB8AC3E}">
        <p14:creationId xmlns:p14="http://schemas.microsoft.com/office/powerpoint/2010/main" val="214067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95288" y="-288925"/>
            <a:ext cx="8164512" cy="1196975"/>
          </a:xfrm>
        </p:spPr>
        <p:txBody>
          <a:bodyPr/>
          <a:lstStyle/>
          <a:p>
            <a:pPr defTabSz="1217613" eaLnBrk="1" hangingPunct="1">
              <a:defRPr/>
            </a:pPr>
            <a:r>
              <a:rPr lang="en-US" sz="2800" smtClean="0"/>
              <a:t>Diagram Analisis SWOT</a:t>
            </a:r>
          </a:p>
        </p:txBody>
      </p:sp>
      <p:sp>
        <p:nvSpPr>
          <p:cNvPr id="90115" name="Rectangle 3"/>
          <p:cNvSpPr>
            <a:spLocks noGrp="1" noChangeArrowheads="1"/>
          </p:cNvSpPr>
          <p:nvPr>
            <p:ph type="body" idx="1"/>
          </p:nvPr>
        </p:nvSpPr>
        <p:spPr>
          <a:xfrm>
            <a:off x="0" y="739775"/>
            <a:ext cx="8915400" cy="5411788"/>
          </a:xfrm>
        </p:spPr>
        <p:txBody>
          <a:bodyPr/>
          <a:lstStyle/>
          <a:p>
            <a:pPr marL="457200" indent="-457200" algn="just" defTabSz="1217613" eaLnBrk="1" hangingPunct="1">
              <a:lnSpc>
                <a:spcPct val="90000"/>
              </a:lnSpc>
              <a:buFontTx/>
              <a:buNone/>
            </a:pPr>
            <a:r>
              <a:rPr lang="en-US" sz="2300" smtClean="0">
                <a:latin typeface="Book Antiqua" pitchFamily="18" charset="0"/>
              </a:rPr>
              <a:t> </a:t>
            </a:r>
          </a:p>
        </p:txBody>
      </p:sp>
      <p:sp>
        <p:nvSpPr>
          <p:cNvPr id="90116" name="Line 4"/>
          <p:cNvSpPr>
            <a:spLocks noChangeShapeType="1"/>
          </p:cNvSpPr>
          <p:nvPr/>
        </p:nvSpPr>
        <p:spPr bwMode="auto">
          <a:xfrm>
            <a:off x="4400550" y="1712913"/>
            <a:ext cx="0" cy="3089275"/>
          </a:xfrm>
          <a:prstGeom prst="line">
            <a:avLst/>
          </a:prstGeom>
          <a:noFill/>
          <a:ln w="254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lIns="91427" tIns="45713" rIns="91427" bIns="45713" anchor="ctr"/>
          <a:lstStyle/>
          <a:p>
            <a:endParaRPr lang="en-US"/>
          </a:p>
        </p:txBody>
      </p:sp>
      <p:sp>
        <p:nvSpPr>
          <p:cNvPr id="90117" name="Line 5"/>
          <p:cNvSpPr>
            <a:spLocks noChangeShapeType="1"/>
          </p:cNvSpPr>
          <p:nvPr/>
        </p:nvSpPr>
        <p:spPr bwMode="auto">
          <a:xfrm flipH="1" flipV="1">
            <a:off x="1997075" y="3371850"/>
            <a:ext cx="4805363" cy="0"/>
          </a:xfrm>
          <a:prstGeom prst="line">
            <a:avLst/>
          </a:prstGeom>
          <a:noFill/>
          <a:ln w="254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lIns="91427" tIns="45713" rIns="91427" bIns="45713" anchor="ctr"/>
          <a:lstStyle/>
          <a:p>
            <a:endParaRPr lang="en-US"/>
          </a:p>
        </p:txBody>
      </p:sp>
      <p:sp>
        <p:nvSpPr>
          <p:cNvPr id="90118" name="Text Box 6"/>
          <p:cNvSpPr txBox="1">
            <a:spLocks noChangeArrowheads="1"/>
          </p:cNvSpPr>
          <p:nvPr/>
        </p:nvSpPr>
        <p:spPr bwMode="auto">
          <a:xfrm>
            <a:off x="2878138" y="1169988"/>
            <a:ext cx="29543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wrap="none"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atin typeface="Arial" charset="0"/>
              </a:rPr>
              <a:t>Banyak peluang lingkungan</a:t>
            </a:r>
          </a:p>
        </p:txBody>
      </p:sp>
      <p:sp>
        <p:nvSpPr>
          <p:cNvPr id="90119" name="Text Box 7"/>
          <p:cNvSpPr txBox="1">
            <a:spLocks noChangeArrowheads="1"/>
          </p:cNvSpPr>
          <p:nvPr/>
        </p:nvSpPr>
        <p:spPr bwMode="auto">
          <a:xfrm>
            <a:off x="6802438" y="3028950"/>
            <a:ext cx="217487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Kekuatan intern</a:t>
            </a:r>
          </a:p>
          <a:p>
            <a:r>
              <a:rPr lang="en-US">
                <a:latin typeface="Arial" charset="0"/>
              </a:rPr>
              <a:t>yang penting</a:t>
            </a:r>
          </a:p>
        </p:txBody>
      </p:sp>
      <p:sp>
        <p:nvSpPr>
          <p:cNvPr id="90120" name="Text Box 8"/>
          <p:cNvSpPr txBox="1">
            <a:spLocks noChangeArrowheads="1"/>
          </p:cNvSpPr>
          <p:nvPr/>
        </p:nvSpPr>
        <p:spPr bwMode="auto">
          <a:xfrm>
            <a:off x="4572000" y="2398713"/>
            <a:ext cx="24606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1 : Strategi </a:t>
            </a:r>
          </a:p>
          <a:p>
            <a:r>
              <a:rPr lang="en-US">
                <a:latin typeface="Arial" charset="0"/>
              </a:rPr>
              <a:t>           Agresif</a:t>
            </a:r>
          </a:p>
        </p:txBody>
      </p:sp>
      <p:sp>
        <p:nvSpPr>
          <p:cNvPr id="90121" name="Text Box 9"/>
          <p:cNvSpPr txBox="1">
            <a:spLocks noChangeArrowheads="1"/>
          </p:cNvSpPr>
          <p:nvPr/>
        </p:nvSpPr>
        <p:spPr bwMode="auto">
          <a:xfrm>
            <a:off x="4572000" y="3429000"/>
            <a:ext cx="286067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2 : Strategi </a:t>
            </a:r>
          </a:p>
          <a:p>
            <a:r>
              <a:rPr lang="en-US">
                <a:latin typeface="Arial" charset="0"/>
              </a:rPr>
              <a:t>           diversivikasi</a:t>
            </a:r>
          </a:p>
        </p:txBody>
      </p:sp>
      <p:sp>
        <p:nvSpPr>
          <p:cNvPr id="90122" name="Text Box 10"/>
          <p:cNvSpPr txBox="1">
            <a:spLocks noChangeArrowheads="1"/>
          </p:cNvSpPr>
          <p:nvPr/>
        </p:nvSpPr>
        <p:spPr bwMode="auto">
          <a:xfrm>
            <a:off x="2054225" y="3543300"/>
            <a:ext cx="23463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4 : Strategi </a:t>
            </a:r>
          </a:p>
          <a:p>
            <a:r>
              <a:rPr lang="en-US">
                <a:latin typeface="Arial" charset="0"/>
              </a:rPr>
              <a:t>           defensif</a:t>
            </a:r>
          </a:p>
        </p:txBody>
      </p:sp>
      <p:sp>
        <p:nvSpPr>
          <p:cNvPr id="90123" name="Text Box 11"/>
          <p:cNvSpPr txBox="1">
            <a:spLocks noChangeArrowheads="1"/>
          </p:cNvSpPr>
          <p:nvPr/>
        </p:nvSpPr>
        <p:spPr bwMode="auto">
          <a:xfrm>
            <a:off x="2054225" y="2398713"/>
            <a:ext cx="22320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3 : Strategi </a:t>
            </a:r>
          </a:p>
          <a:p>
            <a:r>
              <a:rPr lang="en-US">
                <a:latin typeface="Arial" charset="0"/>
              </a:rPr>
              <a:t>           berbenah diri</a:t>
            </a:r>
          </a:p>
        </p:txBody>
      </p:sp>
      <p:sp>
        <p:nvSpPr>
          <p:cNvPr id="90124" name="Text Box 12"/>
          <p:cNvSpPr txBox="1">
            <a:spLocks noChangeArrowheads="1"/>
          </p:cNvSpPr>
          <p:nvPr/>
        </p:nvSpPr>
        <p:spPr bwMode="auto">
          <a:xfrm>
            <a:off x="3097213" y="4946650"/>
            <a:ext cx="27908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atin typeface="Arial" charset="0"/>
              </a:rPr>
              <a:t>Ancaman lingkungan</a:t>
            </a:r>
          </a:p>
          <a:p>
            <a:pPr algn="ctr"/>
            <a:r>
              <a:rPr lang="en-US">
                <a:latin typeface="Arial" charset="0"/>
              </a:rPr>
              <a:t>yang besar</a:t>
            </a:r>
          </a:p>
        </p:txBody>
      </p:sp>
      <p:sp>
        <p:nvSpPr>
          <p:cNvPr id="90125" name="Text Box 13"/>
          <p:cNvSpPr txBox="1">
            <a:spLocks noChangeArrowheads="1"/>
          </p:cNvSpPr>
          <p:nvPr/>
        </p:nvSpPr>
        <p:spPr bwMode="auto">
          <a:xfrm>
            <a:off x="223838" y="2971800"/>
            <a:ext cx="2001837"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Kelemahan intern</a:t>
            </a:r>
          </a:p>
          <a:p>
            <a:r>
              <a:rPr lang="en-US">
                <a:latin typeface="Arial" charset="0"/>
              </a:rPr>
              <a:t>yang kritis</a:t>
            </a:r>
          </a:p>
        </p:txBody>
      </p:sp>
    </p:spTree>
    <p:extLst>
      <p:ext uri="{BB962C8B-B14F-4D97-AF65-F5344CB8AC3E}">
        <p14:creationId xmlns:p14="http://schemas.microsoft.com/office/powerpoint/2010/main" val="40814987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457200" y="282575"/>
            <a:ext cx="8229600" cy="1258888"/>
          </a:xfrm>
        </p:spPr>
        <p:txBody>
          <a:bodyPr/>
          <a:lstStyle/>
          <a:p>
            <a:pPr defTabSz="1217613" eaLnBrk="1" hangingPunct="1">
              <a:defRPr/>
            </a:pPr>
            <a:r>
              <a:rPr lang="en-US" sz="3100" smtClean="0"/>
              <a:t>Langkah 2 dan 3 : Evaluasi Faktor-faktor Strategik Intern</a:t>
            </a:r>
          </a:p>
        </p:txBody>
      </p:sp>
      <p:sp>
        <p:nvSpPr>
          <p:cNvPr id="144387" name="Rectangle 3"/>
          <p:cNvSpPr>
            <a:spLocks noGrp="1" noChangeArrowheads="1"/>
          </p:cNvSpPr>
          <p:nvPr>
            <p:ph type="subTitle" idx="1"/>
          </p:nvPr>
        </p:nvSpPr>
        <p:spPr>
          <a:xfrm>
            <a:off x="566738" y="1655763"/>
            <a:ext cx="8010525" cy="4633912"/>
          </a:xfrm>
        </p:spPr>
        <p:txBody>
          <a:bodyPr/>
          <a:lstStyle/>
          <a:p>
            <a:pPr algn="l" defTabSz="1217613" eaLnBrk="1" hangingPunct="1">
              <a:defRPr/>
            </a:pPr>
            <a:r>
              <a:rPr lang="en-US" sz="1700" smtClean="0"/>
              <a:t>Sasaran analisis intern adalah menetukan secara cermat kekuatan dan kelemahan strategik perusahaan. Analisis intern yang menghasilkan daftar panjang sumber daya dan kapabilitas tidak banyak membantu dalam perumusan strategi. Sebaliknya, analisis intern haruslah mengidentifikasi dan mengevaluasi sejumlah terbatas kekuatan dan kelemahan relatif terhadap peluang yang ada dalam lingkungan bersaing perusahaan saat ini dan mendatang.</a:t>
            </a:r>
          </a:p>
          <a:p>
            <a:pPr algn="l" defTabSz="1217613" eaLnBrk="1" hangingPunct="1">
              <a:defRPr/>
            </a:pPr>
            <a:endParaRPr lang="en-US" sz="1700" smtClean="0"/>
          </a:p>
          <a:p>
            <a:pPr algn="l" defTabSz="1217613" eaLnBrk="1" hangingPunct="1">
              <a:defRPr/>
            </a:pPr>
            <a:r>
              <a:rPr lang="en-US" sz="1700" smtClean="0"/>
              <a:t>Ada 4 perspektif dasar yang perlu digunakan para perancang strategi dalam mengevaluasi faktor-faktor strategi intern, yaitu : </a:t>
            </a:r>
          </a:p>
          <a:p>
            <a:pPr algn="l" defTabSz="1217613" eaLnBrk="1" hangingPunct="1">
              <a:defRPr/>
            </a:pPr>
            <a:r>
              <a:rPr lang="en-US" sz="1700" smtClean="0"/>
              <a:t>1. Perbandingan dengan kinerja masa lalu perusahaan</a:t>
            </a:r>
          </a:p>
          <a:p>
            <a:pPr algn="l" defTabSz="1217613" eaLnBrk="1" hangingPunct="1">
              <a:defRPr/>
            </a:pPr>
            <a:r>
              <a:rPr lang="en-US" sz="1700" smtClean="0"/>
              <a:t>2. Tahap dalam evolusi industri</a:t>
            </a:r>
          </a:p>
          <a:p>
            <a:pPr algn="l" defTabSz="1217613" eaLnBrk="1" hangingPunct="1">
              <a:defRPr/>
            </a:pPr>
            <a:r>
              <a:rPr lang="en-US" sz="1700" smtClean="0"/>
              <a:t>3. Perbandingan dengan pesaing</a:t>
            </a:r>
          </a:p>
          <a:p>
            <a:pPr algn="l" defTabSz="1217613" eaLnBrk="1" hangingPunct="1">
              <a:defRPr/>
            </a:pPr>
            <a:r>
              <a:rPr lang="en-US" sz="1700" smtClean="0"/>
              <a:t>4. Perbandingan dengan faktor-faktor penentu keberhasilan (key success</a:t>
            </a:r>
          </a:p>
          <a:p>
            <a:pPr algn="l" defTabSz="1217613" eaLnBrk="1" hangingPunct="1">
              <a:defRPr/>
            </a:pPr>
            <a:r>
              <a:rPr lang="en-US" sz="1700" smtClean="0"/>
              <a:t>    factors) dalam industri yang diterjuni perusahaan</a:t>
            </a:r>
          </a:p>
        </p:txBody>
      </p:sp>
    </p:spTree>
    <p:extLst>
      <p:ext uri="{BB962C8B-B14F-4D97-AF65-F5344CB8AC3E}">
        <p14:creationId xmlns:p14="http://schemas.microsoft.com/office/powerpoint/2010/main" val="10152247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2438" y="1198563"/>
            <a:ext cx="8181975" cy="914400"/>
          </a:xfrm>
        </p:spPr>
        <p:txBody>
          <a:bodyPr/>
          <a:lstStyle/>
          <a:p>
            <a:pPr defTabSz="1217613" eaLnBrk="1" hangingPunct="1">
              <a:defRPr/>
            </a:pPr>
            <a:r>
              <a:rPr lang="en-US" sz="3300" smtClean="0"/>
              <a:t>Langkah 4 : Profil Perusahaan</a:t>
            </a:r>
          </a:p>
        </p:txBody>
      </p:sp>
      <p:sp>
        <p:nvSpPr>
          <p:cNvPr id="92163" name="Rectangle 3"/>
          <p:cNvSpPr>
            <a:spLocks noGrp="1" noChangeArrowheads="1"/>
          </p:cNvSpPr>
          <p:nvPr>
            <p:ph type="body" idx="1"/>
          </p:nvPr>
        </p:nvSpPr>
        <p:spPr>
          <a:xfrm>
            <a:off x="395288" y="2284413"/>
            <a:ext cx="8229600" cy="4176712"/>
          </a:xfrm>
        </p:spPr>
        <p:txBody>
          <a:bodyPr/>
          <a:lstStyle/>
          <a:p>
            <a:pPr marL="0" indent="0" defTabSz="1217613" eaLnBrk="1" hangingPunct="1">
              <a:lnSpc>
                <a:spcPct val="150000"/>
              </a:lnSpc>
              <a:buFontTx/>
              <a:buNone/>
            </a:pPr>
            <a:r>
              <a:rPr lang="en-US" sz="1700" smtClean="0"/>
              <a:t>Langkah terakhir dalam analisis intern adalah menyertakan hasilnya yaitu profil perusahaan  sebagai masukan dalam proses manajemen strategik . Masukan tersebut sangat penting selama tahap awal perumusan strategi dalam proses ini. Dilengkapi dengan analisis intern yang akurat, meyeluruh, dan tepat waktu, manajer akan lebih mampu merumuskan strategi yang efektif.</a:t>
            </a:r>
          </a:p>
          <a:p>
            <a:pPr marL="0" indent="0" defTabSz="1217613" eaLnBrk="1" hangingPunct="1">
              <a:lnSpc>
                <a:spcPct val="150000"/>
              </a:lnSpc>
              <a:buFontTx/>
              <a:buNone/>
            </a:pPr>
            <a:endParaRPr lang="en-US" sz="3000" smtClean="0"/>
          </a:p>
        </p:txBody>
      </p:sp>
    </p:spTree>
    <p:extLst>
      <p:ext uri="{BB962C8B-B14F-4D97-AF65-F5344CB8AC3E}">
        <p14:creationId xmlns:p14="http://schemas.microsoft.com/office/powerpoint/2010/main" val="211826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On-screen Show (4:3)</PresentationFormat>
  <Paragraphs>52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BAB  6  PROFIL PERUSAHAAN  : ANALISIS INTERN PERUSAHAAN</vt:lpstr>
      <vt:lpstr>                 </vt:lpstr>
      <vt:lpstr>Analisis SWOT </vt:lpstr>
      <vt:lpstr>Diagram Analisis SWOT</vt:lpstr>
      <vt:lpstr>Langkah 2 dan 3 : Evaluasi Faktor-faktor Strategik Intern</vt:lpstr>
      <vt:lpstr>Langkah 4 : Profil Perusahaan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6  PROFIL PERUSAHAAN  : ANALISIS INTERN PERUSAHAAN</dc:title>
  <dc:creator>Windows User</dc:creator>
  <cp:lastModifiedBy>Windows User</cp:lastModifiedBy>
  <cp:revision>1</cp:revision>
  <dcterms:created xsi:type="dcterms:W3CDTF">2017-04-02T10:14:13Z</dcterms:created>
  <dcterms:modified xsi:type="dcterms:W3CDTF">2017-04-02T10:15:01Z</dcterms:modified>
</cp:coreProperties>
</file>