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6E67-7739-4823-B2A3-76AEFAB63D76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8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6E67-7739-4823-B2A3-76AEFAB63D76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9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6E67-7739-4823-B2A3-76AEFAB63D76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1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6E67-7739-4823-B2A3-76AEFAB63D76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2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6E67-7739-4823-B2A3-76AEFAB63D76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9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6E67-7739-4823-B2A3-76AEFAB63D76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8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6E67-7739-4823-B2A3-76AEFAB63D76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5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6E67-7739-4823-B2A3-76AEFAB63D76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6E67-7739-4823-B2A3-76AEFAB63D76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86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6E67-7739-4823-B2A3-76AEFAB63D76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0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6E67-7739-4823-B2A3-76AEFAB63D76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56E67-7739-4823-B2A3-76AEFAB63D76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79663-2FAE-44EC-8A0F-DC06A2A4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8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2"/>
          <p:cNvSpPr>
            <a:spLocks noChangeArrowheads="1"/>
          </p:cNvSpPr>
          <p:nvPr/>
        </p:nvSpPr>
        <p:spPr bwMode="auto">
          <a:xfrm>
            <a:off x="-609600" y="0"/>
            <a:ext cx="10591800" cy="6858000"/>
          </a:xfrm>
          <a:prstGeom prst="star32">
            <a:avLst>
              <a:gd name="adj" fmla="val 375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27088" y="23495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sv-SE" sz="2600" dirty="0" smtClean="0">
                <a:solidFill>
                  <a:srgbClr val="CC6600"/>
                </a:solidFill>
                <a:latin typeface="Tahoma" pitchFamily="34" charset="0"/>
              </a:rPr>
              <a:t>BAB   7</a:t>
            </a:r>
            <a:br>
              <a:rPr lang="sv-SE" sz="2600" dirty="0" smtClean="0">
                <a:solidFill>
                  <a:srgbClr val="CC6600"/>
                </a:solidFill>
                <a:latin typeface="Tahoma" pitchFamily="34" charset="0"/>
              </a:rPr>
            </a:br>
            <a:r>
              <a:rPr lang="sv-SE" sz="2600" dirty="0" smtClean="0">
                <a:solidFill>
                  <a:srgbClr val="CC6600"/>
                </a:solidFill>
                <a:latin typeface="Tahoma" pitchFamily="34" charset="0"/>
              </a:rPr>
              <a:t>Merumuskan  Sasaran Jangka Panjang dan Strategi Umum</a:t>
            </a:r>
            <a:r>
              <a:rPr lang="en-US" sz="4800" dirty="0" smtClean="0"/>
              <a:t> 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990600" y="3048000"/>
            <a:ext cx="7254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5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AutoShape 2"/>
          <p:cNvSpPr>
            <a:spLocks noChangeArrowheads="1"/>
          </p:cNvSpPr>
          <p:nvPr/>
        </p:nvSpPr>
        <p:spPr bwMode="auto">
          <a:xfrm>
            <a:off x="457200" y="457200"/>
            <a:ext cx="8305800" cy="5562600"/>
          </a:xfrm>
          <a:prstGeom prst="foldedCorner">
            <a:avLst>
              <a:gd name="adj" fmla="val 12500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sz="4000" b="1" smtClean="0">
                <a:solidFill>
                  <a:schemeClr val="bg2"/>
                </a:solidFill>
              </a:rPr>
              <a:t>SASARAN  JANGKA PANJANG</a:t>
            </a:r>
            <a:r>
              <a:rPr lang="en-US" sz="4000" smtClean="0"/>
              <a:t> 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50838" indent="-320675" algn="just" eaLnBrk="1" hangingPunct="1">
              <a:lnSpc>
                <a:spcPct val="80000"/>
              </a:lnSpc>
            </a:pPr>
            <a:r>
              <a:rPr lang="sv-SE" sz="1600" b="1" smtClean="0">
                <a:solidFill>
                  <a:srgbClr val="990033"/>
                </a:solidFill>
              </a:rPr>
              <a:t>Profitabilitas. </a:t>
            </a:r>
            <a:r>
              <a:rPr lang="sv-SE" sz="1600" smtClean="0">
                <a:solidFill>
                  <a:srgbClr val="990033"/>
                </a:solidFill>
              </a:rPr>
              <a:t>Semua perusahaan beroperasi jangka panjang bergantung pada pencapaian tingkat laba yang layak.</a:t>
            </a:r>
            <a:endParaRPr lang="en-US" sz="1600" smtClean="0">
              <a:solidFill>
                <a:srgbClr val="990033"/>
              </a:solidFill>
            </a:endParaRPr>
          </a:p>
          <a:p>
            <a:pPr marL="350838" indent="-320675" algn="just" eaLnBrk="1" hangingPunct="1">
              <a:lnSpc>
                <a:spcPct val="80000"/>
              </a:lnSpc>
            </a:pPr>
            <a:r>
              <a:rPr lang="sv-SE" sz="1600" b="1" smtClean="0">
                <a:solidFill>
                  <a:srgbClr val="990033"/>
                </a:solidFill>
              </a:rPr>
              <a:t>Produktivitas. </a:t>
            </a:r>
            <a:r>
              <a:rPr lang="sv-SE" sz="1600" smtClean="0">
                <a:solidFill>
                  <a:srgbClr val="990033"/>
                </a:solidFill>
              </a:rPr>
              <a:t>Perusahaan yang meningkatkan hubungan masukan keluaran biasanya meningkatkan produktivitas. Sasaran produktivitas yang umum digunakan adalah jumlah produk atau layanan yang dihasilkan per unit masukan.</a:t>
            </a:r>
            <a:endParaRPr lang="en-US" sz="1600" smtClean="0">
              <a:solidFill>
                <a:srgbClr val="990033"/>
              </a:solidFill>
            </a:endParaRPr>
          </a:p>
          <a:p>
            <a:pPr marL="350838" indent="-320675" algn="just" eaLnBrk="1" hangingPunct="1">
              <a:lnSpc>
                <a:spcPct val="80000"/>
              </a:lnSpc>
            </a:pPr>
            <a:r>
              <a:rPr lang="sv-SE" sz="1600" b="1" smtClean="0">
                <a:solidFill>
                  <a:srgbClr val="990033"/>
                </a:solidFill>
              </a:rPr>
              <a:t>Posisi bersaing. </a:t>
            </a:r>
            <a:r>
              <a:rPr lang="sv-SE" sz="1600" smtClean="0">
                <a:solidFill>
                  <a:srgbClr val="990033"/>
                </a:solidFill>
              </a:rPr>
              <a:t>Perusahaan yang lebih besar biasanya menetapkan suatu sasaran yang menyangkut posisi bersaingnya, seringkali dengan menggunakan penjualan total atau bagian pasar sebagai ukuran posisi bersaing.</a:t>
            </a:r>
            <a:endParaRPr lang="en-US" sz="1600" smtClean="0">
              <a:solidFill>
                <a:srgbClr val="990033"/>
              </a:solidFill>
            </a:endParaRPr>
          </a:p>
          <a:p>
            <a:pPr marL="350838" indent="-320675" algn="just" eaLnBrk="1" hangingPunct="1">
              <a:lnSpc>
                <a:spcPct val="80000"/>
              </a:lnSpc>
            </a:pPr>
            <a:r>
              <a:rPr lang="sv-SE" sz="1600" b="1" smtClean="0">
                <a:solidFill>
                  <a:srgbClr val="990033"/>
                </a:solidFill>
              </a:rPr>
              <a:t>Pengembangan Karyawan. </a:t>
            </a:r>
            <a:r>
              <a:rPr lang="sv-SE" sz="1600" smtClean="0">
                <a:solidFill>
                  <a:srgbClr val="990033"/>
                </a:solidFill>
              </a:rPr>
              <a:t>Keputusan strategik sering mencantumkan sasaran pengembangan karyawan dalam rencana jangka panjang mereka.</a:t>
            </a:r>
            <a:endParaRPr lang="en-US" sz="1600" smtClean="0">
              <a:solidFill>
                <a:srgbClr val="990033"/>
              </a:solidFill>
            </a:endParaRPr>
          </a:p>
          <a:p>
            <a:pPr marL="350838" indent="-320675" algn="just" eaLnBrk="1" hangingPunct="1">
              <a:lnSpc>
                <a:spcPct val="80000"/>
              </a:lnSpc>
            </a:pPr>
            <a:r>
              <a:rPr lang="sv-SE" sz="1600" b="1" smtClean="0">
                <a:solidFill>
                  <a:srgbClr val="990033"/>
                </a:solidFill>
              </a:rPr>
              <a:t>Hubungan Kekaryawanan. </a:t>
            </a:r>
            <a:r>
              <a:rPr lang="sv-SE" sz="1600" smtClean="0">
                <a:solidFill>
                  <a:srgbClr val="990033"/>
                </a:solidFill>
              </a:rPr>
              <a:t>Produktivitas terkait dengan loyalitas karyawan. </a:t>
            </a:r>
            <a:r>
              <a:rPr lang="fi-FI" sz="1600" smtClean="0">
                <a:solidFill>
                  <a:srgbClr val="990033"/>
                </a:solidFill>
              </a:rPr>
              <a:t>Cara sasaran ini seperti program keselamatan kerja, keikutsertaan dalam komite manajemen dsb.</a:t>
            </a:r>
            <a:endParaRPr lang="en-US" sz="1600" smtClean="0">
              <a:solidFill>
                <a:srgbClr val="990033"/>
              </a:solidFill>
            </a:endParaRPr>
          </a:p>
          <a:p>
            <a:pPr marL="350838" indent="-320675" algn="just" eaLnBrk="1" hangingPunct="1">
              <a:lnSpc>
                <a:spcPct val="80000"/>
              </a:lnSpc>
            </a:pPr>
            <a:r>
              <a:rPr lang="fi-FI" sz="1600" b="1" smtClean="0">
                <a:solidFill>
                  <a:srgbClr val="990033"/>
                </a:solidFill>
              </a:rPr>
              <a:t>Kepemimpinan teknologi. </a:t>
            </a:r>
            <a:r>
              <a:rPr lang="fi-FI" sz="1600" smtClean="0">
                <a:solidFill>
                  <a:srgbClr val="990033"/>
                </a:solidFill>
              </a:rPr>
              <a:t>Banyak perusahaan merumuskan sasaran yang berkaitan dengan kepemimpinan teknologi.</a:t>
            </a:r>
            <a:endParaRPr lang="en-US" sz="1600" smtClean="0">
              <a:solidFill>
                <a:srgbClr val="990033"/>
              </a:solidFill>
            </a:endParaRPr>
          </a:p>
          <a:p>
            <a:pPr marL="350838" indent="-320675" algn="just" eaLnBrk="1" hangingPunct="1">
              <a:lnSpc>
                <a:spcPct val="80000"/>
              </a:lnSpc>
            </a:pPr>
            <a:r>
              <a:rPr lang="fi-FI" sz="1600" b="1" smtClean="0">
                <a:solidFill>
                  <a:srgbClr val="990033"/>
                </a:solidFill>
              </a:rPr>
              <a:t>Tanggung Jawab Sosial. </a:t>
            </a:r>
            <a:r>
              <a:rPr lang="fi-FI" sz="1600" smtClean="0">
                <a:solidFill>
                  <a:srgbClr val="990033"/>
                </a:solidFill>
              </a:rPr>
              <a:t>Perusahaan menyadari tanggungjawab mereka terhadap pelanggan dan masyarakat.</a:t>
            </a:r>
            <a:endParaRPr lang="en-US" sz="1600" smtClean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02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/>
          <p:cNvSpPr>
            <a:spLocks noChangeArrowheads="1"/>
          </p:cNvSpPr>
          <p:nvPr/>
        </p:nvSpPr>
        <p:spPr bwMode="auto">
          <a:xfrm>
            <a:off x="-762000" y="152400"/>
            <a:ext cx="10972800" cy="6705600"/>
          </a:xfrm>
          <a:prstGeom prst="hexagon">
            <a:avLst>
              <a:gd name="adj" fmla="val 40909"/>
              <a:gd name="vf" fmla="val 11547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b="1" dirty="0" smtClean="0">
                <a:solidFill>
                  <a:srgbClr val="0070C0"/>
                </a:solidFill>
              </a:rPr>
              <a:t>STRATEGI GENERIK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sv-SE" sz="2800" dirty="0" smtClean="0">
                <a:solidFill>
                  <a:srgbClr val="990033"/>
                </a:solidFill>
              </a:rPr>
              <a:t>Istilah populer utk gagasan inti ini adalah strategi generik, tiga strategi generik sbb:</a:t>
            </a:r>
            <a:endParaRPr lang="en-US" sz="2800" dirty="0" smtClean="0">
              <a:solidFill>
                <a:srgbClr val="990033"/>
              </a:solidFill>
            </a:endParaRPr>
          </a:p>
          <a:p>
            <a:pPr lvl="1" algn="just" eaLnBrk="1" hangingPunct="1"/>
            <a:r>
              <a:rPr lang="en-US" sz="2400" dirty="0" err="1" smtClean="0">
                <a:solidFill>
                  <a:srgbClr val="990033"/>
                </a:solidFill>
              </a:rPr>
              <a:t>Mencapai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keunggulan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biaya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menyeluruh</a:t>
            </a:r>
            <a:r>
              <a:rPr lang="en-US" sz="2400" dirty="0" smtClean="0">
                <a:solidFill>
                  <a:srgbClr val="990033"/>
                </a:solidFill>
              </a:rPr>
              <a:t> (overall low cost leadership) </a:t>
            </a:r>
            <a:r>
              <a:rPr lang="en-US" sz="2400" dirty="0" err="1" smtClean="0">
                <a:solidFill>
                  <a:srgbClr val="990033"/>
                </a:solidFill>
              </a:rPr>
              <a:t>dalam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industri</a:t>
            </a:r>
            <a:r>
              <a:rPr lang="en-US" sz="2400" dirty="0" smtClean="0">
                <a:solidFill>
                  <a:srgbClr val="990033"/>
                </a:solidFill>
              </a:rPr>
              <a:t>.</a:t>
            </a:r>
          </a:p>
          <a:p>
            <a:pPr lvl="1" algn="just" eaLnBrk="1" hangingPunct="1"/>
            <a:r>
              <a:rPr lang="en-US" sz="2400" dirty="0" err="1" smtClean="0">
                <a:solidFill>
                  <a:srgbClr val="990033"/>
                </a:solidFill>
              </a:rPr>
              <a:t>Menciptakan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dan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memasarkan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produk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unik</a:t>
            </a:r>
            <a:r>
              <a:rPr lang="en-US" sz="2400" dirty="0" smtClean="0">
                <a:solidFill>
                  <a:srgbClr val="990033"/>
                </a:solidFill>
              </a:rPr>
              <a:t> (</a:t>
            </a:r>
            <a:r>
              <a:rPr lang="en-US" sz="2400" dirty="0" err="1" smtClean="0">
                <a:solidFill>
                  <a:srgbClr val="990033"/>
                </a:solidFill>
              </a:rPr>
              <a:t>khas</a:t>
            </a:r>
            <a:r>
              <a:rPr lang="en-US" sz="2400" dirty="0" smtClean="0">
                <a:solidFill>
                  <a:srgbClr val="990033"/>
                </a:solidFill>
              </a:rPr>
              <a:t>) </a:t>
            </a:r>
            <a:r>
              <a:rPr lang="en-US" sz="2400" dirty="0" err="1" smtClean="0">
                <a:solidFill>
                  <a:srgbClr val="990033"/>
                </a:solidFill>
              </a:rPr>
              <a:t>bagi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berbagai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kelompok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melalui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diferensiasi</a:t>
            </a:r>
            <a:r>
              <a:rPr lang="en-US" sz="2400" dirty="0" smtClean="0">
                <a:solidFill>
                  <a:srgbClr val="990033"/>
                </a:solidFill>
              </a:rPr>
              <a:t>.</a:t>
            </a:r>
          </a:p>
          <a:p>
            <a:pPr lvl="1" algn="just" eaLnBrk="1" hangingPunct="1"/>
            <a:r>
              <a:rPr lang="en-US" sz="2400" dirty="0" err="1" smtClean="0">
                <a:solidFill>
                  <a:srgbClr val="990033"/>
                </a:solidFill>
              </a:rPr>
              <a:t>Melayani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kebutuhan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khusus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satu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atau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beberapa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kelompok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konsumen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atau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pembeli</a:t>
            </a:r>
            <a:r>
              <a:rPr lang="en-US" sz="2400" dirty="0" smtClean="0">
                <a:solidFill>
                  <a:srgbClr val="990033"/>
                </a:solidFill>
              </a:rPr>
              <a:t> industrial </a:t>
            </a:r>
            <a:r>
              <a:rPr lang="en-US" sz="2400" dirty="0" err="1" smtClean="0">
                <a:solidFill>
                  <a:srgbClr val="990033"/>
                </a:solidFill>
              </a:rPr>
              <a:t>dengan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fokus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pada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segi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biaya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atau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err="1" smtClean="0">
                <a:solidFill>
                  <a:srgbClr val="990033"/>
                </a:solidFill>
              </a:rPr>
              <a:t>diferensiasi</a:t>
            </a:r>
            <a:r>
              <a:rPr lang="en-US" sz="2400" dirty="0" smtClean="0">
                <a:solidFill>
                  <a:srgbClr val="990033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581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AutoShape 2"/>
          <p:cNvSpPr>
            <a:spLocks noChangeArrowheads="1"/>
          </p:cNvSpPr>
          <p:nvPr/>
        </p:nvSpPr>
        <p:spPr bwMode="auto">
          <a:xfrm>
            <a:off x="468313" y="476250"/>
            <a:ext cx="8229600" cy="533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hlink"/>
                </a:solidFill>
              </a:rPr>
              <a:t>STRATEGI UMUM</a:t>
            </a:r>
            <a:r>
              <a:rPr lang="en-US" dirty="0" smtClean="0"/>
              <a:t> 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1800" b="1" smtClean="0">
                <a:solidFill>
                  <a:srgbClr val="990033"/>
                </a:solidFill>
              </a:rPr>
              <a:t>Pertumbuhan Terkonsentrasi</a:t>
            </a:r>
          </a:p>
          <a:p>
            <a:pPr marL="990600" lvl="1" indent="-533400" eaLnBrk="1" hangingPunct="1"/>
            <a:r>
              <a:rPr lang="en-US" sz="1600" b="1" smtClean="0">
                <a:solidFill>
                  <a:srgbClr val="990033"/>
                </a:solidFill>
              </a:rPr>
              <a:t>Sebab-sebab Kinerja yang Unggul</a:t>
            </a:r>
          </a:p>
          <a:p>
            <a:pPr marL="990600" lvl="1" indent="-533400" eaLnBrk="1" hangingPunct="1"/>
            <a:r>
              <a:rPr lang="en-US" sz="1600" b="1" smtClean="0">
                <a:solidFill>
                  <a:srgbClr val="990033"/>
                </a:solidFill>
              </a:rPr>
              <a:t>Kondisi yang mendukung Pertumbuhan Terkonsentrasi</a:t>
            </a:r>
          </a:p>
          <a:p>
            <a:pPr marL="990600" lvl="1" indent="-533400" eaLnBrk="1" hangingPunct="1"/>
            <a:r>
              <a:rPr lang="en-US" sz="1600" b="1" smtClean="0">
                <a:solidFill>
                  <a:srgbClr val="990033"/>
                </a:solidFill>
              </a:rPr>
              <a:t>Risiko dan keuntungan Pertumbuhan terkonsentrasi</a:t>
            </a:r>
            <a:r>
              <a:rPr lang="en-US" sz="1600" smtClean="0">
                <a:solidFill>
                  <a:srgbClr val="990033"/>
                </a:solidFill>
              </a:rPr>
              <a:t> </a:t>
            </a:r>
          </a:p>
          <a:p>
            <a:pPr marL="990600" lvl="1" indent="-533400" eaLnBrk="1" hangingPunct="1"/>
            <a:r>
              <a:rPr lang="en-US" sz="1600" b="1" smtClean="0">
                <a:solidFill>
                  <a:srgbClr val="990033"/>
                </a:solidFill>
              </a:rPr>
              <a:t>Pertumbuhan Terkonsentrasi Seringkali Merupakan Pilihan Paling Layak</a:t>
            </a:r>
          </a:p>
          <a:p>
            <a:pPr marL="609600" indent="-609600" eaLnBrk="1" hangingPunct="1"/>
            <a:r>
              <a:rPr lang="en-US" sz="1800" b="1" smtClean="0">
                <a:solidFill>
                  <a:srgbClr val="990033"/>
                </a:solidFill>
              </a:rPr>
              <a:t>Pengembangan Pasar (market development)</a:t>
            </a:r>
          </a:p>
          <a:p>
            <a:pPr marL="609600" indent="-609600" eaLnBrk="1" hangingPunct="1"/>
            <a:r>
              <a:rPr lang="en-US" sz="1600" b="1" smtClean="0">
                <a:solidFill>
                  <a:srgbClr val="990033"/>
                </a:solidFill>
              </a:rPr>
              <a:t>Pengembangan Produk</a:t>
            </a:r>
          </a:p>
          <a:p>
            <a:pPr marL="609600" indent="-609600" eaLnBrk="1" hangingPunct="1"/>
            <a:r>
              <a:rPr lang="en-US" sz="1600" b="1" smtClean="0">
                <a:solidFill>
                  <a:srgbClr val="990033"/>
                </a:solidFill>
              </a:rPr>
              <a:t>Inovasi</a:t>
            </a:r>
            <a:r>
              <a:rPr lang="en-US" sz="1600" smtClean="0">
                <a:solidFill>
                  <a:srgbClr val="990033"/>
                </a:solidFill>
              </a:rPr>
              <a:t> </a:t>
            </a:r>
          </a:p>
          <a:p>
            <a:pPr marL="609600" indent="-609600" eaLnBrk="1" hangingPunct="1"/>
            <a:r>
              <a:rPr lang="sv-SE" sz="1600" b="1" smtClean="0">
                <a:solidFill>
                  <a:srgbClr val="990033"/>
                </a:solidFill>
              </a:rPr>
              <a:t>Integrasi Horisontal</a:t>
            </a:r>
            <a:r>
              <a:rPr lang="en-US" sz="1600" smtClean="0">
                <a:solidFill>
                  <a:srgbClr val="990033"/>
                </a:solidFill>
              </a:rPr>
              <a:t> </a:t>
            </a:r>
          </a:p>
          <a:p>
            <a:pPr marL="609600" indent="-609600" eaLnBrk="1" hangingPunct="1"/>
            <a:r>
              <a:rPr lang="sv-SE" sz="1600" b="1" smtClean="0">
                <a:solidFill>
                  <a:srgbClr val="990033"/>
                </a:solidFill>
              </a:rPr>
              <a:t>Integrasi Vertikal</a:t>
            </a:r>
            <a:r>
              <a:rPr lang="en-US" sz="1600" smtClean="0">
                <a:solidFill>
                  <a:srgbClr val="990033"/>
                </a:solidFill>
              </a:rPr>
              <a:t> </a:t>
            </a:r>
          </a:p>
          <a:p>
            <a:pPr marL="609600" indent="-609600" eaLnBrk="1" hangingPunct="1"/>
            <a:r>
              <a:rPr lang="sv-SE" sz="1600" b="1" smtClean="0">
                <a:solidFill>
                  <a:srgbClr val="990033"/>
                </a:solidFill>
              </a:rPr>
              <a:t>Diversifikasi Konsentrik</a:t>
            </a:r>
          </a:p>
          <a:p>
            <a:pPr marL="609600" indent="-609600" eaLnBrk="1" hangingPunct="1">
              <a:buFontTx/>
              <a:buNone/>
            </a:pPr>
            <a:endParaRPr lang="en-US" sz="1800" smtClean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85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AutoShape 2"/>
          <p:cNvSpPr>
            <a:spLocks noChangeArrowheads="1"/>
          </p:cNvSpPr>
          <p:nvPr/>
        </p:nvSpPr>
        <p:spPr bwMode="auto">
          <a:xfrm>
            <a:off x="971550" y="549275"/>
            <a:ext cx="7543800" cy="5410200"/>
          </a:xfrm>
          <a:prstGeom prst="octagon">
            <a:avLst>
              <a:gd name="adj" fmla="val 2928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5625"/>
            <a:ext cx="6019800" cy="3071813"/>
          </a:xfrm>
        </p:spPr>
        <p:txBody>
          <a:bodyPr/>
          <a:lstStyle/>
          <a:p>
            <a:pPr eaLnBrk="1" hangingPunct="1"/>
            <a:r>
              <a:rPr lang="sv-SE" sz="1600" b="1" smtClean="0">
                <a:solidFill>
                  <a:srgbClr val="990033"/>
                </a:solidFill>
              </a:rPr>
              <a:t>Diversifikasi Konglomerat</a:t>
            </a:r>
          </a:p>
          <a:p>
            <a:pPr eaLnBrk="1" hangingPunct="1"/>
            <a:r>
              <a:rPr lang="en-US" sz="1600" b="1" smtClean="0">
                <a:solidFill>
                  <a:srgbClr val="990033"/>
                </a:solidFill>
              </a:rPr>
              <a:t>Strategi berbenah diri (Turn around)</a:t>
            </a:r>
            <a:r>
              <a:rPr lang="en-US" sz="1600" smtClean="0">
                <a:solidFill>
                  <a:srgbClr val="990033"/>
                </a:solidFill>
              </a:rPr>
              <a:t> </a:t>
            </a:r>
            <a:endParaRPr lang="en-US" sz="1600" b="1" smtClean="0">
              <a:solidFill>
                <a:srgbClr val="990033"/>
              </a:solidFill>
            </a:endParaRPr>
          </a:p>
          <a:p>
            <a:pPr lvl="1" eaLnBrk="1" hangingPunct="1"/>
            <a:r>
              <a:rPr lang="en-US" sz="1600" b="1" smtClean="0">
                <a:solidFill>
                  <a:srgbClr val="990033"/>
                </a:solidFill>
              </a:rPr>
              <a:t>Reduksi Biaya</a:t>
            </a:r>
            <a:r>
              <a:rPr lang="en-US" sz="1600" smtClean="0">
                <a:solidFill>
                  <a:srgbClr val="990033"/>
                </a:solidFill>
              </a:rPr>
              <a:t> </a:t>
            </a:r>
            <a:r>
              <a:rPr lang="en-US" sz="1400" smtClean="0">
                <a:solidFill>
                  <a:srgbClr val="990033"/>
                </a:solidFill>
              </a:rPr>
              <a:t> </a:t>
            </a:r>
          </a:p>
          <a:p>
            <a:pPr lvl="1" eaLnBrk="1" hangingPunct="1"/>
            <a:r>
              <a:rPr lang="en-US" sz="1800" b="1" smtClean="0">
                <a:solidFill>
                  <a:srgbClr val="990033"/>
                </a:solidFill>
              </a:rPr>
              <a:t>Reduksi Asset</a:t>
            </a:r>
            <a:r>
              <a:rPr lang="en-US" sz="1800" smtClean="0">
                <a:solidFill>
                  <a:srgbClr val="990033"/>
                </a:solidFill>
              </a:rPr>
              <a:t> </a:t>
            </a:r>
            <a:endParaRPr lang="en-US" sz="1800" b="1" smtClean="0">
              <a:solidFill>
                <a:srgbClr val="990033"/>
              </a:solidFill>
            </a:endParaRPr>
          </a:p>
          <a:p>
            <a:pPr eaLnBrk="1" hangingPunct="1"/>
            <a:r>
              <a:rPr lang="en-US" sz="1800" b="1" smtClean="0">
                <a:solidFill>
                  <a:srgbClr val="990033"/>
                </a:solidFill>
              </a:rPr>
              <a:t>Divestasi</a:t>
            </a:r>
            <a:endParaRPr lang="fi-FI" sz="1600" b="1" smtClean="0">
              <a:solidFill>
                <a:srgbClr val="990033"/>
              </a:solidFill>
            </a:endParaRPr>
          </a:p>
          <a:p>
            <a:pPr eaLnBrk="1" hangingPunct="1"/>
            <a:r>
              <a:rPr lang="fi-FI" sz="1600" b="1" smtClean="0">
                <a:solidFill>
                  <a:srgbClr val="990033"/>
                </a:solidFill>
              </a:rPr>
              <a:t>Likuidasi</a:t>
            </a:r>
            <a:r>
              <a:rPr lang="en-US" sz="1600" smtClean="0">
                <a:solidFill>
                  <a:srgbClr val="990033"/>
                </a:solidFill>
              </a:rPr>
              <a:t> </a:t>
            </a:r>
          </a:p>
          <a:p>
            <a:pPr eaLnBrk="1" hangingPunct="1"/>
            <a:r>
              <a:rPr lang="fi-FI" sz="1600" b="1" smtClean="0">
                <a:solidFill>
                  <a:srgbClr val="990033"/>
                </a:solidFill>
              </a:rPr>
              <a:t>Usaha Patungan</a:t>
            </a:r>
            <a:r>
              <a:rPr lang="en-US" sz="1600" smtClean="0">
                <a:solidFill>
                  <a:srgbClr val="990033"/>
                </a:solidFill>
              </a:rPr>
              <a:t> </a:t>
            </a:r>
          </a:p>
          <a:p>
            <a:pPr eaLnBrk="1" hangingPunct="1"/>
            <a:r>
              <a:rPr lang="fi-FI" sz="1600" b="1" smtClean="0">
                <a:solidFill>
                  <a:srgbClr val="990033"/>
                </a:solidFill>
              </a:rPr>
              <a:t>Aliansi Strategik</a:t>
            </a:r>
            <a:r>
              <a:rPr lang="fi-FI" sz="1600" smtClean="0">
                <a:solidFill>
                  <a:srgbClr val="990033"/>
                </a:solidFill>
              </a:rPr>
              <a:t> </a:t>
            </a:r>
          </a:p>
          <a:p>
            <a:pPr eaLnBrk="1" hangingPunct="1"/>
            <a:r>
              <a:rPr lang="fi-FI" sz="1600" b="1" smtClean="0">
                <a:solidFill>
                  <a:srgbClr val="990033"/>
                </a:solidFill>
              </a:rPr>
              <a:t>Konsorsium, Keiretsu dan Chaebol</a:t>
            </a:r>
            <a:r>
              <a:rPr lang="en-US" sz="1600" smtClean="0">
                <a:solidFill>
                  <a:srgbClr val="990033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750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269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BAB   7 Merumuskan  Sasaran Jangka Panjang dan Strategi Umum </vt:lpstr>
      <vt:lpstr>SASARAN  JANGKA PANJANG </vt:lpstr>
      <vt:lpstr>STRATEGI GENERIK</vt:lpstr>
      <vt:lpstr>STRATEGI UMUM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  7 Merumuskan  Sasaran Jangka Panjang dan Strategi Umum </dc:title>
  <dc:creator>Windows User</dc:creator>
  <cp:lastModifiedBy>Windows User</cp:lastModifiedBy>
  <cp:revision>1</cp:revision>
  <dcterms:created xsi:type="dcterms:W3CDTF">2017-04-02T10:15:08Z</dcterms:created>
  <dcterms:modified xsi:type="dcterms:W3CDTF">2017-04-02T10:17:53Z</dcterms:modified>
</cp:coreProperties>
</file>