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9" r:id="rId8"/>
    <p:sldId id="271" r:id="rId9"/>
    <p:sldId id="270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KEUANGAN (01)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Pemasaran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OPERASI,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  <a:endParaRPr lang="en-GB" sz="2400" b="1" i="1" dirty="0" smtClean="0">
              <a:solidFill>
                <a:schemeClr val="bg1"/>
              </a:solidFill>
            </a:endParaRP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Analisis</a:t>
            </a:r>
            <a:r>
              <a:rPr lang="en-GB" b="1" dirty="0" smtClean="0"/>
              <a:t> </a:t>
            </a:r>
            <a:r>
              <a:rPr lang="en-GB" b="1" dirty="0" err="1" smtClean="0"/>
              <a:t>laporan</a:t>
            </a:r>
            <a:r>
              <a:rPr lang="en-GB" b="1" dirty="0" smtClean="0"/>
              <a:t> </a:t>
            </a:r>
            <a:r>
              <a:rPr lang="en-GB" b="1" dirty="0" err="1" smtClean="0"/>
              <a:t>keuangan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err="1" smtClean="0"/>
              <a:t>untuk</a:t>
            </a:r>
            <a:r>
              <a:rPr lang="en-GB" b="1" dirty="0" smtClean="0"/>
              <a:t> </a:t>
            </a:r>
            <a:r>
              <a:rPr lang="en-GB" b="1" dirty="0" err="1" smtClean="0"/>
              <a:t>berbagai</a:t>
            </a:r>
            <a:r>
              <a:rPr lang="en-GB" b="1" dirty="0" smtClean="0"/>
              <a:t> </a:t>
            </a:r>
            <a:r>
              <a:rPr lang="en-GB" b="1" dirty="0" err="1" smtClean="0"/>
              <a:t>keperluan</a:t>
            </a:r>
            <a:r>
              <a:rPr lang="en-GB" b="1" dirty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703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800" dirty="0" err="1" smtClean="0"/>
              <a:t>Investasi</a:t>
            </a:r>
            <a:r>
              <a:rPr lang="en-GB" sz="2800" dirty="0" smtClean="0"/>
              <a:t> </a:t>
            </a:r>
            <a:r>
              <a:rPr lang="en-GB" sz="2800" dirty="0" err="1" smtClean="0"/>
              <a:t>saham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800" dirty="0" err="1" smtClean="0"/>
              <a:t>Pemberian</a:t>
            </a:r>
            <a:r>
              <a:rPr lang="en-GB" sz="2800" dirty="0" smtClean="0"/>
              <a:t> </a:t>
            </a:r>
            <a:r>
              <a:rPr lang="en-GB" sz="2800" dirty="0" err="1" smtClean="0"/>
              <a:t>kredit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800" dirty="0" err="1" smtClean="0"/>
              <a:t>Kesehatan</a:t>
            </a:r>
            <a:r>
              <a:rPr lang="en-GB" sz="2800" dirty="0" smtClean="0"/>
              <a:t> </a:t>
            </a:r>
            <a:r>
              <a:rPr lang="en-GB" sz="2800" dirty="0" err="1" smtClean="0"/>
              <a:t>pemasok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800" dirty="0" err="1" smtClean="0"/>
              <a:t>Kesehatan</a:t>
            </a:r>
            <a:r>
              <a:rPr lang="en-GB" sz="2800" dirty="0" smtClean="0"/>
              <a:t> </a:t>
            </a:r>
            <a:r>
              <a:rPr lang="en-GB" sz="2800" dirty="0" err="1" smtClean="0"/>
              <a:t>pelanggan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800" dirty="0" err="1" smtClean="0"/>
              <a:t>Kesehatan</a:t>
            </a:r>
            <a:r>
              <a:rPr lang="en-GB" sz="2800" dirty="0" smtClean="0"/>
              <a:t> </a:t>
            </a:r>
            <a:r>
              <a:rPr lang="en-GB" sz="2800" dirty="0" err="1" smtClean="0"/>
              <a:t>perusahaan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800" dirty="0" err="1" smtClean="0"/>
              <a:t>Kepentingan</a:t>
            </a:r>
            <a:r>
              <a:rPr lang="en-GB" sz="2800" dirty="0" smtClean="0"/>
              <a:t> </a:t>
            </a:r>
            <a:r>
              <a:rPr lang="en-GB" sz="2800" dirty="0" err="1" smtClean="0"/>
              <a:t>pemerintah</a:t>
            </a:r>
            <a:endParaRPr lang="en-GB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800" dirty="0" err="1" smtClean="0"/>
              <a:t>Analisis</a:t>
            </a:r>
            <a:r>
              <a:rPr lang="en-GB" sz="2800" dirty="0" smtClean="0"/>
              <a:t> internal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2800" dirty="0" err="1" smtClean="0"/>
              <a:t>Analisis</a:t>
            </a:r>
            <a:r>
              <a:rPr lang="en-GB" sz="2800" dirty="0" smtClean="0"/>
              <a:t> </a:t>
            </a:r>
            <a:r>
              <a:rPr lang="en-GB" sz="2800" dirty="0" err="1" smtClean="0"/>
              <a:t>pesaing</a:t>
            </a:r>
            <a:r>
              <a:rPr lang="en-GB" sz="2800" dirty="0" smtClean="0"/>
              <a:t>, </a:t>
            </a:r>
            <a:r>
              <a:rPr lang="en-GB" sz="2800" dirty="0" err="1" smtClean="0"/>
              <a:t>dll</a:t>
            </a:r>
            <a:r>
              <a:rPr lang="en-GB" sz="2800" dirty="0" smtClean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9719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</a:t>
            </a:r>
            <a:r>
              <a:rPr lang="en-GB" b="1" dirty="0" err="1" smtClean="0"/>
              <a:t>keuangan</a:t>
            </a:r>
            <a:r>
              <a:rPr lang="en-GB" b="1" dirty="0" smtClean="0"/>
              <a:t> (01)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(corporate financial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err="1" smtClean="0"/>
              <a:t>Referensi</a:t>
            </a:r>
            <a:r>
              <a:rPr lang="en-GB" sz="2400" u="sng" dirty="0" smtClean="0"/>
              <a:t>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Corporate Financial Management, (2018) by </a:t>
            </a:r>
            <a:r>
              <a:rPr lang="en-GB" sz="2400" dirty="0" err="1" smtClean="0"/>
              <a:t>Pardomuan</a:t>
            </a:r>
            <a:r>
              <a:rPr lang="en-GB" sz="2400" dirty="0" smtClean="0"/>
              <a:t> </a:t>
            </a:r>
            <a:r>
              <a:rPr lang="en-GB" sz="2400" dirty="0" err="1" smtClean="0"/>
              <a:t>Sihombing</a:t>
            </a:r>
            <a:endParaRPr lang="en-GB" sz="2400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Financial Management (1988) by Eugene F. Brigham &amp; Louis C. </a:t>
            </a:r>
            <a:r>
              <a:rPr lang="en-GB" sz="2400" dirty="0" err="1" smtClean="0"/>
              <a:t>Gapenski</a:t>
            </a: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8</a:t>
            </a:r>
            <a:r>
              <a:rPr lang="en-GB" b="1" dirty="0" smtClean="0"/>
              <a:t>-bab </a:t>
            </a:r>
            <a:r>
              <a:rPr lang="en-GB" b="1" dirty="0" err="1" smtClean="0"/>
              <a:t>penting</a:t>
            </a:r>
            <a:r>
              <a:rPr lang="en-GB" b="1" dirty="0" smtClean="0"/>
              <a:t> </a:t>
            </a:r>
            <a:r>
              <a:rPr lang="en-GB" b="1" dirty="0" err="1" smtClean="0"/>
              <a:t>bagi</a:t>
            </a:r>
            <a:r>
              <a:rPr lang="en-GB" b="1" dirty="0" smtClean="0"/>
              <a:t> magister </a:t>
            </a:r>
            <a:r>
              <a:rPr lang="en-GB" b="1" dirty="0" err="1" smtClean="0"/>
              <a:t>manajemen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(</a:t>
            </a:r>
            <a:r>
              <a:rPr lang="en-GB" b="1" dirty="0" err="1" smtClean="0"/>
              <a:t>pada</a:t>
            </a:r>
            <a:r>
              <a:rPr lang="en-GB" b="1" dirty="0" smtClean="0"/>
              <a:t> </a:t>
            </a:r>
            <a:r>
              <a:rPr lang="en-GB" b="1" dirty="0" err="1" smtClean="0"/>
              <a:t>kesempatan</a:t>
            </a:r>
            <a:r>
              <a:rPr lang="en-GB" b="1" dirty="0" smtClean="0"/>
              <a:t> </a:t>
            </a:r>
            <a:r>
              <a:rPr lang="en-GB" b="1" dirty="0" err="1" smtClean="0"/>
              <a:t>ini</a:t>
            </a:r>
            <a:r>
              <a:rPr lang="en-GB" b="1" dirty="0" smtClean="0"/>
              <a:t> </a:t>
            </a:r>
            <a:r>
              <a:rPr lang="en-GB" b="1" dirty="0" err="1" smtClean="0"/>
              <a:t>hanya</a:t>
            </a:r>
            <a:r>
              <a:rPr lang="en-GB" b="1" dirty="0" smtClean="0"/>
              <a:t> basic-</a:t>
            </a:r>
            <a:r>
              <a:rPr lang="en-GB" b="1" dirty="0" err="1" smtClean="0"/>
              <a:t>nya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52368"/>
            <a:ext cx="9603275" cy="41889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u="sng" dirty="0" err="1" smtClean="0"/>
              <a:t>Sesi</a:t>
            </a:r>
            <a:r>
              <a:rPr lang="en-GB" b="1" u="sng" dirty="0" smtClean="0"/>
              <a:t> 1: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b="1" dirty="0" err="1" smtClean="0"/>
              <a:t>Pengantar</a:t>
            </a:r>
            <a:r>
              <a:rPr lang="en-GB" b="1" dirty="0" smtClean="0"/>
              <a:t> </a:t>
            </a:r>
            <a:r>
              <a:rPr lang="en-GB" b="1" dirty="0" err="1" smtClean="0"/>
              <a:t>dan</a:t>
            </a:r>
            <a:r>
              <a:rPr lang="en-GB" b="1" dirty="0" smtClean="0"/>
              <a:t> </a:t>
            </a:r>
            <a:r>
              <a:rPr lang="en-GB" b="1" dirty="0" err="1" smtClean="0"/>
              <a:t>Ruang</a:t>
            </a:r>
            <a:r>
              <a:rPr lang="en-GB" b="1" dirty="0" smtClean="0"/>
              <a:t> </a:t>
            </a:r>
            <a:r>
              <a:rPr lang="en-GB" b="1" dirty="0" err="1" smtClean="0"/>
              <a:t>Lingkup</a:t>
            </a:r>
            <a:r>
              <a:rPr lang="en-GB" b="1" dirty="0" smtClean="0"/>
              <a:t> (Overview of Financial Management)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b="1" dirty="0" err="1" smtClean="0"/>
              <a:t>Laporan</a:t>
            </a:r>
            <a:r>
              <a:rPr lang="en-GB" b="1" dirty="0" smtClean="0"/>
              <a:t> </a:t>
            </a:r>
            <a:r>
              <a:rPr lang="en-GB" b="1" dirty="0" err="1" smtClean="0"/>
              <a:t>Keuangan</a:t>
            </a:r>
            <a:r>
              <a:rPr lang="en-GB" b="1" dirty="0" smtClean="0"/>
              <a:t> (Financial Statement)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u="sng" dirty="0" err="1" smtClean="0"/>
              <a:t>Sesi</a:t>
            </a:r>
            <a:r>
              <a:rPr lang="en-GB" b="1" u="sng" dirty="0" smtClean="0"/>
              <a:t> 2: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b="1" dirty="0" err="1" smtClean="0"/>
              <a:t>Nilai</a:t>
            </a:r>
            <a:r>
              <a:rPr lang="en-GB" b="1" dirty="0" smtClean="0"/>
              <a:t> </a:t>
            </a:r>
            <a:r>
              <a:rPr lang="en-GB" b="1" dirty="0" err="1" smtClean="0"/>
              <a:t>Waktu</a:t>
            </a:r>
            <a:r>
              <a:rPr lang="en-GB" b="1" dirty="0" smtClean="0"/>
              <a:t> </a:t>
            </a:r>
            <a:r>
              <a:rPr lang="en-GB" b="1" dirty="0" err="1" smtClean="0"/>
              <a:t>dari</a:t>
            </a:r>
            <a:r>
              <a:rPr lang="en-GB" b="1" dirty="0" smtClean="0"/>
              <a:t> </a:t>
            </a:r>
            <a:r>
              <a:rPr lang="en-GB" b="1" dirty="0" err="1" smtClean="0"/>
              <a:t>Uang</a:t>
            </a:r>
            <a:r>
              <a:rPr lang="en-GB" b="1" dirty="0" smtClean="0"/>
              <a:t> (Time Value of Money/Discounted Cash Flow Analysis)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b="1" dirty="0" err="1" smtClean="0"/>
              <a:t>Valuasi</a:t>
            </a:r>
            <a:r>
              <a:rPr lang="en-GB" b="1" dirty="0" smtClean="0"/>
              <a:t> </a:t>
            </a:r>
            <a:r>
              <a:rPr lang="en-GB" b="1" dirty="0" err="1" smtClean="0"/>
              <a:t>Saham</a:t>
            </a:r>
            <a:r>
              <a:rPr lang="en-GB" b="1" dirty="0" smtClean="0"/>
              <a:t> </a:t>
            </a:r>
            <a:r>
              <a:rPr lang="en-GB" b="1" dirty="0" err="1" smtClean="0"/>
              <a:t>dan</a:t>
            </a:r>
            <a:r>
              <a:rPr lang="en-GB" b="1" dirty="0" smtClean="0"/>
              <a:t> </a:t>
            </a:r>
            <a:r>
              <a:rPr lang="en-GB" b="1" dirty="0" err="1" smtClean="0"/>
              <a:t>Obligasi</a:t>
            </a:r>
            <a:r>
              <a:rPr lang="en-GB" b="1" dirty="0" smtClean="0"/>
              <a:t> ( Valuation Model)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GB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u="sng" dirty="0" err="1" smtClean="0"/>
              <a:t>Sesi</a:t>
            </a:r>
            <a:r>
              <a:rPr lang="en-GB" b="1" u="sng" dirty="0" smtClean="0"/>
              <a:t> 3: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b="1" dirty="0" err="1" smtClean="0"/>
              <a:t>Biaya</a:t>
            </a:r>
            <a:r>
              <a:rPr lang="en-GB" b="1" dirty="0" smtClean="0"/>
              <a:t> Modal (Cost of Capital)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b="1" dirty="0" err="1" smtClean="0"/>
              <a:t>Penganggaran</a:t>
            </a:r>
            <a:r>
              <a:rPr lang="en-GB" b="1" dirty="0" smtClean="0"/>
              <a:t> </a:t>
            </a:r>
            <a:r>
              <a:rPr lang="en-GB" b="1" dirty="0" smtClean="0"/>
              <a:t>Modal </a:t>
            </a:r>
            <a:r>
              <a:rPr lang="en-GB" b="1" dirty="0" err="1" smtClean="0"/>
              <a:t>dan</a:t>
            </a:r>
            <a:r>
              <a:rPr lang="en-GB" b="1" dirty="0" smtClean="0"/>
              <a:t> </a:t>
            </a:r>
            <a:r>
              <a:rPr lang="en-GB" b="1" dirty="0" err="1" smtClean="0"/>
              <a:t>Risiko</a:t>
            </a:r>
            <a:r>
              <a:rPr lang="en-GB" b="1" dirty="0" smtClean="0"/>
              <a:t> </a:t>
            </a:r>
            <a:r>
              <a:rPr lang="en-GB" b="1" dirty="0" smtClean="0"/>
              <a:t>(Capital Budgeting)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GB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u="sng" dirty="0" err="1" smtClean="0"/>
              <a:t>Sesi</a:t>
            </a:r>
            <a:r>
              <a:rPr lang="en-GB" b="1" u="sng" dirty="0" smtClean="0"/>
              <a:t> 4: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b="1" dirty="0" err="1" smtClean="0"/>
              <a:t>Pengelolaan</a:t>
            </a:r>
            <a:r>
              <a:rPr lang="en-GB" b="1" dirty="0" smtClean="0"/>
              <a:t> </a:t>
            </a:r>
            <a:r>
              <a:rPr lang="en-GB" b="1" dirty="0" err="1" smtClean="0"/>
              <a:t>Struktur</a:t>
            </a:r>
            <a:r>
              <a:rPr lang="en-GB" b="1" dirty="0" smtClean="0"/>
              <a:t> Modal (Capital Structure)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b="1" dirty="0" err="1" smtClean="0"/>
              <a:t>Kebijakan</a:t>
            </a:r>
            <a:r>
              <a:rPr lang="en-GB" b="1" dirty="0" smtClean="0"/>
              <a:t> </a:t>
            </a:r>
            <a:r>
              <a:rPr lang="en-GB" b="1" dirty="0" err="1" smtClean="0"/>
              <a:t>Dividen</a:t>
            </a:r>
            <a:r>
              <a:rPr lang="en-GB" b="1" dirty="0" smtClean="0"/>
              <a:t> (Dividend Policy)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7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1</a:t>
            </a:r>
            <a:r>
              <a:rPr lang="en-GB" b="1" dirty="0" smtClean="0"/>
              <a:t>.  </a:t>
            </a:r>
            <a:r>
              <a:rPr lang="en-GB" b="1" dirty="0" err="1" smtClean="0"/>
              <a:t>Pengantar</a:t>
            </a:r>
            <a:r>
              <a:rPr lang="en-GB" b="1" dirty="0" smtClean="0"/>
              <a:t> </a:t>
            </a:r>
            <a:r>
              <a:rPr lang="en-GB" b="1" dirty="0" err="1" smtClean="0"/>
              <a:t>dan</a:t>
            </a:r>
            <a:r>
              <a:rPr lang="en-GB" b="1" dirty="0" smtClean="0"/>
              <a:t> RUANG LINGKUP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381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Tanggung</a:t>
            </a:r>
            <a:r>
              <a:rPr lang="en-GB" dirty="0" smtClean="0"/>
              <a:t> </a:t>
            </a:r>
            <a:r>
              <a:rPr lang="en-GB" dirty="0" err="1" smtClean="0"/>
              <a:t>jawab</a:t>
            </a:r>
            <a:r>
              <a:rPr lang="en-GB" dirty="0" smtClean="0"/>
              <a:t> </a:t>
            </a:r>
            <a:r>
              <a:rPr lang="en-GB" dirty="0" err="1" smtClean="0"/>
              <a:t>Manajemen</a:t>
            </a:r>
            <a:r>
              <a:rPr lang="en-GB" dirty="0" smtClean="0"/>
              <a:t> </a:t>
            </a:r>
            <a:r>
              <a:rPr lang="en-GB" dirty="0" err="1" smtClean="0"/>
              <a:t>Keuangan</a:t>
            </a:r>
            <a:r>
              <a:rPr lang="en-GB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Merencanakan</a:t>
            </a:r>
            <a:r>
              <a:rPr lang="en-GB" dirty="0" smtClean="0"/>
              <a:t> </a:t>
            </a:r>
            <a:r>
              <a:rPr lang="en-GB" dirty="0" err="1" smtClean="0"/>
              <a:t>perolehan</a:t>
            </a:r>
            <a:r>
              <a:rPr lang="en-GB" dirty="0" smtClean="0"/>
              <a:t> dana (financing decision):</a:t>
            </a:r>
          </a:p>
          <a:p>
            <a:pPr marL="914400" lvl="1" indent="-457200">
              <a:buClr>
                <a:srgbClr val="B71E42"/>
              </a:buClr>
              <a:buFont typeface="+mj-lt"/>
              <a:buAutoNum type="alphaLcPeriod"/>
            </a:pPr>
            <a:r>
              <a:rPr lang="en-GB" dirty="0" err="1">
                <a:solidFill>
                  <a:prstClr val="black"/>
                </a:solidFill>
              </a:rPr>
              <a:t>Memilih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sumber</a:t>
            </a:r>
            <a:r>
              <a:rPr lang="en-GB" dirty="0">
                <a:solidFill>
                  <a:prstClr val="black"/>
                </a:solidFill>
              </a:rPr>
              <a:t> dana yang paling </a:t>
            </a:r>
            <a:r>
              <a:rPr lang="en-GB" dirty="0" err="1">
                <a:solidFill>
                  <a:prstClr val="black"/>
                </a:solidFill>
              </a:rPr>
              <a:t>efisien</a:t>
            </a:r>
            <a:r>
              <a:rPr lang="en-GB" dirty="0">
                <a:solidFill>
                  <a:prstClr val="black"/>
                </a:solidFill>
              </a:rPr>
              <a:t>/</a:t>
            </a:r>
            <a:r>
              <a:rPr lang="en-GB" dirty="0" err="1">
                <a:solidFill>
                  <a:prstClr val="black"/>
                </a:solidFill>
              </a:rPr>
              <a:t>murah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biayanya</a:t>
            </a:r>
            <a:r>
              <a:rPr lang="en-GB" dirty="0">
                <a:solidFill>
                  <a:prstClr val="black"/>
                </a:solidFill>
              </a:rPr>
              <a:t> (cost of capital</a:t>
            </a:r>
            <a:r>
              <a:rPr lang="en-GB" dirty="0" smtClean="0">
                <a:solidFill>
                  <a:prstClr val="black"/>
                </a:solidFill>
              </a:rPr>
              <a:t>) </a:t>
            </a:r>
            <a:endParaRPr lang="en-GB" dirty="0">
              <a:solidFill>
                <a:prstClr val="black"/>
              </a:solidFill>
            </a:endParaRPr>
          </a:p>
          <a:p>
            <a:pPr marL="914400" lvl="1" indent="-457200">
              <a:buClr>
                <a:srgbClr val="B71E42"/>
              </a:buClr>
              <a:buFont typeface="+mj-lt"/>
              <a:buAutoNum type="alphaLcPeriod"/>
            </a:pPr>
            <a:r>
              <a:rPr lang="en-GB" dirty="0" err="1">
                <a:solidFill>
                  <a:prstClr val="black"/>
                </a:solidFill>
              </a:rPr>
              <a:t>Menetapkan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struktur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pendanaan</a:t>
            </a:r>
            <a:r>
              <a:rPr lang="en-GB" dirty="0">
                <a:solidFill>
                  <a:prstClr val="black"/>
                </a:solidFill>
              </a:rPr>
              <a:t> yang optimal:</a:t>
            </a:r>
          </a:p>
          <a:p>
            <a:pPr lvl="2">
              <a:buClr>
                <a:srgbClr val="B71E42"/>
              </a:buClr>
              <a:buFont typeface="Wingdings" panose="05000000000000000000" pitchFamily="2" charset="2"/>
              <a:buChar char="ü"/>
            </a:pPr>
            <a:r>
              <a:rPr lang="en-GB" b="1" dirty="0" err="1" smtClean="0">
                <a:solidFill>
                  <a:prstClr val="black"/>
                </a:solidFill>
              </a:rPr>
              <a:t>Strutur</a:t>
            </a:r>
            <a:r>
              <a:rPr lang="en-GB" b="1" dirty="0" smtClean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finansial</a:t>
            </a:r>
            <a:r>
              <a:rPr lang="en-GB" b="1" dirty="0">
                <a:solidFill>
                  <a:prstClr val="black"/>
                </a:solidFill>
              </a:rPr>
              <a:t>: </a:t>
            </a:r>
            <a:r>
              <a:rPr lang="en-GB" b="1" dirty="0" err="1">
                <a:solidFill>
                  <a:prstClr val="black"/>
                </a:solidFill>
              </a:rPr>
              <a:t>susunan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seluruh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sumber</a:t>
            </a:r>
            <a:r>
              <a:rPr lang="en-GB" b="1" dirty="0">
                <a:solidFill>
                  <a:prstClr val="black"/>
                </a:solidFill>
              </a:rPr>
              <a:t> dana (</a:t>
            </a:r>
            <a:r>
              <a:rPr lang="en-GB" b="1" dirty="0" err="1">
                <a:solidFill>
                  <a:prstClr val="black"/>
                </a:solidFill>
              </a:rPr>
              <a:t>jangka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pendek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dan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jangka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panjang</a:t>
            </a:r>
            <a:r>
              <a:rPr lang="en-GB" b="1" dirty="0">
                <a:solidFill>
                  <a:prstClr val="black"/>
                </a:solidFill>
              </a:rPr>
              <a:t>)</a:t>
            </a:r>
          </a:p>
          <a:p>
            <a:pPr lvl="2">
              <a:buClr>
                <a:srgbClr val="B71E42"/>
              </a:buClr>
              <a:buFont typeface="Wingdings" panose="05000000000000000000" pitchFamily="2" charset="2"/>
              <a:buChar char="ü"/>
            </a:pPr>
            <a:r>
              <a:rPr lang="en-GB" b="1" dirty="0" err="1">
                <a:solidFill>
                  <a:prstClr val="black"/>
                </a:solidFill>
              </a:rPr>
              <a:t>Struktur</a:t>
            </a:r>
            <a:r>
              <a:rPr lang="en-GB" b="1" dirty="0">
                <a:solidFill>
                  <a:prstClr val="black"/>
                </a:solidFill>
              </a:rPr>
              <a:t> modal: dana </a:t>
            </a:r>
            <a:r>
              <a:rPr lang="en-GB" b="1" dirty="0" err="1">
                <a:solidFill>
                  <a:prstClr val="black"/>
                </a:solidFill>
              </a:rPr>
              <a:t>jangka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panjang</a:t>
            </a:r>
            <a:r>
              <a:rPr lang="en-GB" b="1" dirty="0">
                <a:solidFill>
                  <a:prstClr val="black"/>
                </a:solidFill>
              </a:rPr>
              <a:t> (</a:t>
            </a:r>
            <a:r>
              <a:rPr lang="en-GB" b="1" dirty="0" err="1">
                <a:solidFill>
                  <a:prstClr val="black"/>
                </a:solidFill>
              </a:rPr>
              <a:t>hutang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dan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>
                <a:solidFill>
                  <a:prstClr val="black"/>
                </a:solidFill>
              </a:rPr>
              <a:t>ekuitas</a:t>
            </a:r>
            <a:r>
              <a:rPr lang="en-GB" b="1" dirty="0">
                <a:solidFill>
                  <a:prstClr val="black"/>
                </a:solidFill>
              </a:rPr>
              <a:t>/capital structure)</a:t>
            </a:r>
            <a:endParaRPr lang="en-GB" b="1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Mengelola</a:t>
            </a:r>
            <a:r>
              <a:rPr lang="en-GB" dirty="0" smtClean="0"/>
              <a:t> dana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diinvestasikan</a:t>
            </a:r>
            <a:r>
              <a:rPr lang="en-GB" dirty="0" smtClean="0"/>
              <a:t> (investment decision):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 err="1"/>
              <a:t>Memilih</a:t>
            </a:r>
            <a:r>
              <a:rPr lang="en-GB" dirty="0"/>
              <a:t> </a:t>
            </a:r>
            <a:r>
              <a:rPr lang="en-GB" dirty="0" err="1"/>
              <a:t>investasi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asset </a:t>
            </a:r>
            <a:r>
              <a:rPr lang="en-GB" dirty="0" err="1"/>
              <a:t>jangka</a:t>
            </a:r>
            <a:r>
              <a:rPr lang="en-GB" dirty="0"/>
              <a:t> </a:t>
            </a:r>
            <a:r>
              <a:rPr lang="en-GB" dirty="0" err="1"/>
              <a:t>panjang</a:t>
            </a:r>
            <a:r>
              <a:rPr lang="en-GB" dirty="0"/>
              <a:t> (capital budgeting)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 err="1"/>
              <a:t>Memilih</a:t>
            </a:r>
            <a:r>
              <a:rPr lang="en-GB" dirty="0"/>
              <a:t> </a:t>
            </a:r>
            <a:r>
              <a:rPr lang="en-GB" dirty="0" err="1"/>
              <a:t>investasi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asset </a:t>
            </a:r>
            <a:r>
              <a:rPr lang="en-GB" dirty="0" err="1"/>
              <a:t>jangka</a:t>
            </a:r>
            <a:r>
              <a:rPr lang="en-GB" dirty="0"/>
              <a:t> </a:t>
            </a:r>
            <a:r>
              <a:rPr lang="en-GB" dirty="0" err="1"/>
              <a:t>pendek</a:t>
            </a:r>
            <a:r>
              <a:rPr lang="en-GB" dirty="0"/>
              <a:t> (working capital management</a:t>
            </a:r>
            <a:r>
              <a:rPr lang="en-GB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Memilih</a:t>
            </a:r>
            <a:r>
              <a:rPr lang="en-GB" dirty="0" smtClean="0"/>
              <a:t> </a:t>
            </a:r>
            <a:r>
              <a:rPr lang="en-GB" dirty="0" err="1" smtClean="0"/>
              <a:t>kebijakan</a:t>
            </a:r>
            <a:r>
              <a:rPr lang="en-GB" dirty="0" smtClean="0"/>
              <a:t> </a:t>
            </a:r>
            <a:r>
              <a:rPr lang="en-GB" dirty="0" err="1" smtClean="0"/>
              <a:t>pembagian</a:t>
            </a:r>
            <a:r>
              <a:rPr lang="en-GB" dirty="0" smtClean="0"/>
              <a:t> </a:t>
            </a:r>
            <a:r>
              <a:rPr lang="en-GB" dirty="0" err="1" smtClean="0"/>
              <a:t>dividen</a:t>
            </a:r>
            <a:r>
              <a:rPr lang="en-GB" dirty="0" smtClean="0"/>
              <a:t> (dividend policy decision):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dirty="0" err="1" smtClean="0"/>
              <a:t>Pembagian</a:t>
            </a:r>
            <a:r>
              <a:rPr lang="en-GB" dirty="0" smtClean="0"/>
              <a:t> </a:t>
            </a:r>
            <a:r>
              <a:rPr lang="en-GB" dirty="0" err="1" smtClean="0"/>
              <a:t>laba</a:t>
            </a:r>
            <a:r>
              <a:rPr lang="en-GB" dirty="0" smtClean="0"/>
              <a:t> </a:t>
            </a:r>
            <a:r>
              <a:rPr lang="en-GB" dirty="0" err="1" smtClean="0"/>
              <a:t>bersih</a:t>
            </a:r>
            <a:r>
              <a:rPr lang="en-GB" dirty="0" smtClean="0"/>
              <a:t> per </a:t>
            </a:r>
            <a:r>
              <a:rPr lang="en-GB" dirty="0" err="1" smtClean="0"/>
              <a:t>saham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</a:t>
            </a:r>
            <a:r>
              <a:rPr lang="en-GB" dirty="0" err="1" smtClean="0"/>
              <a:t>dividen</a:t>
            </a:r>
            <a:r>
              <a:rPr lang="en-GB" dirty="0" smtClean="0"/>
              <a:t> (earning per share/EPS)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dirty="0" err="1" smtClean="0"/>
              <a:t>Laba</a:t>
            </a:r>
            <a:r>
              <a:rPr lang="en-GB" dirty="0" smtClean="0"/>
              <a:t> </a:t>
            </a:r>
            <a:r>
              <a:rPr lang="en-GB" dirty="0" err="1" smtClean="0"/>
              <a:t>ditahan</a:t>
            </a:r>
            <a:r>
              <a:rPr lang="en-GB" dirty="0" smtClean="0"/>
              <a:t> (retained earning) </a:t>
            </a:r>
            <a:r>
              <a:rPr lang="en-GB" dirty="0" smtClean="0">
                <a:sym typeface="Wingdings" panose="05000000000000000000" pitchFamily="2" charset="2"/>
              </a:rPr>
              <a:t>.  </a:t>
            </a:r>
            <a:r>
              <a:rPr lang="en-GB" dirty="0" err="1" smtClean="0">
                <a:sym typeface="Wingdings" panose="05000000000000000000" pitchFamily="2" charset="2"/>
              </a:rPr>
              <a:t>Pilihan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kebijakan</a:t>
            </a:r>
            <a:r>
              <a:rPr lang="en-GB" dirty="0" smtClean="0">
                <a:sym typeface="Wingdings" panose="05000000000000000000" pitchFamily="2" charset="2"/>
              </a:rPr>
              <a:t>: Dividend Pay-out Ratio/DPR)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665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Sesuai</a:t>
            </a:r>
            <a:r>
              <a:rPr lang="en-GB" dirty="0" smtClean="0"/>
              <a:t> </a:t>
            </a:r>
            <a:r>
              <a:rPr lang="en-GB" dirty="0" err="1" smtClean="0"/>
              <a:t>Perkembangan</a:t>
            </a:r>
            <a:r>
              <a:rPr lang="en-GB" dirty="0" smtClean="0"/>
              <a:t> </a:t>
            </a:r>
            <a:r>
              <a:rPr lang="en-GB" dirty="0" err="1" smtClean="0"/>
              <a:t>jaman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tugas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tanggung</a:t>
            </a:r>
            <a:r>
              <a:rPr lang="en-GB" dirty="0" smtClean="0"/>
              <a:t> </a:t>
            </a:r>
            <a:r>
              <a:rPr lang="en-GB" dirty="0" err="1" smtClean="0"/>
              <a:t>jawab</a:t>
            </a:r>
            <a:r>
              <a:rPr lang="en-GB" dirty="0" smtClean="0"/>
              <a:t> </a:t>
            </a:r>
            <a:r>
              <a:rPr lang="en-GB" dirty="0" err="1" smtClean="0"/>
              <a:t>manajer</a:t>
            </a:r>
            <a:r>
              <a:rPr lang="en-GB" dirty="0" smtClean="0"/>
              <a:t> </a:t>
            </a:r>
            <a:r>
              <a:rPr lang="en-GB" dirty="0" err="1" smtClean="0"/>
              <a:t>keuangan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037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GB" dirty="0" err="1" smtClean="0"/>
              <a:t>Perencanaan</a:t>
            </a:r>
            <a:endParaRPr lang="en-GB" dirty="0"/>
          </a:p>
          <a:p>
            <a:pPr marL="457200" indent="-457200">
              <a:buFont typeface="+mj-lt"/>
              <a:buAutoNum type="alphaLcPeriod"/>
            </a:pPr>
            <a:r>
              <a:rPr lang="en-GB" dirty="0" err="1" smtClean="0"/>
              <a:t>Keputusan</a:t>
            </a:r>
            <a:r>
              <a:rPr lang="en-GB" dirty="0" smtClean="0"/>
              <a:t> </a:t>
            </a:r>
            <a:r>
              <a:rPr lang="en-GB" dirty="0" err="1" smtClean="0"/>
              <a:t>Pendanaan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Investasi</a:t>
            </a:r>
            <a:endParaRPr lang="en-GB" dirty="0"/>
          </a:p>
          <a:p>
            <a:pPr marL="457200" indent="-457200">
              <a:buFont typeface="+mj-lt"/>
              <a:buAutoNum type="alphaLcPeriod"/>
            </a:pPr>
            <a:r>
              <a:rPr lang="en-GB" dirty="0" err="1" smtClean="0"/>
              <a:t>Kontrol</a:t>
            </a:r>
            <a:endParaRPr lang="en-GB" dirty="0"/>
          </a:p>
          <a:p>
            <a:pPr marL="457200" indent="-457200">
              <a:buFont typeface="+mj-lt"/>
              <a:buAutoNum type="alphaLcPeriod"/>
            </a:pPr>
            <a:r>
              <a:rPr lang="en-GB" dirty="0" err="1" smtClean="0"/>
              <a:t>Interaksi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Pasar</a:t>
            </a:r>
            <a:r>
              <a:rPr lang="en-GB" dirty="0" smtClean="0"/>
              <a:t> Modal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/>
              <a:t>[</a:t>
            </a:r>
            <a:r>
              <a:rPr lang="en-GB" dirty="0" smtClean="0"/>
              <a:t>Plus: </a:t>
            </a:r>
            <a:r>
              <a:rPr lang="en-GB" dirty="0" err="1" smtClean="0"/>
              <a:t>sebagai</a:t>
            </a:r>
            <a:r>
              <a:rPr lang="en-GB" dirty="0" smtClean="0"/>
              <a:t> investor relation, </a:t>
            </a:r>
            <a:r>
              <a:rPr lang="en-GB" dirty="0" err="1" smtClean="0"/>
              <a:t>kepentingan</a:t>
            </a:r>
            <a:r>
              <a:rPr lang="en-GB" dirty="0" smtClean="0"/>
              <a:t> stakeholders (</a:t>
            </a:r>
            <a:r>
              <a:rPr lang="en-GB" dirty="0" err="1" smtClean="0"/>
              <a:t>bukan</a:t>
            </a:r>
            <a:r>
              <a:rPr lang="en-GB" dirty="0" smtClean="0"/>
              <a:t> </a:t>
            </a:r>
            <a:r>
              <a:rPr lang="en-GB" dirty="0" err="1" smtClean="0"/>
              <a:t>hanya</a:t>
            </a:r>
            <a:r>
              <a:rPr lang="en-GB" dirty="0" smtClean="0"/>
              <a:t> </a:t>
            </a:r>
            <a:r>
              <a:rPr lang="en-GB" dirty="0" err="1" smtClean="0"/>
              <a:t>kepentingan</a:t>
            </a:r>
            <a:r>
              <a:rPr lang="en-GB" dirty="0" smtClean="0"/>
              <a:t> stockholders), CSR, government relation, </a:t>
            </a:r>
            <a:r>
              <a:rPr lang="en-GB" dirty="0" err="1" smtClean="0"/>
              <a:t>termasuk</a:t>
            </a:r>
            <a:r>
              <a:rPr lang="en-GB" dirty="0" smtClean="0"/>
              <a:t> monitoring </a:t>
            </a:r>
            <a:r>
              <a:rPr lang="en-GB" dirty="0" err="1" smtClean="0"/>
              <a:t>perkembangan</a:t>
            </a:r>
            <a:r>
              <a:rPr lang="en-GB" dirty="0" smtClean="0"/>
              <a:t> </a:t>
            </a:r>
            <a:r>
              <a:rPr lang="en-GB" dirty="0" err="1" smtClean="0"/>
              <a:t>lingkungan</a:t>
            </a:r>
            <a:r>
              <a:rPr lang="en-GB" dirty="0" smtClean="0"/>
              <a:t> </a:t>
            </a:r>
            <a:r>
              <a:rPr lang="en-GB" dirty="0" err="1" smtClean="0"/>
              <a:t>strategis</a:t>
            </a:r>
            <a:r>
              <a:rPr lang="en-GB" dirty="0" smtClean="0"/>
              <a:t>]</a:t>
            </a:r>
          </a:p>
          <a:p>
            <a:pPr marL="0" indent="0">
              <a:buNone/>
            </a:pPr>
            <a:r>
              <a:rPr lang="en-GB" dirty="0" err="1" smtClean="0"/>
              <a:t>Mengapa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Manajemen</a:t>
            </a:r>
            <a:r>
              <a:rPr lang="en-GB" dirty="0" smtClean="0"/>
              <a:t> </a:t>
            </a:r>
            <a:r>
              <a:rPr lang="en-GB" dirty="0" err="1" smtClean="0"/>
              <a:t>Keuangan</a:t>
            </a:r>
            <a:r>
              <a:rPr lang="en-GB" dirty="0" smtClean="0"/>
              <a:t> </a:t>
            </a:r>
            <a:r>
              <a:rPr lang="en-GB" dirty="0" err="1" smtClean="0"/>
              <a:t>semakin</a:t>
            </a:r>
            <a:r>
              <a:rPr lang="en-GB" dirty="0" smtClean="0"/>
              <a:t> </a:t>
            </a:r>
            <a:r>
              <a:rPr lang="en-GB" dirty="0" err="1" smtClean="0"/>
              <a:t>kompleks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Maksimalisasi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nilai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perusahaan</a:t>
            </a:r>
            <a:r>
              <a:rPr lang="en-GB" dirty="0" smtClean="0">
                <a:sym typeface="Wingdings" panose="05000000000000000000" pitchFamily="2" charset="2"/>
              </a:rPr>
              <a:t>/</a:t>
            </a:r>
            <a:r>
              <a:rPr lang="en-GB" dirty="0" err="1" smtClean="0">
                <a:sym typeface="Wingdings" panose="05000000000000000000" pitchFamily="2" charset="2"/>
              </a:rPr>
              <a:t>saham</a:t>
            </a:r>
            <a:r>
              <a:rPr lang="en-GB" dirty="0" smtClean="0">
                <a:sym typeface="Wingdings" panose="05000000000000000000" pitchFamily="2" charset="2"/>
              </a:rPr>
              <a:t> (</a:t>
            </a:r>
            <a:r>
              <a:rPr lang="en-GB" dirty="0" err="1" smtClean="0">
                <a:sym typeface="Wingdings" panose="05000000000000000000" pitchFamily="2" charset="2"/>
              </a:rPr>
              <a:t>stockhoders</a:t>
            </a:r>
            <a:r>
              <a:rPr lang="en-GB" dirty="0" smtClean="0">
                <a:sym typeface="Wingdings" panose="05000000000000000000" pitchFamily="2" charset="2"/>
              </a:rPr>
              <a:t> wealth)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83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2. </a:t>
            </a:r>
            <a:r>
              <a:rPr lang="en-GB" b="1" dirty="0" err="1" smtClean="0"/>
              <a:t>laporan</a:t>
            </a:r>
            <a:r>
              <a:rPr lang="en-GB" b="1" dirty="0" smtClean="0"/>
              <a:t> </a:t>
            </a:r>
            <a:r>
              <a:rPr lang="en-GB" b="1" dirty="0" err="1" smtClean="0"/>
              <a:t>keuangan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4625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err="1" smtClean="0"/>
              <a:t>Laporan</a:t>
            </a:r>
            <a:r>
              <a:rPr lang="en-GB" sz="2400" dirty="0" smtClean="0"/>
              <a:t> </a:t>
            </a:r>
            <a:r>
              <a:rPr lang="en-GB" sz="2400" dirty="0" err="1" smtClean="0"/>
              <a:t>Keuangan</a:t>
            </a:r>
            <a:r>
              <a:rPr lang="en-GB" sz="2400" dirty="0" smtClean="0"/>
              <a:t> (</a:t>
            </a:r>
            <a:r>
              <a:rPr lang="en-GB" sz="2400" dirty="0" err="1" smtClean="0"/>
              <a:t>Finacial</a:t>
            </a:r>
            <a:r>
              <a:rPr lang="en-GB" sz="2400" dirty="0" smtClean="0"/>
              <a:t> Statement)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 err="1" smtClean="0"/>
              <a:t>kondisi</a:t>
            </a:r>
            <a:r>
              <a:rPr lang="en-GB" sz="2400" dirty="0" smtClean="0"/>
              <a:t> ‘</a:t>
            </a:r>
            <a:r>
              <a:rPr lang="en-GB" sz="2400" dirty="0" err="1" smtClean="0"/>
              <a:t>isi</a:t>
            </a:r>
            <a:r>
              <a:rPr lang="en-GB" sz="2400" dirty="0" smtClean="0"/>
              <a:t> </a:t>
            </a:r>
            <a:r>
              <a:rPr lang="en-GB" sz="2400" dirty="0" err="1" smtClean="0"/>
              <a:t>perut</a:t>
            </a:r>
            <a:r>
              <a:rPr lang="en-GB" sz="2400" dirty="0" smtClean="0"/>
              <a:t>’ </a:t>
            </a:r>
            <a:r>
              <a:rPr lang="en-GB" sz="2400" dirty="0" err="1" smtClean="0"/>
              <a:t>perusahaan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ringkasan</a:t>
            </a:r>
            <a:r>
              <a:rPr lang="en-GB" sz="2400" dirty="0" smtClean="0"/>
              <a:t> </a:t>
            </a:r>
            <a:r>
              <a:rPr lang="en-GB" sz="2400" dirty="0" err="1" smtClean="0"/>
              <a:t>aktivitas</a:t>
            </a:r>
            <a:r>
              <a:rPr lang="en-GB" sz="2400" dirty="0" smtClean="0"/>
              <a:t> </a:t>
            </a:r>
            <a:r>
              <a:rPr lang="en-GB" sz="2400" dirty="0" err="1" smtClean="0"/>
              <a:t>serta</a:t>
            </a:r>
            <a:r>
              <a:rPr lang="en-GB" sz="2400" dirty="0" smtClean="0"/>
              <a:t> </a:t>
            </a:r>
            <a:r>
              <a:rPr lang="en-GB" sz="2400" dirty="0" err="1" smtClean="0"/>
              <a:t>hasil</a:t>
            </a:r>
            <a:r>
              <a:rPr lang="en-GB" sz="2400" dirty="0" smtClean="0"/>
              <a:t> </a:t>
            </a:r>
            <a:r>
              <a:rPr lang="en-GB" sz="2400" dirty="0" err="1" smtClean="0"/>
              <a:t>operasional</a:t>
            </a:r>
            <a:r>
              <a:rPr lang="en-GB" sz="2400" dirty="0" smtClean="0"/>
              <a:t> </a:t>
            </a:r>
            <a:r>
              <a:rPr lang="en-GB" sz="2400" dirty="0" err="1" smtClean="0"/>
              <a:t>perusahaan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jangka</a:t>
            </a:r>
            <a:r>
              <a:rPr lang="en-GB" sz="2400" dirty="0" smtClean="0"/>
              <a:t> </a:t>
            </a:r>
            <a:r>
              <a:rPr lang="en-GB" sz="2400" dirty="0" err="1" smtClean="0"/>
              <a:t>waktu</a:t>
            </a:r>
            <a:r>
              <a:rPr lang="en-GB" sz="2400" dirty="0" smtClean="0"/>
              <a:t> </a:t>
            </a:r>
            <a:r>
              <a:rPr lang="en-GB" sz="2400" dirty="0" err="1" smtClean="0"/>
              <a:t>tertentu</a:t>
            </a:r>
            <a:r>
              <a:rPr lang="en-GB" sz="2400" dirty="0" smtClean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analisis</a:t>
            </a:r>
            <a:r>
              <a:rPr lang="en-GB" sz="2400" dirty="0" smtClean="0"/>
              <a:t> ‘</a:t>
            </a:r>
            <a:r>
              <a:rPr lang="en-GB" sz="2400" dirty="0" err="1" smtClean="0"/>
              <a:t>kinerja</a:t>
            </a:r>
            <a:r>
              <a:rPr lang="en-GB" sz="2400" dirty="0" smtClean="0"/>
              <a:t> </a:t>
            </a:r>
            <a:r>
              <a:rPr lang="en-GB" sz="2400" dirty="0" err="1" smtClean="0"/>
              <a:t>keuangan</a:t>
            </a:r>
            <a:r>
              <a:rPr lang="en-GB" sz="2400" dirty="0" smtClean="0"/>
              <a:t>’ </a:t>
            </a:r>
            <a:r>
              <a:rPr lang="en-GB" sz="2400" dirty="0" err="1" smtClean="0"/>
              <a:t>perusahaan</a:t>
            </a:r>
            <a:r>
              <a:rPr lang="en-GB" sz="2400" dirty="0" smtClean="0"/>
              <a:t>, </a:t>
            </a:r>
            <a:r>
              <a:rPr lang="en-GB" sz="2400" dirty="0" err="1" smtClean="0"/>
              <a:t>ada</a:t>
            </a:r>
            <a:r>
              <a:rPr lang="en-GB" sz="2400" dirty="0" smtClean="0"/>
              <a:t> </a:t>
            </a:r>
            <a:r>
              <a:rPr lang="en-GB" sz="2400" dirty="0" err="1" smtClean="0"/>
              <a:t>tiga</a:t>
            </a:r>
            <a:r>
              <a:rPr lang="en-GB" sz="2400" dirty="0" smtClean="0"/>
              <a:t> </a:t>
            </a:r>
            <a:r>
              <a:rPr lang="en-GB" sz="2400" dirty="0" err="1" smtClean="0"/>
              <a:t>laporan</a:t>
            </a:r>
            <a:r>
              <a:rPr lang="en-GB" sz="2400" dirty="0" smtClean="0"/>
              <a:t> </a:t>
            </a:r>
            <a:r>
              <a:rPr lang="en-GB" sz="2400" dirty="0" err="1" smtClean="0"/>
              <a:t>keuangan</a:t>
            </a:r>
            <a:r>
              <a:rPr lang="en-GB" sz="2400" dirty="0" smtClean="0"/>
              <a:t> </a:t>
            </a:r>
            <a:r>
              <a:rPr lang="en-GB" sz="2400" dirty="0" err="1" smtClean="0"/>
              <a:t>penting</a:t>
            </a:r>
            <a:r>
              <a:rPr lang="en-GB" sz="24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 err="1" smtClean="0"/>
              <a:t>Neraca</a:t>
            </a:r>
            <a:r>
              <a:rPr lang="en-GB" sz="2400" dirty="0" smtClean="0"/>
              <a:t> </a:t>
            </a:r>
            <a:r>
              <a:rPr lang="en-GB" sz="2400" dirty="0" err="1" smtClean="0"/>
              <a:t>Keuangan</a:t>
            </a:r>
            <a:r>
              <a:rPr lang="en-GB" sz="2400" dirty="0" smtClean="0"/>
              <a:t> (Balance Sheet)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 err="1" smtClean="0"/>
              <a:t>Laporan</a:t>
            </a:r>
            <a:r>
              <a:rPr lang="en-GB" sz="2400" dirty="0" smtClean="0"/>
              <a:t> </a:t>
            </a:r>
            <a:r>
              <a:rPr lang="en-GB" sz="2400" dirty="0" err="1" smtClean="0"/>
              <a:t>Laba</a:t>
            </a:r>
            <a:r>
              <a:rPr lang="en-GB" sz="2400" dirty="0" smtClean="0"/>
              <a:t> </a:t>
            </a:r>
            <a:r>
              <a:rPr lang="en-GB" sz="2400" dirty="0" err="1" smtClean="0"/>
              <a:t>Rugi</a:t>
            </a:r>
            <a:r>
              <a:rPr lang="en-GB" sz="2400" dirty="0" smtClean="0"/>
              <a:t> (Income </a:t>
            </a:r>
            <a:r>
              <a:rPr lang="en-GB" sz="2400" dirty="0" err="1" smtClean="0"/>
              <a:t>Satatement</a:t>
            </a:r>
            <a:r>
              <a:rPr lang="en-GB" sz="24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 err="1" smtClean="0"/>
              <a:t>Laporan</a:t>
            </a:r>
            <a:r>
              <a:rPr lang="en-GB" sz="2400" dirty="0" smtClean="0"/>
              <a:t>  </a:t>
            </a:r>
            <a:r>
              <a:rPr lang="en-GB" sz="2400" dirty="0" err="1" smtClean="0"/>
              <a:t>Arus</a:t>
            </a:r>
            <a:r>
              <a:rPr lang="en-GB" sz="2400" dirty="0" smtClean="0"/>
              <a:t>/</a:t>
            </a:r>
            <a:r>
              <a:rPr lang="en-GB" sz="2400" dirty="0" err="1" smtClean="0"/>
              <a:t>Aliran</a:t>
            </a:r>
            <a:r>
              <a:rPr lang="en-GB" sz="2400" dirty="0" smtClean="0"/>
              <a:t> </a:t>
            </a:r>
            <a:r>
              <a:rPr lang="en-GB" sz="2400" dirty="0" err="1" smtClean="0"/>
              <a:t>Kas</a:t>
            </a:r>
            <a:r>
              <a:rPr lang="en-GB" sz="2400" dirty="0" smtClean="0"/>
              <a:t> (Cash Flow Statement)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 smtClean="0"/>
              <a:t>Sekedar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contoh</a:t>
            </a:r>
            <a:r>
              <a:rPr lang="en-GB" sz="2400" dirty="0" smtClean="0"/>
              <a:t>, </a:t>
            </a:r>
            <a:r>
              <a:rPr lang="en-GB" sz="2400" dirty="0" err="1" smtClean="0"/>
              <a:t>berkut</a:t>
            </a:r>
            <a:r>
              <a:rPr lang="en-GB" sz="2400" dirty="0" smtClean="0"/>
              <a:t> </a:t>
            </a:r>
            <a:r>
              <a:rPr lang="en-GB" sz="2400" dirty="0" err="1" smtClean="0"/>
              <a:t>tiga</a:t>
            </a:r>
            <a:r>
              <a:rPr lang="en-GB" sz="2400" dirty="0" smtClean="0"/>
              <a:t> </a:t>
            </a:r>
            <a:r>
              <a:rPr lang="en-GB" sz="2400" dirty="0" err="1" smtClean="0"/>
              <a:t>jenis</a:t>
            </a:r>
            <a:r>
              <a:rPr lang="en-GB" sz="2400" dirty="0" smtClean="0"/>
              <a:t> </a:t>
            </a:r>
            <a:r>
              <a:rPr lang="en-GB" sz="2400" dirty="0" err="1" smtClean="0"/>
              <a:t>laporan</a:t>
            </a:r>
            <a:r>
              <a:rPr lang="en-GB" sz="2400" dirty="0" smtClean="0"/>
              <a:t> </a:t>
            </a:r>
            <a:r>
              <a:rPr lang="en-GB" sz="2400" dirty="0" err="1" smtClean="0"/>
              <a:t>keuangan</a:t>
            </a:r>
            <a:r>
              <a:rPr lang="en-GB" sz="2400" dirty="0" smtClean="0"/>
              <a:t> yang paling popular.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05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05325"/>
            <a:ext cx="9603275" cy="43313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neraca</a:t>
            </a:r>
            <a:r>
              <a:rPr lang="en-GB" b="1" dirty="0" smtClean="0"/>
              <a:t> </a:t>
            </a:r>
            <a:r>
              <a:rPr lang="en-GB" b="1" dirty="0" err="1" smtClean="0"/>
              <a:t>keuangan</a:t>
            </a:r>
            <a:r>
              <a:rPr lang="en-GB" b="1" dirty="0" smtClean="0"/>
              <a:t> (balance sheet 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80" y="1082842"/>
            <a:ext cx="9603274" cy="5775158"/>
          </a:xfrm>
        </p:spPr>
      </p:pic>
    </p:spTree>
    <p:extLst>
      <p:ext uri="{BB962C8B-B14F-4D97-AF65-F5344CB8AC3E}">
        <p14:creationId xmlns:p14="http://schemas.microsoft.com/office/powerpoint/2010/main" val="60522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29388"/>
            <a:ext cx="9603275" cy="637675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err="1" smtClean="0"/>
              <a:t>Laporan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laba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rugi</a:t>
            </a:r>
            <a:r>
              <a:rPr lang="en-GB" sz="2800" b="1" dirty="0" smtClean="0"/>
              <a:t> (income statement)</a:t>
            </a:r>
            <a:endParaRPr lang="en-GB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80" y="1167064"/>
            <a:ext cx="9603274" cy="5690935"/>
          </a:xfrm>
        </p:spPr>
      </p:pic>
    </p:spTree>
    <p:extLst>
      <p:ext uri="{BB962C8B-B14F-4D97-AF65-F5344CB8AC3E}">
        <p14:creationId xmlns:p14="http://schemas.microsoft.com/office/powerpoint/2010/main" val="74314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85011"/>
            <a:ext cx="9603275" cy="44516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err="1" smtClean="0"/>
              <a:t>Laporan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arus</a:t>
            </a:r>
            <a:r>
              <a:rPr lang="en-GB" sz="2400" b="1" dirty="0" smtClean="0"/>
              <a:t>/</a:t>
            </a:r>
            <a:r>
              <a:rPr lang="en-GB" sz="2400" b="1" dirty="0" err="1" smtClean="0"/>
              <a:t>aliran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kas</a:t>
            </a:r>
            <a:r>
              <a:rPr lang="en-GB" sz="2400" b="1" dirty="0" smtClean="0"/>
              <a:t> (cash flow statement)</a:t>
            </a:r>
            <a:endParaRPr lang="en-GB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830179"/>
            <a:ext cx="9603275" cy="6100010"/>
          </a:xfrm>
        </p:spPr>
      </p:pic>
    </p:spTree>
    <p:extLst>
      <p:ext uri="{BB962C8B-B14F-4D97-AF65-F5344CB8AC3E}">
        <p14:creationId xmlns:p14="http://schemas.microsoft.com/office/powerpoint/2010/main" val="39131186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534</TotalTime>
  <Words>447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Brush Script MT</vt:lpstr>
      <vt:lpstr>Courier New</vt:lpstr>
      <vt:lpstr>Gill Sans MT</vt:lpstr>
      <vt:lpstr>Wingdings</vt:lpstr>
      <vt:lpstr>Gallery</vt:lpstr>
      <vt:lpstr>Mata-kuliah  Manajemen fungsional</vt:lpstr>
      <vt:lpstr>Manajemen keuangan (01) (corporate financial management)</vt:lpstr>
      <vt:lpstr>8-bab penting bagi magister manajemen (pada kesempatan ini hanya basic-nya)</vt:lpstr>
      <vt:lpstr>1.  Pengantar dan RUANG LINGKUP</vt:lpstr>
      <vt:lpstr>Sesuai Perkembangan jaman,   tugas dan tanggung jawab manajer keuangan </vt:lpstr>
      <vt:lpstr>2. laporan keuangan </vt:lpstr>
      <vt:lpstr>neraca keuangan (balance sheet </vt:lpstr>
      <vt:lpstr>Laporan laba rugi (income statement)</vt:lpstr>
      <vt:lpstr>Laporan arus/aliran kas (cash flow statement)</vt:lpstr>
      <vt:lpstr>Analisis laporan keuangan (untuk berbagai keperluan)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36</cp:revision>
  <dcterms:created xsi:type="dcterms:W3CDTF">2019-08-28T02:56:00Z</dcterms:created>
  <dcterms:modified xsi:type="dcterms:W3CDTF">2019-09-18T07:32:45Z</dcterms:modified>
</cp:coreProperties>
</file>