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2" r:id="rId4"/>
    <p:sldId id="273" r:id="rId5"/>
    <p:sldId id="279" r:id="rId6"/>
    <p:sldId id="278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762" y="802298"/>
            <a:ext cx="10911015" cy="2541431"/>
          </a:xfrm>
        </p:spPr>
        <p:txBody>
          <a:bodyPr>
            <a:normAutofit fontScale="90000"/>
          </a:bodyPr>
          <a:lstStyle/>
          <a:p>
            <a:r>
              <a:rPr lang="en-GB" dirty="0"/>
              <a:t>Mata-</a:t>
            </a:r>
            <a:r>
              <a:rPr lang="en-GB" dirty="0" err="1"/>
              <a:t>kuliah</a:t>
            </a:r>
            <a:r>
              <a:rPr lang="en-GB" dirty="0"/>
              <a:t> </a:t>
            </a:r>
            <a:br>
              <a:rPr lang="en-GB" dirty="0"/>
            </a:br>
            <a:r>
              <a:rPr lang="en-GB" b="1" dirty="0" err="1"/>
              <a:t>Manajemen</a:t>
            </a:r>
            <a:r>
              <a:rPr lang="en-GB" b="1" dirty="0"/>
              <a:t> </a:t>
            </a:r>
            <a:r>
              <a:rPr lang="en-GB" b="1" dirty="0" err="1"/>
              <a:t>fungsional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329" y="3818238"/>
            <a:ext cx="10787447" cy="2273643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SUB MATA-KULIAH </a:t>
            </a:r>
            <a:r>
              <a:rPr lang="en-GB" sz="2400" b="1" dirty="0">
                <a:solidFill>
                  <a:srgbClr val="FF0000"/>
                </a:solidFill>
              </a:rPr>
              <a:t>MANAJEMEN </a:t>
            </a:r>
            <a:r>
              <a:rPr lang="en-GB" sz="2400" b="1" dirty="0" err="1" smtClean="0">
                <a:solidFill>
                  <a:srgbClr val="FF0000"/>
                </a:solidFill>
              </a:rPr>
              <a:t>pemasaran</a:t>
            </a:r>
            <a:r>
              <a:rPr lang="en-GB" sz="2400" b="1" dirty="0" smtClean="0">
                <a:solidFill>
                  <a:srgbClr val="FF0000"/>
                </a:solidFill>
              </a:rPr>
              <a:t> (</a:t>
            </a:r>
            <a:r>
              <a:rPr lang="en-GB" sz="2400" b="1" dirty="0" smtClean="0">
                <a:solidFill>
                  <a:srgbClr val="FF0000"/>
                </a:solidFill>
              </a:rPr>
              <a:t>02)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002060"/>
                </a:solidFill>
              </a:rPr>
              <a:t>(TERINTEGRASI DENGAN </a:t>
            </a:r>
            <a:r>
              <a:rPr lang="en-GB" sz="2400" dirty="0">
                <a:solidFill>
                  <a:srgbClr val="002060"/>
                </a:solidFill>
              </a:rPr>
              <a:t>SUB </a:t>
            </a:r>
            <a:r>
              <a:rPr lang="en-GB" sz="2400" dirty="0" smtClean="0">
                <a:solidFill>
                  <a:srgbClr val="002060"/>
                </a:solidFill>
              </a:rPr>
              <a:t>MATA-KULIAH: </a:t>
            </a:r>
            <a:r>
              <a:rPr lang="en-GB" sz="2400" b="1" dirty="0" smtClean="0">
                <a:solidFill>
                  <a:srgbClr val="002060"/>
                </a:solidFill>
              </a:rPr>
              <a:t>MANAJEMEN </a:t>
            </a:r>
            <a:r>
              <a:rPr lang="en-GB" sz="2400" b="1" dirty="0" err="1" smtClean="0">
                <a:solidFill>
                  <a:srgbClr val="002060"/>
                </a:solidFill>
              </a:rPr>
              <a:t>keuangan</a:t>
            </a:r>
            <a:r>
              <a:rPr lang="en-GB" sz="2400" dirty="0" smtClean="0">
                <a:solidFill>
                  <a:srgbClr val="002060"/>
                </a:solidFill>
              </a:rPr>
              <a:t>, </a:t>
            </a:r>
            <a:r>
              <a:rPr lang="en-GB" sz="2400" b="1" dirty="0">
                <a:solidFill>
                  <a:srgbClr val="002060"/>
                </a:solidFill>
              </a:rPr>
              <a:t>MANAJEMEN OPERASI, </a:t>
            </a:r>
            <a:r>
              <a:rPr lang="en-GB" sz="2400" dirty="0">
                <a:solidFill>
                  <a:srgbClr val="002060"/>
                </a:solidFill>
              </a:rPr>
              <a:t>DAN</a:t>
            </a:r>
            <a:r>
              <a:rPr lang="en-GB" sz="2400" b="1" dirty="0">
                <a:solidFill>
                  <a:srgbClr val="002060"/>
                </a:solidFill>
              </a:rPr>
              <a:t> MANAJEMEN SUMBERDAYA </a:t>
            </a:r>
            <a:r>
              <a:rPr lang="en-GB" sz="2400" b="1" dirty="0" smtClean="0">
                <a:solidFill>
                  <a:srgbClr val="002060"/>
                </a:solidFill>
              </a:rPr>
              <a:t>MANUSIA</a:t>
            </a:r>
            <a:r>
              <a:rPr lang="en-GB" sz="2400" dirty="0" smtClean="0">
                <a:solidFill>
                  <a:srgbClr val="002060"/>
                </a:solidFill>
              </a:rPr>
              <a:t>)</a:t>
            </a:r>
          </a:p>
          <a:p>
            <a:endParaRPr lang="en-GB" sz="2400" dirty="0" smtClean="0">
              <a:solidFill>
                <a:srgbClr val="002060"/>
              </a:solidFill>
            </a:endParaRPr>
          </a:p>
          <a:p>
            <a:endParaRPr lang="en-GB" sz="2400" b="1" i="1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7329" y="6286495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schemeClr val="bg1"/>
                </a:solidFill>
              </a:rPr>
              <a:t>RATHOYO RASDAN</a:t>
            </a:r>
          </a:p>
          <a:p>
            <a:endParaRPr lang="en-GB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65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119" y="804519"/>
            <a:ext cx="10288735" cy="1049235"/>
          </a:xfrm>
        </p:spPr>
        <p:txBody>
          <a:bodyPr/>
          <a:lstStyle/>
          <a:p>
            <a:r>
              <a:rPr lang="en-GB" b="1" dirty="0" err="1" smtClean="0"/>
              <a:t>Manajemen</a:t>
            </a:r>
            <a:r>
              <a:rPr lang="en-GB" b="1" dirty="0" smtClean="0"/>
              <a:t> PEMASARAN (</a:t>
            </a:r>
            <a:r>
              <a:rPr lang="en-GB" b="1" dirty="0" smtClean="0"/>
              <a:t>02)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(MARKETING management)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119" y="2015732"/>
            <a:ext cx="10849232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u="sng" dirty="0" err="1" smtClean="0"/>
              <a:t>Referensi</a:t>
            </a:r>
            <a:r>
              <a:rPr lang="en-GB" sz="3200" u="sng" dirty="0" smtClean="0"/>
              <a:t>:</a:t>
            </a:r>
          </a:p>
          <a:p>
            <a:pPr marL="0" indent="0">
              <a:buNone/>
            </a:pPr>
            <a:r>
              <a:rPr lang="en-GB" sz="3200" dirty="0" smtClean="0"/>
              <a:t>Principle of Marketing (2012) by Philip Kotler &amp; Gary </a:t>
            </a:r>
            <a:r>
              <a:rPr lang="en-GB" sz="3200" dirty="0" err="1" smtClean="0"/>
              <a:t>Amstrong</a:t>
            </a:r>
            <a:endParaRPr lang="en-GB" sz="32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b="1" i="1" dirty="0" smtClean="0"/>
              <a:t>RATHOYO RASDAN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15392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000" b="1" dirty="0" smtClean="0"/>
              <a:t>Creating and capturing customer value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1321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4400" dirty="0" smtClean="0"/>
              <a:t>Needs </a:t>
            </a:r>
            <a:r>
              <a:rPr lang="en-GB" sz="4400" dirty="0" smtClean="0">
                <a:sym typeface="Wingdings" panose="05000000000000000000" pitchFamily="2" charset="2"/>
              </a:rPr>
              <a:t> Wants  Demand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400" dirty="0" smtClean="0">
                <a:sym typeface="Wingdings" panose="05000000000000000000" pitchFamily="2" charset="2"/>
              </a:rPr>
              <a:t>Selecting customer to serve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400" dirty="0" smtClean="0">
                <a:sym typeface="Wingdings" panose="05000000000000000000" pitchFamily="2" charset="2"/>
              </a:rPr>
              <a:t>Choosing value proposition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400" dirty="0" smtClean="0">
                <a:sym typeface="Wingdings" panose="05000000000000000000" pitchFamily="2" charset="2"/>
              </a:rPr>
              <a:t>Selling vs Marketing Concept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4400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83815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000" b="1" cap="none" dirty="0" smtClean="0"/>
              <a:t>Building Customer Relation</a:t>
            </a:r>
            <a:br>
              <a:rPr lang="en-GB" sz="4000" b="1" cap="none" dirty="0" smtClean="0"/>
            </a:br>
            <a:r>
              <a:rPr lang="en-GB" sz="4000" b="1" cap="none" dirty="0" smtClean="0"/>
              <a:t>(Customer Relation Management/CRM)</a:t>
            </a:r>
            <a:endParaRPr lang="en-GB" sz="40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4000" u="sng" dirty="0" smtClean="0"/>
              <a:t>Relationship Building Blocks: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000" dirty="0"/>
              <a:t> </a:t>
            </a:r>
            <a:r>
              <a:rPr lang="en-GB" sz="4000" dirty="0" smtClean="0"/>
              <a:t>Customer Value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000" dirty="0"/>
              <a:t> </a:t>
            </a:r>
            <a:r>
              <a:rPr lang="en-GB" sz="4000" dirty="0" smtClean="0"/>
              <a:t>Customer Satisfaction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6929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b="1" cap="none" dirty="0" smtClean="0"/>
              <a:t>Capturing Value from Customer</a:t>
            </a:r>
            <a:endParaRPr lang="en-GB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87554"/>
          </a:xfrm>
        </p:spPr>
        <p:txBody>
          <a:bodyPr/>
          <a:lstStyle/>
          <a:p>
            <a:pPr marL="0" indent="0">
              <a:buNone/>
            </a:pPr>
            <a:r>
              <a:rPr lang="en-GB" sz="4000" dirty="0"/>
              <a:t> </a:t>
            </a:r>
            <a:endParaRPr lang="en-GB" sz="4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sz="4000" dirty="0" smtClean="0"/>
              <a:t>Creating Customer Loyalty and Retention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000" dirty="0"/>
              <a:t> </a:t>
            </a:r>
            <a:r>
              <a:rPr lang="en-GB" sz="4000" dirty="0" smtClean="0"/>
              <a:t>Growing Share of Customer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000" dirty="0"/>
              <a:t> </a:t>
            </a:r>
            <a:r>
              <a:rPr lang="en-GB" sz="4000" dirty="0" smtClean="0"/>
              <a:t>Building Customer Equity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554237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4400" u="sng" dirty="0" smtClean="0"/>
              <a:t>See Figure 1.5</a:t>
            </a:r>
          </a:p>
          <a:p>
            <a:pPr marL="0" indent="0">
              <a:buNone/>
            </a:pPr>
            <a:r>
              <a:rPr lang="en-GB" sz="4400" b="1" dirty="0" smtClean="0"/>
              <a:t>Expanded Model of Marketing Process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2799206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7200" dirty="0">
              <a:latin typeface="Brush Script MT" panose="03060802040406070304" pitchFamily="66" charset="0"/>
            </a:endParaRPr>
          </a:p>
          <a:p>
            <a:pPr marL="0" indent="0" algn="ctr">
              <a:buNone/>
            </a:pPr>
            <a:r>
              <a:rPr lang="en-GB" sz="7200" dirty="0" err="1" smtClean="0">
                <a:latin typeface="Brush Script MT" panose="03060802040406070304" pitchFamily="66" charset="0"/>
              </a:rPr>
              <a:t>Terima</a:t>
            </a:r>
            <a:r>
              <a:rPr lang="en-GB" sz="7200" dirty="0" smtClean="0">
                <a:latin typeface="Brush Script MT" panose="03060802040406070304" pitchFamily="66" charset="0"/>
              </a:rPr>
              <a:t> </a:t>
            </a:r>
            <a:r>
              <a:rPr lang="en-GB" sz="7200" dirty="0" err="1" smtClean="0">
                <a:latin typeface="Brush Script MT" panose="03060802040406070304" pitchFamily="66" charset="0"/>
              </a:rPr>
              <a:t>kasih</a:t>
            </a:r>
            <a:endParaRPr lang="en-GB" sz="72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75562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646</TotalTime>
  <Words>111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Brush Script MT</vt:lpstr>
      <vt:lpstr>Gill Sans MT</vt:lpstr>
      <vt:lpstr>Wingdings</vt:lpstr>
      <vt:lpstr>Gallery</vt:lpstr>
      <vt:lpstr>Mata-kuliah  Manajemen fungsional</vt:lpstr>
      <vt:lpstr>Manajemen PEMASARAN (02) (MARKETING management)</vt:lpstr>
      <vt:lpstr>Creating and capturing customer value</vt:lpstr>
      <vt:lpstr>Building Customer Relation (Customer Relation Management/CRM)</vt:lpstr>
      <vt:lpstr>Capturing Value from Customer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Mata-kuliah  Manajemen fungsional</dc:title>
  <dc:creator>rathoyo</dc:creator>
  <cp:lastModifiedBy>rathoyo</cp:lastModifiedBy>
  <cp:revision>50</cp:revision>
  <dcterms:created xsi:type="dcterms:W3CDTF">2019-08-28T02:56:00Z</dcterms:created>
  <dcterms:modified xsi:type="dcterms:W3CDTF">2019-09-20T07:45:18Z</dcterms:modified>
</cp:coreProperties>
</file>