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65" r:id="rId6"/>
    <p:sldId id="274" r:id="rId7"/>
    <p:sldId id="273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762" y="802298"/>
            <a:ext cx="10911015" cy="2541431"/>
          </a:xfrm>
        </p:spPr>
        <p:txBody>
          <a:bodyPr>
            <a:normAutofit fontScale="90000"/>
          </a:bodyPr>
          <a:lstStyle/>
          <a:p>
            <a:r>
              <a:rPr lang="en-GB" dirty="0"/>
              <a:t>Mata-</a:t>
            </a:r>
            <a:r>
              <a:rPr lang="en-GB" dirty="0" err="1"/>
              <a:t>kuliah</a:t>
            </a:r>
            <a:r>
              <a:rPr lang="en-GB" dirty="0"/>
              <a:t> </a:t>
            </a:r>
            <a:br>
              <a:rPr lang="en-GB" dirty="0"/>
            </a:br>
            <a:r>
              <a:rPr lang="en-GB" b="1" dirty="0" err="1"/>
              <a:t>Manajemen</a:t>
            </a:r>
            <a:r>
              <a:rPr lang="en-GB" b="1" dirty="0"/>
              <a:t> </a:t>
            </a:r>
            <a:r>
              <a:rPr lang="en-GB" b="1" dirty="0" err="1"/>
              <a:t>fungsional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329" y="3818238"/>
            <a:ext cx="10787447" cy="2273643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SUB MATA-KULIAH </a:t>
            </a:r>
            <a:r>
              <a:rPr lang="en-GB" sz="2400" b="1" dirty="0">
                <a:solidFill>
                  <a:srgbClr val="FF0000"/>
                </a:solidFill>
              </a:rPr>
              <a:t>MANAJEMEN </a:t>
            </a:r>
            <a:r>
              <a:rPr lang="en-GB" sz="2400" b="1" dirty="0" smtClean="0">
                <a:solidFill>
                  <a:srgbClr val="FF0000"/>
                </a:solidFill>
              </a:rPr>
              <a:t>SUMBERDAYA MANUSIA (</a:t>
            </a:r>
            <a:r>
              <a:rPr lang="en-GB" sz="2400" b="1" dirty="0" smtClean="0">
                <a:solidFill>
                  <a:srgbClr val="FF0000"/>
                </a:solidFill>
              </a:rPr>
              <a:t>02)</a:t>
            </a:r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002060"/>
                </a:solidFill>
              </a:rPr>
              <a:t>(TERINTEGRASI DENGAN </a:t>
            </a:r>
            <a:r>
              <a:rPr lang="en-GB" sz="2400" dirty="0">
                <a:solidFill>
                  <a:srgbClr val="002060"/>
                </a:solidFill>
              </a:rPr>
              <a:t>SUB </a:t>
            </a:r>
            <a:r>
              <a:rPr lang="en-GB" sz="2400" dirty="0" smtClean="0">
                <a:solidFill>
                  <a:srgbClr val="002060"/>
                </a:solidFill>
              </a:rPr>
              <a:t>MATA-KULIAH: </a:t>
            </a:r>
            <a:r>
              <a:rPr lang="en-GB" sz="2400" b="1" dirty="0" smtClean="0">
                <a:solidFill>
                  <a:srgbClr val="002060"/>
                </a:solidFill>
              </a:rPr>
              <a:t>MANAJEMEN </a:t>
            </a:r>
            <a:r>
              <a:rPr lang="en-GB" sz="2400" b="1" dirty="0" err="1" smtClean="0">
                <a:solidFill>
                  <a:srgbClr val="002060"/>
                </a:solidFill>
              </a:rPr>
              <a:t>keuangan</a:t>
            </a:r>
            <a:r>
              <a:rPr lang="en-GB" sz="2400" dirty="0" smtClean="0">
                <a:solidFill>
                  <a:srgbClr val="002060"/>
                </a:solidFill>
              </a:rPr>
              <a:t>, </a:t>
            </a:r>
            <a:r>
              <a:rPr lang="en-GB" sz="2400" b="1" dirty="0">
                <a:solidFill>
                  <a:srgbClr val="002060"/>
                </a:solidFill>
              </a:rPr>
              <a:t>MANAJEMEN </a:t>
            </a:r>
            <a:r>
              <a:rPr lang="en-GB" sz="2400" b="1" dirty="0" smtClean="0">
                <a:solidFill>
                  <a:srgbClr val="002060"/>
                </a:solidFill>
              </a:rPr>
              <a:t>PEMASARAN, </a:t>
            </a:r>
            <a:r>
              <a:rPr lang="en-GB" sz="2400" dirty="0">
                <a:solidFill>
                  <a:srgbClr val="002060"/>
                </a:solidFill>
              </a:rPr>
              <a:t>DAN</a:t>
            </a:r>
            <a:r>
              <a:rPr lang="en-GB" sz="2400" b="1" dirty="0">
                <a:solidFill>
                  <a:srgbClr val="002060"/>
                </a:solidFill>
              </a:rPr>
              <a:t> MANAJEMEN </a:t>
            </a:r>
            <a:r>
              <a:rPr lang="en-GB" sz="2400" b="1" dirty="0" smtClean="0">
                <a:solidFill>
                  <a:srgbClr val="002060"/>
                </a:solidFill>
              </a:rPr>
              <a:t>OPERASI</a:t>
            </a:r>
            <a:r>
              <a:rPr lang="en-GB" sz="2400" dirty="0" smtClean="0">
                <a:solidFill>
                  <a:srgbClr val="002060"/>
                </a:solidFill>
              </a:rPr>
              <a:t>)</a:t>
            </a:r>
          </a:p>
          <a:p>
            <a:endParaRPr lang="en-GB" sz="2400" dirty="0" smtClean="0">
              <a:solidFill>
                <a:srgbClr val="002060"/>
              </a:solidFill>
            </a:endParaRPr>
          </a:p>
          <a:p>
            <a:endParaRPr lang="en-GB" sz="2400" b="1" i="1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29" y="6286495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 smtClean="0">
                <a:solidFill>
                  <a:schemeClr val="bg1"/>
                </a:solidFill>
              </a:rPr>
              <a:t>RATHOYO RASDAN</a:t>
            </a:r>
          </a:p>
          <a:p>
            <a:endParaRPr lang="en-GB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19" y="804519"/>
            <a:ext cx="10288735" cy="1049235"/>
          </a:xfrm>
        </p:spPr>
        <p:txBody>
          <a:bodyPr/>
          <a:lstStyle/>
          <a:p>
            <a:r>
              <a:rPr lang="en-GB" b="1" dirty="0" err="1" smtClean="0"/>
              <a:t>Manajemen</a:t>
            </a:r>
            <a:r>
              <a:rPr lang="en-GB" b="1" dirty="0" smtClean="0"/>
              <a:t> SUMBERDAYA MANUSIA (</a:t>
            </a:r>
            <a:r>
              <a:rPr lang="en-GB" b="1" dirty="0" smtClean="0"/>
              <a:t>02)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(HUMAN RESOURCE management)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2015732"/>
            <a:ext cx="10849232" cy="34506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u="sng" dirty="0" err="1" smtClean="0"/>
              <a:t>Referensi</a:t>
            </a:r>
            <a:r>
              <a:rPr lang="en-GB" sz="3200" u="sng" dirty="0" smtClean="0"/>
              <a:t>:</a:t>
            </a:r>
          </a:p>
          <a:p>
            <a:pPr marL="0" indent="0">
              <a:buNone/>
            </a:pPr>
            <a:r>
              <a:rPr lang="en-GB" sz="4000" dirty="0" smtClean="0"/>
              <a:t>Essential of Human Resource Management (2006) by Shaun Tyson </a:t>
            </a:r>
          </a:p>
          <a:p>
            <a:pPr marL="0" indent="0">
              <a:buNone/>
            </a:pPr>
            <a:endParaRPr lang="en-GB" sz="2400" dirty="0" smtClean="0"/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i="1" dirty="0" smtClean="0"/>
              <a:t>RATHOYO RASDAN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5392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b="1" dirty="0" smtClean="0"/>
              <a:t>Behavioural bases of </a:t>
            </a:r>
            <a:r>
              <a:rPr lang="en-GB" sz="4000" b="1" dirty="0" err="1" smtClean="0"/>
              <a:t>hrm</a:t>
            </a:r>
            <a:r>
              <a:rPr lang="en-GB" sz="4000" b="1" dirty="0" smtClean="0"/>
              <a:t>:</a:t>
            </a:r>
            <a:br>
              <a:rPr lang="en-GB" sz="4000" b="1" dirty="0" smtClean="0"/>
            </a:br>
            <a:r>
              <a:rPr lang="en-GB" sz="4000" b="1" dirty="0" smtClean="0">
                <a:sym typeface="Wingdings" panose="05000000000000000000" pitchFamily="2" charset="2"/>
              </a:rPr>
              <a:t>1. individual difference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26508"/>
            <a:ext cx="9459437" cy="411479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Human beings share certain ‘common’ feature</a:t>
            </a:r>
            <a:r>
              <a:rPr lang="en-GB" sz="3600" dirty="0" smtClean="0"/>
              <a:t> </a:t>
            </a:r>
            <a:r>
              <a:rPr lang="en-GB" sz="3600" dirty="0" smtClean="0">
                <a:sym typeface="Wingdings" panose="05000000000000000000" pitchFamily="2" charset="2"/>
              </a:rPr>
              <a:t> produce common pattern of behaviour</a:t>
            </a:r>
          </a:p>
          <a:p>
            <a:r>
              <a:rPr lang="en-GB" sz="3600" dirty="0" smtClean="0">
                <a:sym typeface="Wingdings" panose="05000000000000000000" pitchFamily="2" charset="2"/>
              </a:rPr>
              <a:t>At the same time, individuals are product of ‘unique’ combination of genetic and environment</a:t>
            </a:r>
          </a:p>
          <a:p>
            <a:r>
              <a:rPr lang="en-GB" sz="3600" dirty="0" smtClean="0">
                <a:sym typeface="Wingdings" panose="05000000000000000000" pitchFamily="2" charset="2"/>
              </a:rPr>
              <a:t>Values  Attitudes  Behaviours  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88279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259" y="804519"/>
            <a:ext cx="11009871" cy="1049235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Pay attention to:</a:t>
            </a:r>
            <a:br>
              <a:rPr lang="en-GB" sz="3600" b="1" dirty="0" smtClean="0"/>
            </a:br>
            <a:r>
              <a:rPr lang="en-GB" sz="3600" b="1" dirty="0" smtClean="0"/>
              <a:t>‘Johari window’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086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Combination of Self (Known and Not Known) vs Others (Known and Not Known):</a:t>
            </a:r>
            <a:endParaRPr lang="en-GB" sz="32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GB" sz="3000" dirty="0" smtClean="0"/>
              <a:t>KK: Public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GB" sz="3000" dirty="0" smtClean="0"/>
              <a:t>NK: Blind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GB" sz="3000" dirty="0" smtClean="0"/>
              <a:t>NN:  ???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GB" sz="3000" dirty="0" smtClean="0"/>
              <a:t>KN: Hidden</a:t>
            </a:r>
          </a:p>
          <a:p>
            <a:pPr marL="457200" lvl="1" indent="0">
              <a:buNone/>
            </a:pPr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38157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Big five dimensions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236572"/>
            <a:ext cx="9603275" cy="3887501"/>
          </a:xfrm>
        </p:spPr>
        <p:txBody>
          <a:bodyPr>
            <a:noAutofit/>
          </a:bodyPr>
          <a:lstStyle/>
          <a:p>
            <a:pPr marL="742950" indent="-74295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GB" sz="3600" dirty="0" smtClean="0"/>
              <a:t>Extroversion</a:t>
            </a:r>
          </a:p>
          <a:p>
            <a:pPr marL="742950" indent="-74295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GB" sz="3600" dirty="0" smtClean="0"/>
              <a:t>Neuroticism</a:t>
            </a:r>
          </a:p>
          <a:p>
            <a:pPr marL="742950" indent="-74295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GB" sz="3600" dirty="0" smtClean="0"/>
              <a:t>Agreeableness</a:t>
            </a:r>
          </a:p>
          <a:p>
            <a:pPr marL="742950" indent="-74295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GB" sz="3600" dirty="0" smtClean="0"/>
              <a:t>Conscientiousness</a:t>
            </a:r>
          </a:p>
          <a:p>
            <a:pPr marL="742950" indent="-742950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GB" sz="3600" dirty="0" smtClean="0"/>
              <a:t>Openness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36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9719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/>
              <a:t>motivation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236572"/>
            <a:ext cx="9603275" cy="38875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600" dirty="0" smtClean="0"/>
              <a:t>Many theories of motivations, such as: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3400" dirty="0" smtClean="0"/>
              <a:t>Maslow’s Hierarchy of Needs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3400" dirty="0" err="1" smtClean="0"/>
              <a:t>McLelland’s</a:t>
            </a:r>
            <a:r>
              <a:rPr lang="en-GB" sz="3400" dirty="0" smtClean="0"/>
              <a:t> Power of Affiliation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3400" dirty="0" smtClean="0"/>
              <a:t>McGregor Theory: X vs 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3400" dirty="0" smtClean="0"/>
              <a:t>Etc….</a:t>
            </a:r>
            <a:endParaRPr lang="en-GB" sz="34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3600" dirty="0" smtClean="0"/>
              <a:t>Intrinsic vs Extrinsic Motivation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9571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/>
              <a:t>Next session: group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0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u="sng" dirty="0" smtClean="0"/>
              <a:t>Interesting Phenomena:</a:t>
            </a:r>
          </a:p>
          <a:p>
            <a:r>
              <a:rPr lang="en-GB" sz="4400" b="1" dirty="0" smtClean="0"/>
              <a:t>‘Groupthink’</a:t>
            </a:r>
          </a:p>
          <a:p>
            <a:r>
              <a:rPr lang="en-GB" sz="4400" b="1" dirty="0" smtClean="0"/>
              <a:t>‘Devil Advocate’</a:t>
            </a:r>
          </a:p>
        </p:txBody>
      </p:sp>
    </p:spTree>
    <p:extLst>
      <p:ext uri="{BB962C8B-B14F-4D97-AF65-F5344CB8AC3E}">
        <p14:creationId xmlns:p14="http://schemas.microsoft.com/office/powerpoint/2010/main" val="356213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7200" dirty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r>
              <a:rPr lang="en-GB" sz="7200" dirty="0" err="1" smtClean="0">
                <a:latin typeface="Brush Script MT" panose="03060802040406070304" pitchFamily="66" charset="0"/>
              </a:rPr>
              <a:t>Terima</a:t>
            </a:r>
            <a:r>
              <a:rPr lang="en-GB" sz="7200" dirty="0" smtClean="0">
                <a:latin typeface="Brush Script MT" panose="03060802040406070304" pitchFamily="66" charset="0"/>
              </a:rPr>
              <a:t> </a:t>
            </a:r>
            <a:r>
              <a:rPr lang="en-GB" sz="7200" dirty="0" err="1" smtClean="0">
                <a:latin typeface="Brush Script MT" panose="03060802040406070304" pitchFamily="66" charset="0"/>
              </a:rPr>
              <a:t>kasih</a:t>
            </a:r>
            <a:endParaRPr lang="en-GB" sz="72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7556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661</TotalTime>
  <Words>175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Brush Script MT</vt:lpstr>
      <vt:lpstr>Gill Sans MT</vt:lpstr>
      <vt:lpstr>Wingdings</vt:lpstr>
      <vt:lpstr>Gallery</vt:lpstr>
      <vt:lpstr>Mata-kuliah  Manajemen fungsional</vt:lpstr>
      <vt:lpstr>Manajemen SUMBERDAYA MANUSIA (02) (HUMAN RESOURCE management)</vt:lpstr>
      <vt:lpstr>Behavioural bases of hrm: 1. individual difference</vt:lpstr>
      <vt:lpstr>Pay attention to: ‘Johari window’ </vt:lpstr>
      <vt:lpstr>Big five dimensions </vt:lpstr>
      <vt:lpstr>motivation </vt:lpstr>
      <vt:lpstr>Next session: group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Mata-kuliah  Manajemen fungsional</dc:title>
  <dc:creator>rathoyo</dc:creator>
  <cp:lastModifiedBy>rathoyo</cp:lastModifiedBy>
  <cp:revision>51</cp:revision>
  <dcterms:created xsi:type="dcterms:W3CDTF">2019-08-28T02:56:00Z</dcterms:created>
  <dcterms:modified xsi:type="dcterms:W3CDTF">2019-09-19T02:08:56Z</dcterms:modified>
</cp:coreProperties>
</file>