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5" r:id="rId5"/>
    <p:sldId id="272" r:id="rId6"/>
    <p:sldId id="265" r:id="rId7"/>
    <p:sldId id="273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smtClean="0">
                <a:solidFill>
                  <a:srgbClr val="FF0000"/>
                </a:solidFill>
              </a:rPr>
              <a:t>SUMBERDAYA MANUSIA (03)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keuangan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</a:t>
            </a:r>
            <a:r>
              <a:rPr lang="en-GB" sz="2400" b="1" dirty="0" smtClean="0">
                <a:solidFill>
                  <a:srgbClr val="002060"/>
                </a:solidFill>
              </a:rPr>
              <a:t>PEMASARAN,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</a:t>
            </a:r>
            <a:r>
              <a:rPr lang="en-GB" sz="2400" b="1" dirty="0" smtClean="0">
                <a:solidFill>
                  <a:srgbClr val="002060"/>
                </a:solidFill>
              </a:rPr>
              <a:t>OPERASI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86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SUMBERDAYA MANUSIA </a:t>
            </a:r>
            <a:r>
              <a:rPr lang="en-GB" b="1" smtClean="0"/>
              <a:t>(</a:t>
            </a:r>
            <a:r>
              <a:rPr lang="en-GB" b="1" smtClean="0"/>
              <a:t>03)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(HUMAN RESOURCE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u="sng" dirty="0" err="1" smtClean="0"/>
              <a:t>Referensi</a:t>
            </a:r>
            <a:r>
              <a:rPr lang="en-GB" sz="3200" u="sng" dirty="0" smtClean="0"/>
              <a:t>:</a:t>
            </a:r>
          </a:p>
          <a:p>
            <a:pPr marL="0" indent="0">
              <a:buNone/>
            </a:pPr>
            <a:r>
              <a:rPr lang="en-GB" sz="4000" dirty="0" smtClean="0"/>
              <a:t>Essential of Human Resource Management (2006) by Shaun Tyson </a:t>
            </a:r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539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b="1" dirty="0" smtClean="0"/>
              <a:t>Behavioural bases of </a:t>
            </a:r>
            <a:r>
              <a:rPr lang="en-GB" sz="4000" b="1" dirty="0" err="1" smtClean="0"/>
              <a:t>hrm</a:t>
            </a:r>
            <a:r>
              <a:rPr lang="en-GB" sz="4000" b="1" dirty="0" smtClean="0"/>
              <a:t>:</a:t>
            </a:r>
            <a:br>
              <a:rPr lang="en-GB" sz="4000" b="1" dirty="0" smtClean="0"/>
            </a:br>
            <a:r>
              <a:rPr lang="en-GB" sz="4000" b="1" dirty="0">
                <a:sym typeface="Wingdings" panose="05000000000000000000" pitchFamily="2" charset="2"/>
              </a:rPr>
              <a:t>2</a:t>
            </a:r>
            <a:r>
              <a:rPr lang="en-GB" sz="4000" b="1" dirty="0" smtClean="0">
                <a:sym typeface="Wingdings" panose="05000000000000000000" pitchFamily="2" charset="2"/>
              </a:rPr>
              <a:t>. group behaviour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459437" cy="5004246"/>
          </a:xfrm>
        </p:spPr>
        <p:txBody>
          <a:bodyPr>
            <a:normAutofit fontScale="92500" lnSpcReduction="20000"/>
          </a:bodyPr>
          <a:lstStyle/>
          <a:p>
            <a:r>
              <a:rPr lang="en-GB" sz="3600" dirty="0" smtClean="0"/>
              <a:t>Group behaviour </a:t>
            </a:r>
            <a:r>
              <a:rPr lang="en-GB" sz="3600" dirty="0" smtClean="0">
                <a:sym typeface="Wingdings" panose="05000000000000000000" pitchFamily="2" charset="2"/>
              </a:rPr>
              <a:t>vs Leadership </a:t>
            </a:r>
          </a:p>
          <a:p>
            <a:r>
              <a:rPr lang="en-GB" sz="3600" dirty="0" smtClean="0">
                <a:sym typeface="Wingdings" panose="05000000000000000000" pitchFamily="2" charset="2"/>
              </a:rPr>
              <a:t>Reason why individuals join the groups </a:t>
            </a:r>
          </a:p>
          <a:p>
            <a:r>
              <a:rPr lang="en-GB" sz="3600" dirty="0" smtClean="0">
                <a:sym typeface="Wingdings" panose="05000000000000000000" pitchFamily="2" charset="2"/>
              </a:rPr>
              <a:t>4-stage into cohesiveness:  Forming  Storming  Norming  Performing</a:t>
            </a:r>
          </a:p>
          <a:p>
            <a:r>
              <a:rPr lang="en-GB" sz="3600" dirty="0" smtClean="0">
                <a:sym typeface="Wingdings" panose="05000000000000000000" pitchFamily="2" charset="2"/>
              </a:rPr>
              <a:t>Group cohesiveness vs Productivity  </a:t>
            </a:r>
          </a:p>
          <a:p>
            <a:r>
              <a:rPr lang="en-GB" sz="3600" dirty="0" smtClean="0">
                <a:sym typeface="Wingdings" panose="05000000000000000000" pitchFamily="2" charset="2"/>
              </a:rPr>
              <a:t>Influence on group behaviour:  nature of the task, the group size and composition, leadership function, environment 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88279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Difference roles in group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1226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200" dirty="0" smtClean="0"/>
              <a:t>Chairman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/>
              <a:t>Shaper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/>
              <a:t>Plant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/>
              <a:t>Resource investigator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/>
              <a:t>Monitor/evaluator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/>
              <a:t>Team worker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/>
              <a:t>Completer/finisher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/>
              <a:t>Company worker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76640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259" y="804519"/>
            <a:ext cx="11009871" cy="1049235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/>
              <a:t>Leadership and</a:t>
            </a:r>
            <a:br>
              <a:rPr lang="en-GB" sz="3600" b="1" dirty="0" smtClean="0"/>
            </a:br>
            <a:r>
              <a:rPr lang="en-GB" sz="3600" b="1" dirty="0" smtClean="0"/>
              <a:t>group performance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086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Leadership is an extreme important in management</a:t>
            </a:r>
          </a:p>
          <a:p>
            <a:r>
              <a:rPr lang="en-GB" sz="3200" dirty="0" smtClean="0"/>
              <a:t>However: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3000" dirty="0" smtClean="0"/>
              <a:t> Leadership has no meaning outside the context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3000" dirty="0"/>
              <a:t> L</a:t>
            </a:r>
            <a:r>
              <a:rPr lang="en-GB" sz="3000" dirty="0" smtClean="0"/>
              <a:t>eader as isolated individuals provide little useful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3000" dirty="0"/>
              <a:t> </a:t>
            </a:r>
            <a:r>
              <a:rPr lang="en-GB" sz="3000" dirty="0" smtClean="0"/>
              <a:t>Deeper understanding: leader and group </a:t>
            </a:r>
            <a:endParaRPr lang="en-GB" sz="2800" dirty="0" smtClean="0"/>
          </a:p>
          <a:p>
            <a:pPr marL="457200" lvl="1" indent="0">
              <a:buNone/>
            </a:pPr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3815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Likert’s 4-systems model of </a:t>
            </a:r>
            <a:r>
              <a:rPr lang="en-GB" b="1" dirty="0" err="1" smtClean="0"/>
              <a:t>ledership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236572"/>
            <a:ext cx="9603275" cy="3887501"/>
          </a:xfrm>
        </p:spPr>
        <p:txBody>
          <a:bodyPr>
            <a:noAutofit/>
          </a:bodyPr>
          <a:lstStyle/>
          <a:p>
            <a:pPr marL="742950" indent="-74295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GB" sz="4400" dirty="0" smtClean="0"/>
              <a:t>Exploitive-Authoritative</a:t>
            </a:r>
          </a:p>
          <a:p>
            <a:pPr marL="742950" indent="-74295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GB" sz="4400" dirty="0" smtClean="0"/>
              <a:t>Benevolent-Authoritative</a:t>
            </a:r>
          </a:p>
          <a:p>
            <a:pPr marL="742950" indent="-74295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GB" sz="4400" dirty="0" smtClean="0"/>
              <a:t>Consultative</a:t>
            </a:r>
          </a:p>
          <a:p>
            <a:pPr marL="742950" indent="-74295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GB" sz="4400" dirty="0" smtClean="0"/>
              <a:t>Participative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36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9719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/>
              <a:t>Be careful with 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0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400" b="1" dirty="0" smtClean="0"/>
              <a:t>‘Groupthink’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400" b="1" dirty="0"/>
              <a:t> </a:t>
            </a:r>
            <a:r>
              <a:rPr lang="en-GB" sz="4400" b="1" dirty="0" smtClean="0"/>
              <a:t>‘Devil Advocate’</a:t>
            </a:r>
          </a:p>
        </p:txBody>
      </p:sp>
    </p:spTree>
    <p:extLst>
      <p:ext uri="{BB962C8B-B14F-4D97-AF65-F5344CB8AC3E}">
        <p14:creationId xmlns:p14="http://schemas.microsoft.com/office/powerpoint/2010/main" val="356213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696</TotalTime>
  <Words>170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SUMBERDAYA MANUSIA (03) (HUMAN RESOURCE management)</vt:lpstr>
      <vt:lpstr>Behavioural bases of hrm: 2. group behaviour</vt:lpstr>
      <vt:lpstr>Difference roles in group</vt:lpstr>
      <vt:lpstr>Leadership and group performance </vt:lpstr>
      <vt:lpstr>Likert’s 4-systems model of ledership </vt:lpstr>
      <vt:lpstr>Be careful with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57</cp:revision>
  <dcterms:created xsi:type="dcterms:W3CDTF">2019-08-28T02:56:00Z</dcterms:created>
  <dcterms:modified xsi:type="dcterms:W3CDTF">2019-09-19T06:14:37Z</dcterms:modified>
</cp:coreProperties>
</file>