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err="1" smtClean="0">
                <a:solidFill>
                  <a:srgbClr val="FF0000"/>
                </a:solidFill>
              </a:rPr>
              <a:t>pemasaran</a:t>
            </a:r>
            <a:r>
              <a:rPr lang="en-GB" sz="2400" b="1" dirty="0" smtClean="0">
                <a:solidFill>
                  <a:srgbClr val="FF0000"/>
                </a:solidFill>
              </a:rPr>
              <a:t> (01)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PEMASARAN (01)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(MARKETING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200" dirty="0" smtClean="0"/>
              <a:t>Principle of Marketing (2012) by Philip Kotler &amp; Gary </a:t>
            </a:r>
            <a:r>
              <a:rPr lang="en-GB" sz="3200" dirty="0" err="1" smtClean="0"/>
              <a:t>Amstrong</a:t>
            </a:r>
            <a:endParaRPr lang="en-GB" sz="32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4</a:t>
            </a:r>
            <a:r>
              <a:rPr lang="en-GB" b="1" dirty="0" smtClean="0"/>
              <a:t>-bab </a:t>
            </a:r>
            <a:r>
              <a:rPr lang="en-GB" b="1" dirty="0" err="1" smtClean="0"/>
              <a:t>penting</a:t>
            </a:r>
            <a:r>
              <a:rPr lang="en-GB" b="1" dirty="0" smtClean="0"/>
              <a:t> </a:t>
            </a:r>
            <a:r>
              <a:rPr lang="en-GB" b="1" dirty="0" err="1" smtClean="0"/>
              <a:t>bagi</a:t>
            </a:r>
            <a:r>
              <a:rPr lang="en-GB" b="1" dirty="0" smtClean="0"/>
              <a:t> magister </a:t>
            </a:r>
            <a:r>
              <a:rPr lang="en-GB" b="1" dirty="0" err="1" smtClean="0"/>
              <a:t>manajemen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err="1" smtClean="0"/>
              <a:t>pada</a:t>
            </a:r>
            <a:r>
              <a:rPr lang="en-GB" b="1" dirty="0" smtClean="0"/>
              <a:t> </a:t>
            </a:r>
            <a:r>
              <a:rPr lang="en-GB" b="1" dirty="0" err="1" smtClean="0"/>
              <a:t>kesempatan</a:t>
            </a:r>
            <a:r>
              <a:rPr lang="en-GB" b="1" dirty="0" smtClean="0"/>
              <a:t> </a:t>
            </a:r>
            <a:r>
              <a:rPr lang="en-GB" b="1" dirty="0" err="1" smtClean="0"/>
              <a:t>ini</a:t>
            </a:r>
            <a:r>
              <a:rPr lang="en-GB" b="1" dirty="0" smtClean="0"/>
              <a:t> </a:t>
            </a:r>
            <a:r>
              <a:rPr lang="en-GB" b="1" dirty="0" err="1" smtClean="0"/>
              <a:t>hanya</a:t>
            </a:r>
            <a:r>
              <a:rPr lang="en-GB" b="1" dirty="0" smtClean="0"/>
              <a:t> basic-</a:t>
            </a:r>
            <a:r>
              <a:rPr lang="en-GB" b="1" dirty="0" err="1" smtClean="0"/>
              <a:t>nya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52368"/>
            <a:ext cx="9603275" cy="41889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Introduction and Overview </a:t>
            </a:r>
            <a:r>
              <a:rPr lang="en-GB" sz="3200" smtClean="0"/>
              <a:t>of Marketing</a:t>
            </a:r>
            <a:endParaRPr lang="en-GB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Marketing:  Creating and Capturing Customer Value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Company and Marketing Strategy: Partnering to Build Customer Relationship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Customer-Driven Marketing Strategy: Creating Value for Target Customers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827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INTRO AND OVERVIEW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4400" dirty="0" smtClean="0"/>
              <a:t>Marketing defined!</a:t>
            </a:r>
            <a:endParaRPr lang="en-GB" sz="4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Marketing Strategy </a:t>
            </a:r>
            <a:r>
              <a:rPr lang="en-GB" sz="4000" smtClean="0"/>
              <a:t>vs </a:t>
            </a:r>
            <a:r>
              <a:rPr lang="en-GB" sz="4000" smtClean="0"/>
              <a:t>Marketing Tactic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Customer-driven marketing strategy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015732"/>
            <a:ext cx="9603275" cy="41379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600" dirty="0"/>
              <a:t>M</a:t>
            </a:r>
            <a:r>
              <a:rPr lang="en-GB" sz="3600" dirty="0" smtClean="0"/>
              <a:t>eaningful customer group (</a:t>
            </a:r>
            <a:r>
              <a:rPr lang="en-GB" sz="3600" b="1" dirty="0" smtClean="0"/>
              <a:t>segmentation</a:t>
            </a:r>
            <a:r>
              <a:rPr lang="en-GB" sz="36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Certain customer group to serve (</a:t>
            </a:r>
            <a:r>
              <a:rPr lang="en-GB" sz="3600" b="1" dirty="0" smtClean="0"/>
              <a:t>targeting</a:t>
            </a:r>
            <a:r>
              <a:rPr lang="en-GB" sz="36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Best serve for customer (</a:t>
            </a:r>
            <a:r>
              <a:rPr lang="en-GB" sz="3600" b="1" dirty="0" smtClean="0"/>
              <a:t>differentiation</a:t>
            </a:r>
            <a:r>
              <a:rPr lang="en-GB" sz="36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Placing image of the product in the mind of  consumers (</a:t>
            </a:r>
            <a:r>
              <a:rPr lang="en-GB" sz="3600" b="1" dirty="0" smtClean="0"/>
              <a:t>positioning</a:t>
            </a:r>
            <a:r>
              <a:rPr lang="en-GB" sz="3600" dirty="0" smtClean="0"/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9012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67265"/>
            <a:ext cx="9603275" cy="118648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/>
              <a:t>Tactical marketing tools</a:t>
            </a:r>
            <a:br>
              <a:rPr lang="en-GB" sz="4000" b="1" dirty="0" smtClean="0"/>
            </a:br>
            <a:r>
              <a:rPr lang="en-GB" sz="4000" b="1" cap="none" dirty="0" smtClean="0"/>
              <a:t>(4-P, right now </a:t>
            </a:r>
            <a:r>
              <a:rPr lang="en-GB" sz="4000" b="1" cap="none" dirty="0"/>
              <a:t>p</a:t>
            </a:r>
            <a:r>
              <a:rPr lang="en-GB" sz="4000" b="1" cap="none" dirty="0" smtClean="0"/>
              <a:t>lus 4-E)</a:t>
            </a:r>
            <a:endParaRPr lang="en-GB" sz="40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24216"/>
            <a:ext cx="9603275" cy="39047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000" b="1" dirty="0" smtClean="0"/>
              <a:t>Product</a:t>
            </a:r>
            <a:r>
              <a:rPr lang="en-GB" sz="4000" dirty="0" smtClean="0"/>
              <a:t> </a:t>
            </a:r>
            <a:r>
              <a:rPr lang="en-GB" sz="4000" dirty="0" smtClean="0">
                <a:sym typeface="Wingdings" panose="05000000000000000000" pitchFamily="2" charset="2"/>
              </a:rPr>
              <a:t> giving </a:t>
            </a:r>
            <a:r>
              <a:rPr lang="en-GB" sz="4000" b="1" dirty="0" smtClean="0">
                <a:sym typeface="Wingdings" panose="05000000000000000000" pitchFamily="2" charset="2"/>
              </a:rPr>
              <a:t>Experience</a:t>
            </a:r>
            <a:endParaRPr lang="en-GB" sz="4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 smtClean="0"/>
              <a:t>Price</a:t>
            </a:r>
            <a:r>
              <a:rPr lang="en-GB" sz="4000" dirty="0" smtClean="0"/>
              <a:t> </a:t>
            </a:r>
            <a:r>
              <a:rPr lang="en-GB" sz="4000" dirty="0" smtClean="0">
                <a:sym typeface="Wingdings" panose="05000000000000000000" pitchFamily="2" charset="2"/>
              </a:rPr>
              <a:t> creating </a:t>
            </a:r>
            <a:r>
              <a:rPr lang="en-GB" sz="4000" b="1" dirty="0" smtClean="0">
                <a:sym typeface="Wingdings" panose="05000000000000000000" pitchFamily="2" charset="2"/>
              </a:rPr>
              <a:t>Exchange</a:t>
            </a:r>
            <a:endParaRPr lang="en-GB" sz="4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 smtClean="0"/>
              <a:t>Place </a:t>
            </a:r>
            <a:r>
              <a:rPr lang="en-GB" sz="4000" dirty="0" smtClean="0">
                <a:sym typeface="Wingdings" panose="05000000000000000000" pitchFamily="2" charset="2"/>
              </a:rPr>
              <a:t> distributing </a:t>
            </a:r>
            <a:r>
              <a:rPr lang="en-GB" sz="4000" b="1" dirty="0" smtClean="0">
                <a:sym typeface="Wingdings" panose="05000000000000000000" pitchFamily="2" charset="2"/>
              </a:rPr>
              <a:t>Everywhere</a:t>
            </a:r>
            <a:endParaRPr lang="en-GB" sz="4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 smtClean="0"/>
              <a:t>Promotion</a:t>
            </a:r>
            <a:r>
              <a:rPr lang="en-GB" sz="4000" dirty="0" smtClean="0"/>
              <a:t> </a:t>
            </a:r>
            <a:r>
              <a:rPr lang="en-GB" sz="4000" dirty="0" smtClean="0">
                <a:sym typeface="Wingdings" panose="05000000000000000000" pitchFamily="2" charset="2"/>
              </a:rPr>
              <a:t> adding </a:t>
            </a:r>
            <a:r>
              <a:rPr lang="en-GB" sz="4000" b="1" dirty="0" smtClean="0">
                <a:sym typeface="Wingdings" panose="05000000000000000000" pitchFamily="2" charset="2"/>
              </a:rPr>
              <a:t>Evangelism</a:t>
            </a:r>
            <a:endParaRPr lang="en-GB" sz="40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65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624</TotalTime>
  <Words>153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PEMASARAN (01) (MARKETING management)</vt:lpstr>
      <vt:lpstr>4-bab penting bagi magister manajemen (pada kesempatan ini hanya basic-nya)</vt:lpstr>
      <vt:lpstr>INTRO AND OVERVIEW</vt:lpstr>
      <vt:lpstr>Customer-driven marketing strategy</vt:lpstr>
      <vt:lpstr>Tactical marketing tools (4-P, right now plus 4-E)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47</cp:revision>
  <dcterms:created xsi:type="dcterms:W3CDTF">2019-08-28T02:56:00Z</dcterms:created>
  <dcterms:modified xsi:type="dcterms:W3CDTF">2019-09-20T07:23:24Z</dcterms:modified>
</cp:coreProperties>
</file>