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81" r:id="rId2"/>
    <p:sldId id="280" r:id="rId3"/>
    <p:sldId id="285" r:id="rId4"/>
    <p:sldId id="326" r:id="rId5"/>
    <p:sldId id="337" r:id="rId6"/>
    <p:sldId id="338" r:id="rId7"/>
    <p:sldId id="339" r:id="rId8"/>
    <p:sldId id="340" r:id="rId9"/>
    <p:sldId id="286" r:id="rId10"/>
    <p:sldId id="341" r:id="rId11"/>
    <p:sldId id="287" r:id="rId12"/>
    <p:sldId id="328" r:id="rId13"/>
    <p:sldId id="333" r:id="rId14"/>
    <p:sldId id="288" r:id="rId15"/>
    <p:sldId id="289" r:id="rId16"/>
    <p:sldId id="329" r:id="rId17"/>
    <p:sldId id="330" r:id="rId18"/>
    <p:sldId id="331" r:id="rId19"/>
    <p:sldId id="291" r:id="rId20"/>
    <p:sldId id="332" r:id="rId21"/>
    <p:sldId id="292" r:id="rId22"/>
    <p:sldId id="293" r:id="rId23"/>
    <p:sldId id="294" r:id="rId24"/>
    <p:sldId id="295" r:id="rId25"/>
    <p:sldId id="296" r:id="rId26"/>
    <p:sldId id="297" r:id="rId27"/>
    <p:sldId id="298" r:id="rId28"/>
    <p:sldId id="334" r:id="rId29"/>
    <p:sldId id="301" r:id="rId30"/>
    <p:sldId id="302" r:id="rId31"/>
    <p:sldId id="303" r:id="rId32"/>
    <p:sldId id="304" r:id="rId33"/>
    <p:sldId id="307" r:id="rId34"/>
    <p:sldId id="308" r:id="rId35"/>
    <p:sldId id="309" r:id="rId36"/>
    <p:sldId id="311" r:id="rId37"/>
    <p:sldId id="312" r:id="rId38"/>
    <p:sldId id="313" r:id="rId39"/>
    <p:sldId id="315" r:id="rId40"/>
    <p:sldId id="316" r:id="rId41"/>
    <p:sldId id="317" r:id="rId42"/>
    <p:sldId id="318" r:id="rId43"/>
    <p:sldId id="319" r:id="rId44"/>
    <p:sldId id="335" r:id="rId45"/>
    <p:sldId id="320" r:id="rId46"/>
    <p:sldId id="321" r:id="rId47"/>
    <p:sldId id="323" r:id="rId48"/>
    <p:sldId id="32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984" y="-180"/>
      </p:cViewPr>
      <p:guideLst>
        <p:guide orient="horz" pos="2160"/>
        <p:guide pos="2880"/>
      </p:guideLst>
    </p:cSldViewPr>
  </p:slideViewPr>
  <p:notesTextViewPr>
    <p:cViewPr>
      <p:scale>
        <a:sx n="1" d="1"/>
        <a:sy n="1" d="1"/>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IN"/>
        </a:p>
      </dgm:t>
    </dgm:pt>
    <dgm:pt modelId="{E0C73A38-B81B-46E8-B8F5-97B404ADF55C}">
      <dgm:prSet phldrT="[Text]" custT="1"/>
      <dgm:spPr>
        <a:solidFill>
          <a:schemeClr val="tx2">
            <a:lumMod val="40000"/>
            <a:lumOff val="60000"/>
          </a:schemeClr>
        </a:solidFill>
        <a:ln>
          <a:solidFill>
            <a:schemeClr val="tx2">
              <a:lumMod val="60000"/>
              <a:lumOff val="40000"/>
            </a:schemeClr>
          </a:solidFill>
        </a:ln>
      </dgm:spPr>
      <dgm:t>
        <a:bodyPr/>
        <a:lstStyle/>
        <a:p>
          <a:r>
            <a:rPr lang="en-US" sz="2000" b="0" smtClean="0"/>
            <a:t>Industry 4.0</a:t>
          </a:r>
          <a:endParaRPr lang="en-IN" sz="2000" b="0" dirty="0"/>
        </a:p>
      </dgm:t>
    </dgm:pt>
    <dgm:pt modelId="{48715DA3-88F7-4DF9-886A-4A014DA05A15}" type="parTrans" cxnId="{76886799-D58F-434D-A94A-F68BCC966898}">
      <dgm:prSet/>
      <dgm:spPr/>
      <dgm:t>
        <a:bodyPr/>
        <a:lstStyle/>
        <a:p>
          <a:endParaRPr lang="en-IN" sz="3200" b="1"/>
        </a:p>
      </dgm:t>
    </dgm:pt>
    <dgm:pt modelId="{C1D64499-50EC-45B0-9A8C-136E8C386A7C}" type="sibTrans" cxnId="{76886799-D58F-434D-A94A-F68BCC966898}">
      <dgm:prSet/>
      <dgm:spPr/>
      <dgm:t>
        <a:bodyPr/>
        <a:lstStyle/>
        <a:p>
          <a:endParaRPr lang="en-IN" sz="3200" b="1"/>
        </a:p>
      </dgm:t>
    </dgm:pt>
    <dgm:pt modelId="{7ECE611C-A0D3-4845-A229-5394F7FAD63D}">
      <dgm:prSet phldrT="[Text]" custT="1"/>
      <dgm:spPr>
        <a:solidFill>
          <a:schemeClr val="bg2">
            <a:lumMod val="90000"/>
          </a:schemeClr>
        </a:solidFill>
        <a:ln>
          <a:solidFill>
            <a:schemeClr val="tx2">
              <a:lumMod val="60000"/>
              <a:lumOff val="40000"/>
            </a:schemeClr>
          </a:solidFill>
        </a:ln>
      </dgm:spPr>
      <dgm:t>
        <a:bodyPr/>
        <a:lstStyle/>
        <a:p>
          <a:r>
            <a:rPr lang="en-US" sz="1200" b="1" dirty="0" smtClean="0"/>
            <a:t>Autonomous Robots</a:t>
          </a:r>
          <a:endParaRPr lang="en-IN" sz="1200" b="1" dirty="0"/>
        </a:p>
      </dgm:t>
    </dgm:pt>
    <dgm:pt modelId="{D94A8BF9-FF56-470C-933D-7B7B0623D84C}" type="parTrans" cxnId="{F78EA137-705F-4009-9BD0-1DF0B163C7C0}">
      <dgm:prSet custT="1"/>
      <dgm:spPr/>
      <dgm:t>
        <a:bodyPr/>
        <a:lstStyle/>
        <a:p>
          <a:endParaRPr lang="en-IN" sz="900" b="1"/>
        </a:p>
      </dgm:t>
    </dgm:pt>
    <dgm:pt modelId="{1115934C-195B-4B7F-B252-6218200F79B2}" type="sibTrans" cxnId="{F78EA137-705F-4009-9BD0-1DF0B163C7C0}">
      <dgm:prSet/>
      <dgm:spPr/>
      <dgm:t>
        <a:bodyPr/>
        <a:lstStyle/>
        <a:p>
          <a:endParaRPr lang="en-IN" sz="3200" b="1"/>
        </a:p>
      </dgm:t>
    </dgm:pt>
    <dgm:pt modelId="{D50D5996-10E3-4946-9886-083A9EDA8456}">
      <dgm:prSet phldrT="[Text]" custT="1"/>
      <dgm:spPr>
        <a:solidFill>
          <a:schemeClr val="bg2">
            <a:lumMod val="90000"/>
          </a:schemeClr>
        </a:solidFill>
        <a:ln>
          <a:solidFill>
            <a:schemeClr val="tx2">
              <a:lumMod val="60000"/>
              <a:lumOff val="40000"/>
            </a:schemeClr>
          </a:solidFill>
        </a:ln>
      </dgm:spPr>
      <dgm:t>
        <a:bodyPr/>
        <a:lstStyle/>
        <a:p>
          <a:r>
            <a:rPr lang="en-US" sz="1200" b="1" dirty="0" smtClean="0"/>
            <a:t>Simulation</a:t>
          </a:r>
          <a:endParaRPr lang="en-IN" sz="1200" b="1" dirty="0"/>
        </a:p>
      </dgm:t>
    </dgm:pt>
    <dgm:pt modelId="{EEC72665-3B8B-440C-91AC-8C1514B75B38}" type="parTrans" cxnId="{D4FF5D23-7C68-4879-8D06-E72769FE1F0A}">
      <dgm:prSet custT="1"/>
      <dgm:spPr/>
      <dgm:t>
        <a:bodyPr/>
        <a:lstStyle/>
        <a:p>
          <a:endParaRPr lang="en-IN" sz="900" b="1"/>
        </a:p>
      </dgm:t>
    </dgm:pt>
    <dgm:pt modelId="{C1D27899-8776-4019-A0A1-754568344BC3}" type="sibTrans" cxnId="{D4FF5D23-7C68-4879-8D06-E72769FE1F0A}">
      <dgm:prSet/>
      <dgm:spPr/>
      <dgm:t>
        <a:bodyPr/>
        <a:lstStyle/>
        <a:p>
          <a:endParaRPr lang="en-IN" sz="3200" b="1"/>
        </a:p>
      </dgm:t>
    </dgm:pt>
    <dgm:pt modelId="{B3123B04-1BC4-4AFC-B4B3-0358DE88019C}">
      <dgm:prSet phldrT="[Text]" custT="1"/>
      <dgm:spPr>
        <a:solidFill>
          <a:schemeClr val="bg2">
            <a:lumMod val="90000"/>
          </a:schemeClr>
        </a:solidFill>
        <a:ln>
          <a:solidFill>
            <a:schemeClr val="tx2">
              <a:lumMod val="60000"/>
              <a:lumOff val="40000"/>
            </a:schemeClr>
          </a:solidFill>
        </a:ln>
      </dgm:spPr>
      <dgm:t>
        <a:bodyPr/>
        <a:lstStyle/>
        <a:p>
          <a:r>
            <a:rPr lang="en-US" sz="1200" b="1" dirty="0" smtClean="0"/>
            <a:t>Horizontal and vertical system integration</a:t>
          </a:r>
          <a:endParaRPr lang="en-IN" sz="1200" b="1" dirty="0"/>
        </a:p>
      </dgm:t>
    </dgm:pt>
    <dgm:pt modelId="{16038D7A-5BD2-4909-A4F8-827CF6CBB1A6}" type="parTrans" cxnId="{0EEC4EED-B0E4-401C-8054-59664D2A1759}">
      <dgm:prSet custT="1"/>
      <dgm:spPr/>
      <dgm:t>
        <a:bodyPr/>
        <a:lstStyle/>
        <a:p>
          <a:endParaRPr lang="en-IN" sz="900" b="1"/>
        </a:p>
      </dgm:t>
    </dgm:pt>
    <dgm:pt modelId="{E45F5BE1-5BF9-4507-AC50-87746071106F}" type="sibTrans" cxnId="{0EEC4EED-B0E4-401C-8054-59664D2A1759}">
      <dgm:prSet/>
      <dgm:spPr/>
      <dgm:t>
        <a:bodyPr/>
        <a:lstStyle/>
        <a:p>
          <a:endParaRPr lang="en-IN" sz="3200" b="1"/>
        </a:p>
      </dgm:t>
    </dgm:pt>
    <dgm:pt modelId="{F13D8F6B-04DB-4A60-8C6A-DE60DB10A7A4}">
      <dgm:prSet phldrT="[Text]" custT="1"/>
      <dgm:spPr>
        <a:solidFill>
          <a:schemeClr val="bg2">
            <a:lumMod val="90000"/>
          </a:schemeClr>
        </a:solidFill>
        <a:ln>
          <a:solidFill>
            <a:schemeClr val="tx2">
              <a:lumMod val="60000"/>
              <a:lumOff val="40000"/>
            </a:schemeClr>
          </a:solidFill>
        </a:ln>
      </dgm:spPr>
      <dgm:t>
        <a:bodyPr/>
        <a:lstStyle/>
        <a:p>
          <a:r>
            <a:rPr lang="en-US" sz="1200" b="1" dirty="0" smtClean="0"/>
            <a:t>Additive </a:t>
          </a:r>
          <a:r>
            <a:rPr lang="en-US" sz="1200" b="1" dirty="0" err="1" smtClean="0"/>
            <a:t>Mfg</a:t>
          </a:r>
          <a:endParaRPr lang="en-IN" sz="1200" b="1" dirty="0"/>
        </a:p>
      </dgm:t>
    </dgm:pt>
    <dgm:pt modelId="{DBE86913-CF11-42D5-A859-2E047834F6DF}" type="parTrans" cxnId="{ED4091B6-CE34-4109-9978-82F839F5A644}">
      <dgm:prSet custT="1"/>
      <dgm:spPr/>
      <dgm:t>
        <a:bodyPr/>
        <a:lstStyle/>
        <a:p>
          <a:endParaRPr lang="en-IN" sz="900" b="1"/>
        </a:p>
      </dgm:t>
    </dgm:pt>
    <dgm:pt modelId="{B3EAD190-D7AB-4B8D-B785-DBCE1D918421}" type="sibTrans" cxnId="{ED4091B6-CE34-4109-9978-82F839F5A644}">
      <dgm:prSet/>
      <dgm:spPr/>
      <dgm:t>
        <a:bodyPr/>
        <a:lstStyle/>
        <a:p>
          <a:endParaRPr lang="en-IN" sz="3200" b="1"/>
        </a:p>
      </dgm:t>
    </dgm:pt>
    <dgm:pt modelId="{54647F84-C79B-447B-B77A-9006062532FF}">
      <dgm:prSet phldrT="[Text]" custT="1"/>
      <dgm:spPr>
        <a:solidFill>
          <a:schemeClr val="bg2">
            <a:lumMod val="90000"/>
          </a:schemeClr>
        </a:solidFill>
        <a:ln>
          <a:solidFill>
            <a:schemeClr val="tx2">
              <a:lumMod val="60000"/>
              <a:lumOff val="40000"/>
            </a:schemeClr>
          </a:solidFill>
        </a:ln>
      </dgm:spPr>
      <dgm:t>
        <a:bodyPr/>
        <a:lstStyle/>
        <a:p>
          <a:r>
            <a:rPr lang="en-US" sz="1200" b="1" dirty="0" smtClean="0"/>
            <a:t>Industrial Internet of Things</a:t>
          </a:r>
        </a:p>
      </dgm:t>
    </dgm:pt>
    <dgm:pt modelId="{4F470782-2369-4102-8AFE-FDD8450E9D6E}" type="parTrans" cxnId="{8A17E750-993D-4024-B7E1-C40F5A292188}">
      <dgm:prSet custT="1"/>
      <dgm:spPr/>
      <dgm:t>
        <a:bodyPr/>
        <a:lstStyle/>
        <a:p>
          <a:endParaRPr lang="en-IN" sz="900" b="1"/>
        </a:p>
      </dgm:t>
    </dgm:pt>
    <dgm:pt modelId="{240340BD-DD21-40A5-99E0-06C2ACCBC522}" type="sibTrans" cxnId="{8A17E750-993D-4024-B7E1-C40F5A292188}">
      <dgm:prSet/>
      <dgm:spPr/>
      <dgm:t>
        <a:bodyPr/>
        <a:lstStyle/>
        <a:p>
          <a:endParaRPr lang="en-IN" sz="3200" b="1"/>
        </a:p>
      </dgm:t>
    </dgm:pt>
    <dgm:pt modelId="{EFE771FD-2AB3-4D93-8C3B-A0D707A7B195}">
      <dgm:prSet phldrT="[Text]" custT="1"/>
      <dgm:spPr>
        <a:solidFill>
          <a:schemeClr val="bg2">
            <a:lumMod val="90000"/>
          </a:schemeClr>
        </a:solidFill>
        <a:ln>
          <a:solidFill>
            <a:schemeClr val="tx2">
              <a:lumMod val="60000"/>
              <a:lumOff val="40000"/>
            </a:schemeClr>
          </a:solidFill>
        </a:ln>
      </dgm:spPr>
      <dgm:t>
        <a:bodyPr/>
        <a:lstStyle/>
        <a:p>
          <a:r>
            <a:rPr lang="en-US" sz="1200" b="1" dirty="0" smtClean="0"/>
            <a:t>Augmented reality</a:t>
          </a:r>
        </a:p>
      </dgm:t>
    </dgm:pt>
    <dgm:pt modelId="{B30E7B8E-BE67-4FB4-B1E1-92FA416AE78B}" type="parTrans" cxnId="{82EB483E-B791-4A66-9DD7-6CE223FDB61F}">
      <dgm:prSet custT="1"/>
      <dgm:spPr/>
      <dgm:t>
        <a:bodyPr/>
        <a:lstStyle/>
        <a:p>
          <a:endParaRPr lang="en-IN" sz="900" b="1"/>
        </a:p>
      </dgm:t>
    </dgm:pt>
    <dgm:pt modelId="{19D061DB-515E-4761-B8CE-B6B29ABEA3C7}" type="sibTrans" cxnId="{82EB483E-B791-4A66-9DD7-6CE223FDB61F}">
      <dgm:prSet/>
      <dgm:spPr/>
      <dgm:t>
        <a:bodyPr/>
        <a:lstStyle/>
        <a:p>
          <a:endParaRPr lang="en-IN" sz="3200" b="1"/>
        </a:p>
      </dgm:t>
    </dgm:pt>
    <dgm:pt modelId="{E693BE9B-54B8-41E0-85FF-5490FED8BDB2}">
      <dgm:prSet phldrT="[Text]" custT="1"/>
      <dgm:spPr>
        <a:solidFill>
          <a:schemeClr val="bg2">
            <a:lumMod val="90000"/>
          </a:schemeClr>
        </a:solidFill>
        <a:ln>
          <a:solidFill>
            <a:schemeClr val="tx2">
              <a:lumMod val="60000"/>
              <a:lumOff val="40000"/>
            </a:schemeClr>
          </a:solidFill>
        </a:ln>
      </dgm:spPr>
      <dgm:t>
        <a:bodyPr/>
        <a:lstStyle/>
        <a:p>
          <a:r>
            <a:rPr lang="en-US" sz="1200" b="1" dirty="0" smtClean="0"/>
            <a:t>Big data analytics</a:t>
          </a:r>
        </a:p>
      </dgm:t>
    </dgm:pt>
    <dgm:pt modelId="{0733B29A-95B6-41DD-97E8-BC6C1A365939}" type="parTrans" cxnId="{02268701-004C-401F-9A1D-302247ABB06E}">
      <dgm:prSet custT="1"/>
      <dgm:spPr/>
      <dgm:t>
        <a:bodyPr/>
        <a:lstStyle/>
        <a:p>
          <a:endParaRPr lang="en-IN" sz="900" b="1"/>
        </a:p>
      </dgm:t>
    </dgm:pt>
    <dgm:pt modelId="{33AC9A80-F58A-490D-BA3B-525EBEDA1850}" type="sibTrans" cxnId="{02268701-004C-401F-9A1D-302247ABB06E}">
      <dgm:prSet/>
      <dgm:spPr/>
      <dgm:t>
        <a:bodyPr/>
        <a:lstStyle/>
        <a:p>
          <a:endParaRPr lang="en-IN" sz="3200" b="1"/>
        </a:p>
      </dgm:t>
    </dgm:pt>
    <dgm:pt modelId="{B89E3D54-DCDC-41CF-B1EF-D7595CEA1675}">
      <dgm:prSet phldrT="[Text]" custT="1"/>
      <dgm:spPr>
        <a:solidFill>
          <a:schemeClr val="bg2">
            <a:lumMod val="90000"/>
          </a:schemeClr>
        </a:solidFill>
        <a:ln>
          <a:solidFill>
            <a:schemeClr val="tx2">
              <a:lumMod val="60000"/>
              <a:lumOff val="40000"/>
            </a:schemeClr>
          </a:solidFill>
        </a:ln>
      </dgm:spPr>
      <dgm:t>
        <a:bodyPr/>
        <a:lstStyle/>
        <a:p>
          <a:r>
            <a:rPr lang="en-US" sz="1200" b="1" smtClean="0"/>
            <a:t>Cyber </a:t>
          </a:r>
          <a:r>
            <a:rPr lang="en-US" sz="1200" b="1" dirty="0" smtClean="0"/>
            <a:t>Security</a:t>
          </a:r>
        </a:p>
      </dgm:t>
    </dgm:pt>
    <dgm:pt modelId="{1336F9A0-6ABA-4E0F-907B-91CF4FAE909E}" type="parTrans" cxnId="{B81831A1-2CF1-4682-9760-8EE7FF693752}">
      <dgm:prSet/>
      <dgm:spPr/>
      <dgm:t>
        <a:bodyPr/>
        <a:lstStyle/>
        <a:p>
          <a:endParaRPr lang="en-IN"/>
        </a:p>
      </dgm:t>
    </dgm:pt>
    <dgm:pt modelId="{1B03DA99-8DAC-4962-B4D1-74D11AD27506}" type="sibTrans" cxnId="{B81831A1-2CF1-4682-9760-8EE7FF693752}">
      <dgm:prSet/>
      <dgm:spPr/>
      <dgm:t>
        <a:bodyPr/>
        <a:lstStyle/>
        <a:p>
          <a:endParaRPr lang="en-IN"/>
        </a:p>
      </dgm:t>
    </dgm:pt>
    <dgm:pt modelId="{C56B6F1D-631F-4DF1-BF2F-429AB61402ED}" type="pres">
      <dgm:prSet presAssocID="{DDCDCA30-412D-4990-B193-5D3038F56FE9}" presName="composite" presStyleCnt="0">
        <dgm:presLayoutVars>
          <dgm:chMax val="1"/>
          <dgm:dir/>
          <dgm:resizeHandles val="exact"/>
        </dgm:presLayoutVars>
      </dgm:prSet>
      <dgm:spPr/>
      <dgm:t>
        <a:bodyPr/>
        <a:lstStyle/>
        <a:p>
          <a:endParaRPr lang="en-IN"/>
        </a:p>
      </dgm:t>
    </dgm:pt>
    <dgm:pt modelId="{1BCE78DE-8E69-4DEE-91B0-1E20947C957C}" type="pres">
      <dgm:prSet presAssocID="{DDCDCA30-412D-4990-B193-5D3038F56FE9}" presName="radial" presStyleCnt="0">
        <dgm:presLayoutVars>
          <dgm:animLvl val="ctr"/>
        </dgm:presLayoutVars>
      </dgm:prSet>
      <dgm:spPr/>
    </dgm:pt>
    <dgm:pt modelId="{F6D2AF64-F223-45B0-B6FC-2F3519C864CE}" type="pres">
      <dgm:prSet presAssocID="{E0C73A38-B81B-46E8-B8F5-97B404ADF55C}" presName="centerShape" presStyleLbl="vennNode1" presStyleIdx="0" presStyleCnt="9"/>
      <dgm:spPr/>
      <dgm:t>
        <a:bodyPr/>
        <a:lstStyle/>
        <a:p>
          <a:endParaRPr lang="en-IN"/>
        </a:p>
      </dgm:t>
    </dgm:pt>
    <dgm:pt modelId="{2C724CD5-A883-4A0B-939B-74E48280E9DE}" type="pres">
      <dgm:prSet presAssocID="{7ECE611C-A0D3-4845-A229-5394F7FAD63D}" presName="node" presStyleLbl="vennNode1" presStyleIdx="1" presStyleCnt="9">
        <dgm:presLayoutVars>
          <dgm:bulletEnabled val="1"/>
        </dgm:presLayoutVars>
      </dgm:prSet>
      <dgm:spPr/>
      <dgm:t>
        <a:bodyPr/>
        <a:lstStyle/>
        <a:p>
          <a:endParaRPr lang="en-IN"/>
        </a:p>
      </dgm:t>
    </dgm:pt>
    <dgm:pt modelId="{68C56F5E-FA53-432F-ABD1-632F5BCE2AB2}" type="pres">
      <dgm:prSet presAssocID="{D50D5996-10E3-4946-9886-083A9EDA8456}" presName="node" presStyleLbl="vennNode1" presStyleIdx="2" presStyleCnt="9">
        <dgm:presLayoutVars>
          <dgm:bulletEnabled val="1"/>
        </dgm:presLayoutVars>
      </dgm:prSet>
      <dgm:spPr/>
      <dgm:t>
        <a:bodyPr/>
        <a:lstStyle/>
        <a:p>
          <a:endParaRPr lang="en-IN"/>
        </a:p>
      </dgm:t>
    </dgm:pt>
    <dgm:pt modelId="{2FF59370-9608-417A-9294-962D51F532B7}" type="pres">
      <dgm:prSet presAssocID="{B3123B04-1BC4-4AFC-B4B3-0358DE88019C}" presName="node" presStyleLbl="vennNode1" presStyleIdx="3" presStyleCnt="9">
        <dgm:presLayoutVars>
          <dgm:bulletEnabled val="1"/>
        </dgm:presLayoutVars>
      </dgm:prSet>
      <dgm:spPr/>
      <dgm:t>
        <a:bodyPr/>
        <a:lstStyle/>
        <a:p>
          <a:endParaRPr lang="en-IN"/>
        </a:p>
      </dgm:t>
    </dgm:pt>
    <dgm:pt modelId="{AED29216-0EC1-4437-8115-CA691B1D7981}" type="pres">
      <dgm:prSet presAssocID="{54647F84-C79B-447B-B77A-9006062532FF}" presName="node" presStyleLbl="vennNode1" presStyleIdx="4" presStyleCnt="9">
        <dgm:presLayoutVars>
          <dgm:bulletEnabled val="1"/>
        </dgm:presLayoutVars>
      </dgm:prSet>
      <dgm:spPr/>
      <dgm:t>
        <a:bodyPr/>
        <a:lstStyle/>
        <a:p>
          <a:endParaRPr lang="en-IN"/>
        </a:p>
      </dgm:t>
    </dgm:pt>
    <dgm:pt modelId="{6F0FE19E-C208-411D-A264-41A84BABA8C9}" type="pres">
      <dgm:prSet presAssocID="{B89E3D54-DCDC-41CF-B1EF-D7595CEA1675}" presName="node" presStyleLbl="vennNode1" presStyleIdx="5" presStyleCnt="9">
        <dgm:presLayoutVars>
          <dgm:bulletEnabled val="1"/>
        </dgm:presLayoutVars>
      </dgm:prSet>
      <dgm:spPr/>
      <dgm:t>
        <a:bodyPr/>
        <a:lstStyle/>
        <a:p>
          <a:endParaRPr lang="en-IN"/>
        </a:p>
      </dgm:t>
    </dgm:pt>
    <dgm:pt modelId="{AA272936-F9B3-40CA-B7BB-08AA5F5B562A}" type="pres">
      <dgm:prSet presAssocID="{F13D8F6B-04DB-4A60-8C6A-DE60DB10A7A4}" presName="node" presStyleLbl="vennNode1" presStyleIdx="6" presStyleCnt="9">
        <dgm:presLayoutVars>
          <dgm:bulletEnabled val="1"/>
        </dgm:presLayoutVars>
      </dgm:prSet>
      <dgm:spPr/>
      <dgm:t>
        <a:bodyPr/>
        <a:lstStyle/>
        <a:p>
          <a:endParaRPr lang="en-IN"/>
        </a:p>
      </dgm:t>
    </dgm:pt>
    <dgm:pt modelId="{E1BB4D84-B716-4CF3-8D54-A8E6D4BF3955}" type="pres">
      <dgm:prSet presAssocID="{EFE771FD-2AB3-4D93-8C3B-A0D707A7B195}" presName="node" presStyleLbl="vennNode1" presStyleIdx="7" presStyleCnt="9">
        <dgm:presLayoutVars>
          <dgm:bulletEnabled val="1"/>
        </dgm:presLayoutVars>
      </dgm:prSet>
      <dgm:spPr/>
      <dgm:t>
        <a:bodyPr/>
        <a:lstStyle/>
        <a:p>
          <a:endParaRPr lang="en-IN"/>
        </a:p>
      </dgm:t>
    </dgm:pt>
    <dgm:pt modelId="{7AC9405D-2050-486C-8C37-8E9C1D1B7313}" type="pres">
      <dgm:prSet presAssocID="{E693BE9B-54B8-41E0-85FF-5490FED8BDB2}" presName="node" presStyleLbl="vennNode1" presStyleIdx="8" presStyleCnt="9">
        <dgm:presLayoutVars>
          <dgm:bulletEnabled val="1"/>
        </dgm:presLayoutVars>
      </dgm:prSet>
      <dgm:spPr/>
      <dgm:t>
        <a:bodyPr/>
        <a:lstStyle/>
        <a:p>
          <a:endParaRPr lang="en-IN"/>
        </a:p>
      </dgm:t>
    </dgm:pt>
  </dgm:ptLst>
  <dgm:cxnLst>
    <dgm:cxn modelId="{293A6A18-0AE9-44B4-86C4-19DAAE593AF9}" type="presOf" srcId="{54647F84-C79B-447B-B77A-9006062532FF}" destId="{AED29216-0EC1-4437-8115-CA691B1D7981}" srcOrd="0" destOrd="0" presId="urn:microsoft.com/office/officeart/2005/8/layout/radial3"/>
    <dgm:cxn modelId="{76886799-D58F-434D-A94A-F68BCC966898}" srcId="{DDCDCA30-412D-4990-B193-5D3038F56FE9}" destId="{E0C73A38-B81B-46E8-B8F5-97B404ADF55C}" srcOrd="0" destOrd="0" parTransId="{48715DA3-88F7-4DF9-886A-4A014DA05A15}" sibTransId="{C1D64499-50EC-45B0-9A8C-136E8C386A7C}"/>
    <dgm:cxn modelId="{82B1C9D3-D4BA-45A2-8069-0689D00BC571}" type="presOf" srcId="{E693BE9B-54B8-41E0-85FF-5490FED8BDB2}" destId="{7AC9405D-2050-486C-8C37-8E9C1D1B7313}"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F78EA137-705F-4009-9BD0-1DF0B163C7C0}" srcId="{E0C73A38-B81B-46E8-B8F5-97B404ADF55C}" destId="{7ECE611C-A0D3-4845-A229-5394F7FAD63D}" srcOrd="0" destOrd="0" parTransId="{D94A8BF9-FF56-470C-933D-7B7B0623D84C}" sibTransId="{1115934C-195B-4B7F-B252-6218200F79B2}"/>
    <dgm:cxn modelId="{D54E716D-ED30-4CC1-B17D-8BDD355A648E}" type="presOf" srcId="{B89E3D54-DCDC-41CF-B1EF-D7595CEA1675}" destId="{6F0FE19E-C208-411D-A264-41A84BABA8C9}" srcOrd="0" destOrd="0" presId="urn:microsoft.com/office/officeart/2005/8/layout/radial3"/>
    <dgm:cxn modelId="{0EEC4EED-B0E4-401C-8054-59664D2A1759}" srcId="{E0C73A38-B81B-46E8-B8F5-97B404ADF55C}" destId="{B3123B04-1BC4-4AFC-B4B3-0358DE88019C}" srcOrd="2" destOrd="0" parTransId="{16038D7A-5BD2-4909-A4F8-827CF6CBB1A6}" sibTransId="{E45F5BE1-5BF9-4507-AC50-87746071106F}"/>
    <dgm:cxn modelId="{9CFEF65B-7333-4774-A829-78CF9719B676}" type="presOf" srcId="{B3123B04-1BC4-4AFC-B4B3-0358DE88019C}" destId="{2FF59370-9608-417A-9294-962D51F532B7}" srcOrd="0" destOrd="0" presId="urn:microsoft.com/office/officeart/2005/8/layout/radial3"/>
    <dgm:cxn modelId="{BDE5A6E6-53A1-498D-95AF-FCB2DD7BF511}" type="presOf" srcId="{DDCDCA30-412D-4990-B193-5D3038F56FE9}" destId="{C56B6F1D-631F-4DF1-BF2F-429AB61402ED}" srcOrd="0" destOrd="0" presId="urn:microsoft.com/office/officeart/2005/8/layout/radial3"/>
    <dgm:cxn modelId="{B81831A1-2CF1-4682-9760-8EE7FF693752}" srcId="{E0C73A38-B81B-46E8-B8F5-97B404ADF55C}" destId="{B89E3D54-DCDC-41CF-B1EF-D7595CEA1675}" srcOrd="4" destOrd="0" parTransId="{1336F9A0-6ABA-4E0F-907B-91CF4FAE909E}" sibTransId="{1B03DA99-8DAC-4962-B4D1-74D11AD27506}"/>
    <dgm:cxn modelId="{D4FF5D23-7C68-4879-8D06-E72769FE1F0A}" srcId="{E0C73A38-B81B-46E8-B8F5-97B404ADF55C}" destId="{D50D5996-10E3-4946-9886-083A9EDA8456}" srcOrd="1" destOrd="0" parTransId="{EEC72665-3B8B-440C-91AC-8C1514B75B38}" sibTransId="{C1D27899-8776-4019-A0A1-754568344BC3}"/>
    <dgm:cxn modelId="{E8107856-2ECC-47BD-BF02-B6F1ACDCDEE6}" type="presOf" srcId="{EFE771FD-2AB3-4D93-8C3B-A0D707A7B195}" destId="{E1BB4D84-B716-4CF3-8D54-A8E6D4BF3955}" srcOrd="0" destOrd="0" presId="urn:microsoft.com/office/officeart/2005/8/layout/radial3"/>
    <dgm:cxn modelId="{02268701-004C-401F-9A1D-302247ABB06E}" srcId="{E0C73A38-B81B-46E8-B8F5-97B404ADF55C}" destId="{E693BE9B-54B8-41E0-85FF-5490FED8BDB2}" srcOrd="7" destOrd="0" parTransId="{0733B29A-95B6-41DD-97E8-BC6C1A365939}" sibTransId="{33AC9A80-F58A-490D-BA3B-525EBEDA1850}"/>
    <dgm:cxn modelId="{39ACF47C-3DC7-445E-AF5D-46CE51DF2A47}" type="presOf" srcId="{E0C73A38-B81B-46E8-B8F5-97B404ADF55C}" destId="{F6D2AF64-F223-45B0-B6FC-2F3519C864CE}" srcOrd="0" destOrd="0" presId="urn:microsoft.com/office/officeart/2005/8/layout/radial3"/>
    <dgm:cxn modelId="{ED4091B6-CE34-4109-9978-82F839F5A644}" srcId="{E0C73A38-B81B-46E8-B8F5-97B404ADF55C}" destId="{F13D8F6B-04DB-4A60-8C6A-DE60DB10A7A4}" srcOrd="5" destOrd="0" parTransId="{DBE86913-CF11-42D5-A859-2E047834F6DF}" sibTransId="{B3EAD190-D7AB-4B8D-B785-DBCE1D918421}"/>
    <dgm:cxn modelId="{6313BBE3-114E-42FF-BA7F-33C8D010BC7F}" type="presOf" srcId="{D50D5996-10E3-4946-9886-083A9EDA8456}" destId="{68C56F5E-FA53-432F-ABD1-632F5BCE2AB2}" srcOrd="0" destOrd="0" presId="urn:microsoft.com/office/officeart/2005/8/layout/radial3"/>
    <dgm:cxn modelId="{01DB4699-296E-4949-85DF-60F268523488}" type="presOf" srcId="{7ECE611C-A0D3-4845-A229-5394F7FAD63D}" destId="{2C724CD5-A883-4A0B-939B-74E48280E9DE}" srcOrd="0" destOrd="0" presId="urn:microsoft.com/office/officeart/2005/8/layout/radial3"/>
    <dgm:cxn modelId="{B8DF09F1-0AAF-4D97-8A08-B771EC476CB9}" type="presOf" srcId="{F13D8F6B-04DB-4A60-8C6A-DE60DB10A7A4}" destId="{AA272936-F9B3-40CA-B7BB-08AA5F5B562A}" srcOrd="0" destOrd="0" presId="urn:microsoft.com/office/officeart/2005/8/layout/radial3"/>
    <dgm:cxn modelId="{82EB483E-B791-4A66-9DD7-6CE223FDB61F}" srcId="{E0C73A38-B81B-46E8-B8F5-97B404ADF55C}" destId="{EFE771FD-2AB3-4D93-8C3B-A0D707A7B195}" srcOrd="6" destOrd="0" parTransId="{B30E7B8E-BE67-4FB4-B1E1-92FA416AE78B}" sibTransId="{19D061DB-515E-4761-B8CE-B6B29ABEA3C7}"/>
    <dgm:cxn modelId="{75860434-B6D7-48C3-BBE6-AC6B03F53228}" type="presParOf" srcId="{C56B6F1D-631F-4DF1-BF2F-429AB61402ED}" destId="{1BCE78DE-8E69-4DEE-91B0-1E20947C957C}" srcOrd="0" destOrd="0" presId="urn:microsoft.com/office/officeart/2005/8/layout/radial3"/>
    <dgm:cxn modelId="{8F0F3C16-8782-4A89-869E-D584915BC1A4}" type="presParOf" srcId="{1BCE78DE-8E69-4DEE-91B0-1E20947C957C}" destId="{F6D2AF64-F223-45B0-B6FC-2F3519C864CE}" srcOrd="0" destOrd="0" presId="urn:microsoft.com/office/officeart/2005/8/layout/radial3"/>
    <dgm:cxn modelId="{813095EB-25FB-454B-85A4-654FC25C0FC2}" type="presParOf" srcId="{1BCE78DE-8E69-4DEE-91B0-1E20947C957C}" destId="{2C724CD5-A883-4A0B-939B-74E48280E9DE}" srcOrd="1" destOrd="0" presId="urn:microsoft.com/office/officeart/2005/8/layout/radial3"/>
    <dgm:cxn modelId="{C1C6254A-0C82-4E8C-B3EE-AA9F1039046B}" type="presParOf" srcId="{1BCE78DE-8E69-4DEE-91B0-1E20947C957C}" destId="{68C56F5E-FA53-432F-ABD1-632F5BCE2AB2}" srcOrd="2" destOrd="0" presId="urn:microsoft.com/office/officeart/2005/8/layout/radial3"/>
    <dgm:cxn modelId="{760D6C9F-9010-4F27-82F6-B226BB3698DB}" type="presParOf" srcId="{1BCE78DE-8E69-4DEE-91B0-1E20947C957C}" destId="{2FF59370-9608-417A-9294-962D51F532B7}" srcOrd="3" destOrd="0" presId="urn:microsoft.com/office/officeart/2005/8/layout/radial3"/>
    <dgm:cxn modelId="{1DFD089A-5BC7-48A4-A52B-A35EE8ED3606}" type="presParOf" srcId="{1BCE78DE-8E69-4DEE-91B0-1E20947C957C}" destId="{AED29216-0EC1-4437-8115-CA691B1D7981}" srcOrd="4" destOrd="0" presId="urn:microsoft.com/office/officeart/2005/8/layout/radial3"/>
    <dgm:cxn modelId="{833BCBB1-1779-430F-9C23-6E3FADEA67BC}" type="presParOf" srcId="{1BCE78DE-8E69-4DEE-91B0-1E20947C957C}" destId="{6F0FE19E-C208-411D-A264-41A84BABA8C9}" srcOrd="5" destOrd="0" presId="urn:microsoft.com/office/officeart/2005/8/layout/radial3"/>
    <dgm:cxn modelId="{6C0C4730-A31B-4B55-97A1-C1366EB17BE7}" type="presParOf" srcId="{1BCE78DE-8E69-4DEE-91B0-1E20947C957C}" destId="{AA272936-F9B3-40CA-B7BB-08AA5F5B562A}" srcOrd="6" destOrd="0" presId="urn:microsoft.com/office/officeart/2005/8/layout/radial3"/>
    <dgm:cxn modelId="{7A510130-7458-4A8F-A76C-BDB08A162663}" type="presParOf" srcId="{1BCE78DE-8E69-4DEE-91B0-1E20947C957C}" destId="{E1BB4D84-B716-4CF3-8D54-A8E6D4BF3955}" srcOrd="7" destOrd="0" presId="urn:microsoft.com/office/officeart/2005/8/layout/radial3"/>
    <dgm:cxn modelId="{71D5BD5D-5174-4075-B259-7257533C7F35}" type="presParOf" srcId="{1BCE78DE-8E69-4DEE-91B0-1E20947C957C}" destId="{7AC9405D-2050-486C-8C37-8E9C1D1B7313}" srcOrd="8"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2AF64-F223-45B0-B6FC-2F3519C864CE}">
      <dsp:nvSpPr>
        <dsp:cNvPr id="0" name=""/>
        <dsp:cNvSpPr/>
      </dsp:nvSpPr>
      <dsp:spPr>
        <a:xfrm>
          <a:off x="2723487" y="1122616"/>
          <a:ext cx="2796692" cy="2796692"/>
        </a:xfrm>
        <a:prstGeom prst="ellipse">
          <a:avLst/>
        </a:prstGeom>
        <a:solidFill>
          <a:schemeClr val="tx2">
            <a:lumMod val="40000"/>
            <a:lumOff val="6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smtClean="0"/>
            <a:t>Industry 4.0</a:t>
          </a:r>
          <a:endParaRPr lang="en-IN" sz="2000" b="0" kern="1200" dirty="0"/>
        </a:p>
      </dsp:txBody>
      <dsp:txXfrm>
        <a:off x="3133053" y="1532182"/>
        <a:ext cx="1977560" cy="1977560"/>
      </dsp:txXfrm>
    </dsp:sp>
    <dsp:sp modelId="{2C724CD5-A883-4A0B-939B-74E48280E9DE}">
      <dsp:nvSpPr>
        <dsp:cNvPr id="0" name=""/>
        <dsp:cNvSpPr/>
      </dsp:nvSpPr>
      <dsp:spPr>
        <a:xfrm>
          <a:off x="3422660" y="49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Autonomous Robots</a:t>
          </a:r>
          <a:endParaRPr lang="en-IN" sz="1200" b="1" kern="1200" dirty="0"/>
        </a:p>
      </dsp:txBody>
      <dsp:txXfrm>
        <a:off x="3627443" y="205282"/>
        <a:ext cx="988780" cy="988780"/>
      </dsp:txXfrm>
    </dsp:sp>
    <dsp:sp modelId="{68C56F5E-FA53-432F-ABD1-632F5BCE2AB2}">
      <dsp:nvSpPr>
        <dsp:cNvPr id="0" name=""/>
        <dsp:cNvSpPr/>
      </dsp:nvSpPr>
      <dsp:spPr>
        <a:xfrm>
          <a:off x="4710507" y="533942"/>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Simulation</a:t>
          </a:r>
          <a:endParaRPr lang="en-IN" sz="1200" b="1" kern="1200" dirty="0"/>
        </a:p>
      </dsp:txBody>
      <dsp:txXfrm>
        <a:off x="4915290" y="738725"/>
        <a:ext cx="988780" cy="988780"/>
      </dsp:txXfrm>
    </dsp:sp>
    <dsp:sp modelId="{2FF59370-9608-417A-9294-962D51F532B7}">
      <dsp:nvSpPr>
        <dsp:cNvPr id="0" name=""/>
        <dsp:cNvSpPr/>
      </dsp:nvSpPr>
      <dsp:spPr>
        <a:xfrm>
          <a:off x="5243950" y="182178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Horizontal and vertical system integration</a:t>
          </a:r>
          <a:endParaRPr lang="en-IN" sz="1200" b="1" kern="1200" dirty="0"/>
        </a:p>
      </dsp:txBody>
      <dsp:txXfrm>
        <a:off x="5448733" y="2026572"/>
        <a:ext cx="988780" cy="988780"/>
      </dsp:txXfrm>
    </dsp:sp>
    <dsp:sp modelId="{AED29216-0EC1-4437-8115-CA691B1D7981}">
      <dsp:nvSpPr>
        <dsp:cNvPr id="0" name=""/>
        <dsp:cNvSpPr/>
      </dsp:nvSpPr>
      <dsp:spPr>
        <a:xfrm>
          <a:off x="4710507" y="3109635"/>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Industrial Internet of Things</a:t>
          </a:r>
        </a:p>
      </dsp:txBody>
      <dsp:txXfrm>
        <a:off x="4915290" y="3314418"/>
        <a:ext cx="988780" cy="988780"/>
      </dsp:txXfrm>
    </dsp:sp>
    <dsp:sp modelId="{6F0FE19E-C208-411D-A264-41A84BABA8C9}">
      <dsp:nvSpPr>
        <dsp:cNvPr id="0" name=""/>
        <dsp:cNvSpPr/>
      </dsp:nvSpPr>
      <dsp:spPr>
        <a:xfrm>
          <a:off x="3422660" y="364307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t>Cyber </a:t>
          </a:r>
          <a:r>
            <a:rPr lang="en-US" sz="1200" b="1" kern="1200" dirty="0" smtClean="0"/>
            <a:t>Security</a:t>
          </a:r>
        </a:p>
      </dsp:txBody>
      <dsp:txXfrm>
        <a:off x="3627443" y="3847862"/>
        <a:ext cx="988780" cy="988780"/>
      </dsp:txXfrm>
    </dsp:sp>
    <dsp:sp modelId="{AA272936-F9B3-40CA-B7BB-08AA5F5B562A}">
      <dsp:nvSpPr>
        <dsp:cNvPr id="0" name=""/>
        <dsp:cNvSpPr/>
      </dsp:nvSpPr>
      <dsp:spPr>
        <a:xfrm>
          <a:off x="2134814" y="3109635"/>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Additive </a:t>
          </a:r>
          <a:r>
            <a:rPr lang="en-US" sz="1200" b="1" kern="1200" dirty="0" err="1" smtClean="0"/>
            <a:t>Mfg</a:t>
          </a:r>
          <a:endParaRPr lang="en-IN" sz="1200" b="1" kern="1200" dirty="0"/>
        </a:p>
      </dsp:txBody>
      <dsp:txXfrm>
        <a:off x="2339597" y="3314418"/>
        <a:ext cx="988780" cy="988780"/>
      </dsp:txXfrm>
    </dsp:sp>
    <dsp:sp modelId="{E1BB4D84-B716-4CF3-8D54-A8E6D4BF3955}">
      <dsp:nvSpPr>
        <dsp:cNvPr id="0" name=""/>
        <dsp:cNvSpPr/>
      </dsp:nvSpPr>
      <dsp:spPr>
        <a:xfrm>
          <a:off x="1601370" y="182178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Augmented reality</a:t>
          </a:r>
        </a:p>
      </dsp:txBody>
      <dsp:txXfrm>
        <a:off x="1806153" y="2026572"/>
        <a:ext cx="988780" cy="988780"/>
      </dsp:txXfrm>
    </dsp:sp>
    <dsp:sp modelId="{7AC9405D-2050-486C-8C37-8E9C1D1B7313}">
      <dsp:nvSpPr>
        <dsp:cNvPr id="0" name=""/>
        <dsp:cNvSpPr/>
      </dsp:nvSpPr>
      <dsp:spPr>
        <a:xfrm>
          <a:off x="2134814" y="533942"/>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Big data analytics</a:t>
          </a:r>
        </a:p>
      </dsp:txBody>
      <dsp:txXfrm>
        <a:off x="2339597" y="738725"/>
        <a:ext cx="988780" cy="988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D90A380-C506-49B4-9C4A-C4342AA0E102}" type="slidenum">
              <a:rPr lang="en-US" smtClean="0"/>
              <a:pPr/>
              <a:t>2</a:t>
            </a:fld>
            <a:endParaRPr lang="en-US" smtClean="0"/>
          </a:p>
        </p:txBody>
      </p:sp>
      <p:sp>
        <p:nvSpPr>
          <p:cNvPr id="36867" name="Rectangle 2"/>
          <p:cNvSpPr>
            <a:spLocks noGrp="1" noRot="1" noChangeAspect="1" noChangeArrowheads="1" noTextEdit="1"/>
          </p:cNvSpPr>
          <p:nvPr>
            <p:ph type="sldImg"/>
          </p:nvPr>
        </p:nvSpPr>
        <p:spPr>
          <a:xfrm>
            <a:off x="1290638" y="796925"/>
            <a:ext cx="4275137" cy="3205163"/>
          </a:xfrm>
          <a:ln/>
        </p:spPr>
      </p:sp>
      <p:sp>
        <p:nvSpPr>
          <p:cNvPr id="36868" name="Rectangle 3"/>
          <p:cNvSpPr>
            <a:spLocks noGrp="1" noChangeArrowheads="1"/>
          </p:cNvSpPr>
          <p:nvPr>
            <p:ph type="body" idx="1"/>
          </p:nvPr>
        </p:nvSpPr>
        <p:spPr>
          <a:xfrm>
            <a:off x="914508" y="4347076"/>
            <a:ext cx="5028986" cy="3848713"/>
          </a:xfrm>
          <a:noFill/>
          <a:ln/>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3326D248-4E94-4A66-B487-F2E62BF0AF2D}" type="slidenum">
              <a:rPr lang="en-US" smtClean="0"/>
              <a:pPr>
                <a:defRPr/>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E74D0CA5-5A09-4096-8800-AF1018117D02}" type="slidenum">
              <a:rPr lang="en-US" smtClean="0"/>
              <a:pPr>
                <a:defRPr/>
              </a:pPr>
              <a:t>21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F9241016-C98C-49AC-A923-777A81BBABA0}" type="slidenum">
              <a:rPr lang="en-US" smtClean="0"/>
              <a:pPr>
                <a:defRPr/>
              </a:pPr>
              <a:t>22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296438AE-29A5-4B21-902C-8A44C14109A9}" type="slidenum">
              <a:rPr lang="en-US" smtClean="0"/>
              <a:pPr>
                <a:defRPr/>
              </a:pPr>
              <a:t>23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8B1A1BE7-F7B7-4E80-822C-28F392035DAA}" type="slidenum">
              <a:rPr lang="en-US" smtClean="0"/>
              <a:pPr>
                <a:defRPr/>
              </a:pPr>
              <a:t>24</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8899A2B5-D624-4D95-82C1-D5DD19E83647}" type="slidenum">
              <a:rPr lang="en-US" smtClean="0"/>
              <a:pPr>
                <a:defRPr/>
              </a:pPr>
              <a:t>25</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29857A9E-95B6-4652-A985-2B622B319956}" type="slidenum">
              <a:rPr lang="en-US" smtClean="0"/>
              <a:pPr>
                <a:defRPr/>
              </a:pPr>
              <a:t>26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4DB4F561-397F-4927-9756-6E27862C34EA}" type="slidenum">
              <a:rPr lang="en-US" smtClean="0"/>
              <a:pPr>
                <a:defRPr/>
              </a:pPr>
              <a:t>27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AD0EF6C2-7AB7-4553-A8A8-FD377A9F0639}" type="slidenum">
              <a:rPr lang="en-US" smtClean="0"/>
              <a:pPr>
                <a:defRPr/>
              </a:pPr>
              <a:t>29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E20320D0-011F-4C71-9084-08CEC9938B00}" type="slidenum">
              <a:rPr lang="en-US" smtClean="0"/>
              <a:pPr>
                <a:defRPr/>
              </a:pPr>
              <a:t>30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A19CCDEE-F50E-4A95-BB9B-620B9D5040FD}" type="slidenum">
              <a:rPr lang="en-US" smtClean="0"/>
              <a:pPr>
                <a:defRPr/>
              </a:pPr>
              <a:t>31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E7E1DBA2-29CE-4929-A2A9-B3C1936A08F0}" type="slidenum">
              <a:rPr lang="en-US" smtClean="0"/>
              <a:pPr>
                <a:defRPr/>
              </a:pPr>
              <a:t>32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0C47EE85-899F-4DEB-82EB-FBF308210AB4}" type="slidenum">
              <a:rPr lang="en-US" smtClean="0"/>
              <a:pPr>
                <a:defRPr/>
              </a:pPr>
              <a:t>33</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65B153B2-7BC3-4227-8D1E-EABB12313A0C}" type="slidenum">
              <a:rPr lang="en-US" smtClean="0"/>
              <a:pPr>
                <a:defRPr/>
              </a:pPr>
              <a:t>34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00FFFDD6-1051-4D60-97F4-5936B69B635A}" type="slidenum">
              <a:rPr lang="en-US" smtClean="0"/>
              <a:pPr>
                <a:defRPr/>
              </a:pPr>
              <a:t>35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B64306CC-5941-489B-8604-0152885C2536}" type="slidenum">
              <a:rPr lang="en-US" smtClean="0"/>
              <a:pPr>
                <a:defRPr/>
              </a:pPr>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2C77F204-1DF1-4212-A5F7-9A299019C49A}" type="slidenum">
              <a:rPr lang="en-US" smtClean="0"/>
              <a:pPr>
                <a:defRPr/>
              </a:pPr>
              <a:t>37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084BAFC-9DE2-444F-9D10-55521D4AB5BD}" type="slidenum">
              <a:rPr lang="en-US" smtClean="0"/>
              <a:pPr>
                <a:defRPr/>
              </a:pPr>
              <a:t>38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79281C3B-3C2C-4E8F-89CD-A72C3EF02BFF}" type="slidenum">
              <a:rPr lang="en-US" smtClean="0"/>
              <a:pPr>
                <a:defRPr/>
              </a:pPr>
              <a:t>39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D6282AAC-82CD-47ED-91F6-A6E13273FF81}" type="slidenum">
              <a:rPr lang="en-US" smtClean="0"/>
              <a:pPr>
                <a:defRPr/>
              </a:pPr>
              <a:t>11</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8D78D99B-27AF-4352-9D88-6541DCA6A716}" type="slidenum">
              <a:rPr lang="en-US" smtClean="0"/>
              <a:pPr>
                <a:defRPr/>
              </a:pPr>
              <a:t>40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625AA55E-6602-44E5-8C99-9B1369A097C4}" type="slidenum">
              <a:rPr lang="en-US" smtClean="0"/>
              <a:pPr>
                <a:defRPr/>
              </a:pPr>
              <a:t>41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8691DB9F-75DA-419D-A6F5-C3CD60E0EFC1}" type="slidenum">
              <a:rPr lang="en-US" smtClean="0"/>
              <a:pPr>
                <a:defRPr/>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59C35D32-3E49-4A7F-852D-050251ADD1E0}" type="slidenum">
              <a:rPr lang="en-US" smtClean="0"/>
              <a:pPr>
                <a:defRPr/>
              </a:pPr>
              <a:t>43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44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80B3C76E-4F3A-4BE4-B6B1-70A65C3DBCB4}" type="slidenum">
              <a:rPr lang="en-US" smtClean="0"/>
              <a:pPr>
                <a:defRPr/>
              </a:pPr>
              <a:t>45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2DD7CDBC-D8D9-4DED-B2C8-CA6AB2B59862}" type="slidenum">
              <a:rPr lang="en-US" smtClean="0"/>
              <a:pPr>
                <a:defRPr/>
              </a:pPr>
              <a:t>46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8DE4AD4D-05C9-4958-B303-B0640CCF86F1}" type="slidenum">
              <a:rPr lang="en-US" smtClean="0"/>
              <a:pPr>
                <a:defRPr/>
              </a:pPr>
              <a:t>47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14D35B71-7861-4D8A-B5B2-55DDE3F439D3}" type="slidenum">
              <a:rPr lang="en-US" smtClean="0"/>
              <a:pPr>
                <a:defRPr/>
              </a:pPr>
              <a:t>48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74400D8D-F25E-491A-A81F-071E93D80975}" type="slidenum">
              <a:rPr lang="en-US" smtClean="0"/>
              <a:pPr>
                <a:defRPr/>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3DF6333-E070-4564-A3CE-8C60CE4B20AA}" type="slidenum">
              <a:rPr lang="en-US" smtClean="0"/>
              <a:pPr>
                <a:defRPr/>
              </a:pPr>
              <a:t>15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3DF6333-E070-4564-A3CE-8C60CE4B20AA}" type="slidenum">
              <a:rPr lang="en-US" smtClean="0"/>
              <a:pPr>
                <a:defRPr/>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A3DF6333-E070-4564-A3CE-8C60CE4B20AA}" type="slidenum">
              <a:rPr lang="en-US" smtClean="0"/>
              <a:pPr>
                <a:defRPr/>
              </a:pPr>
              <a:t>17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A9FCFA8B-4CC4-4248-9E7F-BA8DDABF08D1}" type="slidenum">
              <a:rPr lang="en-US" smtClean="0"/>
              <a:pPr>
                <a:defRPr/>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FA7AAD-D150-487D-95DD-9F43ED77DFF2}"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65E905-CC6E-4581-9DEB-C3444DA708A4}"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91099-73E9-4A14-8185-BE2C45AF9281}"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5EF9C-32D7-4643-AE24-D7F3CC7D8D03}"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B849A-4C43-4165-B149-0EC25B32D9F4}"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22316-B1FC-46E8-B3F5-77B427F461A0}"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9255C-F1B8-4E38-BD44-71914A35A74B}"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F11659-8C8A-464A-8BA4-8E45E31B1708}"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21E05-37DA-465D-942A-7812D4298385}"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6110B-42E5-4BC4-9827-2423925858CE}"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AC75B4-841C-43B5-A428-3B51DB123739}"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B081A-A4B0-4E5D-92D3-DE0ED8EABB74}" type="datetime1">
              <a:rPr lang="en-US" smtClean="0"/>
              <a:t>9/17/2018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hian.indradewa@pertamin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hian.indradewa@sbm-itb.ac.i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209800"/>
            <a:ext cx="7498080" cy="1143000"/>
          </a:xfrm>
        </p:spPr>
        <p:txBody>
          <a:bodyPr>
            <a:normAutofit fontScale="90000"/>
          </a:bodyPr>
          <a:lstStyle/>
          <a:p>
            <a:r>
              <a:rPr lang="en-US" dirty="0" smtClean="0"/>
              <a:t>MANAGEMENT INFORMATION SYSTEM (MIS) </a:t>
            </a:r>
            <a:endParaRPr lang="en-US" dirty="0"/>
          </a:p>
        </p:txBody>
      </p:sp>
      <p:sp>
        <p:nvSpPr>
          <p:cNvPr id="4" name="Slide Number Placeholder 3"/>
          <p:cNvSpPr>
            <a:spLocks noGrp="1"/>
          </p:cNvSpPr>
          <p:nvPr>
            <p:ph type="sldNum" sz="quarter" idx="12"/>
          </p:nvPr>
        </p:nvSpPr>
        <p:spPr/>
        <p:txBody>
          <a:bodyPr/>
          <a:lstStyle/>
          <a:p>
            <a:fld id="{B2E69481-C428-4771-9FA9-CCBED72DD0C4}" type="slidenum">
              <a:rPr lang="en-US" smtClean="0"/>
              <a:t>1</a:t>
            </a:fld>
            <a:endParaRPr lang="en-US"/>
          </a:p>
        </p:txBody>
      </p:sp>
      <p:sp>
        <p:nvSpPr>
          <p:cNvPr id="5" name="Subtitle 2"/>
          <p:cNvSpPr txBox="1">
            <a:spLocks/>
          </p:cNvSpPr>
          <p:nvPr/>
        </p:nvSpPr>
        <p:spPr>
          <a:xfrm>
            <a:off x="1371600" y="3657600"/>
            <a:ext cx="7406640" cy="1752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r">
              <a:buNone/>
            </a:pPr>
            <a:r>
              <a:rPr lang="en-US" sz="2000" b="1" dirty="0" smtClean="0"/>
              <a:t>Management Information Systems </a:t>
            </a:r>
          </a:p>
          <a:p>
            <a:pPr marL="82296" indent="0" algn="r">
              <a:buNone/>
            </a:pPr>
            <a:r>
              <a:rPr lang="en-US" sz="2000" b="1" dirty="0" smtClean="0"/>
              <a:t>Managing The Digital Firm 13</a:t>
            </a:r>
            <a:r>
              <a:rPr lang="en-US" sz="2000" b="1" baseline="30000" dirty="0" smtClean="0"/>
              <a:t>th</a:t>
            </a:r>
            <a:r>
              <a:rPr lang="en-US" sz="2000" b="1" dirty="0" smtClean="0"/>
              <a:t> Edition </a:t>
            </a:r>
          </a:p>
          <a:p>
            <a:pPr marL="82296" indent="0" algn="r">
              <a:buNone/>
            </a:pPr>
            <a:r>
              <a:rPr lang="en-US" sz="2000" b="1" dirty="0" smtClean="0"/>
              <a:t>Laudon and Laudon ( (2014)</a:t>
            </a:r>
          </a:p>
        </p:txBody>
      </p:sp>
    </p:spTree>
    <p:extLst>
      <p:ext uri="{BB962C8B-B14F-4D97-AF65-F5344CB8AC3E}">
        <p14:creationId xmlns:p14="http://schemas.microsoft.com/office/powerpoint/2010/main" val="147354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10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171575"/>
            <a:ext cx="72771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4"/>
          <p:cNvSpPr txBox="1">
            <a:spLocks noChangeArrowheads="1"/>
          </p:cNvSpPr>
          <p:nvPr/>
        </p:nvSpPr>
        <p:spPr bwMode="auto">
          <a:xfrm>
            <a:off x="1676400" y="304800"/>
            <a:ext cx="5791200" cy="769441"/>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smtClean="0">
                <a:effectLst>
                  <a:outerShdw blurRad="38100" dist="38100" dir="2700000" algn="tl">
                    <a:srgbClr val="C0C0C0"/>
                  </a:outerShdw>
                </a:effectLst>
                <a:cs typeface="Times New Roman" pitchFamily="18" charset="0"/>
              </a:rPr>
              <a:t>Our Agenda Today</a:t>
            </a:r>
            <a:endParaRPr lang="en-US" sz="4400" b="1" dirty="0">
              <a:effectLst>
                <a:outerShdw blurRad="38100" dist="38100" dir="2700000" algn="tl">
                  <a:srgbClr val="C0C0C0"/>
                </a:outerShdw>
              </a:effectLst>
              <a:cs typeface="+mn-cs"/>
            </a:endParaRPr>
          </a:p>
        </p:txBody>
      </p:sp>
    </p:spTree>
    <p:extLst>
      <p:ext uri="{BB962C8B-B14F-4D97-AF65-F5344CB8AC3E}">
        <p14:creationId xmlns:p14="http://schemas.microsoft.com/office/powerpoint/2010/main" val="560861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52400" y="838200"/>
            <a:ext cx="899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5000"/>
              </a:spcBef>
              <a:buFont typeface="Arial" charset="0"/>
              <a:buChar char="•"/>
            </a:pPr>
            <a:r>
              <a:rPr lang="en-US" altLang="en-US" sz="2400" b="1" dirty="0">
                <a:latin typeface="Arial" charset="0"/>
                <a:cs typeface="Times New Roman" pitchFamily="18" charset="0"/>
              </a:rPr>
              <a:t>Information</a:t>
            </a:r>
            <a:r>
              <a:rPr lang="en-US" altLang="en-US" sz="2400" dirty="0">
                <a:latin typeface="Arial" charset="0"/>
                <a:cs typeface="Times New Roman" pitchFamily="18" charset="0"/>
              </a:rPr>
              <a:t> meaningful </a:t>
            </a:r>
            <a:r>
              <a:rPr lang="en-US" altLang="en-US" sz="2400" b="1" dirty="0">
                <a:latin typeface="Arial" charset="0"/>
                <a:cs typeface="Times New Roman" pitchFamily="18" charset="0"/>
              </a:rPr>
              <a:t>data </a:t>
            </a:r>
            <a:r>
              <a:rPr lang="en-US" altLang="en-US" sz="2400" dirty="0">
                <a:latin typeface="Arial" charset="0"/>
                <a:cs typeface="Times New Roman" pitchFamily="18" charset="0"/>
              </a:rPr>
              <a:t>(facts)</a:t>
            </a:r>
          </a:p>
          <a:p>
            <a:pPr lvl="1" eaLnBrk="1" hangingPunct="1">
              <a:spcBef>
                <a:spcPct val="5000"/>
              </a:spcBef>
              <a:buFont typeface="Arial" charset="0"/>
              <a:buChar char="•"/>
            </a:pPr>
            <a:r>
              <a:rPr lang="en-US" altLang="en-US" sz="2400" dirty="0">
                <a:latin typeface="Arial" charset="0"/>
                <a:cs typeface="Times New Roman" pitchFamily="18" charset="0"/>
              </a:rPr>
              <a:t>Societies mainly depend on the information </a:t>
            </a:r>
          </a:p>
          <a:p>
            <a:pPr lvl="1" eaLnBrk="1" hangingPunct="1">
              <a:spcBef>
                <a:spcPct val="5000"/>
              </a:spcBef>
              <a:buFont typeface="Arial" charset="0"/>
              <a:buChar char="•"/>
            </a:pPr>
            <a:r>
              <a:rPr lang="en-US" altLang="en-US" sz="2400" dirty="0">
                <a:latin typeface="Arial" charset="0"/>
                <a:cs typeface="Times New Roman" pitchFamily="18" charset="0"/>
              </a:rPr>
              <a:t>Information support to achieve desired  objectives</a:t>
            </a:r>
          </a:p>
          <a:p>
            <a:pPr lvl="2" eaLnBrk="1" hangingPunct="1">
              <a:spcBef>
                <a:spcPct val="5000"/>
              </a:spcBef>
            </a:pPr>
            <a:r>
              <a:rPr lang="en-US" altLang="en-US" dirty="0">
                <a:latin typeface="Arial" charset="0"/>
                <a:cs typeface="Times New Roman" pitchFamily="18" charset="0"/>
              </a:rPr>
              <a:t>Planning, organizing, decision making, … </a:t>
            </a:r>
          </a:p>
          <a:p>
            <a:pPr lvl="1" eaLnBrk="1" hangingPunct="1">
              <a:spcBef>
                <a:spcPct val="5000"/>
              </a:spcBef>
              <a:buFont typeface="Arial" charset="0"/>
              <a:buChar char="•"/>
            </a:pPr>
            <a:r>
              <a:rPr lang="en-US" altLang="en-US" sz="2400" b="1" dirty="0">
                <a:latin typeface="Arial" charset="0"/>
                <a:cs typeface="Times New Roman" pitchFamily="18" charset="0"/>
              </a:rPr>
              <a:t>IS</a:t>
            </a:r>
            <a:r>
              <a:rPr lang="en-US" altLang="en-US" sz="2400" dirty="0">
                <a:latin typeface="Arial" charset="0"/>
                <a:cs typeface="Times New Roman" pitchFamily="18" charset="0"/>
              </a:rPr>
              <a:t> process (handle) the data to be useful information</a:t>
            </a:r>
          </a:p>
          <a:p>
            <a:pPr lvl="1" eaLnBrk="1" hangingPunct="1">
              <a:spcBef>
                <a:spcPct val="5000"/>
              </a:spcBef>
              <a:buFont typeface="Arial" charset="0"/>
              <a:buChar char="•"/>
            </a:pPr>
            <a:r>
              <a:rPr lang="en-US" altLang="en-US" sz="2400" dirty="0" smtClean="0">
                <a:latin typeface="Arial" charset="0"/>
                <a:cs typeface="Times New Roman" pitchFamily="18" charset="0"/>
              </a:rPr>
              <a:t>IS </a:t>
            </a:r>
            <a:r>
              <a:rPr lang="en-US" altLang="en-US" sz="2400" dirty="0">
                <a:latin typeface="Arial" charset="0"/>
                <a:cs typeface="Times New Roman" pitchFamily="18" charset="0"/>
              </a:rPr>
              <a:t>computer systems related to process data and provide required information  </a:t>
            </a:r>
          </a:p>
          <a:p>
            <a:pPr lvl="1" eaLnBrk="1" hangingPunct="1">
              <a:spcBef>
                <a:spcPct val="5000"/>
              </a:spcBef>
              <a:buFont typeface="Arial" charset="0"/>
              <a:buChar char="•"/>
            </a:pPr>
            <a:r>
              <a:rPr lang="en-US" altLang="en-US" sz="2400" dirty="0">
                <a:latin typeface="Arial" charset="0"/>
              </a:rPr>
              <a:t>ATMs, airline reservation systems, course reservation systems</a:t>
            </a:r>
            <a:endParaRPr lang="en-US" altLang="en-US" sz="2400" dirty="0">
              <a:latin typeface="Arial" charset="0"/>
              <a:cs typeface="Times New Roman" pitchFamily="18" charset="0"/>
            </a:endParaRPr>
          </a:p>
          <a:p>
            <a:pPr lvl="1" eaLnBrk="1" hangingPunct="1">
              <a:spcBef>
                <a:spcPct val="5000"/>
              </a:spcBef>
              <a:buFont typeface="Arial" charset="0"/>
              <a:buChar char="•"/>
            </a:pPr>
            <a:endParaRPr lang="en-US" altLang="en-US" sz="2400" dirty="0">
              <a:latin typeface="Arial" charset="0"/>
              <a:cs typeface="Times New Roman" pitchFamily="18" charset="0"/>
            </a:endParaRPr>
          </a:p>
          <a:p>
            <a:pPr lvl="1" eaLnBrk="1" hangingPunct="1">
              <a:spcBef>
                <a:spcPct val="5000"/>
              </a:spcBef>
              <a:buFontTx/>
              <a:buNone/>
            </a:pPr>
            <a:endParaRPr lang="en-US" altLang="en-US" sz="2400" dirty="0">
              <a:latin typeface="Arial" charset="0"/>
              <a:cs typeface="Times New Roman" pitchFamily="18" charset="0"/>
            </a:endParaRPr>
          </a:p>
        </p:txBody>
      </p:sp>
      <p:sp>
        <p:nvSpPr>
          <p:cNvPr id="6" name="Rectangle 5"/>
          <p:cNvSpPr/>
          <p:nvPr/>
        </p:nvSpPr>
        <p:spPr>
          <a:xfrm>
            <a:off x="3276600" y="4795838"/>
            <a:ext cx="1752600" cy="461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14400" y="4795838"/>
            <a:ext cx="1752600" cy="461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562600" y="4800600"/>
            <a:ext cx="1752600" cy="461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stCxn id="7" idx="3"/>
            <a:endCxn id="6" idx="1"/>
          </p:cNvCxnSpPr>
          <p:nvPr/>
        </p:nvCxnSpPr>
        <p:spPr>
          <a:xfrm>
            <a:off x="2667000" y="5026819"/>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5029200" y="5026819"/>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70" name="TextBox 13"/>
          <p:cNvSpPr txBox="1">
            <a:spLocks noChangeArrowheads="1"/>
          </p:cNvSpPr>
          <p:nvPr/>
        </p:nvSpPr>
        <p:spPr bwMode="auto">
          <a:xfrm>
            <a:off x="990600" y="47958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charset="0"/>
              </a:rPr>
              <a:t>Data </a:t>
            </a:r>
          </a:p>
        </p:txBody>
      </p:sp>
      <p:sp>
        <p:nvSpPr>
          <p:cNvPr id="15371" name="TextBox 14"/>
          <p:cNvSpPr txBox="1">
            <a:spLocks noChangeArrowheads="1"/>
          </p:cNvSpPr>
          <p:nvPr/>
        </p:nvSpPr>
        <p:spPr bwMode="auto">
          <a:xfrm>
            <a:off x="3352800" y="479583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Process </a:t>
            </a:r>
          </a:p>
        </p:txBody>
      </p:sp>
      <p:sp>
        <p:nvSpPr>
          <p:cNvPr id="15372" name="TextBox 15"/>
          <p:cNvSpPr txBox="1">
            <a:spLocks noChangeArrowheads="1"/>
          </p:cNvSpPr>
          <p:nvPr/>
        </p:nvSpPr>
        <p:spPr bwMode="auto">
          <a:xfrm>
            <a:off x="5562600" y="4795838"/>
            <a:ext cx="2209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charset="0"/>
              </a:rPr>
              <a:t>Information </a:t>
            </a:r>
          </a:p>
        </p:txBody>
      </p:sp>
      <p:sp>
        <p:nvSpPr>
          <p:cNvPr id="11" name="Slide Number Placeholder 10"/>
          <p:cNvSpPr>
            <a:spLocks noGrp="1"/>
          </p:cNvSpPr>
          <p:nvPr>
            <p:ph type="sldNum" sz="quarter" idx="12"/>
          </p:nvPr>
        </p:nvSpPr>
        <p:spPr/>
        <p:txBody>
          <a:bodyPr/>
          <a:lstStyle/>
          <a:p>
            <a:fld id="{B2E69481-C428-4771-9FA9-CCBED72DD0C4}" type="slidenum">
              <a:rPr lang="en-US" smtClean="0"/>
              <a:t>11</a:t>
            </a:fld>
            <a:endParaRPr lang="en-US"/>
          </a:p>
        </p:txBody>
      </p:sp>
    </p:spTree>
    <p:extLst>
      <p:ext uri="{BB962C8B-B14F-4D97-AF65-F5344CB8AC3E}">
        <p14:creationId xmlns:p14="http://schemas.microsoft.com/office/powerpoint/2010/main" val="17720384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12</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354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254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1.1. The </a:t>
            </a:r>
            <a:r>
              <a:rPr lang="en-US" altLang="en-US" sz="2600" b="1" dirty="0">
                <a:solidFill>
                  <a:schemeClr val="tx2"/>
                </a:solidFill>
                <a:latin typeface="Arial" charset="0"/>
                <a:cs typeface="Times New Roman" pitchFamily="18" charset="0"/>
              </a:rPr>
              <a:t>Role of Information Systems in Business Today</a:t>
            </a:r>
          </a:p>
        </p:txBody>
      </p:sp>
      <p:sp>
        <p:nvSpPr>
          <p:cNvPr id="2" name="Slide Number Placeholder 1"/>
          <p:cNvSpPr>
            <a:spLocks noGrp="1"/>
          </p:cNvSpPr>
          <p:nvPr>
            <p:ph type="sldNum" sz="quarter" idx="12"/>
          </p:nvPr>
        </p:nvSpPr>
        <p:spPr/>
        <p:txBody>
          <a:bodyPr/>
          <a:lstStyle/>
          <a:p>
            <a:fld id="{B2E69481-C428-4771-9FA9-CCBED72DD0C4}" type="slidenum">
              <a:rPr lang="en-US" smtClean="0"/>
              <a:t>13</a:t>
            </a:fld>
            <a:endParaRPr lang="en-US"/>
          </a:p>
        </p:txBody>
      </p:sp>
    </p:spTree>
    <p:extLst>
      <p:ext uri="{BB962C8B-B14F-4D97-AF65-F5344CB8AC3E}">
        <p14:creationId xmlns:p14="http://schemas.microsoft.com/office/powerpoint/2010/main" val="33109655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6096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Information Technology Capital Investment</a:t>
            </a:r>
          </a:p>
        </p:txBody>
      </p:sp>
      <p:pic>
        <p:nvPicPr>
          <p:cNvPr id="16389" name="Picture 5"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299688" cy="37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76200" y="5486400"/>
            <a:ext cx="906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Information technology investment, defined as hardware, software, and communications equipment, grew from 34% to 50% between 1980 and </a:t>
            </a:r>
            <a:r>
              <a:rPr lang="en-US" altLang="en-US" sz="2000" b="1" dirty="0" smtClean="0">
                <a:latin typeface="Arial" charset="0"/>
              </a:rPr>
              <a:t>2014</a:t>
            </a:r>
            <a:r>
              <a:rPr lang="en-US" altLang="en-US" sz="2000" b="1" dirty="0">
                <a:latin typeface="Arial" charset="0"/>
              </a:rPr>
              <a:t>.</a:t>
            </a:r>
            <a:br>
              <a:rPr lang="en-US" altLang="en-US" sz="2000" b="1" dirty="0">
                <a:latin typeface="Arial" charset="0"/>
              </a:rPr>
            </a:br>
            <a:endParaRPr lang="en-US" altLang="en-US" sz="2000" dirty="0">
              <a:latin typeface="Arial" charset="0"/>
            </a:endParaRPr>
          </a:p>
        </p:txBody>
      </p:sp>
      <p:sp>
        <p:nvSpPr>
          <p:cNvPr id="16391" name="Rectangle 7"/>
          <p:cNvSpPr>
            <a:spLocks noChangeArrowheads="1"/>
          </p:cNvSpPr>
          <p:nvPr/>
        </p:nvSpPr>
        <p:spPr bwMode="auto">
          <a:xfrm>
            <a:off x="381000" y="7620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25000"/>
              </a:spcBef>
              <a:buFontTx/>
              <a:buChar char="•"/>
            </a:pPr>
            <a:r>
              <a:rPr lang="en-US" altLang="en-US" sz="2400" b="1" dirty="0">
                <a:latin typeface="Arial" charset="0"/>
                <a:cs typeface="Times New Roman" pitchFamily="18" charset="0"/>
              </a:rPr>
              <a:t>IS play vital role in business today </a:t>
            </a:r>
          </a:p>
        </p:txBody>
      </p:sp>
      <p:sp>
        <p:nvSpPr>
          <p:cNvPr id="2" name="Slide Number Placeholder 1"/>
          <p:cNvSpPr>
            <a:spLocks noGrp="1"/>
          </p:cNvSpPr>
          <p:nvPr>
            <p:ph type="sldNum" sz="quarter" idx="12"/>
          </p:nvPr>
        </p:nvSpPr>
        <p:spPr/>
        <p:txBody>
          <a:bodyPr/>
          <a:lstStyle/>
          <a:p>
            <a:fld id="{B2E69481-C428-4771-9FA9-CCBED72DD0C4}" type="slidenum">
              <a:rPr lang="en-US" smtClean="0"/>
              <a:t>14</a:t>
            </a:fld>
            <a:endParaRPr lang="en-US"/>
          </a:p>
        </p:txBody>
      </p:sp>
    </p:spTree>
    <p:extLst>
      <p:ext uri="{BB962C8B-B14F-4D97-AF65-F5344CB8AC3E}">
        <p14:creationId xmlns:p14="http://schemas.microsoft.com/office/powerpoint/2010/main" val="22695262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6858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spcBef>
                <a:spcPct val="25000"/>
              </a:spcBef>
              <a:buNone/>
            </a:pPr>
            <a:r>
              <a:rPr lang="en-US" altLang="en-US" sz="2800" b="1" cap="all" dirty="0">
                <a:solidFill>
                  <a:srgbClr val="FF0000"/>
                </a:solidFill>
                <a:latin typeface="Arial" charset="0"/>
                <a:cs typeface="Times New Roman" pitchFamily="18" charset="0"/>
              </a:rPr>
              <a:t>How </a:t>
            </a:r>
            <a:r>
              <a:rPr lang="en-US" altLang="en-US" sz="2800" b="1" cap="all" dirty="0" smtClean="0">
                <a:solidFill>
                  <a:srgbClr val="FF0000"/>
                </a:solidFill>
                <a:latin typeface="Arial" charset="0"/>
                <a:cs typeface="Times New Roman" pitchFamily="18" charset="0"/>
              </a:rPr>
              <a:t>INFORMATION SYSTEMS are Transforming Business</a:t>
            </a:r>
          </a:p>
          <a:p>
            <a:pPr marL="0" indent="0" eaLnBrk="1" hangingPunct="1">
              <a:spcBef>
                <a:spcPct val="25000"/>
              </a:spcBef>
              <a:buNone/>
            </a:pPr>
            <a:endParaRPr lang="en-US" altLang="en-US" sz="2800" b="1" dirty="0">
              <a:latin typeface="Arial" charset="0"/>
              <a:cs typeface="Times New Roman" pitchFamily="18" charset="0"/>
            </a:endParaRPr>
          </a:p>
          <a:p>
            <a:pPr lvl="1" eaLnBrk="1" hangingPunct="1">
              <a:spcBef>
                <a:spcPct val="25000"/>
              </a:spcBef>
              <a:buFontTx/>
              <a:buChar char="•"/>
            </a:pPr>
            <a:r>
              <a:rPr lang="en-US" altLang="en-US" sz="2400" dirty="0">
                <a:latin typeface="Arial" charset="0"/>
                <a:cs typeface="Times New Roman" pitchFamily="18" charset="0"/>
              </a:rPr>
              <a:t>Increased technology investments</a:t>
            </a:r>
          </a:p>
          <a:p>
            <a:pPr lvl="1" eaLnBrk="1" hangingPunct="1">
              <a:spcBef>
                <a:spcPct val="25000"/>
              </a:spcBef>
              <a:buFontTx/>
              <a:buChar char="•"/>
            </a:pPr>
            <a:r>
              <a:rPr lang="en-US" altLang="en-US" sz="2400" dirty="0">
                <a:latin typeface="Arial" charset="0"/>
                <a:cs typeface="Times New Roman" pitchFamily="18" charset="0"/>
              </a:rPr>
              <a:t>IS provide economic value to business </a:t>
            </a:r>
          </a:p>
          <a:p>
            <a:pPr lvl="1" eaLnBrk="1" hangingPunct="1">
              <a:spcBef>
                <a:spcPct val="25000"/>
              </a:spcBef>
              <a:buFontTx/>
              <a:buChar char="•"/>
            </a:pPr>
            <a:r>
              <a:rPr lang="en-US" altLang="en-US" sz="2400" dirty="0">
                <a:latin typeface="Arial" charset="0"/>
                <a:cs typeface="Times New Roman" pitchFamily="18" charset="0"/>
              </a:rPr>
              <a:t>Increased responsiveness to customer demands</a:t>
            </a:r>
          </a:p>
          <a:p>
            <a:pPr lvl="1" eaLnBrk="1" hangingPunct="1">
              <a:spcBef>
                <a:spcPct val="25000"/>
              </a:spcBef>
              <a:buFontTx/>
              <a:buChar char="•"/>
            </a:pPr>
            <a:r>
              <a:rPr lang="en-US" altLang="en-US" sz="2400" dirty="0">
                <a:latin typeface="Arial" charset="0"/>
                <a:cs typeface="Times New Roman" pitchFamily="18" charset="0"/>
              </a:rPr>
              <a:t>Shifts in </a:t>
            </a:r>
            <a:r>
              <a:rPr lang="en-US" altLang="en-US" sz="2400" dirty="0" smtClean="0">
                <a:latin typeface="Arial" charset="0"/>
                <a:cs typeface="Times New Roman" pitchFamily="18" charset="0"/>
              </a:rPr>
              <a:t>media, advertising </a:t>
            </a:r>
            <a:r>
              <a:rPr lang="en-US" altLang="en-US" sz="2400" dirty="0">
                <a:latin typeface="Arial" charset="0"/>
                <a:cs typeface="Times New Roman" pitchFamily="18" charset="0"/>
              </a:rPr>
              <a:t>and commerce </a:t>
            </a:r>
          </a:p>
          <a:p>
            <a:pPr lvl="1" eaLnBrk="1" hangingPunct="1">
              <a:spcBef>
                <a:spcPct val="25000"/>
              </a:spcBef>
              <a:buFontTx/>
              <a:buChar char="•"/>
            </a:pPr>
            <a:r>
              <a:rPr lang="en-US" altLang="en-US" sz="2400" dirty="0">
                <a:latin typeface="Arial" charset="0"/>
                <a:cs typeface="Times New Roman" pitchFamily="18" charset="0"/>
              </a:rPr>
              <a:t>New federal security and accounting laws </a:t>
            </a:r>
            <a:r>
              <a:rPr lang="en-US" altLang="en-US" sz="2400" dirty="0" smtClean="0">
                <a:latin typeface="Arial" charset="0"/>
                <a:cs typeface="Times New Roman" pitchFamily="18" charset="0"/>
              </a:rPr>
              <a:t>required</a:t>
            </a:r>
          </a:p>
          <a:p>
            <a:pPr marL="457200" lvl="1" indent="0" eaLnBrk="1" hangingPunct="1">
              <a:spcBef>
                <a:spcPct val="25000"/>
              </a:spcBef>
              <a:buNone/>
            </a:pPr>
            <a:r>
              <a:rPr lang="en-US" altLang="en-US" sz="2400" dirty="0" smtClean="0">
                <a:latin typeface="Arial" charset="0"/>
                <a:cs typeface="Times New Roman" pitchFamily="18" charset="0"/>
              </a:rPr>
              <a:t> </a:t>
            </a:r>
            <a:endParaRPr lang="en-US" altLang="en-US" sz="2400" dirty="0">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15</a:t>
            </a:fld>
            <a:endParaRPr lang="en-US"/>
          </a:p>
        </p:txBody>
      </p:sp>
    </p:spTree>
    <p:extLst>
      <p:ext uri="{BB962C8B-B14F-4D97-AF65-F5344CB8AC3E}">
        <p14:creationId xmlns:p14="http://schemas.microsoft.com/office/powerpoint/2010/main" val="11072442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6858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lgn="ctr" eaLnBrk="1" hangingPunct="1">
              <a:spcBef>
                <a:spcPct val="25000"/>
              </a:spcBef>
              <a:buNone/>
            </a:pPr>
            <a:r>
              <a:rPr lang="en-US" altLang="en-US" b="1" cap="all" dirty="0" smtClean="0">
                <a:solidFill>
                  <a:srgbClr val="FF0000"/>
                </a:solidFill>
                <a:latin typeface="Arial" charset="0"/>
                <a:cs typeface="Times New Roman" pitchFamily="18" charset="0"/>
              </a:rPr>
              <a:t>What’s New in MIS?</a:t>
            </a:r>
          </a:p>
          <a:p>
            <a:pPr marL="0" indent="0" eaLnBrk="1" hangingPunct="1">
              <a:spcBef>
                <a:spcPct val="25000"/>
              </a:spcBef>
              <a:buNone/>
            </a:pPr>
            <a:endParaRPr lang="en-US" altLang="en-US" sz="2800" b="1" dirty="0" smtClean="0">
              <a:latin typeface="Arial" charset="0"/>
              <a:cs typeface="Times New Roman" pitchFamily="18" charset="0"/>
            </a:endParaRPr>
          </a:p>
          <a:p>
            <a:pPr marL="0" indent="0" eaLnBrk="1" hangingPunct="1">
              <a:spcBef>
                <a:spcPct val="25000"/>
              </a:spcBef>
              <a:buNone/>
            </a:pPr>
            <a:r>
              <a:rPr lang="en-US" altLang="en-US" sz="2800" dirty="0" smtClean="0">
                <a:latin typeface="Arial" charset="0"/>
                <a:cs typeface="Times New Roman" pitchFamily="18" charset="0"/>
              </a:rPr>
              <a:t>3 interrelated changes in the technology area :</a:t>
            </a:r>
          </a:p>
          <a:p>
            <a:pPr lvl="1" eaLnBrk="1" hangingPunct="1">
              <a:spcBef>
                <a:spcPct val="25000"/>
              </a:spcBef>
              <a:buFontTx/>
              <a:buChar char="•"/>
            </a:pPr>
            <a:r>
              <a:rPr lang="en-US" altLang="en-US" dirty="0" smtClean="0">
                <a:latin typeface="Arial" charset="0"/>
                <a:cs typeface="Times New Roman" pitchFamily="18" charset="0"/>
              </a:rPr>
              <a:t>The emerging mobile digital platform</a:t>
            </a:r>
          </a:p>
          <a:p>
            <a:pPr lvl="1" eaLnBrk="1" hangingPunct="1">
              <a:spcBef>
                <a:spcPct val="25000"/>
              </a:spcBef>
              <a:buFontTx/>
              <a:buChar char="•"/>
            </a:pPr>
            <a:r>
              <a:rPr lang="en-US" altLang="en-US" dirty="0" smtClean="0">
                <a:latin typeface="Arial" charset="0"/>
                <a:cs typeface="Times New Roman" pitchFamily="18" charset="0"/>
              </a:rPr>
              <a:t>The growing business use of big data</a:t>
            </a:r>
          </a:p>
          <a:p>
            <a:pPr lvl="1" eaLnBrk="1" hangingPunct="1">
              <a:spcBef>
                <a:spcPct val="25000"/>
              </a:spcBef>
              <a:buFontTx/>
              <a:buChar char="•"/>
            </a:pPr>
            <a:r>
              <a:rPr lang="en-US" altLang="en-US" dirty="0" smtClean="0">
                <a:latin typeface="Arial" charset="0"/>
                <a:cs typeface="Times New Roman" pitchFamily="18" charset="0"/>
              </a:rPr>
              <a:t>The growth in cloud computing, where more business software runs over the internet</a:t>
            </a:r>
          </a:p>
          <a:p>
            <a:pPr marL="457200" lvl="1" indent="0" eaLnBrk="1" hangingPunct="1">
              <a:spcBef>
                <a:spcPct val="25000"/>
              </a:spcBef>
              <a:buNone/>
            </a:pPr>
            <a:endParaRPr lang="en-US" altLang="en-US" dirty="0">
              <a:latin typeface="Arial" charset="0"/>
              <a:cs typeface="Times New Roman" pitchFamily="18" charset="0"/>
            </a:endParaRPr>
          </a:p>
          <a:p>
            <a:pPr marL="457200" lvl="1" indent="0" eaLnBrk="1" hangingPunct="1">
              <a:spcBef>
                <a:spcPct val="25000"/>
              </a:spcBef>
              <a:buNone/>
            </a:pPr>
            <a:r>
              <a:rPr lang="en-US" altLang="en-US" dirty="0" smtClean="0">
                <a:latin typeface="Arial" charset="0"/>
                <a:cs typeface="Times New Roman" pitchFamily="18" charset="0"/>
              </a:rPr>
              <a:t>Discussing Table 1.1. What’s New in MIS (p.37)</a:t>
            </a:r>
          </a:p>
        </p:txBody>
      </p:sp>
      <p:sp>
        <p:nvSpPr>
          <p:cNvPr id="2" name="Slide Number Placeholder 1"/>
          <p:cNvSpPr>
            <a:spLocks noGrp="1"/>
          </p:cNvSpPr>
          <p:nvPr>
            <p:ph type="sldNum" sz="quarter" idx="12"/>
          </p:nvPr>
        </p:nvSpPr>
        <p:spPr/>
        <p:txBody>
          <a:bodyPr/>
          <a:lstStyle/>
          <a:p>
            <a:fld id="{B2E69481-C428-4771-9FA9-CCBED72DD0C4}" type="slidenum">
              <a:rPr lang="en-US" smtClean="0"/>
              <a:t>16</a:t>
            </a:fld>
            <a:endParaRPr lang="en-US"/>
          </a:p>
        </p:txBody>
      </p:sp>
    </p:spTree>
    <p:extLst>
      <p:ext uri="{BB962C8B-B14F-4D97-AF65-F5344CB8AC3E}">
        <p14:creationId xmlns:p14="http://schemas.microsoft.com/office/powerpoint/2010/main" val="8662324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6858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25000"/>
              </a:spcBef>
              <a:buNone/>
            </a:pPr>
            <a:r>
              <a:rPr lang="en-US" altLang="en-US" sz="2400" b="1" cap="all" dirty="0" smtClean="0">
                <a:solidFill>
                  <a:srgbClr val="FF0000"/>
                </a:solidFill>
                <a:latin typeface="Arial" charset="0"/>
                <a:cs typeface="Times New Roman" pitchFamily="18" charset="0"/>
              </a:rPr>
              <a:t>Globalization Opportunities and Challenges</a:t>
            </a:r>
            <a:endParaRPr lang="en-US" altLang="en-US" sz="2400" b="1" cap="all" dirty="0">
              <a:solidFill>
                <a:srgbClr val="FF0000"/>
              </a:solidFill>
              <a:latin typeface="Arial" charset="0"/>
              <a:cs typeface="Times New Roman" pitchFamily="18" charset="0"/>
            </a:endParaRPr>
          </a:p>
          <a:p>
            <a:pPr marL="457200" lvl="1" indent="0" eaLnBrk="1" hangingPunct="1">
              <a:spcBef>
                <a:spcPct val="25000"/>
              </a:spcBef>
              <a:buNone/>
            </a:pPr>
            <a:endParaRPr lang="en-US" altLang="en-US" b="1" dirty="0" smtClean="0">
              <a:latin typeface="Arial" charset="0"/>
            </a:endParaRPr>
          </a:p>
          <a:p>
            <a:pPr marL="457200" lvl="1" indent="0" eaLnBrk="1" hangingPunct="1">
              <a:spcBef>
                <a:spcPct val="25000"/>
              </a:spcBef>
              <a:buNone/>
            </a:pPr>
            <a:r>
              <a:rPr lang="en-US" altLang="en-US" b="1" dirty="0" smtClean="0">
                <a:latin typeface="Arial" charset="0"/>
              </a:rPr>
              <a:t>Opportunities</a:t>
            </a:r>
          </a:p>
          <a:p>
            <a:pPr lvl="1" eaLnBrk="1" hangingPunct="1">
              <a:spcBef>
                <a:spcPct val="25000"/>
              </a:spcBef>
              <a:buFont typeface="Arial" panose="020B0604020202020204" pitchFamily="34" charset="0"/>
              <a:buChar char="•"/>
            </a:pPr>
            <a:r>
              <a:rPr lang="en-US" altLang="en-US" sz="2400" dirty="0" smtClean="0">
                <a:latin typeface="Arial" charset="0"/>
              </a:rPr>
              <a:t>Flattened World</a:t>
            </a:r>
          </a:p>
          <a:p>
            <a:pPr lvl="1" eaLnBrk="1" hangingPunct="1">
              <a:spcBef>
                <a:spcPct val="25000"/>
              </a:spcBef>
              <a:buFont typeface="Arial" panose="020B0604020202020204" pitchFamily="34" charset="0"/>
              <a:buChar char="•"/>
            </a:pPr>
            <a:r>
              <a:rPr lang="en-US" altLang="en-US" sz="2400" dirty="0" smtClean="0">
                <a:latin typeface="Arial" charset="0"/>
              </a:rPr>
              <a:t>Internet </a:t>
            </a:r>
            <a:r>
              <a:rPr lang="en-US" altLang="en-US" sz="2400" dirty="0">
                <a:latin typeface="Arial" charset="0"/>
              </a:rPr>
              <a:t>reduced costs of operating, on global </a:t>
            </a:r>
            <a:r>
              <a:rPr lang="en-US" altLang="en-US" sz="2400" dirty="0" smtClean="0">
                <a:latin typeface="Arial" charset="0"/>
              </a:rPr>
              <a:t>scale</a:t>
            </a:r>
          </a:p>
          <a:p>
            <a:pPr lvl="1" eaLnBrk="1" hangingPunct="1">
              <a:spcBef>
                <a:spcPct val="25000"/>
              </a:spcBef>
              <a:buFont typeface="Arial" panose="020B0604020202020204" pitchFamily="34" charset="0"/>
              <a:buChar char="•"/>
            </a:pPr>
            <a:r>
              <a:rPr lang="en-US" altLang="en-US" sz="2400" dirty="0" smtClean="0">
                <a:latin typeface="Arial" charset="0"/>
                <a:cs typeface="Times New Roman" pitchFamily="18" charset="0"/>
              </a:rPr>
              <a:t>Customers </a:t>
            </a:r>
            <a:r>
              <a:rPr lang="en-US" altLang="en-US" sz="2400" dirty="0">
                <a:latin typeface="Arial" charset="0"/>
                <a:cs typeface="Times New Roman" pitchFamily="18" charset="0"/>
              </a:rPr>
              <a:t>and firms </a:t>
            </a:r>
            <a:r>
              <a:rPr lang="en-US" altLang="en-US" sz="2400" dirty="0" smtClean="0">
                <a:latin typeface="Arial" charset="0"/>
                <a:cs typeface="Times New Roman" pitchFamily="18" charset="0"/>
              </a:rPr>
              <a:t>More Closed </a:t>
            </a:r>
            <a:endParaRPr lang="en-US" altLang="en-US" sz="2400" dirty="0">
              <a:latin typeface="Arial" charset="0"/>
              <a:cs typeface="Times New Roman" pitchFamily="18" charset="0"/>
            </a:endParaRPr>
          </a:p>
          <a:p>
            <a:pPr lvl="1" eaLnBrk="1" hangingPunct="1">
              <a:spcBef>
                <a:spcPct val="25000"/>
              </a:spcBef>
              <a:buFont typeface="Arial" panose="020B0604020202020204" pitchFamily="34" charset="0"/>
              <a:buChar char="•"/>
            </a:pPr>
            <a:r>
              <a:rPr lang="en-US" altLang="en-US" sz="2400" dirty="0" smtClean="0">
                <a:latin typeface="Arial" charset="0"/>
                <a:cs typeface="Times New Roman" pitchFamily="18" charset="0"/>
              </a:rPr>
              <a:t>Using </a:t>
            </a:r>
            <a:r>
              <a:rPr lang="en-US" altLang="en-US" sz="2400" dirty="0">
                <a:latin typeface="Arial" charset="0"/>
                <a:cs typeface="Times New Roman" pitchFamily="18" charset="0"/>
              </a:rPr>
              <a:t>foreign markets, easily replicate service </a:t>
            </a:r>
            <a:endParaRPr lang="en-US" altLang="en-US" sz="2400" dirty="0" smtClean="0">
              <a:latin typeface="Arial" charset="0"/>
              <a:cs typeface="Times New Roman" pitchFamily="18" charset="0"/>
            </a:endParaRPr>
          </a:p>
          <a:p>
            <a:pPr marL="457200" lvl="1" indent="0" eaLnBrk="1" hangingPunct="1">
              <a:spcBef>
                <a:spcPct val="25000"/>
              </a:spcBef>
              <a:buNone/>
            </a:pPr>
            <a:endParaRPr lang="en-US" altLang="en-US" sz="2400" dirty="0">
              <a:latin typeface="Arial" charset="0"/>
              <a:cs typeface="Times New Roman" pitchFamily="18" charset="0"/>
            </a:endParaRPr>
          </a:p>
          <a:p>
            <a:pPr marL="457200" lvl="1" indent="0" eaLnBrk="1" hangingPunct="1">
              <a:spcBef>
                <a:spcPct val="25000"/>
              </a:spcBef>
              <a:buNone/>
            </a:pPr>
            <a:r>
              <a:rPr lang="en-US" altLang="en-US" sz="2400" b="1" dirty="0" smtClean="0">
                <a:latin typeface="Arial" charset="0"/>
              </a:rPr>
              <a:t>Challenges</a:t>
            </a:r>
            <a:endParaRPr lang="en-US" altLang="en-US" sz="2400" b="1" dirty="0">
              <a:latin typeface="Arial" charset="0"/>
            </a:endParaRPr>
          </a:p>
          <a:p>
            <a:pPr lvl="1" eaLnBrk="1" hangingPunct="1">
              <a:spcBef>
                <a:spcPct val="25000"/>
              </a:spcBef>
              <a:buFont typeface="Arial" panose="020B0604020202020204" pitchFamily="34" charset="0"/>
              <a:buChar char="•"/>
            </a:pPr>
            <a:r>
              <a:rPr lang="en-US" altLang="en-US" sz="2400" dirty="0" smtClean="0">
                <a:latin typeface="Arial" charset="0"/>
              </a:rPr>
              <a:t>Security</a:t>
            </a:r>
            <a:endParaRPr lang="en-US" altLang="en-US" sz="2400" dirty="0">
              <a:latin typeface="Arial" charset="0"/>
              <a:cs typeface="Times New Roman" pitchFamily="18" charset="0"/>
            </a:endParaRPr>
          </a:p>
          <a:p>
            <a:pPr lvl="1" eaLnBrk="1" hangingPunct="1">
              <a:spcBef>
                <a:spcPct val="25000"/>
              </a:spcBef>
              <a:buFont typeface="Arial" panose="020B0604020202020204" pitchFamily="34" charset="0"/>
              <a:buChar char="•"/>
            </a:pPr>
            <a:r>
              <a:rPr lang="en-US" altLang="en-US" sz="2400" dirty="0" smtClean="0">
                <a:latin typeface="Arial" charset="0"/>
              </a:rPr>
              <a:t>Develop High Level Skills</a:t>
            </a:r>
            <a:endParaRPr lang="en-US" altLang="en-US" sz="2400" dirty="0">
              <a:latin typeface="Arial"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17</a:t>
            </a:fld>
            <a:endParaRPr lang="en-US"/>
          </a:p>
        </p:txBody>
      </p:sp>
    </p:spTree>
    <p:extLst>
      <p:ext uri="{BB962C8B-B14F-4D97-AF65-F5344CB8AC3E}">
        <p14:creationId xmlns:p14="http://schemas.microsoft.com/office/powerpoint/2010/main" val="35058797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76200" y="838200"/>
            <a:ext cx="8991600" cy="5287963"/>
          </a:xfrm>
        </p:spPr>
        <p:txBody>
          <a:bodyPr/>
          <a:lstStyle/>
          <a:p>
            <a:pPr marL="0" indent="0" algn="ctr" eaLnBrk="1" hangingPunct="1">
              <a:lnSpc>
                <a:spcPct val="90000"/>
              </a:lnSpc>
              <a:buNone/>
            </a:pPr>
            <a:r>
              <a:rPr lang="en-US" altLang="en-US" sz="2800" b="1" cap="all" dirty="0" smtClean="0">
                <a:solidFill>
                  <a:srgbClr val="FF0000"/>
                </a:solidFill>
                <a:latin typeface="Arial" charset="0"/>
              </a:rPr>
              <a:t>The Emerging Digital Firm</a:t>
            </a:r>
          </a:p>
          <a:p>
            <a:pPr marL="0" indent="0" eaLnBrk="1" hangingPunct="1">
              <a:lnSpc>
                <a:spcPct val="90000"/>
              </a:lnSpc>
              <a:buNone/>
            </a:pPr>
            <a:endParaRPr lang="en-US" altLang="en-US" sz="2800" b="1" dirty="0" smtClean="0">
              <a:latin typeface="Arial" charset="0"/>
            </a:endParaRPr>
          </a:p>
          <a:p>
            <a:pPr marL="457200" lvl="1" indent="0" eaLnBrk="1" hangingPunct="1">
              <a:lnSpc>
                <a:spcPct val="90000"/>
              </a:lnSpc>
              <a:buNone/>
            </a:pPr>
            <a:r>
              <a:rPr lang="en-US" altLang="en-US" sz="2400" dirty="0" smtClean="0">
                <a:latin typeface="Arial" charset="0"/>
              </a:rPr>
              <a:t>Digital firm is : </a:t>
            </a:r>
          </a:p>
          <a:p>
            <a:pPr marL="457200" lvl="1" indent="0" eaLnBrk="1" hangingPunct="1">
              <a:lnSpc>
                <a:spcPct val="90000"/>
              </a:lnSpc>
              <a:buNone/>
            </a:pPr>
            <a:endParaRPr lang="en-US" altLang="en-US" sz="2400" dirty="0" smtClean="0">
              <a:latin typeface="Arial" charset="0"/>
            </a:endParaRPr>
          </a:p>
          <a:p>
            <a:pPr lvl="1" eaLnBrk="1" hangingPunct="1">
              <a:lnSpc>
                <a:spcPct val="90000"/>
              </a:lnSpc>
              <a:buFont typeface="Arial" panose="020B0604020202020204" pitchFamily="34" charset="0"/>
              <a:buChar char="•"/>
            </a:pPr>
            <a:r>
              <a:rPr lang="en-US" altLang="en-US" sz="2400" dirty="0" smtClean="0">
                <a:latin typeface="Arial" charset="0"/>
              </a:rPr>
              <a:t>It’s significant business relationships are digitally enabled and mediated</a:t>
            </a:r>
          </a:p>
          <a:p>
            <a:pPr lvl="1" eaLnBrk="1" hangingPunct="1">
              <a:lnSpc>
                <a:spcPct val="90000"/>
              </a:lnSpc>
              <a:buFont typeface="Arial" panose="020B0604020202020204" pitchFamily="34" charset="0"/>
              <a:buChar char="•"/>
            </a:pPr>
            <a:r>
              <a:rPr lang="en-US" altLang="en-US" sz="2400" dirty="0" smtClean="0">
                <a:latin typeface="Arial" charset="0"/>
              </a:rPr>
              <a:t>It’s core </a:t>
            </a:r>
            <a:r>
              <a:rPr lang="en-US" altLang="en-US" sz="2400" b="1" dirty="0" smtClean="0">
                <a:latin typeface="Arial" charset="0"/>
              </a:rPr>
              <a:t>business processes </a:t>
            </a:r>
            <a:r>
              <a:rPr lang="en-US" altLang="en-US" sz="2400" dirty="0" smtClean="0">
                <a:latin typeface="Arial" charset="0"/>
              </a:rPr>
              <a:t>are accomplished through digital networks</a:t>
            </a:r>
          </a:p>
          <a:p>
            <a:pPr lvl="1" eaLnBrk="1" hangingPunct="1">
              <a:lnSpc>
                <a:spcPct val="90000"/>
              </a:lnSpc>
              <a:buFont typeface="Arial" panose="020B0604020202020204" pitchFamily="34" charset="0"/>
              <a:buChar char="•"/>
            </a:pPr>
            <a:r>
              <a:rPr lang="en-US" altLang="en-US" sz="2400" dirty="0" smtClean="0">
                <a:latin typeface="Arial" charset="0"/>
              </a:rPr>
              <a:t>Key corporate assets are managed digitally</a:t>
            </a:r>
          </a:p>
          <a:p>
            <a:pPr lvl="1" eaLnBrk="1" hangingPunct="1">
              <a:lnSpc>
                <a:spcPct val="90000"/>
              </a:lnSpc>
              <a:buFont typeface="Arial" panose="020B0604020202020204" pitchFamily="34" charset="0"/>
              <a:buChar char="•"/>
            </a:pPr>
            <a:r>
              <a:rPr lang="en-US" altLang="en-US" sz="2400" dirty="0" smtClean="0">
                <a:latin typeface="Arial" charset="0"/>
              </a:rPr>
              <a:t>Digital firms offer greater flexibility in organization and management (</a:t>
            </a:r>
            <a:r>
              <a:rPr lang="en-US" altLang="en-US" sz="2400" dirty="0">
                <a:latin typeface="Arial" charset="0"/>
              </a:rPr>
              <a:t>t</a:t>
            </a:r>
            <a:r>
              <a:rPr lang="en-US" altLang="en-US" sz="2400" dirty="0" smtClean="0">
                <a:latin typeface="Arial" charset="0"/>
              </a:rPr>
              <a:t>ime shifting 24/7, space shifting anywhere)</a:t>
            </a:r>
          </a:p>
          <a:p>
            <a:pPr eaLnBrk="1" hangingPunct="1">
              <a:lnSpc>
                <a:spcPct val="90000"/>
              </a:lnSpc>
            </a:pPr>
            <a:endParaRPr lang="en-US" altLang="en-US" sz="2800" dirty="0" smtClean="0">
              <a:latin typeface="Arial"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18</a:t>
            </a:fld>
            <a:endParaRPr lang="en-US"/>
          </a:p>
        </p:txBody>
      </p:sp>
    </p:spTree>
    <p:extLst>
      <p:ext uri="{BB962C8B-B14F-4D97-AF65-F5344CB8AC3E}">
        <p14:creationId xmlns:p14="http://schemas.microsoft.com/office/powerpoint/2010/main" val="41028541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chor="t"/>
          <a:lstStyle/>
          <a:p>
            <a:pPr algn="l" eaLnBrk="1" hangingPunct="1"/>
            <a:r>
              <a:rPr lang="en-US" altLang="en-US" sz="2800" b="1" dirty="0" smtClean="0">
                <a:latin typeface="Arial" charset="0"/>
              </a:rPr>
              <a:t>Business </a:t>
            </a:r>
            <a:r>
              <a:rPr lang="en-US" altLang="en-US" sz="2800" b="1" dirty="0">
                <a:latin typeface="Arial" charset="0"/>
              </a:rPr>
              <a:t>P</a:t>
            </a:r>
            <a:r>
              <a:rPr lang="en-US" altLang="en-US" sz="2800" b="1" dirty="0" smtClean="0">
                <a:latin typeface="Arial" charset="0"/>
              </a:rPr>
              <a:t>rocess</a:t>
            </a:r>
            <a:endParaRPr lang="en-US" altLang="en-US" sz="2800" dirty="0"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Business process : tasks, rules, behaviors that been developed to produce business results.</a:t>
            </a:r>
          </a:p>
          <a:p>
            <a:pPr eaLnBrk="1" fontAlgn="auto" hangingPunct="1">
              <a:spcAft>
                <a:spcPts val="0"/>
              </a:spcAft>
              <a:buFont typeface="Arial" pitchFamily="34" charset="0"/>
              <a:buChar char="•"/>
              <a:defRPr/>
            </a:pPr>
            <a:r>
              <a:rPr lang="en-US" dirty="0" smtClean="0"/>
              <a:t>Example :</a:t>
            </a:r>
          </a:p>
          <a:p>
            <a:pPr lvl="1" eaLnBrk="1" fontAlgn="auto" hangingPunct="1">
              <a:spcAft>
                <a:spcPts val="0"/>
              </a:spcAft>
              <a:buFont typeface="Arial" pitchFamily="34" charset="0"/>
              <a:buChar char="–"/>
              <a:defRPr/>
            </a:pPr>
            <a:r>
              <a:rPr lang="en-US" dirty="0" smtClean="0"/>
              <a:t>Developing new product</a:t>
            </a:r>
          </a:p>
          <a:p>
            <a:pPr lvl="1" eaLnBrk="1" fontAlgn="auto" hangingPunct="1">
              <a:spcAft>
                <a:spcPts val="0"/>
              </a:spcAft>
              <a:buFont typeface="Arial" pitchFamily="34" charset="0"/>
              <a:buChar char="–"/>
              <a:defRPr/>
            </a:pPr>
            <a:r>
              <a:rPr lang="en-US" dirty="0" smtClean="0"/>
              <a:t>Creating market plan </a:t>
            </a:r>
          </a:p>
          <a:p>
            <a:pPr lvl="1" eaLnBrk="1" fontAlgn="auto" hangingPunct="1">
              <a:spcAft>
                <a:spcPts val="0"/>
              </a:spcAft>
              <a:buFont typeface="Arial" pitchFamily="34" charset="0"/>
              <a:buChar char="–"/>
              <a:defRPr/>
            </a:pPr>
            <a:r>
              <a:rPr lang="en-US" dirty="0" smtClean="0"/>
              <a:t>Hiring an employee </a:t>
            </a:r>
          </a:p>
          <a:p>
            <a:pPr marL="342900" lvl="1" indent="-342900" eaLnBrk="1" fontAlgn="auto" hangingPunct="1">
              <a:spcAft>
                <a:spcPts val="0"/>
              </a:spcAft>
              <a:buFontTx/>
              <a:buChar char="•"/>
              <a:defRPr/>
            </a:pPr>
            <a:r>
              <a:rPr lang="en-US" dirty="0" smtClean="0"/>
              <a:t>Considered source of competitive strength</a:t>
            </a:r>
          </a:p>
          <a:p>
            <a:pPr marL="342900" lvl="1" indent="-342900" eaLnBrk="1" fontAlgn="auto" hangingPunct="1">
              <a:spcAft>
                <a:spcPts val="0"/>
              </a:spcAft>
              <a:buFontTx/>
              <a:buChar char="•"/>
              <a:defRPr/>
            </a:pPr>
            <a:r>
              <a:rPr lang="en-US" dirty="0" smtClean="0"/>
              <a:t>IS automate many business process  </a:t>
            </a:r>
          </a:p>
          <a:p>
            <a:pPr lvl="1" eaLnBrk="1" fontAlgn="auto" hangingPunct="1">
              <a:spcAft>
                <a:spcPts val="0"/>
              </a:spcAft>
              <a:buFontTx/>
              <a:buNone/>
              <a:defRPr/>
            </a:pPr>
            <a:endParaRPr lang="en-US" dirty="0" smtClean="0"/>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7739546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1219200" y="228600"/>
            <a:ext cx="8305800" cy="4200525"/>
          </a:xfrm>
          <a:noFill/>
        </p:spPr>
        <p:txBody>
          <a:bodyPr lIns="90488" tIns="44450" rIns="90488" bIns="44450">
            <a:noAutofit/>
          </a:bodyPr>
          <a:lstStyle/>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Nama : </a:t>
            </a:r>
            <a:r>
              <a:rPr lang="en-US" sz="2000" dirty="0" smtClean="0">
                <a:latin typeface="Arial" panose="020B0604020202020204" pitchFamily="34" charset="0"/>
                <a:cs typeface="Arial" panose="020B0604020202020204" pitchFamily="34" charset="0"/>
              </a:rPr>
              <a:t>Dr. </a:t>
            </a:r>
            <a:r>
              <a:rPr lang="id-ID" sz="2000" dirty="0" smtClean="0">
                <a:latin typeface="Arial" panose="020B0604020202020204" pitchFamily="34" charset="0"/>
                <a:cs typeface="Arial" panose="020B0604020202020204" pitchFamily="34" charset="0"/>
              </a:rPr>
              <a:t>Rhian Indradewa</a:t>
            </a:r>
            <a:r>
              <a:rPr lang="en-US" sz="2000" dirty="0" smtClean="0">
                <a:latin typeface="Arial" panose="020B0604020202020204" pitchFamily="34" charset="0"/>
                <a:cs typeface="Arial" panose="020B0604020202020204" pitchFamily="34" charset="0"/>
              </a:rPr>
              <a:t>, ST. MSM</a:t>
            </a:r>
            <a:r>
              <a:rPr lang="id-ID" sz="2000" dirty="0" smtClean="0">
                <a:latin typeface="Arial" panose="020B0604020202020204" pitchFamily="34" charset="0"/>
                <a:cs typeface="Arial" panose="020B0604020202020204" pitchFamily="34" charset="0"/>
              </a:rPr>
              <a:t> </a:t>
            </a: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TTL : Jakarta, Desember 78</a:t>
            </a: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PENDIDIKAN :</a:t>
            </a:r>
          </a:p>
          <a:p>
            <a:pPr eaLnBrk="1" hangingPunct="1">
              <a:lnSpc>
                <a:spcPct val="90000"/>
              </a:lnSpc>
              <a:spcBef>
                <a:spcPct val="60000"/>
              </a:spcBef>
            </a:pPr>
            <a:r>
              <a:rPr lang="id-ID" sz="2000" dirty="0" smtClean="0">
                <a:latin typeface="Arial" panose="020B0604020202020204" pitchFamily="34" charset="0"/>
                <a:cs typeface="Arial" panose="020B0604020202020204" pitchFamily="34" charset="0"/>
              </a:rPr>
              <a:t>1997 – 2001 : Fakultas Teknik UI</a:t>
            </a:r>
            <a:r>
              <a:rPr lang="en-US" sz="2000" dirty="0" smtClean="0">
                <a:latin typeface="Arial" panose="020B0604020202020204" pitchFamily="34" charset="0"/>
                <a:cs typeface="Arial" panose="020B0604020202020204" pitchFamily="34" charset="0"/>
              </a:rPr>
              <a:t> (S1)</a:t>
            </a:r>
            <a:endParaRPr lang="id-ID" sz="2000" dirty="0" smtClean="0">
              <a:latin typeface="Arial" panose="020B0604020202020204" pitchFamily="34" charset="0"/>
              <a:cs typeface="Arial" panose="020B0604020202020204" pitchFamily="34" charset="0"/>
            </a:endParaRPr>
          </a:p>
          <a:p>
            <a:pPr eaLnBrk="1" hangingPunct="1">
              <a:lnSpc>
                <a:spcPct val="90000"/>
              </a:lnSpc>
              <a:spcBef>
                <a:spcPct val="60000"/>
              </a:spcBef>
            </a:pPr>
            <a:r>
              <a:rPr lang="id-ID" sz="2000" dirty="0" smtClean="0">
                <a:latin typeface="Arial" panose="020B0604020202020204" pitchFamily="34" charset="0"/>
                <a:cs typeface="Arial" panose="020B0604020202020204" pitchFamily="34" charset="0"/>
              </a:rPr>
              <a:t>2003 – 2005 : Fakultas Ekonomi UI</a:t>
            </a:r>
            <a:r>
              <a:rPr lang="en-US" sz="2000" dirty="0" smtClean="0">
                <a:latin typeface="Arial" panose="020B0604020202020204" pitchFamily="34" charset="0"/>
                <a:cs typeface="Arial" panose="020B0604020202020204" pitchFamily="34" charset="0"/>
              </a:rPr>
              <a:t> (S2)</a:t>
            </a:r>
          </a:p>
          <a:p>
            <a:pPr eaLnBrk="1" hangingPunct="1">
              <a:lnSpc>
                <a:spcPct val="90000"/>
              </a:lnSpc>
              <a:spcBef>
                <a:spcPct val="60000"/>
              </a:spcBef>
            </a:pPr>
            <a:r>
              <a:rPr lang="en-US" sz="2000" dirty="0" smtClean="0">
                <a:latin typeface="Arial" panose="020B0604020202020204" pitchFamily="34" charset="0"/>
                <a:cs typeface="Arial" panose="020B0604020202020204" pitchFamily="34" charset="0"/>
              </a:rPr>
              <a:t>2013 – 2016 : School of Business and Management ITB (S3)</a:t>
            </a:r>
            <a:endParaRPr lang="id-ID" sz="2000" dirty="0" smtClean="0">
              <a:latin typeface="Arial" panose="020B0604020202020204" pitchFamily="34" charset="0"/>
              <a:cs typeface="Arial" panose="020B0604020202020204" pitchFamily="34" charset="0"/>
            </a:endParaRP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PEKERJAAN :</a:t>
            </a:r>
          </a:p>
          <a:p>
            <a:pPr eaLnBrk="1" hangingPunct="1">
              <a:lnSpc>
                <a:spcPct val="90000"/>
              </a:lnSpc>
              <a:spcBef>
                <a:spcPct val="60000"/>
              </a:spcBef>
            </a:pPr>
            <a:r>
              <a:rPr lang="id-ID" sz="2000" dirty="0" smtClean="0">
                <a:latin typeface="Arial" panose="020B0604020202020204" pitchFamily="34" charset="0"/>
                <a:cs typeface="Arial" panose="020B0604020202020204" pitchFamily="34" charset="0"/>
              </a:rPr>
              <a:t>2002 – 2007 : BAKRIE GROUP COMPANY</a:t>
            </a:r>
          </a:p>
          <a:p>
            <a:pPr eaLnBrk="1" hangingPunct="1">
              <a:lnSpc>
                <a:spcPct val="90000"/>
              </a:lnSpc>
              <a:spcBef>
                <a:spcPct val="60000"/>
              </a:spcBef>
            </a:pPr>
            <a:r>
              <a:rPr lang="id-ID" sz="2000" dirty="0" smtClean="0">
                <a:latin typeface="Arial" panose="020B0604020202020204" pitchFamily="34" charset="0"/>
                <a:cs typeface="Arial" panose="020B0604020202020204" pitchFamily="34" charset="0"/>
              </a:rPr>
              <a:t>2007 – 2009 : PETRONAS INDONESIA</a:t>
            </a:r>
          </a:p>
          <a:p>
            <a:pPr eaLnBrk="1" hangingPunct="1">
              <a:lnSpc>
                <a:spcPct val="90000"/>
              </a:lnSpc>
              <a:spcBef>
                <a:spcPct val="60000"/>
              </a:spcBef>
            </a:pPr>
            <a:r>
              <a:rPr lang="id-ID" sz="2000" dirty="0" smtClean="0">
                <a:latin typeface="Arial" panose="020B0604020202020204" pitchFamily="34" charset="0"/>
                <a:cs typeface="Arial" panose="020B0604020202020204" pitchFamily="34" charset="0"/>
              </a:rPr>
              <a:t>2009 – Sekarang : PT. PERTAMINA (Persero)</a:t>
            </a: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HP : </a:t>
            </a:r>
            <a:r>
              <a:rPr lang="en-US" sz="2000" dirty="0" smtClean="0">
                <a:latin typeface="Arial" panose="020B0604020202020204" pitchFamily="34" charset="0"/>
                <a:cs typeface="Arial" panose="020B0604020202020204" pitchFamily="34" charset="0"/>
              </a:rPr>
              <a:t>08121094095 </a:t>
            </a: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rPr>
              <a:t>Email : </a:t>
            </a:r>
            <a:endParaRPr lang="en-US" sz="2000" dirty="0" smtClean="0">
              <a:latin typeface="Arial" panose="020B0604020202020204" pitchFamily="34" charset="0"/>
              <a:cs typeface="Arial" panose="020B0604020202020204" pitchFamily="34" charset="0"/>
            </a:endParaRPr>
          </a:p>
          <a:p>
            <a:pPr eaLnBrk="1" hangingPunct="1">
              <a:lnSpc>
                <a:spcPct val="90000"/>
              </a:lnSpc>
              <a:spcBef>
                <a:spcPct val="60000"/>
              </a:spcBef>
              <a:buFont typeface="Wingdings" pitchFamily="2" charset="2"/>
              <a:buNone/>
            </a:pPr>
            <a:r>
              <a:rPr lang="id-ID" sz="2000" dirty="0" smtClean="0">
                <a:latin typeface="Arial" panose="020B0604020202020204" pitchFamily="34" charset="0"/>
                <a:cs typeface="Arial" panose="020B0604020202020204" pitchFamily="34" charset="0"/>
                <a:hlinkClick r:id="rId3"/>
              </a:rPr>
              <a:t>rhian.indradewa@pertamina.co</a:t>
            </a:r>
            <a:r>
              <a:rPr lang="en-US" sz="2000" dirty="0" smtClean="0">
                <a:latin typeface="Arial" panose="020B0604020202020204" pitchFamily="34" charset="0"/>
                <a:cs typeface="Arial" panose="020B0604020202020204" pitchFamily="34" charset="0"/>
                <a:hlinkClick r:id="rId3"/>
              </a:rPr>
              <a:t>m</a:t>
            </a:r>
            <a:endParaRPr lang="en-US" sz="2000" dirty="0" smtClean="0">
              <a:latin typeface="Arial" panose="020B0604020202020204" pitchFamily="34" charset="0"/>
              <a:cs typeface="Arial" panose="020B0604020202020204" pitchFamily="34" charset="0"/>
            </a:endParaRPr>
          </a:p>
          <a:p>
            <a:pPr eaLnBrk="1" hangingPunct="1">
              <a:lnSpc>
                <a:spcPct val="90000"/>
              </a:lnSpc>
              <a:spcBef>
                <a:spcPct val="60000"/>
              </a:spcBef>
              <a:buFont typeface="Wingdings" pitchFamily="2" charset="2"/>
              <a:buNone/>
            </a:pPr>
            <a:r>
              <a:rPr lang="en-US" sz="2000" dirty="0" smtClean="0">
                <a:latin typeface="Arial" panose="020B0604020202020204" pitchFamily="34" charset="0"/>
                <a:cs typeface="Arial" panose="020B0604020202020204" pitchFamily="34" charset="0"/>
                <a:hlinkClick r:id="rId4"/>
              </a:rPr>
              <a:t>rhian.indradewa@sbm-itb.ac.id</a:t>
            </a:r>
            <a:endParaRPr lang="en-US" sz="2000" dirty="0" smtClean="0">
              <a:latin typeface="Arial" panose="020B0604020202020204" pitchFamily="34" charset="0"/>
              <a:cs typeface="Arial" panose="020B0604020202020204" pitchFamily="34" charset="0"/>
            </a:endParaRPr>
          </a:p>
          <a:p>
            <a:pPr eaLnBrk="1" hangingPunct="1">
              <a:lnSpc>
                <a:spcPct val="90000"/>
              </a:lnSpc>
              <a:spcBef>
                <a:spcPct val="60000"/>
              </a:spcBef>
              <a:buFont typeface="Wingdings" pitchFamily="2" charset="2"/>
              <a:buNone/>
            </a:pPr>
            <a:endParaRPr lang="id-ID" sz="20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39718763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85800" y="3048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800" b="1" cap="all" dirty="0" smtClean="0">
                <a:solidFill>
                  <a:srgbClr val="FF0000"/>
                </a:solidFill>
                <a:latin typeface="Arial" charset="0"/>
                <a:cs typeface="Times New Roman" pitchFamily="18" charset="0"/>
              </a:rPr>
              <a:t>Strategic Business Objectives of IS</a:t>
            </a:r>
            <a:endParaRPr lang="en-US" altLang="en-US" sz="2800" b="1" cap="all" dirty="0">
              <a:solidFill>
                <a:srgbClr val="FF0000"/>
              </a:solidFill>
              <a:latin typeface="Arial" charset="0"/>
              <a:cs typeface="Times New Roman" pitchFamily="18" charset="0"/>
            </a:endParaRPr>
          </a:p>
        </p:txBody>
      </p:sp>
      <p:pic>
        <p:nvPicPr>
          <p:cNvPr id="28677" name="Picture 5" descr="Fig-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082800"/>
            <a:ext cx="56149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152400" y="5074384"/>
            <a:ext cx="8839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en-US" altLang="en-US" sz="2000" dirty="0">
                <a:latin typeface="Arial" charset="0"/>
              </a:rPr>
              <a:t>There is a growing interdependence between a firm’s information systems and its business capabilities. Changes in strategy, rules, and business processes increasingly require changes in hardware, software, databases, and telecommunications. Often, what the organization would like to do depends on what its systems will permit it to do.</a:t>
            </a:r>
          </a:p>
        </p:txBody>
      </p:sp>
      <p:sp>
        <p:nvSpPr>
          <p:cNvPr id="2" name="Slide Number Placeholder 1"/>
          <p:cNvSpPr>
            <a:spLocks noGrp="1"/>
          </p:cNvSpPr>
          <p:nvPr>
            <p:ph type="sldNum" sz="quarter" idx="12"/>
          </p:nvPr>
        </p:nvSpPr>
        <p:spPr/>
        <p:txBody>
          <a:bodyPr/>
          <a:lstStyle/>
          <a:p>
            <a:fld id="{B2E69481-C428-4771-9FA9-CCBED72DD0C4}" type="slidenum">
              <a:rPr lang="en-US" smtClean="0"/>
              <a:t>20</a:t>
            </a:fld>
            <a:endParaRPr lang="en-US"/>
          </a:p>
        </p:txBody>
      </p:sp>
      <p:sp>
        <p:nvSpPr>
          <p:cNvPr id="7" name="Text Box 6"/>
          <p:cNvSpPr txBox="1">
            <a:spLocks noChangeArrowheads="1"/>
          </p:cNvSpPr>
          <p:nvPr/>
        </p:nvSpPr>
        <p:spPr bwMode="auto">
          <a:xfrm>
            <a:off x="228600" y="1066800"/>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en-US" altLang="en-US" sz="2000" dirty="0" smtClean="0">
                <a:latin typeface="Arial" charset="0"/>
              </a:rPr>
              <a:t>What make information systems so essential today? why are business investing so much in information systems and technologies?  </a:t>
            </a:r>
            <a:endParaRPr lang="en-US" altLang="en-US" sz="2000" dirty="0">
              <a:latin typeface="Arial" charset="0"/>
            </a:endParaRPr>
          </a:p>
        </p:txBody>
      </p:sp>
    </p:spTree>
    <p:extLst>
      <p:ext uri="{BB962C8B-B14F-4D97-AF65-F5344CB8AC3E}">
        <p14:creationId xmlns:p14="http://schemas.microsoft.com/office/powerpoint/2010/main" val="13136254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609600"/>
            <a:ext cx="8229600" cy="4373563"/>
          </a:xfrm>
        </p:spPr>
        <p:txBody>
          <a:bodyPr>
            <a:normAutofit fontScale="92500" lnSpcReduction="10000"/>
          </a:bodyPr>
          <a:lstStyle/>
          <a:p>
            <a:pPr marL="0" indent="0" algn="just" eaLnBrk="1" hangingPunct="1">
              <a:lnSpc>
                <a:spcPct val="80000"/>
              </a:lnSpc>
              <a:buNone/>
            </a:pPr>
            <a:r>
              <a:rPr lang="en-US" altLang="en-US" sz="2400" b="1" dirty="0" smtClean="0">
                <a:latin typeface="Arial" charset="0"/>
              </a:rPr>
              <a:t>Business firms invest heavily in information systems to achieve six strategic business objectives:</a:t>
            </a:r>
          </a:p>
          <a:p>
            <a:pPr marL="609600" indent="-609600" eaLnBrk="1" hangingPunct="1">
              <a:lnSpc>
                <a:spcPct val="150000"/>
              </a:lnSpc>
              <a:buFontTx/>
              <a:buAutoNum type="arabicPeriod"/>
            </a:pPr>
            <a:endParaRPr lang="en-US" altLang="en-US" sz="2400" b="1" dirty="0" smtClean="0">
              <a:latin typeface="Arial" charset="0"/>
            </a:endParaRPr>
          </a:p>
          <a:p>
            <a:pPr marL="971550" lvl="1" indent="-514350" eaLnBrk="1" hangingPunct="1">
              <a:lnSpc>
                <a:spcPct val="150000"/>
              </a:lnSpc>
              <a:buFont typeface="+mj-lt"/>
              <a:buAutoNum type="arabicParenR"/>
            </a:pPr>
            <a:r>
              <a:rPr lang="en-US" altLang="en-US" sz="2400" dirty="0" smtClean="0">
                <a:latin typeface="Arial" charset="0"/>
              </a:rPr>
              <a:t>Operational excellence</a:t>
            </a:r>
          </a:p>
          <a:p>
            <a:pPr marL="971550" lvl="1" indent="-514350" eaLnBrk="1" hangingPunct="1">
              <a:lnSpc>
                <a:spcPct val="150000"/>
              </a:lnSpc>
              <a:buFont typeface="+mj-lt"/>
              <a:buAutoNum type="arabicParenR"/>
            </a:pPr>
            <a:r>
              <a:rPr lang="en-US" altLang="en-US" sz="2400" dirty="0" smtClean="0">
                <a:latin typeface="Arial" charset="0"/>
              </a:rPr>
              <a:t>New products, services, and business models</a:t>
            </a:r>
          </a:p>
          <a:p>
            <a:pPr marL="971550" lvl="1" indent="-514350" eaLnBrk="1" hangingPunct="1">
              <a:lnSpc>
                <a:spcPct val="150000"/>
              </a:lnSpc>
              <a:buFont typeface="+mj-lt"/>
              <a:buAutoNum type="arabicParenR"/>
            </a:pPr>
            <a:r>
              <a:rPr lang="en-US" altLang="en-US" sz="2400" dirty="0" smtClean="0">
                <a:latin typeface="Arial" charset="0"/>
              </a:rPr>
              <a:t>Customer and supplier intimacy</a:t>
            </a:r>
          </a:p>
          <a:p>
            <a:pPr marL="971550" lvl="1" indent="-514350" eaLnBrk="1" hangingPunct="1">
              <a:lnSpc>
                <a:spcPct val="150000"/>
              </a:lnSpc>
              <a:buFont typeface="+mj-lt"/>
              <a:buAutoNum type="arabicParenR"/>
            </a:pPr>
            <a:r>
              <a:rPr lang="en-US" altLang="en-US" sz="2400" dirty="0" smtClean="0">
                <a:latin typeface="Arial" charset="0"/>
              </a:rPr>
              <a:t>Improved decision making</a:t>
            </a:r>
          </a:p>
          <a:p>
            <a:pPr marL="971550" lvl="1" indent="-514350" eaLnBrk="1" hangingPunct="1">
              <a:lnSpc>
                <a:spcPct val="150000"/>
              </a:lnSpc>
              <a:buFont typeface="+mj-lt"/>
              <a:buAutoNum type="arabicParenR"/>
            </a:pPr>
            <a:r>
              <a:rPr lang="en-US" altLang="en-US" sz="2400" dirty="0" smtClean="0">
                <a:latin typeface="Arial" charset="0"/>
              </a:rPr>
              <a:t>Competitive advantage</a:t>
            </a:r>
          </a:p>
          <a:p>
            <a:pPr marL="971550" lvl="1" indent="-514350" eaLnBrk="1" hangingPunct="1">
              <a:lnSpc>
                <a:spcPct val="150000"/>
              </a:lnSpc>
              <a:buFont typeface="+mj-lt"/>
              <a:buAutoNum type="arabicParenR"/>
            </a:pPr>
            <a:r>
              <a:rPr lang="en-US" altLang="en-US" sz="2400" dirty="0" smtClean="0">
                <a:latin typeface="Arial" charset="0"/>
              </a:rPr>
              <a:t>Survival</a:t>
            </a:r>
          </a:p>
        </p:txBody>
      </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49747088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7200" y="685800"/>
            <a:ext cx="8229600" cy="4221163"/>
          </a:xfrm>
        </p:spPr>
        <p:txBody>
          <a:bodyPr rtlCol="0">
            <a:normAutofit fontScale="92500"/>
          </a:bodyPr>
          <a:lstStyle/>
          <a:p>
            <a:pPr marL="514350" indent="-514350" eaLnBrk="1" fontAlgn="auto" hangingPunct="1">
              <a:lnSpc>
                <a:spcPct val="90000"/>
              </a:lnSpc>
              <a:spcAft>
                <a:spcPts val="0"/>
              </a:spcAft>
              <a:buFont typeface="+mj-lt"/>
              <a:buAutoNum type="arabicParenR"/>
              <a:defRPr/>
            </a:pPr>
            <a:r>
              <a:rPr lang="en-US" b="1" dirty="0" smtClean="0">
                <a:latin typeface="Arial" charset="0"/>
              </a:rPr>
              <a:t>Operational </a:t>
            </a:r>
            <a:r>
              <a:rPr lang="en-US" b="1" dirty="0">
                <a:latin typeface="Arial" charset="0"/>
              </a:rPr>
              <a:t>E</a:t>
            </a:r>
            <a:r>
              <a:rPr lang="en-US" b="1" dirty="0" smtClean="0">
                <a:latin typeface="Arial" charset="0"/>
              </a:rPr>
              <a:t>xcellence</a:t>
            </a:r>
          </a:p>
          <a:p>
            <a:pPr marL="0" indent="0" eaLnBrk="1" fontAlgn="auto" hangingPunct="1">
              <a:lnSpc>
                <a:spcPct val="90000"/>
              </a:lnSpc>
              <a:spcAft>
                <a:spcPts val="0"/>
              </a:spcAft>
              <a:buNone/>
              <a:defRPr/>
            </a:pPr>
            <a:endParaRPr lang="en-US" sz="2800" dirty="0" smtClean="0">
              <a:latin typeface="Arial" charset="0"/>
            </a:endParaRPr>
          </a:p>
          <a:p>
            <a:pPr lvl="1" eaLnBrk="1" fontAlgn="auto" hangingPunct="1">
              <a:lnSpc>
                <a:spcPct val="90000"/>
              </a:lnSpc>
              <a:spcAft>
                <a:spcPts val="0"/>
              </a:spcAft>
              <a:buFont typeface="Arial" panose="020B0604020202020204" pitchFamily="34" charset="0"/>
              <a:buChar char="•"/>
              <a:defRPr/>
            </a:pPr>
            <a:r>
              <a:rPr lang="en-US" dirty="0" smtClean="0">
                <a:latin typeface="Arial" charset="0"/>
              </a:rPr>
              <a:t>Improvement of efficiency of operation to attain higher profitability</a:t>
            </a:r>
          </a:p>
          <a:p>
            <a:pPr lvl="1" eaLnBrk="1" fontAlgn="auto" hangingPunct="1">
              <a:lnSpc>
                <a:spcPct val="90000"/>
              </a:lnSpc>
              <a:spcAft>
                <a:spcPts val="0"/>
              </a:spcAft>
              <a:buFont typeface="Arial" panose="020B0604020202020204" pitchFamily="34" charset="0"/>
              <a:buChar char="•"/>
              <a:defRPr/>
            </a:pPr>
            <a:r>
              <a:rPr lang="en-US" dirty="0" smtClean="0">
                <a:latin typeface="Arial" charset="0"/>
              </a:rPr>
              <a:t>Information technology tool to achieving greater efficiency and productivity</a:t>
            </a:r>
          </a:p>
          <a:p>
            <a:pPr lvl="1" eaLnBrk="1" fontAlgn="auto" hangingPunct="1">
              <a:lnSpc>
                <a:spcPct val="90000"/>
              </a:lnSpc>
              <a:spcAft>
                <a:spcPts val="0"/>
              </a:spcAft>
              <a:buFont typeface="Arial" panose="020B0604020202020204" pitchFamily="34" charset="0"/>
              <a:buChar char="•"/>
              <a:defRPr/>
            </a:pPr>
            <a:r>
              <a:rPr lang="en-US" dirty="0" smtClean="0">
                <a:latin typeface="Arial" charset="0"/>
              </a:rPr>
              <a:t>Practice business and management behavior based on IT. </a:t>
            </a:r>
          </a:p>
          <a:p>
            <a:pPr lvl="1" eaLnBrk="1" fontAlgn="auto" hangingPunct="1">
              <a:lnSpc>
                <a:spcPct val="90000"/>
              </a:lnSpc>
              <a:spcAft>
                <a:spcPts val="0"/>
              </a:spcAft>
              <a:buFont typeface="Arial" panose="020B0604020202020204" pitchFamily="34" charset="0"/>
              <a:buChar char="•"/>
              <a:defRPr/>
            </a:pPr>
            <a:r>
              <a:rPr lang="en-US" dirty="0" smtClean="0">
                <a:latin typeface="Arial" charset="0"/>
              </a:rPr>
              <a:t>E.g. Wal-Mart’s </a:t>
            </a:r>
            <a:r>
              <a:rPr lang="en-US" dirty="0" err="1" smtClean="0">
                <a:latin typeface="Arial" charset="0"/>
              </a:rPr>
              <a:t>RetailLink</a:t>
            </a:r>
            <a:r>
              <a:rPr lang="en-US" dirty="0" smtClean="0">
                <a:latin typeface="Arial" charset="0"/>
              </a:rPr>
              <a:t> </a:t>
            </a:r>
            <a:r>
              <a:rPr lang="en-US" b="1" i="1" dirty="0" smtClean="0">
                <a:latin typeface="Arial" charset="0"/>
              </a:rPr>
              <a:t>system</a:t>
            </a:r>
            <a:r>
              <a:rPr lang="en-US" dirty="0" smtClean="0">
                <a:latin typeface="Arial" charset="0"/>
              </a:rPr>
              <a:t> links suppliers to stores for </a:t>
            </a:r>
            <a:r>
              <a:rPr lang="en-US" u="sng" dirty="0" smtClean="0">
                <a:latin typeface="Arial" charset="0"/>
              </a:rPr>
              <a:t>superior replenishment system</a:t>
            </a:r>
          </a:p>
        </p:txBody>
      </p:sp>
      <p:sp>
        <p:nvSpPr>
          <p:cNvPr id="2" name="Slide Number Placeholder 1"/>
          <p:cNvSpPr>
            <a:spLocks noGrp="1"/>
          </p:cNvSpPr>
          <p:nvPr>
            <p:ph type="sldNum" sz="quarter" idx="12"/>
          </p:nvPr>
        </p:nvSpPr>
        <p:spPr/>
        <p:txBody>
          <a:bodyPr/>
          <a:lstStyle/>
          <a:p>
            <a:fld id="{B2E69481-C428-4771-9FA9-CCBED72DD0C4}" type="slidenum">
              <a:rPr lang="en-US" smtClean="0"/>
              <a:t>22</a:t>
            </a:fld>
            <a:endParaRPr lang="en-US"/>
          </a:p>
        </p:txBody>
      </p:sp>
    </p:spTree>
    <p:extLst>
      <p:ext uri="{BB962C8B-B14F-4D97-AF65-F5344CB8AC3E}">
        <p14:creationId xmlns:p14="http://schemas.microsoft.com/office/powerpoint/2010/main" val="6261568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152400" y="838200"/>
            <a:ext cx="8991600" cy="4221163"/>
          </a:xfrm>
        </p:spPr>
        <p:txBody>
          <a:bodyPr>
            <a:normAutofit/>
          </a:bodyPr>
          <a:lstStyle/>
          <a:p>
            <a:pPr marL="0" indent="0" eaLnBrk="1" hangingPunct="1">
              <a:lnSpc>
                <a:spcPct val="90000"/>
              </a:lnSpc>
              <a:buNone/>
            </a:pPr>
            <a:r>
              <a:rPr lang="en-US" altLang="en-US" sz="2800" b="1" dirty="0" smtClean="0">
                <a:latin typeface="Arial" charset="0"/>
              </a:rPr>
              <a:t>2)  New </a:t>
            </a:r>
            <a:r>
              <a:rPr lang="en-US" altLang="en-US" sz="2800" b="1" dirty="0">
                <a:latin typeface="Arial" charset="0"/>
              </a:rPr>
              <a:t>P</a:t>
            </a:r>
            <a:r>
              <a:rPr lang="en-US" altLang="en-US" sz="2800" b="1" dirty="0" smtClean="0">
                <a:latin typeface="Arial" charset="0"/>
              </a:rPr>
              <a:t>roducts, Services, and Business </a:t>
            </a:r>
            <a:r>
              <a:rPr lang="en-US" altLang="en-US" sz="2800" b="1" dirty="0">
                <a:latin typeface="Arial" charset="0"/>
              </a:rPr>
              <a:t>M</a:t>
            </a:r>
            <a:r>
              <a:rPr lang="en-US" altLang="en-US" sz="2800" b="1" dirty="0" smtClean="0">
                <a:latin typeface="Arial" charset="0"/>
              </a:rPr>
              <a:t>odels</a:t>
            </a:r>
          </a:p>
          <a:p>
            <a:pPr lvl="1" eaLnBrk="1" hangingPunct="1">
              <a:lnSpc>
                <a:spcPct val="90000"/>
              </a:lnSpc>
            </a:pPr>
            <a:endParaRPr lang="en-US" altLang="en-US" dirty="0" smtClean="0">
              <a:latin typeface="Arial" charset="0"/>
            </a:endParaRPr>
          </a:p>
          <a:p>
            <a:pPr lvl="1" eaLnBrk="1" hangingPunct="1">
              <a:lnSpc>
                <a:spcPct val="90000"/>
              </a:lnSpc>
              <a:buFont typeface="Arial" panose="020B0604020202020204" pitchFamily="34" charset="0"/>
              <a:buChar char="•"/>
            </a:pPr>
            <a:r>
              <a:rPr lang="en-US" altLang="en-US" dirty="0" smtClean="0">
                <a:latin typeface="Arial" charset="0"/>
              </a:rPr>
              <a:t>Business model: describes how company produces, delivers, and sells product or service to create wealth</a:t>
            </a:r>
          </a:p>
          <a:p>
            <a:pPr lvl="1" eaLnBrk="1" hangingPunct="1">
              <a:lnSpc>
                <a:spcPct val="90000"/>
              </a:lnSpc>
              <a:buFont typeface="Arial" panose="020B0604020202020204" pitchFamily="34" charset="0"/>
              <a:buChar char="•"/>
            </a:pPr>
            <a:r>
              <a:rPr lang="en-US" altLang="en-US" dirty="0" smtClean="0">
                <a:latin typeface="Arial" charset="0"/>
              </a:rPr>
              <a:t>Information systems and technology a major enabling tool for new products, services, business models</a:t>
            </a:r>
          </a:p>
          <a:p>
            <a:pPr lvl="2" eaLnBrk="1" hangingPunct="1">
              <a:lnSpc>
                <a:spcPct val="90000"/>
              </a:lnSpc>
            </a:pPr>
            <a:r>
              <a:rPr lang="en-US" altLang="en-US" dirty="0" smtClean="0">
                <a:latin typeface="Arial" charset="0"/>
              </a:rPr>
              <a:t>E.g. Apple’s iPod, iTunes and Netflix’s Internet-based DVD rentals</a:t>
            </a:r>
          </a:p>
        </p:txBody>
      </p:sp>
      <p:sp>
        <p:nvSpPr>
          <p:cNvPr id="2" name="Slide Number Placeholder 1"/>
          <p:cNvSpPr>
            <a:spLocks noGrp="1"/>
          </p:cNvSpPr>
          <p:nvPr>
            <p:ph type="sldNum" sz="quarter" idx="12"/>
          </p:nvPr>
        </p:nvSpPr>
        <p:spPr/>
        <p:txBody>
          <a:bodyPr/>
          <a:lstStyle/>
          <a:p>
            <a:fld id="{B2E69481-C428-4771-9FA9-CCBED72DD0C4}" type="slidenum">
              <a:rPr lang="en-US" smtClean="0"/>
              <a:t>23</a:t>
            </a:fld>
            <a:endParaRPr lang="en-US"/>
          </a:p>
        </p:txBody>
      </p:sp>
    </p:spTree>
    <p:extLst>
      <p:ext uri="{BB962C8B-B14F-4D97-AF65-F5344CB8AC3E}">
        <p14:creationId xmlns:p14="http://schemas.microsoft.com/office/powerpoint/2010/main" val="13730516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533400" y="533400"/>
            <a:ext cx="8229600" cy="4572000"/>
          </a:xfrm>
        </p:spPr>
        <p:txBody>
          <a:bodyPr>
            <a:normAutofit lnSpcReduction="10000"/>
          </a:bodyPr>
          <a:lstStyle/>
          <a:p>
            <a:pPr marL="0" indent="0" eaLnBrk="1" hangingPunct="1">
              <a:buNone/>
            </a:pPr>
            <a:r>
              <a:rPr lang="en-US" altLang="en-US" b="1" dirty="0" smtClean="0">
                <a:latin typeface="Arial" charset="0"/>
              </a:rPr>
              <a:t>3) Customer and Supplier Intimacy</a:t>
            </a:r>
          </a:p>
          <a:p>
            <a:pPr lvl="1" eaLnBrk="1" hangingPunct="1"/>
            <a:endParaRPr lang="en-US" altLang="en-US" dirty="0" smtClean="0">
              <a:latin typeface="Arial" charset="0"/>
            </a:endParaRPr>
          </a:p>
          <a:p>
            <a:pPr lvl="1" eaLnBrk="1" hangingPunct="1">
              <a:buFont typeface="Arial" panose="020B0604020202020204" pitchFamily="34" charset="0"/>
              <a:buChar char="•"/>
            </a:pPr>
            <a:r>
              <a:rPr lang="en-US" altLang="en-US" dirty="0" smtClean="0">
                <a:latin typeface="Arial" charset="0"/>
              </a:rPr>
              <a:t>Serving </a:t>
            </a:r>
            <a:r>
              <a:rPr lang="en-US" altLang="en-US" b="1" dirty="0" smtClean="0">
                <a:latin typeface="Arial" charset="0"/>
              </a:rPr>
              <a:t>customers</a:t>
            </a:r>
            <a:r>
              <a:rPr lang="en-US" altLang="en-US" dirty="0" smtClean="0">
                <a:latin typeface="Arial" charset="0"/>
              </a:rPr>
              <a:t> well leads to customers returning, which raises revenues and profits</a:t>
            </a:r>
          </a:p>
          <a:p>
            <a:pPr lvl="2" eaLnBrk="1" hangingPunct="1"/>
            <a:r>
              <a:rPr lang="en-US" altLang="en-US" dirty="0" smtClean="0">
                <a:latin typeface="Arial" charset="0"/>
              </a:rPr>
              <a:t>E.g. High-end hotels that use computers to track customer preferences and use to monitor and customize environment</a:t>
            </a:r>
          </a:p>
          <a:p>
            <a:pPr lvl="1" eaLnBrk="1" hangingPunct="1">
              <a:buFont typeface="Arial" panose="020B0604020202020204" pitchFamily="34" charset="0"/>
              <a:buChar char="•"/>
            </a:pPr>
            <a:r>
              <a:rPr lang="en-US" altLang="en-US" dirty="0" smtClean="0">
                <a:latin typeface="Arial" charset="0"/>
              </a:rPr>
              <a:t>Intimacy with </a:t>
            </a:r>
            <a:r>
              <a:rPr lang="en-US" altLang="en-US" b="1" dirty="0" smtClean="0">
                <a:latin typeface="Arial" charset="0"/>
              </a:rPr>
              <a:t>suppliers</a:t>
            </a:r>
            <a:r>
              <a:rPr lang="en-US" altLang="en-US" dirty="0" smtClean="0">
                <a:latin typeface="Arial" charset="0"/>
              </a:rPr>
              <a:t> allows them to provide vital inputs, which lowers costs</a:t>
            </a:r>
          </a:p>
          <a:p>
            <a:pPr lvl="2" eaLnBrk="1" hangingPunct="1"/>
            <a:r>
              <a:rPr lang="en-US" altLang="en-US" dirty="0" smtClean="0">
                <a:latin typeface="Arial" charset="0"/>
              </a:rPr>
              <a:t>E.g. </a:t>
            </a:r>
            <a:r>
              <a:rPr lang="en-US" altLang="en-US" dirty="0" err="1" smtClean="0">
                <a:latin typeface="Arial" charset="0"/>
              </a:rPr>
              <a:t>J.C.Penney’s</a:t>
            </a:r>
            <a:r>
              <a:rPr lang="en-US" altLang="en-US" dirty="0" smtClean="0">
                <a:latin typeface="Arial" charset="0"/>
              </a:rPr>
              <a:t> information system which links sales records to contract manufacturer</a:t>
            </a:r>
          </a:p>
        </p:txBody>
      </p:sp>
      <p:sp>
        <p:nvSpPr>
          <p:cNvPr id="2" name="Slide Number Placeholder 1"/>
          <p:cNvSpPr>
            <a:spLocks noGrp="1"/>
          </p:cNvSpPr>
          <p:nvPr>
            <p:ph type="sldNum" sz="quarter" idx="12"/>
          </p:nvPr>
        </p:nvSpPr>
        <p:spPr/>
        <p:txBody>
          <a:bodyPr/>
          <a:lstStyle/>
          <a:p>
            <a:fld id="{B2E69481-C428-4771-9FA9-CCBED72DD0C4}" type="slidenum">
              <a:rPr lang="en-US" smtClean="0"/>
              <a:t>24</a:t>
            </a:fld>
            <a:endParaRPr lang="en-US"/>
          </a:p>
        </p:txBody>
      </p:sp>
    </p:spTree>
    <p:extLst>
      <p:ext uri="{BB962C8B-B14F-4D97-AF65-F5344CB8AC3E}">
        <p14:creationId xmlns:p14="http://schemas.microsoft.com/office/powerpoint/2010/main" val="19136046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533400" y="457200"/>
            <a:ext cx="8229600" cy="5715000"/>
          </a:xfrm>
        </p:spPr>
        <p:txBody>
          <a:bodyPr rtlCol="0">
            <a:normAutofit fontScale="47500" lnSpcReduction="20000"/>
          </a:bodyPr>
          <a:lstStyle/>
          <a:p>
            <a:pPr marL="0" indent="0" eaLnBrk="1" fontAlgn="auto" hangingPunct="1">
              <a:spcAft>
                <a:spcPts val="0"/>
              </a:spcAft>
              <a:buNone/>
              <a:defRPr/>
            </a:pPr>
            <a:r>
              <a:rPr lang="en-US" sz="5100" b="1" dirty="0" smtClean="0">
                <a:latin typeface="Arial" charset="0"/>
              </a:rPr>
              <a:t>4) Improved Decision-Making</a:t>
            </a:r>
          </a:p>
          <a:p>
            <a:pPr marL="0" indent="0" eaLnBrk="1" fontAlgn="auto" hangingPunct="1">
              <a:spcAft>
                <a:spcPts val="0"/>
              </a:spcAft>
              <a:buNone/>
              <a:defRPr/>
            </a:pPr>
            <a:endParaRPr lang="en-US" sz="2800" b="1" dirty="0" smtClean="0">
              <a:latin typeface="Arial" charset="0"/>
            </a:endParaRPr>
          </a:p>
          <a:p>
            <a:pPr lvl="1" eaLnBrk="1" fontAlgn="auto" hangingPunct="1">
              <a:spcAft>
                <a:spcPts val="0"/>
              </a:spcAft>
              <a:buFont typeface="Arial" pitchFamily="34" charset="0"/>
              <a:buChar char="–"/>
              <a:defRPr/>
            </a:pPr>
            <a:r>
              <a:rPr lang="en-US" sz="5100" dirty="0" smtClean="0">
                <a:latin typeface="Arial" charset="0"/>
              </a:rPr>
              <a:t>Without accurate information:</a:t>
            </a:r>
          </a:p>
          <a:p>
            <a:pPr lvl="2" eaLnBrk="1" fontAlgn="auto" hangingPunct="1">
              <a:spcAft>
                <a:spcPts val="0"/>
              </a:spcAft>
              <a:buFont typeface="Arial" pitchFamily="34" charset="0"/>
              <a:buChar char="•"/>
              <a:defRPr/>
            </a:pPr>
            <a:r>
              <a:rPr lang="en-US" sz="4200" dirty="0" smtClean="0">
                <a:latin typeface="Arial" charset="0"/>
              </a:rPr>
              <a:t>Managers must use forecasts, best guesses, luck</a:t>
            </a:r>
          </a:p>
          <a:p>
            <a:pPr lvl="2" eaLnBrk="1" fontAlgn="auto" hangingPunct="1">
              <a:spcAft>
                <a:spcPts val="0"/>
              </a:spcAft>
              <a:buFont typeface="Arial" pitchFamily="34" charset="0"/>
              <a:buChar char="•"/>
              <a:defRPr/>
            </a:pPr>
            <a:r>
              <a:rPr lang="en-US" sz="4200" dirty="0" smtClean="0">
                <a:latin typeface="Arial" charset="0"/>
              </a:rPr>
              <a:t>Leads to:</a:t>
            </a:r>
          </a:p>
          <a:p>
            <a:pPr lvl="3" eaLnBrk="1" fontAlgn="auto" hangingPunct="1">
              <a:spcAft>
                <a:spcPts val="0"/>
              </a:spcAft>
              <a:buFont typeface="Arial" pitchFamily="34" charset="0"/>
              <a:buChar char="–"/>
              <a:defRPr/>
            </a:pPr>
            <a:r>
              <a:rPr lang="en-US" sz="4200" dirty="0" smtClean="0">
                <a:latin typeface="Arial" charset="0"/>
              </a:rPr>
              <a:t>Overproduction, underproduction of goods and services</a:t>
            </a:r>
          </a:p>
          <a:p>
            <a:pPr lvl="3" eaLnBrk="1" fontAlgn="auto" hangingPunct="1">
              <a:spcAft>
                <a:spcPts val="0"/>
              </a:spcAft>
              <a:buFont typeface="Arial" pitchFamily="34" charset="0"/>
              <a:buChar char="–"/>
              <a:defRPr/>
            </a:pPr>
            <a:r>
              <a:rPr lang="en-US" sz="4200" dirty="0" smtClean="0">
                <a:latin typeface="Arial" charset="0"/>
              </a:rPr>
              <a:t>Misallocation of resources</a:t>
            </a:r>
          </a:p>
          <a:p>
            <a:pPr lvl="3" eaLnBrk="1" fontAlgn="auto" hangingPunct="1">
              <a:spcAft>
                <a:spcPts val="0"/>
              </a:spcAft>
              <a:buFont typeface="Arial" pitchFamily="34" charset="0"/>
              <a:buChar char="–"/>
              <a:defRPr/>
            </a:pPr>
            <a:r>
              <a:rPr lang="en-US" sz="4200" dirty="0" smtClean="0">
                <a:latin typeface="Arial" charset="0"/>
              </a:rPr>
              <a:t>Poor response times</a:t>
            </a:r>
          </a:p>
          <a:p>
            <a:pPr lvl="2" eaLnBrk="1" fontAlgn="auto" hangingPunct="1">
              <a:spcAft>
                <a:spcPts val="0"/>
              </a:spcAft>
              <a:buFont typeface="Arial" pitchFamily="34" charset="0"/>
              <a:buChar char="•"/>
              <a:defRPr/>
            </a:pPr>
            <a:r>
              <a:rPr lang="en-US" sz="4200" dirty="0" smtClean="0">
                <a:latin typeface="Arial" charset="0"/>
              </a:rPr>
              <a:t>Poor outcomes raise costs, lose customers</a:t>
            </a:r>
          </a:p>
          <a:p>
            <a:pPr marL="914400" lvl="2" indent="0" eaLnBrk="1" fontAlgn="auto" hangingPunct="1">
              <a:spcAft>
                <a:spcPts val="0"/>
              </a:spcAft>
              <a:buNone/>
              <a:defRPr/>
            </a:pPr>
            <a:endParaRPr lang="en-US" sz="5100" dirty="0" smtClean="0">
              <a:latin typeface="Arial" charset="0"/>
            </a:endParaRPr>
          </a:p>
          <a:p>
            <a:pPr lvl="1" eaLnBrk="1" fontAlgn="auto" hangingPunct="1">
              <a:spcAft>
                <a:spcPts val="0"/>
              </a:spcAft>
              <a:buFont typeface="Arial" pitchFamily="34" charset="0"/>
              <a:buChar char="–"/>
              <a:defRPr/>
            </a:pPr>
            <a:r>
              <a:rPr lang="en-US" sz="5100" dirty="0" smtClean="0">
                <a:latin typeface="Arial" charset="0"/>
              </a:rPr>
              <a:t>IS provide real-time data for making decisions</a:t>
            </a:r>
          </a:p>
          <a:p>
            <a:pPr marL="457200" lvl="1" indent="0" eaLnBrk="1" fontAlgn="auto" hangingPunct="1">
              <a:spcAft>
                <a:spcPts val="0"/>
              </a:spcAft>
              <a:buNone/>
              <a:defRPr/>
            </a:pPr>
            <a:r>
              <a:rPr lang="en-US" sz="5100" dirty="0" smtClean="0">
                <a:latin typeface="Arial" charset="0"/>
              </a:rPr>
              <a:t> </a:t>
            </a:r>
          </a:p>
          <a:p>
            <a:pPr lvl="1" eaLnBrk="1" fontAlgn="auto" hangingPunct="1">
              <a:spcAft>
                <a:spcPts val="0"/>
              </a:spcAft>
              <a:buFont typeface="Arial" pitchFamily="34" charset="0"/>
              <a:buChar char="–"/>
              <a:defRPr/>
            </a:pPr>
            <a:r>
              <a:rPr lang="en-US" sz="5100" dirty="0" smtClean="0">
                <a:latin typeface="Arial" charset="0"/>
              </a:rPr>
              <a:t>E.g. Verizon’s Web-based digital dashboard to provide managers with real-time data on customer complaints, network performance, line outages, etc.</a:t>
            </a: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378016208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457200" y="533400"/>
            <a:ext cx="8229600" cy="5592763"/>
          </a:xfrm>
        </p:spPr>
        <p:txBody>
          <a:bodyPr>
            <a:normAutofit/>
          </a:bodyPr>
          <a:lstStyle/>
          <a:p>
            <a:pPr marL="0" indent="0" eaLnBrk="1" hangingPunct="1">
              <a:lnSpc>
                <a:spcPct val="90000"/>
              </a:lnSpc>
              <a:buNone/>
            </a:pPr>
            <a:r>
              <a:rPr lang="en-US" altLang="en-US" sz="2800" b="1" dirty="0" smtClean="0">
                <a:latin typeface="Arial" charset="0"/>
              </a:rPr>
              <a:t>5) Competitive Advantage</a:t>
            </a:r>
          </a:p>
          <a:p>
            <a:pPr marL="0" indent="0" eaLnBrk="1" hangingPunct="1">
              <a:lnSpc>
                <a:spcPct val="90000"/>
              </a:lnSpc>
              <a:buNone/>
            </a:pPr>
            <a:endParaRPr lang="en-US" altLang="en-US" sz="2800" b="1" dirty="0" smtClean="0">
              <a:latin typeface="Arial" charset="0"/>
            </a:endParaRPr>
          </a:p>
          <a:p>
            <a:pPr lvl="1" eaLnBrk="1" hangingPunct="1">
              <a:lnSpc>
                <a:spcPct val="90000"/>
              </a:lnSpc>
            </a:pPr>
            <a:r>
              <a:rPr lang="en-US" altLang="en-US" sz="2400" dirty="0" smtClean="0">
                <a:latin typeface="Arial" charset="0"/>
              </a:rPr>
              <a:t>Achieve higher sales and profit through using IS by:</a:t>
            </a:r>
          </a:p>
          <a:p>
            <a:pPr lvl="2" eaLnBrk="1" hangingPunct="1">
              <a:lnSpc>
                <a:spcPct val="90000"/>
              </a:lnSpc>
            </a:pPr>
            <a:r>
              <a:rPr lang="en-US" altLang="en-US" sz="2000" dirty="0" smtClean="0">
                <a:latin typeface="Arial" charset="0"/>
              </a:rPr>
              <a:t>Doing things better</a:t>
            </a:r>
          </a:p>
          <a:p>
            <a:pPr lvl="2" eaLnBrk="1" hangingPunct="1">
              <a:lnSpc>
                <a:spcPct val="90000"/>
              </a:lnSpc>
            </a:pPr>
            <a:r>
              <a:rPr lang="en-US" altLang="en-US" sz="2000" dirty="0" smtClean="0">
                <a:latin typeface="Arial" charset="0"/>
              </a:rPr>
              <a:t>Charging less for superior products</a:t>
            </a:r>
          </a:p>
          <a:p>
            <a:pPr lvl="2" eaLnBrk="1" hangingPunct="1">
              <a:lnSpc>
                <a:spcPct val="90000"/>
              </a:lnSpc>
            </a:pPr>
            <a:r>
              <a:rPr lang="en-US" altLang="en-US" sz="2000" dirty="0" smtClean="0">
                <a:latin typeface="Arial" charset="0"/>
              </a:rPr>
              <a:t>real time Responding</a:t>
            </a:r>
          </a:p>
          <a:p>
            <a:pPr lvl="1" eaLnBrk="1" hangingPunct="1">
              <a:lnSpc>
                <a:spcPct val="90000"/>
              </a:lnSpc>
            </a:pPr>
            <a:r>
              <a:rPr lang="en-US" altLang="en-US" sz="2400" dirty="0" smtClean="0">
                <a:latin typeface="Arial" charset="0"/>
              </a:rPr>
              <a:t>Using the internet is competitive advantage </a:t>
            </a:r>
          </a:p>
          <a:p>
            <a:pPr lvl="1" eaLnBrk="1" hangingPunct="1">
              <a:lnSpc>
                <a:spcPct val="90000"/>
              </a:lnSpc>
            </a:pPr>
            <a:r>
              <a:rPr lang="en-US" altLang="en-US" sz="2400" dirty="0" smtClean="0">
                <a:latin typeface="Arial" charset="0"/>
              </a:rPr>
              <a:t>E.g. Dell: Consistent profitability over 25 years; Dell remains one of the most efficient producer of PCs in world.  </a:t>
            </a:r>
          </a:p>
          <a:p>
            <a:pPr lvl="1" eaLnBrk="1" hangingPunct="1">
              <a:lnSpc>
                <a:spcPct val="90000"/>
              </a:lnSpc>
            </a:pPr>
            <a:r>
              <a:rPr lang="en-US" altLang="en-US" sz="2400" dirty="0" smtClean="0">
                <a:latin typeface="Arial" charset="0"/>
              </a:rPr>
              <a:t>But Dell has lost some of its advantages to fast followers-- HP</a:t>
            </a:r>
          </a:p>
        </p:txBody>
      </p:sp>
      <p:sp>
        <p:nvSpPr>
          <p:cNvPr id="2" name="Slide Number Placeholder 1"/>
          <p:cNvSpPr>
            <a:spLocks noGrp="1"/>
          </p:cNvSpPr>
          <p:nvPr>
            <p:ph type="sldNum" sz="quarter" idx="12"/>
          </p:nvPr>
        </p:nvSpPr>
        <p:spPr/>
        <p:txBody>
          <a:bodyPr/>
          <a:lstStyle/>
          <a:p>
            <a:fld id="{B2E69481-C428-4771-9FA9-CCBED72DD0C4}" type="slidenum">
              <a:rPr lang="en-US" smtClean="0"/>
              <a:t>26</a:t>
            </a:fld>
            <a:endParaRPr lang="en-US"/>
          </a:p>
        </p:txBody>
      </p:sp>
    </p:spTree>
    <p:extLst>
      <p:ext uri="{BB962C8B-B14F-4D97-AF65-F5344CB8AC3E}">
        <p14:creationId xmlns:p14="http://schemas.microsoft.com/office/powerpoint/2010/main" val="33792295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p:txBody>
          <a:bodyPr/>
          <a:lstStyle/>
          <a:p>
            <a:pPr marL="0" indent="0" eaLnBrk="1" hangingPunct="1">
              <a:buNone/>
            </a:pPr>
            <a:r>
              <a:rPr lang="en-US" altLang="en-US" b="1" dirty="0" smtClean="0">
                <a:latin typeface="Arial" charset="0"/>
              </a:rPr>
              <a:t>6) Survival</a:t>
            </a:r>
          </a:p>
          <a:p>
            <a:pPr marL="0" indent="0" eaLnBrk="1" hangingPunct="1">
              <a:buNone/>
            </a:pPr>
            <a:endParaRPr lang="en-US" altLang="en-US" b="1" dirty="0" smtClean="0">
              <a:latin typeface="Arial" charset="0"/>
            </a:endParaRPr>
          </a:p>
          <a:p>
            <a:pPr lvl="1" eaLnBrk="1" hangingPunct="1"/>
            <a:r>
              <a:rPr lang="en-US" altLang="en-US" dirty="0" smtClean="0">
                <a:latin typeface="Arial" charset="0"/>
              </a:rPr>
              <a:t>Information technologies are necessity of doing business</a:t>
            </a:r>
          </a:p>
          <a:p>
            <a:pPr lvl="1" eaLnBrk="1" hangingPunct="1"/>
            <a:r>
              <a:rPr lang="en-US" altLang="en-US" dirty="0" smtClean="0">
                <a:latin typeface="Arial" charset="0"/>
              </a:rPr>
              <a:t>May be:</a:t>
            </a:r>
          </a:p>
          <a:p>
            <a:pPr lvl="2" eaLnBrk="1" hangingPunct="1"/>
            <a:r>
              <a:rPr lang="en-US" altLang="en-US" dirty="0" smtClean="0">
                <a:latin typeface="Arial" charset="0"/>
              </a:rPr>
              <a:t>Industry-level changes, e.g. Citibank’s introduction of ATMs</a:t>
            </a:r>
          </a:p>
          <a:p>
            <a:pPr lvl="2" eaLnBrk="1" hangingPunct="1"/>
            <a:r>
              <a:rPr lang="en-US" altLang="en-US" dirty="0" smtClean="0">
                <a:latin typeface="Arial" charset="0"/>
              </a:rPr>
              <a:t>Governmental regulations requiring record-keeping</a:t>
            </a:r>
          </a:p>
          <a:p>
            <a:pPr lvl="3" eaLnBrk="1" hangingPunct="1"/>
            <a:r>
              <a:rPr lang="en-US" altLang="en-US" dirty="0" smtClean="0">
                <a:latin typeface="Arial" charset="0"/>
              </a:rPr>
              <a:t>E.g. Toxic Substances Control Act, </a:t>
            </a:r>
            <a:r>
              <a:rPr lang="en-US" altLang="en-US" dirty="0" err="1" smtClean="0">
                <a:latin typeface="Arial" charset="0"/>
              </a:rPr>
              <a:t>Sarbannes</a:t>
            </a:r>
            <a:r>
              <a:rPr lang="en-US" altLang="en-US" dirty="0" smtClean="0">
                <a:latin typeface="Arial" charset="0"/>
              </a:rPr>
              <a:t>-Oxley Act </a:t>
            </a:r>
          </a:p>
        </p:txBody>
      </p:sp>
      <p:sp>
        <p:nvSpPr>
          <p:cNvPr id="2" name="Slide Number Placeholder 1"/>
          <p:cNvSpPr>
            <a:spLocks noGrp="1"/>
          </p:cNvSpPr>
          <p:nvPr>
            <p:ph type="sldNum" sz="quarter" idx="12"/>
          </p:nvPr>
        </p:nvSpPr>
        <p:spPr/>
        <p:txBody>
          <a:bodyPr/>
          <a:lstStyle/>
          <a:p>
            <a:fld id="{B2E69481-C428-4771-9FA9-CCBED72DD0C4}" type="slidenum">
              <a:rPr lang="en-US" smtClean="0"/>
              <a:t>27</a:t>
            </a:fld>
            <a:endParaRPr lang="en-US"/>
          </a:p>
        </p:txBody>
      </p:sp>
    </p:spTree>
    <p:extLst>
      <p:ext uri="{BB962C8B-B14F-4D97-AF65-F5344CB8AC3E}">
        <p14:creationId xmlns:p14="http://schemas.microsoft.com/office/powerpoint/2010/main" val="21899619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2286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1.2. Perspectives on </a:t>
            </a:r>
            <a:r>
              <a:rPr lang="en-US" altLang="en-US" sz="2600" b="1" dirty="0">
                <a:solidFill>
                  <a:schemeClr val="tx2"/>
                </a:solidFill>
                <a:latin typeface="Arial" charset="0"/>
                <a:cs typeface="Times New Roman" pitchFamily="18" charset="0"/>
              </a:rPr>
              <a:t>Information </a:t>
            </a:r>
            <a:r>
              <a:rPr lang="en-US" altLang="en-US" sz="2600" b="1" dirty="0" smtClean="0">
                <a:solidFill>
                  <a:schemeClr val="tx2"/>
                </a:solidFill>
                <a:latin typeface="Arial" charset="0"/>
                <a:cs typeface="Times New Roman" pitchFamily="18" charset="0"/>
              </a:rPr>
              <a:t>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28</a:t>
            </a:fld>
            <a:endParaRPr lang="en-US"/>
          </a:p>
        </p:txBody>
      </p:sp>
    </p:spTree>
    <p:extLst>
      <p:ext uri="{BB962C8B-B14F-4D97-AF65-F5344CB8AC3E}">
        <p14:creationId xmlns:p14="http://schemas.microsoft.com/office/powerpoint/2010/main" val="63107633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13"/>
          <p:cNvSpPr>
            <a:spLocks noGrp="1" noChangeArrowheads="1"/>
          </p:cNvSpPr>
          <p:nvPr>
            <p:ph idx="1"/>
          </p:nvPr>
        </p:nvSpPr>
        <p:spPr>
          <a:xfrm>
            <a:off x="685800" y="685800"/>
            <a:ext cx="7772400" cy="4038600"/>
          </a:xfrm>
        </p:spPr>
        <p:txBody>
          <a:bodyPr>
            <a:normAutofit fontScale="85000" lnSpcReduction="20000"/>
          </a:bodyPr>
          <a:lstStyle/>
          <a:p>
            <a:pPr marL="0" indent="0" eaLnBrk="1" hangingPunct="1">
              <a:buNone/>
            </a:pPr>
            <a:r>
              <a:rPr lang="en-US" altLang="en-US" sz="2800" b="1" cap="all" dirty="0" smtClean="0">
                <a:solidFill>
                  <a:srgbClr val="FF0000"/>
                </a:solidFill>
                <a:latin typeface="Arial" charset="0"/>
              </a:rPr>
              <a:t>What is an Information system</a:t>
            </a:r>
            <a:endParaRPr lang="en-US" altLang="en-US" sz="2800" b="1" cap="all" dirty="0">
              <a:solidFill>
                <a:srgbClr val="FF0000"/>
              </a:solidFill>
              <a:latin typeface="Arial" charset="0"/>
            </a:endParaRPr>
          </a:p>
          <a:p>
            <a:pPr marL="0" indent="0" eaLnBrk="1" hangingPunct="1">
              <a:buNone/>
            </a:pPr>
            <a:endParaRPr lang="en-US" altLang="en-US" sz="2800" b="1" dirty="0" smtClean="0">
              <a:latin typeface="Arial" charset="0"/>
            </a:endParaRPr>
          </a:p>
          <a:p>
            <a:pPr lvl="1" eaLnBrk="1" hangingPunct="1"/>
            <a:r>
              <a:rPr lang="en-US" altLang="en-US" sz="2400" dirty="0" smtClean="0">
                <a:latin typeface="Arial" charset="0"/>
              </a:rPr>
              <a:t>Set of interrelated components </a:t>
            </a:r>
          </a:p>
          <a:p>
            <a:pPr lvl="1" eaLnBrk="1" hangingPunct="1"/>
            <a:r>
              <a:rPr lang="en-US" altLang="en-US" sz="2400" dirty="0" smtClean="0">
                <a:latin typeface="Arial" charset="0"/>
              </a:rPr>
              <a:t>Collect, process, store, and distribute information</a:t>
            </a:r>
          </a:p>
          <a:p>
            <a:pPr lvl="1" eaLnBrk="1" hangingPunct="1">
              <a:buFontTx/>
              <a:buNone/>
            </a:pPr>
            <a:r>
              <a:rPr lang="en-US" altLang="en-US" sz="2400" dirty="0" smtClean="0">
                <a:latin typeface="Arial" charset="0"/>
                <a:sym typeface="Wingdings" pitchFamily="2" charset="2"/>
              </a:rPr>
              <a:t></a:t>
            </a:r>
            <a:r>
              <a:rPr lang="en-US" altLang="en-US" sz="2400" dirty="0" smtClean="0">
                <a:latin typeface="Arial" charset="0"/>
              </a:rPr>
              <a:t>By computers and software as a tool</a:t>
            </a:r>
          </a:p>
          <a:p>
            <a:pPr lvl="1" eaLnBrk="1" hangingPunct="1"/>
            <a:r>
              <a:rPr lang="en-US" altLang="en-US" sz="2400" dirty="0" smtClean="0">
                <a:latin typeface="Arial" charset="0"/>
              </a:rPr>
              <a:t>Support decision making, coordination, </a:t>
            </a:r>
            <a:r>
              <a:rPr lang="en-US" altLang="en-US" sz="2400" dirty="0" smtClean="0">
                <a:latin typeface="Arial" charset="0"/>
                <a:cs typeface="Arial" charset="0"/>
              </a:rPr>
              <a:t>control, problem analysis and create new product </a:t>
            </a:r>
          </a:p>
          <a:p>
            <a:pPr lvl="1" eaLnBrk="1" hangingPunct="1"/>
            <a:r>
              <a:rPr lang="en-US" altLang="en-US" sz="2400" dirty="0" smtClean="0">
                <a:latin typeface="Arial" charset="0"/>
                <a:cs typeface="Arial" charset="0"/>
              </a:rPr>
              <a:t>Provide solutions to challenges in business environment</a:t>
            </a:r>
          </a:p>
          <a:p>
            <a:pPr marL="457200" lvl="1" indent="0" eaLnBrk="1" hangingPunct="1">
              <a:buNone/>
            </a:pPr>
            <a:r>
              <a:rPr lang="en-US" altLang="en-US" sz="2400" dirty="0" smtClean="0">
                <a:latin typeface="Arial" charset="0"/>
                <a:cs typeface="Arial" charset="0"/>
              </a:rPr>
              <a:t> </a:t>
            </a:r>
          </a:p>
          <a:p>
            <a:pPr eaLnBrk="1" hangingPunct="1"/>
            <a:r>
              <a:rPr lang="en-US" altLang="en-US" sz="2800" b="1" dirty="0" smtClean="0">
                <a:latin typeface="Arial" charset="0"/>
                <a:cs typeface="Arial" charset="0"/>
              </a:rPr>
              <a:t>Information vs. data</a:t>
            </a:r>
          </a:p>
          <a:p>
            <a:pPr lvl="1" eaLnBrk="1" hangingPunct="1"/>
            <a:r>
              <a:rPr lang="en-US" altLang="en-US" sz="2400" dirty="0" smtClean="0">
                <a:latin typeface="Arial" charset="0"/>
                <a:cs typeface="Arial" charset="0"/>
              </a:rPr>
              <a:t>Data are streams of raw facts</a:t>
            </a:r>
          </a:p>
          <a:p>
            <a:pPr lvl="1" eaLnBrk="1" hangingPunct="1"/>
            <a:r>
              <a:rPr lang="en-US" altLang="en-US" sz="2400" dirty="0" smtClean="0">
                <a:latin typeface="Arial" charset="0"/>
              </a:rPr>
              <a:t>Information is data shaped into meaningful form</a:t>
            </a:r>
          </a:p>
        </p:txBody>
      </p:sp>
      <p:sp>
        <p:nvSpPr>
          <p:cNvPr id="2" name="Slide Number Placeholder 1"/>
          <p:cNvSpPr>
            <a:spLocks noGrp="1"/>
          </p:cNvSpPr>
          <p:nvPr>
            <p:ph type="sldNum" sz="quarter" idx="12"/>
          </p:nvPr>
        </p:nvSpPr>
        <p:spPr/>
        <p:txBody>
          <a:bodyPr/>
          <a:lstStyle/>
          <a:p>
            <a:fld id="{B2E69481-C428-4771-9FA9-CCBED72DD0C4}" type="slidenum">
              <a:rPr lang="en-US" smtClean="0"/>
              <a:t>29</a:t>
            </a:fld>
            <a:endParaRPr lang="en-US"/>
          </a:p>
        </p:txBody>
      </p:sp>
    </p:spTree>
    <p:extLst>
      <p:ext uri="{BB962C8B-B14F-4D97-AF65-F5344CB8AC3E}">
        <p14:creationId xmlns:p14="http://schemas.microsoft.com/office/powerpoint/2010/main" val="12820273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219200" y="3013075"/>
            <a:ext cx="6781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Arial" charset="0"/>
              </a:rPr>
              <a:t>Management Information Systems</a:t>
            </a:r>
          </a:p>
          <a:p>
            <a:pPr eaLnBrk="1" hangingPunct="1">
              <a:spcBef>
                <a:spcPct val="0"/>
              </a:spcBef>
              <a:buFontTx/>
              <a:buNone/>
            </a:pPr>
            <a:r>
              <a:rPr lang="en-US" altLang="en-US" sz="2000" dirty="0">
                <a:latin typeface="Arial" charset="0"/>
              </a:rPr>
              <a:t>Jane P. Laudon    Kenneth C. Laudon   </a:t>
            </a:r>
          </a:p>
          <a:p>
            <a:pPr eaLnBrk="1" hangingPunct="1">
              <a:spcBef>
                <a:spcPct val="0"/>
              </a:spcBef>
              <a:buFontTx/>
              <a:buNone/>
            </a:pPr>
            <a:r>
              <a:rPr lang="en-US" altLang="en-US" sz="2000" dirty="0">
                <a:latin typeface="Arial" charset="0"/>
              </a:rPr>
              <a:t>Prentice-Hall </a:t>
            </a:r>
            <a:r>
              <a:rPr lang="en-US" altLang="en-US" sz="2000" dirty="0" err="1">
                <a:latin typeface="Arial" charset="0"/>
              </a:rPr>
              <a:t>Inc</a:t>
            </a:r>
            <a:endParaRPr lang="en-US" altLang="en-US" sz="2000" dirty="0">
              <a:latin typeface="Arial" charset="0"/>
            </a:endParaRPr>
          </a:p>
          <a:p>
            <a:pPr eaLnBrk="1" hangingPunct="1">
              <a:spcBef>
                <a:spcPct val="0"/>
              </a:spcBef>
              <a:buFontTx/>
              <a:buNone/>
            </a:pPr>
            <a:r>
              <a:rPr lang="en-US" altLang="en-US" sz="2000" dirty="0" smtClean="0">
                <a:latin typeface="Arial" charset="0"/>
              </a:rPr>
              <a:t>13</a:t>
            </a:r>
            <a:r>
              <a:rPr lang="en-US" altLang="en-US" sz="2000" baseline="30000" dirty="0" smtClean="0">
                <a:latin typeface="Arial" charset="0"/>
              </a:rPr>
              <a:t>th</a:t>
            </a:r>
            <a:r>
              <a:rPr lang="en-US" altLang="en-US" sz="2000" dirty="0" smtClean="0">
                <a:latin typeface="Arial" charset="0"/>
              </a:rPr>
              <a:t> </a:t>
            </a:r>
            <a:r>
              <a:rPr lang="en-US" altLang="en-US" sz="2000" dirty="0">
                <a:latin typeface="Arial" charset="0"/>
              </a:rPr>
              <a:t>edition </a:t>
            </a:r>
          </a:p>
          <a:p>
            <a:pPr eaLnBrk="1" hangingPunct="1">
              <a:spcBef>
                <a:spcPct val="0"/>
              </a:spcBef>
              <a:buFontTx/>
              <a:buNone/>
            </a:pPr>
            <a:endParaRPr lang="en-US" altLang="en-US" sz="2800" b="1" dirty="0">
              <a:latin typeface="Arial"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a:t>
            </a:fld>
            <a:endParaRPr lang="en-US"/>
          </a:p>
        </p:txBody>
      </p:sp>
    </p:spTree>
    <p:extLst>
      <p:ext uri="{BB962C8B-B14F-4D97-AF65-F5344CB8AC3E}">
        <p14:creationId xmlns:p14="http://schemas.microsoft.com/office/powerpoint/2010/main" val="4083134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04800" y="5334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charset="0"/>
              </a:rPr>
              <a:t>Raw data from a supermarket checkout counter can be processed and organized to produce meaningful information, such as the total unit sales of dish detergent or the total sales revenue from dish detergent for a specific store or sales territory.</a:t>
            </a:r>
            <a:endParaRPr lang="en-US" altLang="en-US" sz="1800" dirty="0">
              <a:latin typeface="Arial" charset="0"/>
            </a:endParaRPr>
          </a:p>
        </p:txBody>
      </p:sp>
      <p:sp>
        <p:nvSpPr>
          <p:cNvPr id="94214"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Data and Information</a:t>
            </a:r>
          </a:p>
        </p:txBody>
      </p:sp>
      <p:pic>
        <p:nvPicPr>
          <p:cNvPr id="30727" name="Picture 7" descr="Fig-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713" y="2359025"/>
            <a:ext cx="6592887"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30</a:t>
            </a:fld>
            <a:endParaRPr lang="en-US"/>
          </a:p>
        </p:txBody>
      </p:sp>
    </p:spTree>
    <p:extLst>
      <p:ext uri="{BB962C8B-B14F-4D97-AF65-F5344CB8AC3E}">
        <p14:creationId xmlns:p14="http://schemas.microsoft.com/office/powerpoint/2010/main" val="213605146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685800" y="1676400"/>
            <a:ext cx="7924800" cy="4267200"/>
          </a:xfrm>
        </p:spPr>
        <p:txBody>
          <a:bodyPr>
            <a:normAutofit lnSpcReduction="10000"/>
          </a:bodyPr>
          <a:lstStyle/>
          <a:p>
            <a:pPr eaLnBrk="1" hangingPunct="1">
              <a:spcBef>
                <a:spcPct val="25000"/>
              </a:spcBef>
            </a:pPr>
            <a:r>
              <a:rPr lang="en-US" altLang="en-US" b="1" smtClean="0">
                <a:latin typeface="Arial" charset="0"/>
              </a:rPr>
              <a:t>Information system: </a:t>
            </a:r>
            <a:r>
              <a:rPr lang="en-US" altLang="en-US" smtClean="0">
                <a:latin typeface="Arial" charset="0"/>
              </a:rPr>
              <a:t>activities produce required information</a:t>
            </a:r>
          </a:p>
          <a:p>
            <a:pPr lvl="1" eaLnBrk="1" hangingPunct="1">
              <a:spcBef>
                <a:spcPct val="25000"/>
              </a:spcBef>
            </a:pPr>
            <a:r>
              <a:rPr lang="en-US" altLang="en-US" sz="2400" b="1" smtClean="0">
                <a:latin typeface="Arial" charset="0"/>
              </a:rPr>
              <a:t>Input</a:t>
            </a:r>
            <a:r>
              <a:rPr lang="en-US" altLang="en-US" sz="2400" smtClean="0">
                <a:latin typeface="Arial" charset="0"/>
              </a:rPr>
              <a:t>: Captures raw data from organization or external environment</a:t>
            </a:r>
          </a:p>
          <a:p>
            <a:pPr lvl="1" eaLnBrk="1" hangingPunct="1">
              <a:spcBef>
                <a:spcPct val="25000"/>
              </a:spcBef>
            </a:pPr>
            <a:r>
              <a:rPr lang="en-US" altLang="en-US" sz="2400" b="1" smtClean="0">
                <a:latin typeface="Arial" charset="0"/>
              </a:rPr>
              <a:t>Processing</a:t>
            </a:r>
            <a:r>
              <a:rPr lang="en-US" altLang="en-US" sz="2400" smtClean="0">
                <a:latin typeface="Arial" charset="0"/>
              </a:rPr>
              <a:t>: Converts data into meaningful form</a:t>
            </a:r>
          </a:p>
          <a:p>
            <a:pPr lvl="1" eaLnBrk="1" hangingPunct="1">
              <a:spcBef>
                <a:spcPct val="25000"/>
              </a:spcBef>
            </a:pPr>
            <a:r>
              <a:rPr lang="en-US" altLang="en-US" sz="2400" b="1" smtClean="0">
                <a:latin typeface="Arial" charset="0"/>
              </a:rPr>
              <a:t>Output</a:t>
            </a:r>
            <a:r>
              <a:rPr lang="en-US" altLang="en-US" sz="2400" smtClean="0">
                <a:latin typeface="Arial" charset="0"/>
              </a:rPr>
              <a:t>: Transfers processed information to people or activities that use it</a:t>
            </a:r>
          </a:p>
          <a:p>
            <a:pPr lvl="1" eaLnBrk="1" hangingPunct="1">
              <a:spcBef>
                <a:spcPct val="25000"/>
              </a:spcBef>
            </a:pPr>
            <a:r>
              <a:rPr lang="en-US" altLang="en-US" sz="2400" b="1" smtClean="0">
                <a:latin typeface="Arial" charset="0"/>
              </a:rPr>
              <a:t>Feedback</a:t>
            </a:r>
            <a:r>
              <a:rPr lang="en-US" altLang="en-US" sz="2400" smtClean="0">
                <a:latin typeface="Arial" charset="0"/>
              </a:rPr>
              <a:t>: Output returned to appropriate members of organization to help evaluate or correct input stage</a:t>
            </a:r>
          </a:p>
          <a:p>
            <a:pPr lvl="1" eaLnBrk="1" hangingPunct="1">
              <a:spcBef>
                <a:spcPct val="25000"/>
              </a:spcBef>
            </a:pPr>
            <a:endParaRPr lang="en-US" altLang="en-US" sz="2400" smtClean="0">
              <a:latin typeface="Arial"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19312476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685800" y="4473476"/>
            <a:ext cx="7924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800" b="1" dirty="0">
                <a:latin typeface="Arial" charset="0"/>
              </a:rPr>
              <a:t>An information system contains information about an organization and its surrounding environment. Three basic activities—input, processing, and output—produce the information organizations need. Feedback is output returned to appropriate people or activities in the organization to evaluate and refine the input. Environmental actors, such as customers, suppliers, competitors, stockholders, and regulatory agencies, interact with the organization and its information systems.</a:t>
            </a:r>
          </a:p>
        </p:txBody>
      </p:sp>
      <p:sp>
        <p:nvSpPr>
          <p:cNvPr id="124934" name="Rectangle 6"/>
          <p:cNvSpPr>
            <a:spLocks noChangeArrowheads="1"/>
          </p:cNvSpPr>
          <p:nvPr/>
        </p:nvSpPr>
        <p:spPr bwMode="auto">
          <a:xfrm>
            <a:off x="685800" y="536575"/>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Functions of an Information System</a:t>
            </a:r>
          </a:p>
        </p:txBody>
      </p:sp>
      <p:graphicFrame>
        <p:nvGraphicFramePr>
          <p:cNvPr id="32775" name="Object 8"/>
          <p:cNvGraphicFramePr>
            <a:graphicFrameLocks noChangeAspect="1"/>
          </p:cNvGraphicFramePr>
          <p:nvPr>
            <p:extLst>
              <p:ext uri="{D42A27DB-BD31-4B8C-83A1-F6EECF244321}">
                <p14:modId xmlns:p14="http://schemas.microsoft.com/office/powerpoint/2010/main" val="1033898852"/>
              </p:ext>
            </p:extLst>
          </p:nvPr>
        </p:nvGraphicFramePr>
        <p:xfrm>
          <a:off x="609600" y="917575"/>
          <a:ext cx="8077200" cy="3425825"/>
        </p:xfrm>
        <a:graphic>
          <a:graphicData uri="http://schemas.openxmlformats.org/presentationml/2006/ole">
            <mc:AlternateContent xmlns:mc="http://schemas.openxmlformats.org/markup-compatibility/2006">
              <mc:Choice xmlns:v="urn:schemas-microsoft-com:vml" Requires="v">
                <p:oleObj spid="_x0000_s1098" name="Image" r:id="rId4" imgW="9142857" imgH="6501587" progId="">
                  <p:embed/>
                </p:oleObj>
              </mc:Choice>
              <mc:Fallback>
                <p:oleObj name="Image" r:id="rId4" imgW="9142857" imgH="65015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917575"/>
                        <a:ext cx="8077200"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32</a:t>
            </a:fld>
            <a:endParaRPr lang="en-US"/>
          </a:p>
        </p:txBody>
      </p:sp>
    </p:spTree>
    <p:extLst>
      <p:ext uri="{BB962C8B-B14F-4D97-AF65-F5344CB8AC3E}">
        <p14:creationId xmlns:p14="http://schemas.microsoft.com/office/powerpoint/2010/main" val="41990244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482025"/>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b="1" cap="all" dirty="0" smtClean="0">
                <a:solidFill>
                  <a:srgbClr val="FF0000"/>
                </a:solidFill>
                <a:latin typeface="Arial" charset="0"/>
                <a:cs typeface="Times New Roman" pitchFamily="18" charset="0"/>
              </a:rPr>
              <a:t>Dimensions of IS</a:t>
            </a:r>
            <a:endParaRPr lang="en-US" altLang="en-US" b="1" cap="all" dirty="0">
              <a:solidFill>
                <a:srgbClr val="FF0000"/>
              </a:solidFill>
              <a:latin typeface="Arial" charset="0"/>
              <a:cs typeface="Times New Roman" pitchFamily="18" charset="0"/>
            </a:endParaRPr>
          </a:p>
        </p:txBody>
      </p:sp>
      <p:sp>
        <p:nvSpPr>
          <p:cNvPr id="35844" name="Text Box 4"/>
          <p:cNvSpPr txBox="1">
            <a:spLocks noChangeArrowheads="1"/>
          </p:cNvSpPr>
          <p:nvPr/>
        </p:nvSpPr>
        <p:spPr bwMode="auto">
          <a:xfrm>
            <a:off x="228600" y="5381625"/>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en-US" altLang="en-US" sz="1800" b="1" dirty="0">
                <a:latin typeface="Arial" charset="0"/>
              </a:rPr>
              <a:t>Using information systems effectively requires an understanding of the organization, management, and information technology shaping the systems. An information system creates value for the firm as an organizational and management solution to challenges posed by the environment.</a:t>
            </a:r>
            <a:endParaRPr lang="en-US" altLang="en-US" sz="1800" dirty="0">
              <a:latin typeface="Arial" charset="0"/>
            </a:endParaRPr>
          </a:p>
        </p:txBody>
      </p:sp>
      <p:sp>
        <p:nvSpPr>
          <p:cNvPr id="95238"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Information Systems Are More Than Computers</a:t>
            </a:r>
          </a:p>
        </p:txBody>
      </p:sp>
      <p:pic>
        <p:nvPicPr>
          <p:cNvPr id="35847" name="Picture 7" descr="Fig-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088" y="2200275"/>
            <a:ext cx="37195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33</a:t>
            </a:fld>
            <a:endParaRPr lang="en-US"/>
          </a:p>
        </p:txBody>
      </p:sp>
    </p:spTree>
    <p:extLst>
      <p:ext uri="{BB962C8B-B14F-4D97-AF65-F5344CB8AC3E}">
        <p14:creationId xmlns:p14="http://schemas.microsoft.com/office/powerpoint/2010/main" val="15932232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685800" y="838200"/>
            <a:ext cx="7772400" cy="4495800"/>
          </a:xfrm>
        </p:spPr>
        <p:txBody>
          <a:bodyPr>
            <a:normAutofit lnSpcReduction="10000"/>
          </a:bodyPr>
          <a:lstStyle/>
          <a:p>
            <a:pPr marL="514350" indent="-514350" eaLnBrk="1" hangingPunct="1">
              <a:spcBef>
                <a:spcPct val="15000"/>
              </a:spcBef>
              <a:buAutoNum type="arabicParenR"/>
            </a:pPr>
            <a:r>
              <a:rPr lang="en-US" altLang="en-US" b="1" dirty="0" smtClean="0">
                <a:latin typeface="Arial" charset="0"/>
              </a:rPr>
              <a:t>Organizational </a:t>
            </a:r>
            <a:r>
              <a:rPr lang="en-US" altLang="en-US" b="1" dirty="0">
                <a:latin typeface="Arial" charset="0"/>
              </a:rPr>
              <a:t>D</a:t>
            </a:r>
            <a:r>
              <a:rPr lang="en-US" altLang="en-US" b="1" dirty="0" smtClean="0">
                <a:latin typeface="Arial" charset="0"/>
              </a:rPr>
              <a:t>imension of IS</a:t>
            </a:r>
          </a:p>
          <a:p>
            <a:pPr marL="0" indent="0" eaLnBrk="1" hangingPunct="1">
              <a:spcBef>
                <a:spcPct val="15000"/>
              </a:spcBef>
              <a:buNone/>
            </a:pPr>
            <a:endParaRPr lang="en-US" altLang="en-US" b="1" dirty="0" smtClean="0">
              <a:latin typeface="Arial" charset="0"/>
            </a:endParaRPr>
          </a:p>
          <a:p>
            <a:pPr lvl="1" eaLnBrk="1" hangingPunct="1">
              <a:spcBef>
                <a:spcPct val="15000"/>
              </a:spcBef>
            </a:pPr>
            <a:r>
              <a:rPr lang="en-US" altLang="en-US" dirty="0">
                <a:latin typeface="Arial" charset="0"/>
              </a:rPr>
              <a:t>S</a:t>
            </a:r>
            <a:r>
              <a:rPr lang="en-US" altLang="en-US" dirty="0" smtClean="0">
                <a:latin typeface="Arial" charset="0"/>
              </a:rPr>
              <a:t>tructure: different levels and specialties</a:t>
            </a:r>
          </a:p>
          <a:p>
            <a:pPr marL="914400" lvl="2" indent="0" eaLnBrk="1" hangingPunct="1">
              <a:spcBef>
                <a:spcPct val="15000"/>
              </a:spcBef>
              <a:buNone/>
            </a:pPr>
            <a:endParaRPr lang="en-US" altLang="en-US" dirty="0" smtClean="0">
              <a:latin typeface="Arial" charset="0"/>
            </a:endParaRPr>
          </a:p>
          <a:p>
            <a:pPr lvl="1" eaLnBrk="1" hangingPunct="1">
              <a:spcBef>
                <a:spcPct val="15000"/>
              </a:spcBef>
            </a:pPr>
            <a:r>
              <a:rPr lang="en-US" altLang="en-US" dirty="0">
                <a:latin typeface="Arial" charset="0"/>
              </a:rPr>
              <a:t>B</a:t>
            </a:r>
            <a:r>
              <a:rPr lang="en-US" altLang="en-US" dirty="0" smtClean="0">
                <a:latin typeface="Arial" charset="0"/>
              </a:rPr>
              <a:t>usiness process: Organization coordinate its work through its hierarchy and business process</a:t>
            </a:r>
          </a:p>
          <a:p>
            <a:pPr lvl="1" eaLnBrk="1" hangingPunct="1">
              <a:spcBef>
                <a:spcPct val="15000"/>
              </a:spcBef>
            </a:pPr>
            <a:endParaRPr lang="en-US" altLang="en-US" dirty="0" smtClean="0">
              <a:latin typeface="Arial" charset="0"/>
            </a:endParaRPr>
          </a:p>
          <a:p>
            <a:pPr lvl="1" eaLnBrk="1" hangingPunct="1">
              <a:spcBef>
                <a:spcPct val="15000"/>
              </a:spcBef>
            </a:pPr>
            <a:r>
              <a:rPr lang="en-US" altLang="en-US" dirty="0" smtClean="0">
                <a:latin typeface="Arial" charset="0"/>
              </a:rPr>
              <a:t>Culture and Political: ways of doing things, part is embedded in IS. </a:t>
            </a:r>
          </a:p>
        </p:txBody>
      </p:sp>
      <p:sp>
        <p:nvSpPr>
          <p:cNvPr id="2" name="Slide Number Placeholder 1"/>
          <p:cNvSpPr>
            <a:spLocks noGrp="1"/>
          </p:cNvSpPr>
          <p:nvPr>
            <p:ph type="sldNum" sz="quarter" idx="12"/>
          </p:nvPr>
        </p:nvSpPr>
        <p:spPr/>
        <p:txBody>
          <a:bodyPr/>
          <a:lstStyle/>
          <a:p>
            <a:fld id="{B2E69481-C428-4771-9FA9-CCBED72DD0C4}" type="slidenum">
              <a:rPr lang="en-US" smtClean="0"/>
              <a:t>34</a:t>
            </a:fld>
            <a:endParaRPr lang="en-US"/>
          </a:p>
        </p:txBody>
      </p:sp>
    </p:spTree>
    <p:extLst>
      <p:ext uri="{BB962C8B-B14F-4D97-AF65-F5344CB8AC3E}">
        <p14:creationId xmlns:p14="http://schemas.microsoft.com/office/powerpoint/2010/main" val="8436409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1028"/>
          <p:cNvSpPr txBox="1">
            <a:spLocks noChangeArrowheads="1"/>
          </p:cNvSpPr>
          <p:nvPr/>
        </p:nvSpPr>
        <p:spPr bwMode="auto">
          <a:xfrm>
            <a:off x="228600" y="4953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charset="0"/>
              </a:rPr>
              <a:t>Business organizations are hierarchies consisting of three principal levels: senior management, middle management, and operational management. Information systems serve each of these levels. Scientists and knowledge workers often work with middle management.</a:t>
            </a:r>
          </a:p>
        </p:txBody>
      </p:sp>
      <p:sp>
        <p:nvSpPr>
          <p:cNvPr id="137222" name="Rectangle 1030"/>
          <p:cNvSpPr>
            <a:spLocks noChangeArrowheads="1"/>
          </p:cNvSpPr>
          <p:nvPr/>
        </p:nvSpPr>
        <p:spPr bwMode="auto">
          <a:xfrm>
            <a:off x="685800" y="3048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Levels in a Firm</a:t>
            </a:r>
          </a:p>
        </p:txBody>
      </p:sp>
      <p:graphicFrame>
        <p:nvGraphicFramePr>
          <p:cNvPr id="37895" name="Object 1032"/>
          <p:cNvGraphicFramePr>
            <a:graphicFrameLocks noChangeAspect="1"/>
          </p:cNvGraphicFramePr>
          <p:nvPr>
            <p:extLst>
              <p:ext uri="{D42A27DB-BD31-4B8C-83A1-F6EECF244321}">
                <p14:modId xmlns:p14="http://schemas.microsoft.com/office/powerpoint/2010/main" val="2578672916"/>
              </p:ext>
            </p:extLst>
          </p:nvPr>
        </p:nvGraphicFramePr>
        <p:xfrm>
          <a:off x="2438400" y="901700"/>
          <a:ext cx="4267200" cy="3048000"/>
        </p:xfrm>
        <a:graphic>
          <a:graphicData uri="http://schemas.openxmlformats.org/presentationml/2006/ole">
            <mc:AlternateContent xmlns:mc="http://schemas.openxmlformats.org/markup-compatibility/2006">
              <mc:Choice xmlns:v="urn:schemas-microsoft-com:vml" Requires="v">
                <p:oleObj spid="_x0000_s2122" name="Image" r:id="rId4" imgW="6400000" imgH="4571429" progId="">
                  <p:embed/>
                </p:oleObj>
              </mc:Choice>
              <mc:Fallback>
                <p:oleObj name="Image" r:id="rId4" imgW="6400000" imgH="45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901700"/>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35</a:t>
            </a:fld>
            <a:endParaRPr lang="en-US"/>
          </a:p>
        </p:txBody>
      </p:sp>
    </p:spTree>
    <p:extLst>
      <p:ext uri="{BB962C8B-B14F-4D97-AF65-F5344CB8AC3E}">
        <p14:creationId xmlns:p14="http://schemas.microsoft.com/office/powerpoint/2010/main" val="27010465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228600" y="533400"/>
            <a:ext cx="8686800" cy="5715000"/>
          </a:xfrm>
        </p:spPr>
        <p:txBody>
          <a:bodyPr rtlCol="0">
            <a:normAutofit/>
          </a:bodyPr>
          <a:lstStyle/>
          <a:p>
            <a:pPr marL="0" indent="0" eaLnBrk="1" fontAlgn="auto" hangingPunct="1">
              <a:spcBef>
                <a:spcPct val="15000"/>
              </a:spcBef>
              <a:spcAft>
                <a:spcPts val="0"/>
              </a:spcAft>
              <a:buNone/>
              <a:defRPr/>
            </a:pPr>
            <a:r>
              <a:rPr lang="en-US" b="1" dirty="0" smtClean="0">
                <a:latin typeface="Arial" charset="0"/>
              </a:rPr>
              <a:t>2) Management Dimension</a:t>
            </a:r>
          </a:p>
          <a:p>
            <a:pPr marL="0" indent="0" eaLnBrk="1" fontAlgn="auto" hangingPunct="1">
              <a:spcBef>
                <a:spcPct val="15000"/>
              </a:spcBef>
              <a:spcAft>
                <a:spcPts val="0"/>
              </a:spcAft>
              <a:buNone/>
              <a:defRPr/>
            </a:pPr>
            <a:endParaRPr lang="en-US" dirty="0" smtClean="0">
              <a:latin typeface="Arial" charset="0"/>
            </a:endParaRPr>
          </a:p>
          <a:p>
            <a:pPr marL="1009650" lvl="1" indent="-609600" eaLnBrk="1" fontAlgn="auto" hangingPunct="1">
              <a:spcBef>
                <a:spcPct val="15000"/>
              </a:spcBef>
              <a:spcAft>
                <a:spcPts val="0"/>
              </a:spcAft>
              <a:buFont typeface="Arial" pitchFamily="34" charset="0"/>
              <a:buChar char="–"/>
              <a:defRPr/>
            </a:pPr>
            <a:r>
              <a:rPr lang="en-US" dirty="0" smtClean="0">
                <a:latin typeface="Arial" charset="0"/>
              </a:rPr>
              <a:t>Make decisions, formulate action plan and solve organizational problem</a:t>
            </a:r>
          </a:p>
          <a:p>
            <a:pPr marL="1009650" lvl="1" indent="-609600" eaLnBrk="1" fontAlgn="auto" hangingPunct="1">
              <a:spcBef>
                <a:spcPct val="15000"/>
              </a:spcBef>
              <a:spcAft>
                <a:spcPts val="0"/>
              </a:spcAft>
              <a:buFont typeface="Arial" pitchFamily="34" charset="0"/>
              <a:buChar char="–"/>
              <a:defRPr/>
            </a:pPr>
            <a:endParaRPr lang="en-US" dirty="0" smtClean="0">
              <a:latin typeface="Arial" charset="0"/>
            </a:endParaRPr>
          </a:p>
          <a:p>
            <a:pPr marL="990600" lvl="1" indent="-533400" eaLnBrk="1" fontAlgn="auto" hangingPunct="1">
              <a:spcBef>
                <a:spcPct val="15000"/>
              </a:spcBef>
              <a:spcAft>
                <a:spcPts val="0"/>
              </a:spcAft>
              <a:buFont typeface="Arial" pitchFamily="34" charset="0"/>
              <a:buChar char="–"/>
              <a:defRPr/>
            </a:pPr>
            <a:r>
              <a:rPr lang="en-US" dirty="0" smtClean="0">
                <a:latin typeface="Arial" charset="0"/>
              </a:rPr>
              <a:t>Managers set organizational strategy for responding to business challenges</a:t>
            </a:r>
          </a:p>
          <a:p>
            <a:pPr marL="990600" lvl="1" indent="-533400" eaLnBrk="1" fontAlgn="auto" hangingPunct="1">
              <a:spcBef>
                <a:spcPct val="15000"/>
              </a:spcBef>
              <a:spcAft>
                <a:spcPts val="0"/>
              </a:spcAft>
              <a:buFont typeface="Arial" pitchFamily="34" charset="0"/>
              <a:buChar char="–"/>
              <a:defRPr/>
            </a:pPr>
            <a:endParaRPr lang="en-US" dirty="0" smtClean="0">
              <a:latin typeface="Arial" charset="0"/>
            </a:endParaRPr>
          </a:p>
          <a:p>
            <a:pPr marL="990600" lvl="1" indent="-533400" eaLnBrk="1" fontAlgn="auto" hangingPunct="1">
              <a:spcBef>
                <a:spcPct val="15000"/>
              </a:spcBef>
              <a:spcAft>
                <a:spcPts val="0"/>
              </a:spcAft>
              <a:buFont typeface="Arial" pitchFamily="34" charset="0"/>
              <a:buChar char="–"/>
              <a:defRPr/>
            </a:pPr>
            <a:r>
              <a:rPr lang="en-US" dirty="0" smtClean="0">
                <a:latin typeface="Arial" charset="0"/>
              </a:rPr>
              <a:t>In addition, managers must act creatively:</a:t>
            </a:r>
          </a:p>
          <a:p>
            <a:pPr marL="1371600" lvl="2" indent="-457200" eaLnBrk="1" fontAlgn="auto" hangingPunct="1">
              <a:spcBef>
                <a:spcPct val="15000"/>
              </a:spcBef>
              <a:spcAft>
                <a:spcPts val="0"/>
              </a:spcAft>
              <a:buFont typeface="Arial" pitchFamily="34" charset="0"/>
              <a:buChar char="•"/>
              <a:defRPr/>
            </a:pPr>
            <a:r>
              <a:rPr lang="en-US" dirty="0" smtClean="0">
                <a:latin typeface="Arial" charset="0"/>
              </a:rPr>
              <a:t>Creation of new products and services</a:t>
            </a:r>
          </a:p>
          <a:p>
            <a:pPr marL="1371600" lvl="2" indent="-457200" eaLnBrk="1" fontAlgn="auto" hangingPunct="1">
              <a:spcBef>
                <a:spcPct val="15000"/>
              </a:spcBef>
              <a:spcAft>
                <a:spcPts val="0"/>
              </a:spcAft>
              <a:buFont typeface="Arial" pitchFamily="34" charset="0"/>
              <a:buChar char="•"/>
              <a:defRPr/>
            </a:pPr>
            <a:r>
              <a:rPr lang="en-US" dirty="0" smtClean="0">
                <a:latin typeface="Arial" charset="0"/>
              </a:rPr>
              <a:t>Occasionally re-creating the organization</a:t>
            </a:r>
          </a:p>
        </p:txBody>
      </p:sp>
      <p:sp>
        <p:nvSpPr>
          <p:cNvPr id="2" name="Slide Number Placeholder 1"/>
          <p:cNvSpPr>
            <a:spLocks noGrp="1"/>
          </p:cNvSpPr>
          <p:nvPr>
            <p:ph type="sldNum" sz="quarter" idx="12"/>
          </p:nvPr>
        </p:nvSpPr>
        <p:spPr/>
        <p:txBody>
          <a:bodyPr/>
          <a:lstStyle/>
          <a:p>
            <a:fld id="{B2E69481-C428-4771-9FA9-CCBED72DD0C4}" type="slidenum">
              <a:rPr lang="en-US" smtClean="0"/>
              <a:t>36</a:t>
            </a:fld>
            <a:endParaRPr lang="en-US"/>
          </a:p>
        </p:txBody>
      </p:sp>
    </p:spTree>
    <p:extLst>
      <p:ext uri="{BB962C8B-B14F-4D97-AF65-F5344CB8AC3E}">
        <p14:creationId xmlns:p14="http://schemas.microsoft.com/office/powerpoint/2010/main" val="21128505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28600" y="685800"/>
            <a:ext cx="8686800" cy="5181600"/>
          </a:xfrm>
        </p:spPr>
        <p:txBody>
          <a:bodyPr>
            <a:normAutofit lnSpcReduction="10000"/>
          </a:bodyPr>
          <a:lstStyle/>
          <a:p>
            <a:pPr marL="0" indent="0" eaLnBrk="1" hangingPunct="1">
              <a:lnSpc>
                <a:spcPct val="80000"/>
              </a:lnSpc>
              <a:spcBef>
                <a:spcPct val="50000"/>
              </a:spcBef>
              <a:buNone/>
            </a:pPr>
            <a:r>
              <a:rPr lang="en-US" altLang="en-US" sz="2800" b="1" dirty="0" smtClean="0">
                <a:latin typeface="Arial" charset="0"/>
              </a:rPr>
              <a:t>3)  Technology </a:t>
            </a:r>
            <a:r>
              <a:rPr lang="en-US" altLang="en-US" sz="2800" b="1" dirty="0">
                <a:latin typeface="Arial" charset="0"/>
              </a:rPr>
              <a:t>D</a:t>
            </a:r>
            <a:r>
              <a:rPr lang="en-US" altLang="en-US" sz="2800" b="1" dirty="0" smtClean="0">
                <a:latin typeface="Arial" charset="0"/>
              </a:rPr>
              <a:t>imension</a:t>
            </a:r>
          </a:p>
          <a:p>
            <a:pPr lvl="1" eaLnBrk="1" hangingPunct="1">
              <a:lnSpc>
                <a:spcPct val="80000"/>
              </a:lnSpc>
              <a:spcBef>
                <a:spcPct val="50000"/>
              </a:spcBef>
            </a:pPr>
            <a:endParaRPr lang="en-US" altLang="en-US" sz="2400" dirty="0" smtClean="0">
              <a:latin typeface="Arial" charset="0"/>
            </a:endParaRPr>
          </a:p>
          <a:p>
            <a:pPr lvl="1" eaLnBrk="1" hangingPunct="1">
              <a:lnSpc>
                <a:spcPct val="80000"/>
              </a:lnSpc>
              <a:spcBef>
                <a:spcPct val="50000"/>
              </a:spcBef>
            </a:pPr>
            <a:r>
              <a:rPr lang="en-US" altLang="en-US" sz="2400" dirty="0" smtClean="0">
                <a:latin typeface="Arial" charset="0"/>
              </a:rPr>
              <a:t>Computer hardware  : the physical equipment used for input, processing, and output activities in an information system </a:t>
            </a:r>
          </a:p>
          <a:p>
            <a:pPr lvl="1" eaLnBrk="1" hangingPunct="1">
              <a:lnSpc>
                <a:spcPct val="80000"/>
              </a:lnSpc>
              <a:spcBef>
                <a:spcPct val="50000"/>
              </a:spcBef>
            </a:pPr>
            <a:r>
              <a:rPr lang="en-US" altLang="en-US" sz="2400" dirty="0" smtClean="0">
                <a:latin typeface="Arial" charset="0"/>
              </a:rPr>
              <a:t>Software: instructions that control and coordinated hardware components (chapter 5)</a:t>
            </a:r>
          </a:p>
          <a:p>
            <a:pPr lvl="1" eaLnBrk="1" hangingPunct="1">
              <a:lnSpc>
                <a:spcPct val="80000"/>
              </a:lnSpc>
              <a:spcBef>
                <a:spcPct val="50000"/>
              </a:spcBef>
            </a:pPr>
            <a:r>
              <a:rPr lang="en-US" altLang="en-US" sz="2400" dirty="0" smtClean="0">
                <a:latin typeface="Arial" charset="0"/>
              </a:rPr>
              <a:t>Data management technology: </a:t>
            </a:r>
            <a:r>
              <a:rPr lang="en-US" altLang="en-US" sz="2400" dirty="0">
                <a:latin typeface="Arial" charset="0"/>
              </a:rPr>
              <a:t>s</a:t>
            </a:r>
            <a:r>
              <a:rPr lang="en-US" altLang="en-US" sz="2400" dirty="0" smtClean="0">
                <a:latin typeface="Arial" charset="0"/>
              </a:rPr>
              <a:t>oftware governing the organization data on physical storage media (chapter 6)</a:t>
            </a:r>
          </a:p>
          <a:p>
            <a:pPr lvl="1" eaLnBrk="1" hangingPunct="1">
              <a:lnSpc>
                <a:spcPct val="80000"/>
              </a:lnSpc>
              <a:spcBef>
                <a:spcPct val="50000"/>
              </a:spcBef>
            </a:pPr>
            <a:r>
              <a:rPr lang="en-US" altLang="en-US" sz="2400" dirty="0" smtClean="0">
                <a:latin typeface="Arial" charset="0"/>
              </a:rPr>
              <a:t>Networking and telecommunications technology : both physical devices and software, links from various location (chapter 7) </a:t>
            </a:r>
          </a:p>
          <a:p>
            <a:pPr lvl="1" eaLnBrk="1" hangingPunct="1">
              <a:lnSpc>
                <a:spcPct val="80000"/>
              </a:lnSpc>
              <a:spcBef>
                <a:spcPct val="50000"/>
              </a:spcBef>
            </a:pPr>
            <a:r>
              <a:rPr lang="en-US" altLang="en-US" sz="2400" dirty="0" smtClean="0">
                <a:latin typeface="Arial" charset="0"/>
              </a:rPr>
              <a:t>IT infrastructure: platform that the firm can built on its IS (chapter 8)</a:t>
            </a:r>
          </a:p>
        </p:txBody>
      </p:sp>
      <p:sp>
        <p:nvSpPr>
          <p:cNvPr id="2" name="Slide Number Placeholder 1"/>
          <p:cNvSpPr>
            <a:spLocks noGrp="1"/>
          </p:cNvSpPr>
          <p:nvPr>
            <p:ph type="sldNum" sz="quarter" idx="12"/>
          </p:nvPr>
        </p:nvSpPr>
        <p:spPr/>
        <p:txBody>
          <a:bodyPr/>
          <a:lstStyle/>
          <a:p>
            <a:endParaRPr lang="en-US" dirty="0" smtClean="0"/>
          </a:p>
          <a:p>
            <a:endParaRPr lang="en-US" dirty="0"/>
          </a:p>
          <a:p>
            <a:fld id="{B2E69481-C428-4771-9FA9-CCBED72DD0C4}" type="slidenum">
              <a:rPr lang="en-US" smtClean="0"/>
              <a:t>37</a:t>
            </a:fld>
            <a:endParaRPr lang="en-US" dirty="0"/>
          </a:p>
        </p:txBody>
      </p:sp>
    </p:spTree>
    <p:extLst>
      <p:ext uri="{BB962C8B-B14F-4D97-AF65-F5344CB8AC3E}">
        <p14:creationId xmlns:p14="http://schemas.microsoft.com/office/powerpoint/2010/main" val="8293501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304800" y="685800"/>
            <a:ext cx="8610600" cy="4038600"/>
          </a:xfrm>
        </p:spPr>
        <p:txBody>
          <a:bodyPr>
            <a:normAutofit/>
          </a:bodyPr>
          <a:lstStyle/>
          <a:p>
            <a:pPr marL="0" indent="0" eaLnBrk="1" hangingPunct="1">
              <a:lnSpc>
                <a:spcPct val="90000"/>
              </a:lnSpc>
              <a:buNone/>
            </a:pPr>
            <a:r>
              <a:rPr lang="en-US" altLang="en-US" sz="2000" b="1" cap="all" dirty="0" smtClean="0">
                <a:solidFill>
                  <a:srgbClr val="FF0000"/>
                </a:solidFill>
                <a:latin typeface="Arial" charset="0"/>
              </a:rPr>
              <a:t>It Isn’t Just Technology : Business perspective on IS</a:t>
            </a:r>
          </a:p>
          <a:p>
            <a:pPr marL="0" indent="0" eaLnBrk="1" hangingPunct="1">
              <a:lnSpc>
                <a:spcPct val="90000"/>
              </a:lnSpc>
              <a:buNone/>
            </a:pPr>
            <a:endParaRPr lang="en-US" altLang="en-US" sz="2400" b="1" dirty="0" smtClean="0">
              <a:latin typeface="Arial" charset="0"/>
            </a:endParaRPr>
          </a:p>
          <a:p>
            <a:pPr lvl="1" eaLnBrk="1" hangingPunct="1">
              <a:lnSpc>
                <a:spcPct val="90000"/>
              </a:lnSpc>
            </a:pPr>
            <a:r>
              <a:rPr lang="en-US" altLang="en-US" dirty="0" smtClean="0">
                <a:latin typeface="Arial" charset="0"/>
              </a:rPr>
              <a:t>IS instrument for creating value to firms </a:t>
            </a:r>
          </a:p>
          <a:p>
            <a:pPr lvl="1" eaLnBrk="1" hangingPunct="1">
              <a:lnSpc>
                <a:spcPct val="90000"/>
              </a:lnSpc>
            </a:pPr>
            <a:r>
              <a:rPr lang="en-US" altLang="en-US" dirty="0" smtClean="0">
                <a:latin typeface="Arial" charset="0"/>
              </a:rPr>
              <a:t>Investments in IS result in superior returns:</a:t>
            </a:r>
          </a:p>
          <a:p>
            <a:pPr lvl="2" eaLnBrk="1" hangingPunct="1">
              <a:lnSpc>
                <a:spcPct val="90000"/>
              </a:lnSpc>
            </a:pPr>
            <a:r>
              <a:rPr lang="en-US" altLang="en-US" dirty="0" smtClean="0">
                <a:latin typeface="Arial" charset="0"/>
              </a:rPr>
              <a:t>Increases productivity and revenue</a:t>
            </a:r>
          </a:p>
          <a:p>
            <a:pPr lvl="1" eaLnBrk="1" hangingPunct="1">
              <a:lnSpc>
                <a:spcPct val="90000"/>
              </a:lnSpc>
            </a:pPr>
            <a:r>
              <a:rPr lang="en-US" altLang="en-US" dirty="0" smtClean="0">
                <a:latin typeface="Arial" charset="0"/>
              </a:rPr>
              <a:t>IS provides information that helps managers making better decisions and improve the execution of business process</a:t>
            </a:r>
          </a:p>
          <a:p>
            <a:pPr lvl="1" eaLnBrk="1" hangingPunct="1">
              <a:lnSpc>
                <a:spcPct val="90000"/>
              </a:lnSpc>
            </a:pPr>
            <a:r>
              <a:rPr lang="en-US" altLang="en-US" dirty="0" smtClean="0">
                <a:latin typeface="Arial" charset="0"/>
              </a:rPr>
              <a:t>Value of IS</a:t>
            </a:r>
          </a:p>
        </p:txBody>
      </p:sp>
      <p:sp>
        <p:nvSpPr>
          <p:cNvPr id="2" name="Slide Number Placeholder 1"/>
          <p:cNvSpPr>
            <a:spLocks noGrp="1"/>
          </p:cNvSpPr>
          <p:nvPr>
            <p:ph type="sldNum" sz="quarter" idx="12"/>
          </p:nvPr>
        </p:nvSpPr>
        <p:spPr/>
        <p:txBody>
          <a:bodyPr/>
          <a:lstStyle/>
          <a:p>
            <a:fld id="{B2E69481-C428-4771-9FA9-CCBED72DD0C4}" type="slidenum">
              <a:rPr lang="en-US" smtClean="0"/>
              <a:t>38</a:t>
            </a:fld>
            <a:endParaRPr lang="en-US"/>
          </a:p>
        </p:txBody>
      </p:sp>
    </p:spTree>
    <p:extLst>
      <p:ext uri="{BB962C8B-B14F-4D97-AF65-F5344CB8AC3E}">
        <p14:creationId xmlns:p14="http://schemas.microsoft.com/office/powerpoint/2010/main" val="23397148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152400" y="5181600"/>
            <a:ext cx="8839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2000" b="1" dirty="0">
                <a:latin typeface="Arial" charset="0"/>
              </a:rPr>
              <a:t>From a business perspective, information systems are part of a series of value-adding activities for acquiring, transforming, and distributing information that managers can use to improve decision making, enhance organizational performance, and, ultimately, increase firm profitability.</a:t>
            </a:r>
          </a:p>
        </p:txBody>
      </p:sp>
      <p:sp>
        <p:nvSpPr>
          <p:cNvPr id="139270" name="Rectangle 6"/>
          <p:cNvSpPr>
            <a:spLocks noChangeArrowheads="1"/>
          </p:cNvSpPr>
          <p:nvPr/>
        </p:nvSpPr>
        <p:spPr bwMode="auto">
          <a:xfrm>
            <a:off x="152400" y="304800"/>
            <a:ext cx="10396016" cy="523220"/>
          </a:xfrm>
          <a:prstGeom prst="rect">
            <a:avLst/>
          </a:prstGeom>
          <a:noFill/>
          <a:ln w="9525">
            <a:noFill/>
            <a:miter lim="800000"/>
            <a:headEnd/>
            <a:tailEnd/>
          </a:ln>
          <a:effectLst/>
        </p:spPr>
        <p:txBody>
          <a:bodyPr wrap="square">
            <a:spAutoFit/>
          </a:bodyPr>
          <a:lstStyle/>
          <a:p>
            <a:pPr>
              <a:defRPr/>
            </a:pPr>
            <a:r>
              <a:rPr lang="en-US" sz="2800" b="1" dirty="0">
                <a:effectLst>
                  <a:outerShdw blurRad="38100" dist="38100" dir="2700000" algn="tl">
                    <a:srgbClr val="C0C0C0"/>
                  </a:outerShdw>
                </a:effectLst>
                <a:cs typeface="Times New Roman" pitchFamily="18" charset="0"/>
              </a:rPr>
              <a:t>The Business Information Value Chain</a:t>
            </a:r>
          </a:p>
        </p:txBody>
      </p:sp>
      <p:graphicFrame>
        <p:nvGraphicFramePr>
          <p:cNvPr id="44039" name="Object 8"/>
          <p:cNvGraphicFramePr>
            <a:graphicFrameLocks noChangeAspect="1"/>
          </p:cNvGraphicFramePr>
          <p:nvPr>
            <p:extLst>
              <p:ext uri="{D42A27DB-BD31-4B8C-83A1-F6EECF244321}">
                <p14:modId xmlns:p14="http://schemas.microsoft.com/office/powerpoint/2010/main" val="1089967530"/>
              </p:ext>
            </p:extLst>
          </p:nvPr>
        </p:nvGraphicFramePr>
        <p:xfrm>
          <a:off x="1447800" y="999045"/>
          <a:ext cx="6705600" cy="4030155"/>
        </p:xfrm>
        <a:graphic>
          <a:graphicData uri="http://schemas.openxmlformats.org/presentationml/2006/ole">
            <mc:AlternateContent xmlns:mc="http://schemas.openxmlformats.org/markup-compatibility/2006">
              <mc:Choice xmlns:v="urn:schemas-microsoft-com:vml" Requires="v">
                <p:oleObj spid="_x0000_s3147" name="Image" r:id="rId4" imgW="6844444" imgH="4114286" progId="">
                  <p:embed/>
                </p:oleObj>
              </mc:Choice>
              <mc:Fallback>
                <p:oleObj name="Image" r:id="rId4" imgW="6844444" imgH="411428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999045"/>
                        <a:ext cx="6705600" cy="403015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39</a:t>
            </a:fld>
            <a:endParaRPr lang="en-US"/>
          </a:p>
        </p:txBody>
      </p:sp>
    </p:spTree>
    <p:extLst>
      <p:ext uri="{BB962C8B-B14F-4D97-AF65-F5344CB8AC3E}">
        <p14:creationId xmlns:p14="http://schemas.microsoft.com/office/powerpoint/2010/main" val="31645551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4</a:t>
            </a:fld>
            <a:endParaRPr lang="en-US"/>
          </a:p>
        </p:txBody>
      </p:sp>
      <p:sp>
        <p:nvSpPr>
          <p:cNvPr id="3" name="Rectangle 1"/>
          <p:cNvSpPr>
            <a:spLocks noChangeArrowheads="1"/>
          </p:cNvSpPr>
          <p:nvPr/>
        </p:nvSpPr>
        <p:spPr bwMode="auto">
          <a:xfrm>
            <a:off x="1066800" y="762000"/>
            <a:ext cx="8001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smtClean="0">
                <a:latin typeface="Arial" charset="0"/>
              </a:rPr>
              <a:t>Peter Drucker :</a:t>
            </a: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b="1" dirty="0">
              <a:latin typeface="Arial" charset="0"/>
            </a:endParaRPr>
          </a:p>
          <a:p>
            <a:pPr eaLnBrk="1" hangingPunct="1">
              <a:spcBef>
                <a:spcPct val="0"/>
              </a:spcBef>
              <a:buFontTx/>
              <a:buNone/>
            </a:pPr>
            <a:endParaRPr lang="en-US" altLang="en-US" sz="2800" b="1" dirty="0" smtClean="0">
              <a:latin typeface="Arial" charset="0"/>
            </a:endParaRPr>
          </a:p>
          <a:p>
            <a:pPr eaLnBrk="1" hangingPunct="1">
              <a:spcBef>
                <a:spcPct val="0"/>
              </a:spcBef>
              <a:buFontTx/>
              <a:buNone/>
            </a:pPr>
            <a:endParaRPr lang="en-US" altLang="en-US" sz="2800" dirty="0" smtClean="0"/>
          </a:p>
          <a:p>
            <a:pPr eaLnBrk="1" hangingPunct="1">
              <a:spcBef>
                <a:spcPct val="0"/>
              </a:spcBef>
              <a:buFontTx/>
              <a:buNone/>
            </a:pPr>
            <a:r>
              <a:rPr lang="en-US" altLang="en-US" sz="2800" dirty="0" smtClean="0"/>
              <a:t>Business Paradigm is shifting from </a:t>
            </a:r>
            <a:r>
              <a:rPr lang="en-US" altLang="en-US" sz="2800" b="1" dirty="0" smtClean="0"/>
              <a:t>Resources Based Organization </a:t>
            </a:r>
            <a:r>
              <a:rPr lang="en-US" altLang="en-US" sz="2800" dirty="0" smtClean="0"/>
              <a:t>to</a:t>
            </a:r>
            <a:r>
              <a:rPr lang="en-US" altLang="en-US" sz="2800" b="1" dirty="0" smtClean="0"/>
              <a:t> Human Based Organization </a:t>
            </a:r>
          </a:p>
          <a:p>
            <a:pPr eaLnBrk="1" hangingPunct="1">
              <a:spcBef>
                <a:spcPct val="0"/>
              </a:spcBef>
              <a:buFontTx/>
              <a:buNone/>
            </a:pPr>
            <a:endParaRPr lang="en-US" altLang="en-US" sz="2800" b="1" dirty="0"/>
          </a:p>
          <a:p>
            <a:pPr eaLnBrk="1" hangingPunct="1">
              <a:spcBef>
                <a:spcPct val="0"/>
              </a:spcBef>
              <a:buFontTx/>
              <a:buNone/>
            </a:pPr>
            <a:r>
              <a:rPr lang="en-US" altLang="en-US" sz="2800" dirty="0" smtClean="0"/>
              <a:t>Business Paradigm is shifting again from </a:t>
            </a:r>
            <a:r>
              <a:rPr lang="en-US" altLang="en-US" sz="2800" b="1" dirty="0" smtClean="0"/>
              <a:t>Human Based Organization </a:t>
            </a:r>
            <a:r>
              <a:rPr lang="en-US" altLang="en-US" sz="2800" dirty="0" smtClean="0"/>
              <a:t>to</a:t>
            </a:r>
            <a:r>
              <a:rPr lang="en-US" altLang="en-US" sz="2800" b="1" dirty="0" smtClean="0"/>
              <a:t> Knowledge Based Organization </a:t>
            </a:r>
            <a:endParaRPr lang="en-US" altLang="en-US" sz="2800" b="1" dirty="0"/>
          </a:p>
        </p:txBody>
      </p:sp>
      <p:pic>
        <p:nvPicPr>
          <p:cNvPr id="7172" name="Picture 4" descr="Image result for peter dr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066800"/>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5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381000"/>
            <a:ext cx="8763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2000" b="1" cap="all" dirty="0" smtClean="0">
                <a:solidFill>
                  <a:srgbClr val="FF0000"/>
                </a:solidFill>
                <a:latin typeface="Arial" charset="0"/>
                <a:cs typeface="Times New Roman" pitchFamily="18" charset="0"/>
              </a:rPr>
              <a:t>Complementary Assets : </a:t>
            </a:r>
          </a:p>
          <a:p>
            <a:pPr algn="ctr">
              <a:spcBef>
                <a:spcPct val="50000"/>
              </a:spcBef>
              <a:buFontTx/>
              <a:buNone/>
            </a:pPr>
            <a:r>
              <a:rPr lang="en-US" altLang="en-US" sz="2000" b="1" cap="all" dirty="0" smtClean="0">
                <a:solidFill>
                  <a:srgbClr val="FF0000"/>
                </a:solidFill>
                <a:latin typeface="Arial" charset="0"/>
                <a:cs typeface="Times New Roman" pitchFamily="18" charset="0"/>
              </a:rPr>
              <a:t>Organizational Capital and the Right Business Model</a:t>
            </a:r>
            <a:endParaRPr lang="en-US" altLang="en-US" sz="2000" b="1" cap="all" dirty="0">
              <a:solidFill>
                <a:srgbClr val="FF0000"/>
              </a:solidFill>
              <a:latin typeface="Arial" charset="0"/>
              <a:cs typeface="Times New Roman" pitchFamily="18" charset="0"/>
            </a:endParaRPr>
          </a:p>
        </p:txBody>
      </p:sp>
      <p:sp>
        <p:nvSpPr>
          <p:cNvPr id="45060" name="Text Box 4"/>
          <p:cNvSpPr txBox="1">
            <a:spLocks noChangeArrowheads="1"/>
          </p:cNvSpPr>
          <p:nvPr/>
        </p:nvSpPr>
        <p:spPr bwMode="auto">
          <a:xfrm>
            <a:off x="228600" y="5654675"/>
            <a:ext cx="876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800" b="1" dirty="0">
                <a:latin typeface="Arial" charset="0"/>
              </a:rPr>
              <a:t>Although, on average, investments in information technology produce returns far above those returned by other investments, there is considerable variation across firms.</a:t>
            </a:r>
          </a:p>
        </p:txBody>
      </p:sp>
      <p:sp>
        <p:nvSpPr>
          <p:cNvPr id="145414" name="Rectangle 6"/>
          <p:cNvSpPr>
            <a:spLocks noChangeArrowheads="1"/>
          </p:cNvSpPr>
          <p:nvPr/>
        </p:nvSpPr>
        <p:spPr bwMode="auto">
          <a:xfrm>
            <a:off x="685800" y="1612900"/>
            <a:ext cx="7772400" cy="822325"/>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Variation in Returns on </a:t>
            </a:r>
            <a:br>
              <a:rPr lang="en-US" b="1">
                <a:solidFill>
                  <a:srgbClr val="9F0F10"/>
                </a:solidFill>
                <a:effectLst>
                  <a:outerShdw blurRad="38100" dist="38100" dir="2700000" algn="tl">
                    <a:srgbClr val="C0C0C0"/>
                  </a:outerShdw>
                </a:effectLst>
                <a:cs typeface="Times New Roman" pitchFamily="18" charset="0"/>
              </a:rPr>
            </a:br>
            <a:r>
              <a:rPr lang="en-US" b="1">
                <a:solidFill>
                  <a:srgbClr val="9F0F10"/>
                </a:solidFill>
                <a:effectLst>
                  <a:outerShdw blurRad="38100" dist="38100" dir="2700000" algn="tl">
                    <a:srgbClr val="C0C0C0"/>
                  </a:outerShdw>
                </a:effectLst>
                <a:cs typeface="Times New Roman" pitchFamily="18" charset="0"/>
              </a:rPr>
              <a:t>Information Technology Investment</a:t>
            </a:r>
          </a:p>
        </p:txBody>
      </p:sp>
      <p:graphicFrame>
        <p:nvGraphicFramePr>
          <p:cNvPr id="45063" name="Object 8"/>
          <p:cNvGraphicFramePr>
            <a:graphicFrameLocks noChangeAspect="1"/>
          </p:cNvGraphicFramePr>
          <p:nvPr/>
        </p:nvGraphicFramePr>
        <p:xfrm>
          <a:off x="2057400" y="2632075"/>
          <a:ext cx="4013200" cy="2778125"/>
        </p:xfrm>
        <a:graphic>
          <a:graphicData uri="http://schemas.openxmlformats.org/presentationml/2006/ole">
            <mc:AlternateContent xmlns:mc="http://schemas.openxmlformats.org/markup-compatibility/2006">
              <mc:Choice xmlns:v="urn:schemas-microsoft-com:vml" Requires="v">
                <p:oleObj spid="_x0000_s4171" name="Image" r:id="rId4" imgW="4622222" imgH="3200000" progId="">
                  <p:embed/>
                </p:oleObj>
              </mc:Choice>
              <mc:Fallback>
                <p:oleObj name="Image" r:id="rId4" imgW="4622222" imgH="32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632075"/>
                        <a:ext cx="4013200"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40</a:t>
            </a:fld>
            <a:endParaRPr lang="en-US"/>
          </a:p>
        </p:txBody>
      </p:sp>
    </p:spTree>
    <p:extLst>
      <p:ext uri="{BB962C8B-B14F-4D97-AF65-F5344CB8AC3E}">
        <p14:creationId xmlns:p14="http://schemas.microsoft.com/office/powerpoint/2010/main" val="39214817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685800" y="1752600"/>
            <a:ext cx="7772400" cy="4343400"/>
          </a:xfrm>
        </p:spPr>
        <p:txBody>
          <a:bodyPr/>
          <a:lstStyle/>
          <a:p>
            <a:pPr eaLnBrk="1" hangingPunct="1">
              <a:lnSpc>
                <a:spcPct val="80000"/>
              </a:lnSpc>
              <a:spcBef>
                <a:spcPct val="50000"/>
              </a:spcBef>
            </a:pPr>
            <a:r>
              <a:rPr lang="en-US" altLang="en-US" sz="2800" smtClean="0">
                <a:latin typeface="Arial" charset="0"/>
              </a:rPr>
              <a:t>Investing in information technology does not guarantee good returns</a:t>
            </a:r>
          </a:p>
          <a:p>
            <a:pPr eaLnBrk="1" hangingPunct="1">
              <a:lnSpc>
                <a:spcPct val="80000"/>
              </a:lnSpc>
              <a:spcBef>
                <a:spcPct val="50000"/>
              </a:spcBef>
              <a:buFontTx/>
              <a:buNone/>
            </a:pPr>
            <a:endParaRPr lang="en-US" altLang="en-US" sz="2800" smtClean="0">
              <a:latin typeface="Arial" charset="0"/>
            </a:endParaRPr>
          </a:p>
          <a:p>
            <a:pPr eaLnBrk="1" hangingPunct="1">
              <a:lnSpc>
                <a:spcPct val="80000"/>
              </a:lnSpc>
            </a:pPr>
            <a:r>
              <a:rPr lang="en-US" altLang="en-US" sz="2800" smtClean="0">
                <a:latin typeface="Arial" charset="0"/>
              </a:rPr>
              <a:t>Considerable variation in the returns firms receive from systems investments</a:t>
            </a:r>
          </a:p>
          <a:p>
            <a:pPr eaLnBrk="1" hangingPunct="1">
              <a:lnSpc>
                <a:spcPct val="80000"/>
              </a:lnSpc>
            </a:pPr>
            <a:endParaRPr lang="en-US" altLang="en-US" sz="2800" smtClean="0">
              <a:latin typeface="Arial" charset="0"/>
            </a:endParaRPr>
          </a:p>
          <a:p>
            <a:pPr eaLnBrk="1" hangingPunct="1">
              <a:lnSpc>
                <a:spcPct val="80000"/>
              </a:lnSpc>
            </a:pPr>
            <a:r>
              <a:rPr lang="en-US" altLang="en-US" sz="2800" smtClean="0">
                <a:latin typeface="Arial" charset="0"/>
              </a:rPr>
              <a:t>Factors: </a:t>
            </a:r>
          </a:p>
          <a:p>
            <a:pPr lvl="1" eaLnBrk="1" hangingPunct="1">
              <a:lnSpc>
                <a:spcPct val="80000"/>
              </a:lnSpc>
            </a:pPr>
            <a:r>
              <a:rPr lang="en-US" altLang="en-US" sz="2400" smtClean="0">
                <a:latin typeface="Arial" charset="0"/>
              </a:rPr>
              <a:t>Adopting right business model according (suite) to new technology </a:t>
            </a:r>
          </a:p>
          <a:p>
            <a:pPr lvl="1" eaLnBrk="1" hangingPunct="1">
              <a:lnSpc>
                <a:spcPct val="80000"/>
              </a:lnSpc>
            </a:pPr>
            <a:r>
              <a:rPr lang="en-US" altLang="en-US" sz="2400" smtClean="0">
                <a:latin typeface="Arial" charset="0"/>
              </a:rPr>
              <a:t>complementary investments </a:t>
            </a:r>
            <a:r>
              <a:rPr lang="en-US" altLang="en-US" sz="2000" smtClean="0">
                <a:latin typeface="Arial" charset="0"/>
              </a:rPr>
              <a:t>(business processes, models, management behavior and culture)</a:t>
            </a:r>
          </a:p>
        </p:txBody>
      </p:sp>
      <p:sp>
        <p:nvSpPr>
          <p:cNvPr id="2" name="Slide Number Placeholder 1"/>
          <p:cNvSpPr>
            <a:spLocks noGrp="1"/>
          </p:cNvSpPr>
          <p:nvPr>
            <p:ph type="sldNum" sz="quarter" idx="12"/>
          </p:nvPr>
        </p:nvSpPr>
        <p:spPr/>
        <p:txBody>
          <a:bodyPr/>
          <a:lstStyle/>
          <a:p>
            <a:fld id="{B2E69481-C428-4771-9FA9-CCBED72DD0C4}" type="slidenum">
              <a:rPr lang="en-US" smtClean="0"/>
              <a:t>41</a:t>
            </a:fld>
            <a:endParaRPr lang="en-US"/>
          </a:p>
        </p:txBody>
      </p:sp>
    </p:spTree>
    <p:extLst>
      <p:ext uri="{BB962C8B-B14F-4D97-AF65-F5344CB8AC3E}">
        <p14:creationId xmlns:p14="http://schemas.microsoft.com/office/powerpoint/2010/main" val="21093079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idx="1"/>
          </p:nvPr>
        </p:nvSpPr>
        <p:spPr>
          <a:xfrm>
            <a:off x="685800" y="1524000"/>
            <a:ext cx="7772400" cy="4038600"/>
          </a:xfrm>
        </p:spPr>
        <p:txBody>
          <a:bodyPr>
            <a:normAutofit fontScale="92500" lnSpcReduction="10000"/>
          </a:bodyPr>
          <a:lstStyle/>
          <a:p>
            <a:pPr marL="0" indent="0" eaLnBrk="1" hangingPunct="1">
              <a:buNone/>
            </a:pPr>
            <a:r>
              <a:rPr lang="en-US" altLang="en-US" b="1" dirty="0" smtClean="0">
                <a:latin typeface="Arial" charset="0"/>
              </a:rPr>
              <a:t>Complementary assets</a:t>
            </a:r>
            <a:endParaRPr lang="en-US" altLang="en-US" b="1" dirty="0">
              <a:latin typeface="Arial" charset="0"/>
            </a:endParaRPr>
          </a:p>
          <a:p>
            <a:pPr marL="0" indent="0" eaLnBrk="1" hangingPunct="1">
              <a:buNone/>
            </a:pPr>
            <a:endParaRPr lang="en-US" altLang="en-US" b="1" dirty="0" smtClean="0">
              <a:latin typeface="Arial" charset="0"/>
            </a:endParaRPr>
          </a:p>
          <a:p>
            <a:pPr lvl="1" eaLnBrk="1" hangingPunct="1"/>
            <a:r>
              <a:rPr lang="en-US" altLang="en-US" dirty="0" smtClean="0">
                <a:latin typeface="Arial" charset="0"/>
              </a:rPr>
              <a:t>Assets required to derive value from a primary investment</a:t>
            </a:r>
          </a:p>
          <a:p>
            <a:pPr lvl="1" eaLnBrk="1" hangingPunct="1"/>
            <a:r>
              <a:rPr lang="en-US" altLang="en-US" dirty="0" smtClean="0">
                <a:latin typeface="Arial" charset="0"/>
              </a:rPr>
              <a:t>Firms supporting their technology investments with investment in complementary assets receive superior returns</a:t>
            </a:r>
          </a:p>
          <a:p>
            <a:pPr lvl="1" eaLnBrk="1" hangingPunct="1"/>
            <a:r>
              <a:rPr lang="en-US" altLang="en-US" dirty="0" smtClean="0">
                <a:latin typeface="Arial" charset="0"/>
              </a:rPr>
              <a:t>E.g.: invest in technology </a:t>
            </a:r>
            <a:r>
              <a:rPr lang="en-US" altLang="en-US" u="sng" dirty="0" smtClean="0">
                <a:latin typeface="Arial" charset="0"/>
              </a:rPr>
              <a:t>and</a:t>
            </a:r>
            <a:r>
              <a:rPr lang="en-US" altLang="en-US" dirty="0" smtClean="0">
                <a:latin typeface="Arial" charset="0"/>
              </a:rPr>
              <a:t> the people to make it work properly</a:t>
            </a:r>
          </a:p>
        </p:txBody>
      </p:sp>
      <p:sp>
        <p:nvSpPr>
          <p:cNvPr id="2" name="Slide Number Placeholder 1"/>
          <p:cNvSpPr>
            <a:spLocks noGrp="1"/>
          </p:cNvSpPr>
          <p:nvPr>
            <p:ph type="sldNum" sz="quarter" idx="12"/>
          </p:nvPr>
        </p:nvSpPr>
        <p:spPr/>
        <p:txBody>
          <a:bodyPr/>
          <a:lstStyle/>
          <a:p>
            <a:fld id="{B2E69481-C428-4771-9FA9-CCBED72DD0C4}" type="slidenum">
              <a:rPr lang="en-US" smtClean="0"/>
              <a:t>42</a:t>
            </a:fld>
            <a:endParaRPr lang="en-US"/>
          </a:p>
        </p:txBody>
      </p:sp>
    </p:spTree>
    <p:extLst>
      <p:ext uri="{BB962C8B-B14F-4D97-AF65-F5344CB8AC3E}">
        <p14:creationId xmlns:p14="http://schemas.microsoft.com/office/powerpoint/2010/main" val="118356932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762000" y="152400"/>
            <a:ext cx="7772400" cy="627994"/>
          </a:xfrm>
        </p:spPr>
        <p:txBody>
          <a:bodyPr>
            <a:normAutofit/>
          </a:bodyPr>
          <a:lstStyle/>
          <a:p>
            <a:pPr marL="0" indent="0" eaLnBrk="1" hangingPunct="1">
              <a:buNone/>
            </a:pPr>
            <a:r>
              <a:rPr lang="en-US" altLang="en-US" sz="2800" b="1" dirty="0" smtClean="0">
                <a:latin typeface="Arial" charset="0"/>
              </a:rPr>
              <a:t>Complementary Assets Include</a:t>
            </a:r>
          </a:p>
        </p:txBody>
      </p:sp>
      <p:sp>
        <p:nvSpPr>
          <p:cNvPr id="2" name="Slide Number Placeholder 1"/>
          <p:cNvSpPr>
            <a:spLocks noGrp="1"/>
          </p:cNvSpPr>
          <p:nvPr>
            <p:ph type="sldNum" sz="quarter" idx="12"/>
          </p:nvPr>
        </p:nvSpPr>
        <p:spPr/>
        <p:txBody>
          <a:bodyPr/>
          <a:lstStyle/>
          <a:p>
            <a:fld id="{B2E69481-C428-4771-9FA9-CCBED72DD0C4}" type="slidenum">
              <a:rPr lang="en-US" smtClean="0"/>
              <a:t>43</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7947660" cy="588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63400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2286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1.3. Contemporary Approaches to </a:t>
            </a:r>
            <a:r>
              <a:rPr lang="en-US" altLang="en-US" sz="2600" b="1" dirty="0">
                <a:solidFill>
                  <a:schemeClr val="tx2"/>
                </a:solidFill>
                <a:latin typeface="Arial" charset="0"/>
                <a:cs typeface="Times New Roman" pitchFamily="18" charset="0"/>
              </a:rPr>
              <a:t>Information </a:t>
            </a:r>
            <a:r>
              <a:rPr lang="en-US" altLang="en-US" sz="2600" b="1" dirty="0" smtClean="0">
                <a:solidFill>
                  <a:schemeClr val="tx2"/>
                </a:solidFill>
                <a:latin typeface="Arial" charset="0"/>
                <a:cs typeface="Times New Roman" pitchFamily="18" charset="0"/>
              </a:rPr>
              <a:t>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44</a:t>
            </a:fld>
            <a:endParaRPr lang="en-US"/>
          </a:p>
        </p:txBody>
      </p:sp>
    </p:spTree>
    <p:extLst>
      <p:ext uri="{BB962C8B-B14F-4D97-AF65-F5344CB8AC3E}">
        <p14:creationId xmlns:p14="http://schemas.microsoft.com/office/powerpoint/2010/main" val="4386872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52400" y="5578475"/>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The study of information systems deals with issues and insights contributed from technical and behavioral disciplines.</a:t>
            </a:r>
          </a:p>
        </p:txBody>
      </p:sp>
      <p:sp>
        <p:nvSpPr>
          <p:cNvPr id="143366" name="Rectangle 6"/>
          <p:cNvSpPr>
            <a:spLocks noChangeArrowheads="1"/>
          </p:cNvSpPr>
          <p:nvPr/>
        </p:nvSpPr>
        <p:spPr bwMode="auto">
          <a:xfrm>
            <a:off x="685800" y="381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Contemporary Approaches to Information Systems</a:t>
            </a:r>
          </a:p>
        </p:txBody>
      </p:sp>
      <p:graphicFrame>
        <p:nvGraphicFramePr>
          <p:cNvPr id="49159" name="Object 8"/>
          <p:cNvGraphicFramePr>
            <a:graphicFrameLocks noChangeAspect="1"/>
          </p:cNvGraphicFramePr>
          <p:nvPr>
            <p:extLst>
              <p:ext uri="{D42A27DB-BD31-4B8C-83A1-F6EECF244321}">
                <p14:modId xmlns:p14="http://schemas.microsoft.com/office/powerpoint/2010/main" val="2873138821"/>
              </p:ext>
            </p:extLst>
          </p:nvPr>
        </p:nvGraphicFramePr>
        <p:xfrm>
          <a:off x="1790700" y="1219200"/>
          <a:ext cx="5448300" cy="3200400"/>
        </p:xfrm>
        <a:graphic>
          <a:graphicData uri="http://schemas.openxmlformats.org/presentationml/2006/ole">
            <mc:AlternateContent xmlns:mc="http://schemas.openxmlformats.org/markup-compatibility/2006">
              <mc:Choice xmlns:v="urn:schemas-microsoft-com:vml" Requires="v">
                <p:oleObj spid="_x0000_s5194" name="Image" r:id="rId4" imgW="5447619" imgH="3200000" progId="">
                  <p:embed/>
                </p:oleObj>
              </mc:Choice>
              <mc:Fallback>
                <p:oleObj name="Image" r:id="rId4" imgW="5447619" imgH="32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219200"/>
                        <a:ext cx="54483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45</a:t>
            </a:fld>
            <a:endParaRPr lang="en-US"/>
          </a:p>
        </p:txBody>
      </p:sp>
    </p:spTree>
    <p:extLst>
      <p:ext uri="{BB962C8B-B14F-4D97-AF65-F5344CB8AC3E}">
        <p14:creationId xmlns:p14="http://schemas.microsoft.com/office/powerpoint/2010/main" val="373837071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762000" y="3048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spcAft>
                <a:spcPct val="25000"/>
              </a:spcAft>
              <a:buNone/>
            </a:pPr>
            <a:r>
              <a:rPr lang="en-US" altLang="en-US" b="1" cap="all" dirty="0">
                <a:solidFill>
                  <a:srgbClr val="FF0000"/>
                </a:solidFill>
                <a:latin typeface="Arial" charset="0"/>
                <a:cs typeface="Times New Roman" pitchFamily="18" charset="0"/>
              </a:rPr>
              <a:t>Technical </a:t>
            </a:r>
            <a:r>
              <a:rPr lang="en-US" altLang="en-US" b="1" cap="all" dirty="0" smtClean="0">
                <a:solidFill>
                  <a:srgbClr val="FF0000"/>
                </a:solidFill>
                <a:latin typeface="Arial" charset="0"/>
                <a:cs typeface="Times New Roman" pitchFamily="18" charset="0"/>
              </a:rPr>
              <a:t>Approach</a:t>
            </a:r>
          </a:p>
          <a:p>
            <a:pPr marL="0" indent="0" eaLnBrk="1" hangingPunct="1">
              <a:spcBef>
                <a:spcPct val="0"/>
              </a:spcBef>
              <a:spcAft>
                <a:spcPct val="25000"/>
              </a:spcAft>
              <a:buNone/>
            </a:pPr>
            <a:r>
              <a:rPr lang="en-US" altLang="en-US" sz="2800" dirty="0" smtClean="0">
                <a:latin typeface="Arial" charset="0"/>
              </a:rPr>
              <a:t>Emphasizes </a:t>
            </a:r>
            <a:r>
              <a:rPr lang="en-US" altLang="en-US" sz="2800" dirty="0">
                <a:latin typeface="Arial" charset="0"/>
              </a:rPr>
              <a:t>mathematically based models</a:t>
            </a:r>
          </a:p>
          <a:p>
            <a:pPr lvl="2" eaLnBrk="1" hangingPunct="1">
              <a:spcBef>
                <a:spcPct val="0"/>
              </a:spcBef>
              <a:spcAft>
                <a:spcPct val="25000"/>
              </a:spcAft>
              <a:buFontTx/>
              <a:buChar char="•"/>
            </a:pPr>
            <a:r>
              <a:rPr lang="en-US" altLang="en-US" sz="2000" dirty="0">
                <a:latin typeface="Arial" charset="0"/>
              </a:rPr>
              <a:t>Computer science theories of </a:t>
            </a:r>
            <a:r>
              <a:rPr lang="en-US" altLang="en-US" sz="2000" dirty="0" smtClean="0">
                <a:latin typeface="Arial" charset="0"/>
              </a:rPr>
              <a:t>computation </a:t>
            </a:r>
            <a:r>
              <a:rPr lang="en-US" altLang="en-US" sz="2000" dirty="0">
                <a:latin typeface="Arial" charset="0"/>
              </a:rPr>
              <a:t>,data storage</a:t>
            </a:r>
          </a:p>
          <a:p>
            <a:pPr lvl="2" eaLnBrk="1" hangingPunct="1">
              <a:spcBef>
                <a:spcPct val="0"/>
              </a:spcBef>
              <a:spcAft>
                <a:spcPct val="25000"/>
              </a:spcAft>
              <a:buFontTx/>
              <a:buChar char="•"/>
            </a:pPr>
            <a:r>
              <a:rPr lang="en-US" altLang="en-US" sz="2000" dirty="0">
                <a:latin typeface="Arial" charset="0"/>
              </a:rPr>
              <a:t>management science: models of </a:t>
            </a:r>
            <a:r>
              <a:rPr lang="en-US" altLang="en-US" sz="2000" dirty="0" smtClean="0">
                <a:latin typeface="Arial" charset="0"/>
              </a:rPr>
              <a:t>decision making </a:t>
            </a:r>
            <a:r>
              <a:rPr lang="en-US" altLang="en-US" sz="2000" dirty="0">
                <a:latin typeface="Arial" charset="0"/>
              </a:rPr>
              <a:t>and practices </a:t>
            </a:r>
          </a:p>
          <a:p>
            <a:pPr lvl="2" eaLnBrk="1" hangingPunct="1">
              <a:spcBef>
                <a:spcPct val="0"/>
              </a:spcBef>
              <a:spcAft>
                <a:spcPct val="25000"/>
              </a:spcAft>
              <a:buFontTx/>
              <a:buChar char="•"/>
            </a:pPr>
            <a:r>
              <a:rPr lang="en-US" altLang="en-US" sz="2000" dirty="0">
                <a:latin typeface="Arial" charset="0"/>
              </a:rPr>
              <a:t>operations research: optimizing selected parameters of </a:t>
            </a:r>
            <a:r>
              <a:rPr lang="en-US" altLang="en-US" sz="2000" dirty="0" smtClean="0">
                <a:latin typeface="Arial" charset="0"/>
              </a:rPr>
              <a:t>organization</a:t>
            </a:r>
          </a:p>
          <a:p>
            <a:pPr marL="914400" lvl="2" indent="0" eaLnBrk="1" hangingPunct="1">
              <a:spcBef>
                <a:spcPct val="0"/>
              </a:spcBef>
              <a:spcAft>
                <a:spcPct val="25000"/>
              </a:spcAft>
              <a:buNone/>
            </a:pPr>
            <a:endParaRPr lang="en-US" altLang="en-US" sz="2000" dirty="0">
              <a:latin typeface="Arial" charset="0"/>
            </a:endParaRPr>
          </a:p>
          <a:p>
            <a:pPr marL="0" indent="0" eaLnBrk="1" hangingPunct="1">
              <a:spcBef>
                <a:spcPct val="0"/>
              </a:spcBef>
              <a:spcAft>
                <a:spcPct val="25000"/>
              </a:spcAft>
              <a:buNone/>
            </a:pPr>
            <a:r>
              <a:rPr lang="en-US" altLang="en-US" b="1" cap="all" dirty="0" smtClean="0">
                <a:solidFill>
                  <a:srgbClr val="FF0000"/>
                </a:solidFill>
                <a:latin typeface="Arial" charset="0"/>
                <a:cs typeface="Times New Roman" pitchFamily="18" charset="0"/>
              </a:rPr>
              <a:t>Behavioral </a:t>
            </a:r>
            <a:r>
              <a:rPr lang="en-US" altLang="en-US" b="1" cap="all" dirty="0">
                <a:solidFill>
                  <a:srgbClr val="FF0000"/>
                </a:solidFill>
                <a:latin typeface="Arial" charset="0"/>
                <a:cs typeface="Times New Roman" pitchFamily="18" charset="0"/>
              </a:rPr>
              <a:t>A</a:t>
            </a:r>
            <a:r>
              <a:rPr lang="en-US" altLang="en-US" b="1" cap="all" dirty="0" smtClean="0">
                <a:solidFill>
                  <a:srgbClr val="FF0000"/>
                </a:solidFill>
                <a:latin typeface="Arial" charset="0"/>
                <a:cs typeface="Times New Roman" pitchFamily="18" charset="0"/>
              </a:rPr>
              <a:t>pproach</a:t>
            </a:r>
          </a:p>
          <a:p>
            <a:pPr marL="0" indent="0" eaLnBrk="1" hangingPunct="1">
              <a:spcBef>
                <a:spcPct val="0"/>
              </a:spcBef>
              <a:spcAft>
                <a:spcPct val="25000"/>
              </a:spcAft>
              <a:buNone/>
            </a:pPr>
            <a:r>
              <a:rPr lang="en-US" altLang="en-US" sz="2800" dirty="0" smtClean="0">
                <a:latin typeface="Arial" charset="0"/>
                <a:cs typeface="Times New Roman" pitchFamily="18" charset="0"/>
              </a:rPr>
              <a:t>Behavioral </a:t>
            </a:r>
            <a:r>
              <a:rPr lang="en-US" altLang="en-US" sz="2800" dirty="0">
                <a:latin typeface="Arial" charset="0"/>
                <a:cs typeface="Times New Roman" pitchFamily="18" charset="0"/>
              </a:rPr>
              <a:t>issues such strategic business integration, implementation...</a:t>
            </a:r>
          </a:p>
          <a:p>
            <a:pPr lvl="2" eaLnBrk="1" hangingPunct="1">
              <a:spcBef>
                <a:spcPct val="0"/>
              </a:spcBef>
              <a:spcAft>
                <a:spcPct val="25000"/>
              </a:spcAft>
              <a:buFontTx/>
              <a:buChar char="•"/>
            </a:pPr>
            <a:r>
              <a:rPr lang="en-US" altLang="en-US" sz="2000" dirty="0">
                <a:latin typeface="Arial" charset="0"/>
                <a:cs typeface="Times New Roman" pitchFamily="18" charset="0"/>
              </a:rPr>
              <a:t>Psychology: how decision makers use formal information </a:t>
            </a:r>
          </a:p>
          <a:p>
            <a:pPr lvl="2" eaLnBrk="1" hangingPunct="1">
              <a:spcBef>
                <a:spcPct val="0"/>
              </a:spcBef>
              <a:spcAft>
                <a:spcPct val="25000"/>
              </a:spcAft>
              <a:buFontTx/>
              <a:buChar char="•"/>
            </a:pPr>
            <a:r>
              <a:rPr lang="en-US" altLang="en-US" sz="2000" dirty="0">
                <a:latin typeface="Arial" charset="0"/>
                <a:cs typeface="Times New Roman" pitchFamily="18" charset="0"/>
              </a:rPr>
              <a:t>Economics: how IS change the control and cost structures</a:t>
            </a:r>
          </a:p>
          <a:p>
            <a:pPr lvl="2" eaLnBrk="1" hangingPunct="1">
              <a:spcBef>
                <a:spcPct val="0"/>
              </a:spcBef>
              <a:spcAft>
                <a:spcPct val="25000"/>
              </a:spcAft>
              <a:buFontTx/>
              <a:buChar char="•"/>
            </a:pPr>
            <a:r>
              <a:rPr lang="en-US" altLang="en-US" sz="2000" dirty="0">
                <a:latin typeface="Arial" charset="0"/>
                <a:cs typeface="Times New Roman" pitchFamily="18" charset="0"/>
              </a:rPr>
              <a:t>Sociology: how system affect individuals and groups </a:t>
            </a:r>
          </a:p>
        </p:txBody>
      </p:sp>
      <p:sp>
        <p:nvSpPr>
          <p:cNvPr id="2" name="Slide Number Placeholder 1"/>
          <p:cNvSpPr>
            <a:spLocks noGrp="1"/>
          </p:cNvSpPr>
          <p:nvPr>
            <p:ph type="sldNum" sz="quarter" idx="12"/>
          </p:nvPr>
        </p:nvSpPr>
        <p:spPr/>
        <p:txBody>
          <a:bodyPr/>
          <a:lstStyle/>
          <a:p>
            <a:fld id="{B2E69481-C428-4771-9FA9-CCBED72DD0C4}" type="slidenum">
              <a:rPr lang="en-US" smtClean="0"/>
              <a:t>46</a:t>
            </a:fld>
            <a:endParaRPr lang="en-US"/>
          </a:p>
        </p:txBody>
      </p:sp>
    </p:spTree>
    <p:extLst>
      <p:ext uri="{BB962C8B-B14F-4D97-AF65-F5344CB8AC3E}">
        <p14:creationId xmlns:p14="http://schemas.microsoft.com/office/powerpoint/2010/main" val="13140460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04800" y="685800"/>
            <a:ext cx="853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None/>
            </a:pPr>
            <a:r>
              <a:rPr lang="en-US" altLang="en-US" sz="3600" b="1" cap="all" dirty="0">
                <a:solidFill>
                  <a:srgbClr val="FF0000"/>
                </a:solidFill>
                <a:latin typeface="Arial" charset="0"/>
                <a:cs typeface="Times New Roman" pitchFamily="18" charset="0"/>
              </a:rPr>
              <a:t>Approach of this book: Sociotechnical </a:t>
            </a:r>
            <a:r>
              <a:rPr lang="en-US" altLang="en-US" sz="3600" b="1" cap="all" dirty="0" smtClean="0">
                <a:solidFill>
                  <a:srgbClr val="FF0000"/>
                </a:solidFill>
                <a:latin typeface="Arial" charset="0"/>
                <a:cs typeface="Times New Roman" pitchFamily="18" charset="0"/>
              </a:rPr>
              <a:t>view</a:t>
            </a:r>
          </a:p>
          <a:p>
            <a:pPr marL="0" indent="0" eaLnBrk="1" hangingPunct="1">
              <a:spcBef>
                <a:spcPct val="0"/>
              </a:spcBef>
              <a:buNone/>
            </a:pPr>
            <a:endParaRPr lang="en-US" altLang="en-US" sz="3600" b="1" dirty="0">
              <a:latin typeface="Arial" charset="0"/>
              <a:cs typeface="Times New Roman" pitchFamily="18" charset="0"/>
            </a:endParaRPr>
          </a:p>
          <a:p>
            <a:pPr lvl="1" eaLnBrk="1" hangingPunct="1">
              <a:spcBef>
                <a:spcPct val="0"/>
              </a:spcBef>
              <a:buFontTx/>
              <a:buChar char="•"/>
            </a:pPr>
            <a:r>
              <a:rPr lang="en-US" altLang="en-US" sz="3200" dirty="0">
                <a:latin typeface="Arial" charset="0"/>
              </a:rPr>
              <a:t>Optimal organizational performance achieved by jointly optimizing both social and technical systems used in production</a:t>
            </a:r>
          </a:p>
          <a:p>
            <a:pPr lvl="1" eaLnBrk="1" hangingPunct="1">
              <a:spcBef>
                <a:spcPct val="0"/>
              </a:spcBef>
              <a:buFontTx/>
              <a:buNone/>
            </a:pPr>
            <a:endParaRPr lang="en-US" altLang="en-US" sz="3200" dirty="0">
              <a:latin typeface="Arial" charset="0"/>
            </a:endParaRPr>
          </a:p>
          <a:p>
            <a:pPr lvl="1" eaLnBrk="1" hangingPunct="1">
              <a:spcBef>
                <a:spcPct val="0"/>
              </a:spcBef>
              <a:buFontTx/>
              <a:buChar char="•"/>
            </a:pPr>
            <a:r>
              <a:rPr lang="en-US" altLang="en-US" sz="3200" dirty="0">
                <a:latin typeface="Arial" charset="0"/>
              </a:rPr>
              <a:t>Helps avoid purely technological approach</a:t>
            </a:r>
          </a:p>
        </p:txBody>
      </p:sp>
      <p:sp>
        <p:nvSpPr>
          <p:cNvPr id="2" name="Slide Number Placeholder 1"/>
          <p:cNvSpPr>
            <a:spLocks noGrp="1"/>
          </p:cNvSpPr>
          <p:nvPr>
            <p:ph type="sldNum" sz="quarter" idx="12"/>
          </p:nvPr>
        </p:nvSpPr>
        <p:spPr/>
        <p:txBody>
          <a:bodyPr/>
          <a:lstStyle/>
          <a:p>
            <a:fld id="{B2E69481-C428-4771-9FA9-CCBED72DD0C4}" type="slidenum">
              <a:rPr lang="en-US" smtClean="0"/>
              <a:t>47</a:t>
            </a:fld>
            <a:endParaRPr lang="en-US"/>
          </a:p>
        </p:txBody>
      </p:sp>
    </p:spTree>
    <p:extLst>
      <p:ext uri="{BB962C8B-B14F-4D97-AF65-F5344CB8AC3E}">
        <p14:creationId xmlns:p14="http://schemas.microsoft.com/office/powerpoint/2010/main" val="244261861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52400" y="4114800"/>
            <a:ext cx="8839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b="1" dirty="0">
                <a:latin typeface="Arial" charset="0"/>
              </a:rPr>
              <a:t>In a sociotechnical perspective, the performance of a system is optimized when both the technology and the organization mutually adjust to one another until a satisfactory fit is obtained.</a:t>
            </a:r>
          </a:p>
        </p:txBody>
      </p:sp>
      <p:sp>
        <p:nvSpPr>
          <p:cNvPr id="141318" name="Rectangle 6"/>
          <p:cNvSpPr>
            <a:spLocks noChangeArrowheads="1"/>
          </p:cNvSpPr>
          <p:nvPr/>
        </p:nvSpPr>
        <p:spPr bwMode="auto">
          <a:xfrm>
            <a:off x="533400" y="304800"/>
            <a:ext cx="80772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A Sociotechnical Perspective on Information Systems</a:t>
            </a:r>
          </a:p>
        </p:txBody>
      </p:sp>
      <p:graphicFrame>
        <p:nvGraphicFramePr>
          <p:cNvPr id="53255" name="Object 9"/>
          <p:cNvGraphicFramePr>
            <a:graphicFrameLocks noChangeAspect="1"/>
          </p:cNvGraphicFramePr>
          <p:nvPr>
            <p:extLst>
              <p:ext uri="{D42A27DB-BD31-4B8C-83A1-F6EECF244321}">
                <p14:modId xmlns:p14="http://schemas.microsoft.com/office/powerpoint/2010/main" val="1661501987"/>
              </p:ext>
            </p:extLst>
          </p:nvPr>
        </p:nvGraphicFramePr>
        <p:xfrm>
          <a:off x="1524000" y="977900"/>
          <a:ext cx="6096000" cy="2635250"/>
        </p:xfrm>
        <a:graphic>
          <a:graphicData uri="http://schemas.openxmlformats.org/presentationml/2006/ole">
            <mc:AlternateContent xmlns:mc="http://schemas.openxmlformats.org/markup-compatibility/2006">
              <mc:Choice xmlns:v="urn:schemas-microsoft-com:vml" Requires="v">
                <p:oleObj spid="_x0000_s6219" name="Image" r:id="rId4" imgW="7314286" imgH="3161905" progId="">
                  <p:embed/>
                </p:oleObj>
              </mc:Choice>
              <mc:Fallback>
                <p:oleObj name="Image" r:id="rId4" imgW="7314286" imgH="316190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977900"/>
                        <a:ext cx="609600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48</a:t>
            </a:fld>
            <a:endParaRPr lang="en-US"/>
          </a:p>
        </p:txBody>
      </p:sp>
    </p:spTree>
    <p:extLst>
      <p:ext uri="{BB962C8B-B14F-4D97-AF65-F5344CB8AC3E}">
        <p14:creationId xmlns:p14="http://schemas.microsoft.com/office/powerpoint/2010/main" val="2746855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5</a:t>
            </a:fld>
            <a:endParaRPr lang="en-US"/>
          </a:p>
        </p:txBody>
      </p:sp>
      <p:sp>
        <p:nvSpPr>
          <p:cNvPr id="3" name="Rectangle 3"/>
          <p:cNvSpPr>
            <a:spLocks noChangeArrowheads="1"/>
          </p:cNvSpPr>
          <p:nvPr/>
        </p:nvSpPr>
        <p:spPr bwMode="gray">
          <a:xfrm>
            <a:off x="796881" y="9906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based on feeling and intuition should be </a:t>
            </a:r>
            <a:r>
              <a:rPr lang="en-US" altLang="en-US" sz="2400" dirty="0" smtClean="0">
                <a:latin typeface="+mj-lt"/>
              </a:rPr>
              <a:t>diminished</a:t>
            </a:r>
            <a:endParaRPr lang="en-US" sz="2400" b="1" dirty="0">
              <a:solidFill>
                <a:schemeClr val="tx1">
                  <a:lumMod val="100000"/>
                </a:schemeClr>
              </a:solidFill>
              <a:latin typeface="+mj-lt"/>
            </a:endParaRPr>
          </a:p>
        </p:txBody>
      </p:sp>
      <p:sp>
        <p:nvSpPr>
          <p:cNvPr id="4" name="Rectangle 3"/>
          <p:cNvSpPr>
            <a:spLocks noChangeArrowheads="1"/>
          </p:cNvSpPr>
          <p:nvPr/>
        </p:nvSpPr>
        <p:spPr bwMode="gray">
          <a:xfrm>
            <a:off x="796881" y="1905000"/>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a:latin typeface="+mj-lt"/>
              </a:rPr>
              <a:t>Decision making process </a:t>
            </a:r>
            <a:r>
              <a:rPr lang="en-US" altLang="en-US" sz="2400" dirty="0" smtClean="0">
                <a:latin typeface="+mj-lt"/>
              </a:rPr>
              <a:t>should be based </a:t>
            </a:r>
            <a:r>
              <a:rPr lang="en-US" altLang="en-US" sz="2400" dirty="0">
                <a:latin typeface="+mj-lt"/>
              </a:rPr>
              <a:t>on data, information, and </a:t>
            </a:r>
            <a:r>
              <a:rPr lang="en-US" altLang="en-US" sz="2400" dirty="0" smtClean="0">
                <a:latin typeface="+mj-lt"/>
              </a:rPr>
              <a:t>knowledge</a:t>
            </a:r>
            <a:endParaRPr lang="en-US" sz="2400" b="1" dirty="0">
              <a:solidFill>
                <a:schemeClr val="tx1">
                  <a:lumMod val="100000"/>
                </a:schemeClr>
              </a:solidFill>
              <a:latin typeface="+mj-lt"/>
            </a:endParaRPr>
          </a:p>
        </p:txBody>
      </p:sp>
      <p:sp>
        <p:nvSpPr>
          <p:cNvPr id="5" name="Rectangle 3"/>
          <p:cNvSpPr>
            <a:spLocks noChangeArrowheads="1"/>
          </p:cNvSpPr>
          <p:nvPr/>
        </p:nvSpPr>
        <p:spPr bwMode="gray">
          <a:xfrm>
            <a:off x="796881" y="43990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Management Information Systems (digitalization) can </a:t>
            </a:r>
            <a:r>
              <a:rPr lang="en-US" altLang="en-US" sz="2400" dirty="0">
                <a:latin typeface="+mj-lt"/>
              </a:rPr>
              <a:t>become a power full tool in supporting </a:t>
            </a:r>
            <a:r>
              <a:rPr lang="en-US" altLang="en-US" sz="2400" dirty="0" smtClean="0">
                <a:latin typeface="+mj-lt"/>
              </a:rPr>
              <a:t>business process</a:t>
            </a:r>
            <a:endParaRPr lang="en-US" sz="2400" b="1" dirty="0">
              <a:solidFill>
                <a:schemeClr val="tx1">
                  <a:lumMod val="100000"/>
                </a:schemeClr>
              </a:solidFill>
              <a:latin typeface="+mj-lt"/>
            </a:endParaRPr>
          </a:p>
        </p:txBody>
      </p:sp>
      <p:sp>
        <p:nvSpPr>
          <p:cNvPr id="6" name="Rectangle 3"/>
          <p:cNvSpPr>
            <a:spLocks noChangeArrowheads="1"/>
          </p:cNvSpPr>
          <p:nvPr/>
        </p:nvSpPr>
        <p:spPr bwMode="gray">
          <a:xfrm>
            <a:off x="796881" y="5313402"/>
            <a:ext cx="8001289"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Intangible assets valuation and management will increase corporate value</a:t>
            </a:r>
            <a:endParaRPr lang="en-US" sz="2400" dirty="0">
              <a:solidFill>
                <a:schemeClr val="tx1">
                  <a:lumMod val="100000"/>
                </a:schemeClr>
              </a:solidFill>
              <a:latin typeface="+mj-lt"/>
            </a:endParaRPr>
          </a:p>
        </p:txBody>
      </p:sp>
      <p:sp>
        <p:nvSpPr>
          <p:cNvPr id="7" name="FlowTriangle"/>
          <p:cNvSpPr>
            <a:spLocks noChangeArrowheads="1"/>
          </p:cNvSpPr>
          <p:nvPr/>
        </p:nvSpPr>
        <p:spPr bwMode="gray">
          <a:xfrm rot="5400000">
            <a:off x="143075" y="11874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8" name="FlowTriangle"/>
          <p:cNvSpPr>
            <a:spLocks noChangeArrowheads="1"/>
          </p:cNvSpPr>
          <p:nvPr/>
        </p:nvSpPr>
        <p:spPr bwMode="gray">
          <a:xfrm rot="5400000">
            <a:off x="143075" y="2101897"/>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9" name="FlowTriangle"/>
          <p:cNvSpPr>
            <a:spLocks noChangeArrowheads="1"/>
          </p:cNvSpPr>
          <p:nvPr/>
        </p:nvSpPr>
        <p:spPr bwMode="gray">
          <a:xfrm rot="5400000">
            <a:off x="143075" y="45958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0" name="FlowTriangle"/>
          <p:cNvSpPr>
            <a:spLocks noChangeArrowheads="1"/>
          </p:cNvSpPr>
          <p:nvPr/>
        </p:nvSpPr>
        <p:spPr bwMode="gray">
          <a:xfrm rot="5400000">
            <a:off x="143075" y="55102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1" name="Rectangle 3"/>
          <p:cNvSpPr>
            <a:spLocks noChangeArrowheads="1"/>
          </p:cNvSpPr>
          <p:nvPr/>
        </p:nvSpPr>
        <p:spPr bwMode="gray">
          <a:xfrm>
            <a:off x="796881" y="3505200"/>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altLang="en-US" sz="2400" dirty="0" smtClean="0">
                <a:latin typeface="+mj-lt"/>
              </a:rPr>
              <a:t>Human Capital Management, replacing Human Resources Management</a:t>
            </a:r>
            <a:endParaRPr lang="en-US" sz="2400" b="1" dirty="0">
              <a:solidFill>
                <a:schemeClr val="tx1">
                  <a:lumMod val="100000"/>
                </a:schemeClr>
              </a:solidFill>
              <a:latin typeface="+mj-lt"/>
            </a:endParaRPr>
          </a:p>
        </p:txBody>
      </p:sp>
      <p:sp>
        <p:nvSpPr>
          <p:cNvPr id="12" name="FlowTriangle"/>
          <p:cNvSpPr>
            <a:spLocks noChangeArrowheads="1"/>
          </p:cNvSpPr>
          <p:nvPr/>
        </p:nvSpPr>
        <p:spPr bwMode="gray">
          <a:xfrm rot="5400000">
            <a:off x="143075" y="3702096"/>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3" name="Rectangle 3"/>
          <p:cNvSpPr>
            <a:spLocks noChangeArrowheads="1"/>
          </p:cNvSpPr>
          <p:nvPr/>
        </p:nvSpPr>
        <p:spPr bwMode="gray">
          <a:xfrm>
            <a:off x="837910" y="2798802"/>
            <a:ext cx="8001290" cy="553998"/>
          </a:xfrm>
          <a:prstGeom prst="rect">
            <a:avLst/>
          </a:prstGeom>
          <a:noFill/>
          <a:ln w="9525" algn="ctr">
            <a:noFill/>
            <a:prstDash val="solid"/>
            <a:miter lim="800000"/>
            <a:headEnd/>
            <a:tailEnd/>
          </a:ln>
        </p:spPr>
        <p:txBody>
          <a:bodyPr lIns="0" tIns="0" rIns="0" bIns="0" anchor="t" anchorCtr="0">
            <a:noAutofit/>
          </a:bodyPr>
          <a:lstStyle/>
          <a:p>
            <a:pPr algn="just">
              <a:spcBef>
                <a:spcPts val="384"/>
              </a:spcBef>
              <a:buClr>
                <a:schemeClr val="tx1"/>
              </a:buClr>
            </a:pPr>
            <a:r>
              <a:rPr lang="en-US" sz="2400" dirty="0" smtClean="0">
                <a:solidFill>
                  <a:schemeClr val="tx1">
                    <a:lumMod val="100000"/>
                  </a:schemeClr>
                </a:solidFill>
                <a:latin typeface="+mj-lt"/>
              </a:rPr>
              <a:t>Knowledge Management (KM) become more strategic</a:t>
            </a:r>
            <a:endParaRPr lang="en-US" sz="2400" dirty="0">
              <a:solidFill>
                <a:schemeClr val="tx1">
                  <a:lumMod val="100000"/>
                </a:schemeClr>
              </a:solidFill>
              <a:latin typeface="+mj-lt"/>
            </a:endParaRPr>
          </a:p>
        </p:txBody>
      </p:sp>
      <p:sp>
        <p:nvSpPr>
          <p:cNvPr id="14" name="FlowTriangle"/>
          <p:cNvSpPr>
            <a:spLocks noChangeArrowheads="1"/>
          </p:cNvSpPr>
          <p:nvPr/>
        </p:nvSpPr>
        <p:spPr bwMode="gray">
          <a:xfrm rot="5400000">
            <a:off x="184104" y="2919498"/>
            <a:ext cx="553998" cy="160206"/>
          </a:xfrm>
          <a:prstGeom prst="triangle">
            <a:avLst>
              <a:gd name="adj" fmla="val 50000"/>
            </a:avLst>
          </a:prstGeom>
          <a:solidFill>
            <a:srgbClr val="A0A0A0"/>
          </a:solidFill>
          <a:ln w="9525" algn="ctr">
            <a:noFill/>
            <a:miter lim="800000"/>
            <a:headEnd/>
            <a:tailEnd/>
          </a:ln>
          <a:extLst>
            <a:ext uri="{91240B29-F687-4F45-9708-019B960494DF}">
              <a14:hiddenLine xmlns:a14="http://schemas.microsoft.com/office/drawing/2010/main" w="9525" algn="ctr">
                <a:solidFill>
                  <a:srgbClr val="B2B2B2"/>
                </a:solidFill>
                <a:miter lim="800000"/>
                <a:headEnd/>
                <a:tailEnd/>
              </a14:hiddenLine>
            </a:ext>
          </a:extLst>
        </p:spPr>
        <p:txBody>
          <a:bodyPr rot="10800000" vert="eaVert" wrap="none" anchor="ctr"/>
          <a:lstStyle/>
          <a:p>
            <a:pPr algn="just"/>
            <a:endParaRPr lang="en-US" sz="2400" b="1" dirty="0">
              <a:solidFill>
                <a:srgbClr val="000000"/>
              </a:solidFill>
              <a:latin typeface="+mj-lt"/>
              <a:cs typeface="Arial" pitchFamily="34" charset="0"/>
            </a:endParaRPr>
          </a:p>
        </p:txBody>
      </p:sp>
      <p:sp>
        <p:nvSpPr>
          <p:cNvPr id="15" name="ColumnHeader"/>
          <p:cNvSpPr>
            <a:spLocks noChangeArrowheads="1"/>
          </p:cNvSpPr>
          <p:nvPr/>
        </p:nvSpPr>
        <p:spPr bwMode="gray">
          <a:xfrm>
            <a:off x="228600" y="152400"/>
            <a:ext cx="6477000" cy="677108"/>
          </a:xfrm>
          <a:prstGeom prst="rect">
            <a:avLst/>
          </a:prstGeom>
          <a:solidFill>
            <a:srgbClr val="E4E7ED"/>
          </a:solidFill>
          <a:ln w="9525">
            <a:noFill/>
            <a:miter lim="800000"/>
            <a:headEnd/>
            <a:tailEnd/>
          </a:ln>
          <a:effectLst>
            <a:outerShdw dist="25400" dir="5400000" sx="99000" sy="99000" algn="ctr" rotWithShape="0">
              <a:schemeClr val="tx2"/>
            </a:outerShdw>
          </a:effectLst>
        </p:spPr>
        <p:txBody>
          <a:bodyPr wrap="square" tIns="91440" bIns="91440" anchor="b">
            <a:spAutoFit/>
          </a:bodyPr>
          <a:lstStyle/>
          <a:p>
            <a:pPr algn="just"/>
            <a:r>
              <a:rPr lang="en-US" sz="3200" b="1" dirty="0" smtClean="0">
                <a:solidFill>
                  <a:srgbClr val="FF0000"/>
                </a:solidFill>
              </a:rPr>
              <a:t>What are the consequences?</a:t>
            </a:r>
            <a:endParaRPr lang="en-US" sz="3200" b="1" dirty="0">
              <a:solidFill>
                <a:srgbClr val="FF0000"/>
              </a:solidFill>
            </a:endParaRPr>
          </a:p>
        </p:txBody>
      </p:sp>
    </p:spTree>
    <p:extLst>
      <p:ext uri="{BB962C8B-B14F-4D97-AF65-F5344CB8AC3E}">
        <p14:creationId xmlns:p14="http://schemas.microsoft.com/office/powerpoint/2010/main" val="293879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Industrial Evolution</a:t>
            </a:r>
            <a:endParaRPr lang="en-IN" dirty="0"/>
          </a:p>
        </p:txBody>
      </p:sp>
      <p:sp>
        <p:nvSpPr>
          <p:cNvPr id="5" name="Rechteck 6"/>
          <p:cNvSpPr/>
          <p:nvPr/>
        </p:nvSpPr>
        <p:spPr>
          <a:xfrm>
            <a:off x="6804248" y="2023346"/>
            <a:ext cx="1812006" cy="914450"/>
          </a:xfrm>
          <a:prstGeom prst="rect">
            <a:avLst/>
          </a:prstGeom>
          <a:solidFill>
            <a:srgbClr val="FFC000">
              <a:alpha val="7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en-US" sz="1200" b="1" kern="0" dirty="0" smtClean="0">
                <a:latin typeface="Frutiger 45 Light" pitchFamily="34" charset="0"/>
                <a:ea typeface="ＭＳ Ｐゴシック" pitchFamily="1" charset="-128"/>
              </a:rPr>
              <a:t>4. </a:t>
            </a:r>
            <a:r>
              <a:rPr lang="en-US" altLang="de-DE" sz="1200" b="1" dirty="0" smtClean="0">
                <a:latin typeface="Frutiger 45 Light" charset="0"/>
              </a:rPr>
              <a:t>Industrial revolution</a:t>
            </a:r>
            <a:endParaRPr lang="en-US" sz="1200" b="1" kern="0" dirty="0" smtClean="0">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Based on cyber-physical-</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systems</a:t>
            </a:r>
          </a:p>
        </p:txBody>
      </p:sp>
      <p:sp>
        <p:nvSpPr>
          <p:cNvPr id="6" name="Rechteck 24"/>
          <p:cNvSpPr/>
          <p:nvPr/>
        </p:nvSpPr>
        <p:spPr>
          <a:xfrm>
            <a:off x="4791982" y="2940304"/>
            <a:ext cx="3824273" cy="919316"/>
          </a:xfrm>
          <a:prstGeom prst="rect">
            <a:avLst/>
          </a:prstGeom>
          <a:solidFill>
            <a:schemeClr val="bg2">
              <a:lumMod val="20000"/>
              <a:lumOff val="80000"/>
              <a:alpha val="80000"/>
            </a:scheme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de-DE" sz="1200" b="1" kern="0" dirty="0">
                <a:latin typeface="Frutiger 45 Light" pitchFamily="34" charset="0"/>
                <a:ea typeface="ＭＳ Ｐゴシック" pitchFamily="1" charset="-128"/>
              </a:rPr>
              <a:t>3. </a:t>
            </a:r>
            <a:r>
              <a:rPr lang="en-US" altLang="de-DE" sz="1200" b="1" dirty="0" smtClean="0">
                <a:latin typeface="Frutiger 45 Light" charset="0"/>
              </a:rPr>
              <a:t>Industrial revolution </a:t>
            </a:r>
            <a:endParaRPr lang="en-US" sz="1200" b="1" kern="0" dirty="0" smtClean="0">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Through the use of electronics</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and IT further progression in</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autonomous production</a:t>
            </a:r>
          </a:p>
        </p:txBody>
      </p:sp>
      <p:sp>
        <p:nvSpPr>
          <p:cNvPr id="7" name="Rechteck 5"/>
          <p:cNvSpPr>
            <a:spLocks noChangeArrowheads="1"/>
          </p:cNvSpPr>
          <p:nvPr/>
        </p:nvSpPr>
        <p:spPr bwMode="auto">
          <a:xfrm>
            <a:off x="2665767" y="3862128"/>
            <a:ext cx="5950488" cy="961534"/>
          </a:xfrm>
          <a:prstGeom prst="rect">
            <a:avLst/>
          </a:prstGeom>
          <a:solidFill>
            <a:schemeClr val="bg1">
              <a:alpha val="90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2</a:t>
            </a:r>
            <a:r>
              <a:rPr lang="en-US" altLang="de-DE" sz="1200" b="1" dirty="0">
                <a:latin typeface="Frutiger 45 Light" charset="0"/>
              </a:rPr>
              <a:t>. Industrial revolution </a:t>
            </a:r>
          </a:p>
          <a:p>
            <a:r>
              <a:rPr lang="en-US" altLang="de-DE" sz="1100" dirty="0">
                <a:latin typeface="Frutiger 45 Light" charset="0"/>
              </a:rPr>
              <a:t>Introducing mass production </a:t>
            </a:r>
          </a:p>
          <a:p>
            <a:r>
              <a:rPr lang="en-US" altLang="de-DE" sz="1100" dirty="0">
                <a:latin typeface="Frutiger 45 Light" charset="0"/>
              </a:rPr>
              <a:t>lines powered by electric </a:t>
            </a:r>
          </a:p>
          <a:p>
            <a:r>
              <a:rPr lang="en-US" altLang="de-DE" sz="1100" dirty="0" smtClean="0">
                <a:latin typeface="Frutiger 45 Light" charset="0"/>
              </a:rPr>
              <a:t>energy</a:t>
            </a:r>
            <a:endParaRPr lang="en-US" altLang="de-DE" sz="1100" dirty="0">
              <a:latin typeface="Frutiger 45 Light" charset="0"/>
            </a:endParaRPr>
          </a:p>
        </p:txBody>
      </p:sp>
      <p:sp>
        <p:nvSpPr>
          <p:cNvPr id="8" name="Rechteck 4"/>
          <p:cNvSpPr>
            <a:spLocks noChangeArrowheads="1"/>
          </p:cNvSpPr>
          <p:nvPr/>
        </p:nvSpPr>
        <p:spPr bwMode="auto">
          <a:xfrm>
            <a:off x="539553" y="4772978"/>
            <a:ext cx="8076702" cy="949826"/>
          </a:xfrm>
          <a:prstGeom prst="rect">
            <a:avLst/>
          </a:prstGeom>
          <a:solidFill>
            <a:schemeClr val="bg1">
              <a:lumMod val="50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solidFill>
                  <a:srgbClr val="FFFFFF"/>
                </a:solidFill>
                <a:latin typeface="Frutiger 45 Light" charset="0"/>
              </a:rPr>
              <a:t>1</a:t>
            </a:r>
            <a:r>
              <a:rPr lang="en-US" altLang="de-DE" sz="1200" b="1" dirty="0" smtClean="0">
                <a:solidFill>
                  <a:srgbClr val="FFFFFF"/>
                </a:solidFill>
                <a:latin typeface="Frutiger 45 Light" charset="0"/>
              </a:rPr>
              <a:t>. Industrial revolution</a:t>
            </a:r>
          </a:p>
          <a:p>
            <a:pPr eaLnBrk="1" hangingPunct="1">
              <a:buFont typeface="Times" panose="02020603050405020304" pitchFamily="18" charset="0"/>
              <a:buNone/>
            </a:pPr>
            <a:r>
              <a:rPr lang="en-US" altLang="de-DE" sz="1100" dirty="0" smtClean="0">
                <a:solidFill>
                  <a:srgbClr val="FFFFFF"/>
                </a:solidFill>
                <a:latin typeface="Frutiger 45 Light" charset="0"/>
              </a:rPr>
              <a:t>Introducing mechanical </a:t>
            </a:r>
          </a:p>
          <a:p>
            <a:pPr eaLnBrk="1" hangingPunct="1">
              <a:buFont typeface="Times" panose="02020603050405020304" pitchFamily="18" charset="0"/>
              <a:buNone/>
            </a:pPr>
            <a:r>
              <a:rPr lang="en-US" altLang="de-DE" sz="1100" dirty="0" smtClean="0">
                <a:solidFill>
                  <a:srgbClr val="FFFFFF"/>
                </a:solidFill>
                <a:latin typeface="Frutiger 45 Light" charset="0"/>
              </a:rPr>
              <a:t>production machines powered</a:t>
            </a:r>
          </a:p>
          <a:p>
            <a:pPr eaLnBrk="1" hangingPunct="1">
              <a:buFont typeface="Times" panose="02020603050405020304" pitchFamily="18" charset="0"/>
              <a:buNone/>
            </a:pPr>
            <a:r>
              <a:rPr lang="en-US" altLang="de-DE" sz="1100" dirty="0" smtClean="0">
                <a:solidFill>
                  <a:srgbClr val="FFFFFF"/>
                </a:solidFill>
                <a:latin typeface="Frutiger 45 Light" charset="0"/>
              </a:rPr>
              <a:t>by water and steam</a:t>
            </a:r>
            <a:endParaRPr lang="en-US" altLang="de-DE" sz="1100" dirty="0">
              <a:solidFill>
                <a:srgbClr val="FFFFFF"/>
              </a:solidFill>
              <a:latin typeface="Frutiger 45 Light" charset="0"/>
            </a:endParaRPr>
          </a:p>
        </p:txBody>
      </p:sp>
      <p:cxnSp>
        <p:nvCxnSpPr>
          <p:cNvPr id="9" name="Gerade Verbindung mit Pfeil 78"/>
          <p:cNvCxnSpPr>
            <a:cxnSpLocks noChangeShapeType="1"/>
          </p:cNvCxnSpPr>
          <p:nvPr/>
        </p:nvCxnSpPr>
        <p:spPr bwMode="auto">
          <a:xfrm>
            <a:off x="6793959" y="2023346"/>
            <a:ext cx="6246" cy="3699458"/>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sp>
        <p:nvSpPr>
          <p:cNvPr id="10" name="Textfeld 79"/>
          <p:cNvSpPr txBox="1">
            <a:spLocks noChangeArrowheads="1"/>
          </p:cNvSpPr>
          <p:nvPr/>
        </p:nvSpPr>
        <p:spPr bwMode="auto">
          <a:xfrm>
            <a:off x="1018961" y="5716085"/>
            <a:ext cx="1130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End of the </a:t>
            </a:r>
          </a:p>
          <a:p>
            <a:pPr eaLnBrk="1" hangingPunct="1">
              <a:buFont typeface="Times" panose="02020603050405020304" pitchFamily="18" charset="0"/>
              <a:buNone/>
            </a:pPr>
            <a:r>
              <a:rPr lang="en-US" altLang="de-DE" sz="1200" b="1" dirty="0" smtClean="0">
                <a:latin typeface="Frutiger 45 Light" charset="0"/>
              </a:rPr>
              <a:t>18th century</a:t>
            </a:r>
            <a:r>
              <a:rPr lang="de-DE" altLang="de-DE" sz="1200" b="1" dirty="0" smtClean="0">
                <a:latin typeface="Frutiger 45 Light" charset="0"/>
              </a:rPr>
              <a:t>.</a:t>
            </a:r>
            <a:endParaRPr lang="de-DE" altLang="de-DE" sz="1200" b="1" dirty="0">
              <a:latin typeface="Frutiger 45 Light" charset="0"/>
            </a:endParaRPr>
          </a:p>
        </p:txBody>
      </p:sp>
      <p:sp>
        <p:nvSpPr>
          <p:cNvPr id="11" name="Textfeld 80"/>
          <p:cNvSpPr txBox="1">
            <a:spLocks noChangeArrowheads="1"/>
          </p:cNvSpPr>
          <p:nvPr/>
        </p:nvSpPr>
        <p:spPr bwMode="auto">
          <a:xfrm>
            <a:off x="3050787" y="572457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20th century</a:t>
            </a:r>
            <a:endParaRPr lang="en-US" altLang="de-DE" sz="1200" b="1" dirty="0">
              <a:latin typeface="Frutiger 45 Light" charset="0"/>
            </a:endParaRPr>
          </a:p>
        </p:txBody>
      </p:sp>
      <p:sp>
        <p:nvSpPr>
          <p:cNvPr id="12" name="Textfeld 81"/>
          <p:cNvSpPr txBox="1">
            <a:spLocks noChangeArrowheads="1"/>
          </p:cNvSpPr>
          <p:nvPr/>
        </p:nvSpPr>
        <p:spPr bwMode="auto">
          <a:xfrm>
            <a:off x="5120262" y="5716086"/>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70th</a:t>
            </a:r>
            <a:endParaRPr lang="en-US" altLang="de-DE" sz="1200" b="1" dirty="0">
              <a:latin typeface="Frutiger 45 Light" charset="0"/>
            </a:endParaRPr>
          </a:p>
        </p:txBody>
      </p:sp>
      <p:pic>
        <p:nvPicPr>
          <p:cNvPr id="13" name="Picture 2" descr="C:\Users\hodapp\Desktop\Ford_fertigung_19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771" y="2533024"/>
            <a:ext cx="15922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hodapp\Desktop\643px-Dampfma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09" y="3401593"/>
            <a:ext cx="136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hodapp\Desktop\Industrierobo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420" y="1439358"/>
            <a:ext cx="14351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379" y="1010852"/>
            <a:ext cx="17938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5"/>
          <p:cNvSpPr txBox="1"/>
          <p:nvPr/>
        </p:nvSpPr>
        <p:spPr>
          <a:xfrm>
            <a:off x="1079386" y="5444669"/>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1.0</a:t>
            </a:r>
            <a:endParaRPr lang="en-US" sz="1200" b="1" kern="0" dirty="0">
              <a:solidFill>
                <a:sysClr val="window" lastClr="FFFFFF"/>
              </a:solidFill>
              <a:latin typeface="Frutiger 45 Light" pitchFamily="34" charset="0"/>
              <a:ea typeface="ＭＳ Ｐゴシック" pitchFamily="1" charset="-128"/>
            </a:endParaRPr>
          </a:p>
        </p:txBody>
      </p:sp>
      <p:sp>
        <p:nvSpPr>
          <p:cNvPr id="18" name="Textfeld 16"/>
          <p:cNvSpPr txBox="1"/>
          <p:nvPr/>
        </p:nvSpPr>
        <p:spPr>
          <a:xfrm>
            <a:off x="5268628" y="5444616"/>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3.0</a:t>
            </a:r>
            <a:endParaRPr lang="en-US" sz="1200" b="1" kern="0" dirty="0">
              <a:solidFill>
                <a:sysClr val="window" lastClr="FFFFFF"/>
              </a:solidFill>
              <a:latin typeface="Frutiger 45 Light" pitchFamily="34" charset="0"/>
              <a:ea typeface="ＭＳ Ｐゴシック" pitchFamily="1" charset="-128"/>
            </a:endParaRPr>
          </a:p>
        </p:txBody>
      </p:sp>
      <p:sp>
        <p:nvSpPr>
          <p:cNvPr id="19" name="Textfeld 17"/>
          <p:cNvSpPr txBox="1"/>
          <p:nvPr/>
        </p:nvSpPr>
        <p:spPr>
          <a:xfrm>
            <a:off x="3232204" y="544466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2.0</a:t>
            </a:r>
            <a:endParaRPr lang="en-US" sz="1200" b="1" kern="0" dirty="0">
              <a:solidFill>
                <a:sysClr val="window" lastClr="FFFFFF"/>
              </a:solidFill>
              <a:latin typeface="Frutiger 45 Light" pitchFamily="34" charset="0"/>
              <a:ea typeface="ＭＳ Ｐゴシック" pitchFamily="1" charset="-128"/>
            </a:endParaRPr>
          </a:p>
        </p:txBody>
      </p:sp>
      <p:cxnSp>
        <p:nvCxnSpPr>
          <p:cNvPr id="20" name="Gerade Verbindung mit Pfeil 78"/>
          <p:cNvCxnSpPr>
            <a:cxnSpLocks noChangeShapeType="1"/>
          </p:cNvCxnSpPr>
          <p:nvPr/>
        </p:nvCxnSpPr>
        <p:spPr bwMode="auto">
          <a:xfrm>
            <a:off x="2665768" y="3862128"/>
            <a:ext cx="8505" cy="1860676"/>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cxnSp>
        <p:nvCxnSpPr>
          <p:cNvPr id="21" name="Gerade Verbindung mit Pfeil 78"/>
          <p:cNvCxnSpPr>
            <a:cxnSpLocks noChangeShapeType="1"/>
          </p:cNvCxnSpPr>
          <p:nvPr/>
        </p:nvCxnSpPr>
        <p:spPr bwMode="auto">
          <a:xfrm>
            <a:off x="4791981" y="2932435"/>
            <a:ext cx="0" cy="2790369"/>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cxnSp>
        <p:nvCxnSpPr>
          <p:cNvPr id="22" name="Gerade Verbindung mit Pfeil 78"/>
          <p:cNvCxnSpPr>
            <a:cxnSpLocks noChangeShapeType="1"/>
          </p:cNvCxnSpPr>
          <p:nvPr/>
        </p:nvCxnSpPr>
        <p:spPr bwMode="auto">
          <a:xfrm>
            <a:off x="539553" y="4772978"/>
            <a:ext cx="0" cy="949826"/>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sp>
        <p:nvSpPr>
          <p:cNvPr id="23" name="Textfeld 21"/>
          <p:cNvSpPr txBox="1"/>
          <p:nvPr/>
        </p:nvSpPr>
        <p:spPr>
          <a:xfrm>
            <a:off x="7181341" y="543948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4.0</a:t>
            </a:r>
            <a:endParaRPr lang="en-US" sz="1200" b="1" kern="0" dirty="0">
              <a:solidFill>
                <a:sysClr val="window" lastClr="FFFFFF"/>
              </a:solidFill>
              <a:latin typeface="Frutiger 45 Light" pitchFamily="34" charset="0"/>
              <a:ea typeface="ＭＳ Ｐゴシック" pitchFamily="1" charset="-128"/>
            </a:endParaRPr>
          </a:p>
        </p:txBody>
      </p:sp>
      <p:cxnSp>
        <p:nvCxnSpPr>
          <p:cNvPr id="24" name="Gerade Verbindung mit Pfeil 83"/>
          <p:cNvCxnSpPr>
            <a:cxnSpLocks noChangeShapeType="1"/>
          </p:cNvCxnSpPr>
          <p:nvPr/>
        </p:nvCxnSpPr>
        <p:spPr bwMode="auto">
          <a:xfrm flipV="1">
            <a:off x="8754368" y="3051890"/>
            <a:ext cx="0" cy="811212"/>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sp>
        <p:nvSpPr>
          <p:cNvPr id="25" name="Textfeld 84"/>
          <p:cNvSpPr txBox="1">
            <a:spLocks noChangeArrowheads="1"/>
          </p:cNvSpPr>
          <p:nvPr/>
        </p:nvSpPr>
        <p:spPr bwMode="auto">
          <a:xfrm rot="-5400000">
            <a:off x="7833618" y="4538243"/>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latin typeface="Frutiger 45 Light" charset="0"/>
              </a:rPr>
              <a:t>Level of </a:t>
            </a:r>
            <a:r>
              <a:rPr lang="de-DE" altLang="de-DE" sz="1200" b="1" dirty="0">
                <a:latin typeface="Frutiger 45 Light" charset="0"/>
              </a:rPr>
              <a:t>C</a:t>
            </a:r>
            <a:r>
              <a:rPr lang="de-DE" altLang="de-DE" sz="1200" b="1" dirty="0" smtClean="0">
                <a:latin typeface="Frutiger 45 Light" charset="0"/>
              </a:rPr>
              <a:t>omplexity</a:t>
            </a:r>
            <a:endParaRPr lang="de-DE" altLang="de-DE" sz="1200" b="1" dirty="0">
              <a:latin typeface="Frutiger 45 Light" charset="0"/>
            </a:endParaRPr>
          </a:p>
        </p:txBody>
      </p:sp>
      <p:sp>
        <p:nvSpPr>
          <p:cNvPr id="26" name="Textfeld 82"/>
          <p:cNvSpPr txBox="1">
            <a:spLocks noChangeArrowheads="1"/>
          </p:cNvSpPr>
          <p:nvPr/>
        </p:nvSpPr>
        <p:spPr bwMode="auto">
          <a:xfrm>
            <a:off x="7405864" y="5727821"/>
            <a:ext cx="626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Today</a:t>
            </a:r>
            <a:endParaRPr lang="en-US" altLang="de-DE" sz="1200" b="1" dirty="0">
              <a:latin typeface="Frutiger 45 Light" charset="0"/>
            </a:endParaRPr>
          </a:p>
        </p:txBody>
      </p:sp>
    </p:spTree>
    <p:extLst>
      <p:ext uri="{BB962C8B-B14F-4D97-AF65-F5344CB8AC3E}">
        <p14:creationId xmlns:p14="http://schemas.microsoft.com/office/powerpoint/2010/main" val="23773931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Industry 4.0</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9416159"/>
              </p:ext>
            </p:extLst>
          </p:nvPr>
        </p:nvGraphicFramePr>
        <p:xfrm>
          <a:off x="351692" y="1358875"/>
          <a:ext cx="8243668" cy="504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883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Impacting all aspect of value chain</a:t>
            </a:r>
            <a:endParaRPr lang="en-IN"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4896" b="77865" l="27233" r="65081"/>
                    </a14:imgEffect>
                  </a14:imgLayer>
                </a14:imgProps>
              </a:ext>
              <a:ext uri="{28A0092B-C50C-407E-A947-70E740481C1C}">
                <a14:useLocalDpi xmlns:a14="http://schemas.microsoft.com/office/drawing/2010/main" val="0"/>
              </a:ext>
            </a:extLst>
          </a:blip>
          <a:srcRect l="26995" t="33532" r="34630" b="21538"/>
          <a:stretch/>
        </p:blipFill>
        <p:spPr bwMode="auto">
          <a:xfrm>
            <a:off x="1097280" y="1365405"/>
            <a:ext cx="7302122" cy="48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771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cs typeface="+mn-cs"/>
              </a:rPr>
              <a:t>CHAPTER 1</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1676400" y="2743200"/>
            <a:ext cx="5791200" cy="210185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a:effectLst>
                  <a:outerShdw blurRad="38100" dist="38100" dir="2700000" algn="tl">
                    <a:srgbClr val="C0C0C0"/>
                  </a:outerShdw>
                </a:effectLst>
                <a:cs typeface="Times New Roman" pitchFamily="18" charset="0"/>
              </a:rPr>
              <a:t>Information Systems in Global Business Today</a:t>
            </a:r>
            <a:endParaRPr lang="en-US" sz="4400" b="1" dirty="0">
              <a:effectLst>
                <a:outerShdw blurRad="38100" dist="38100" dir="2700000" algn="tl">
                  <a:srgbClr val="C0C0C0"/>
                </a:outerShdw>
              </a:effectLst>
              <a:cs typeface="+mn-cs"/>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9</a:t>
            </a:fld>
            <a:endParaRPr lang="en-US"/>
          </a:p>
        </p:txBody>
      </p:sp>
    </p:spTree>
    <p:extLst>
      <p:ext uri="{BB962C8B-B14F-4D97-AF65-F5344CB8AC3E}">
        <p14:creationId xmlns:p14="http://schemas.microsoft.com/office/powerpoint/2010/main" val="162816727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1479</TotalTime>
  <Words>2066</Words>
  <Application>Microsoft Office PowerPoint</Application>
  <PresentationFormat>On-screen Show (4:3)</PresentationFormat>
  <Paragraphs>374</Paragraphs>
  <Slides>48</Slides>
  <Notes>38</Notes>
  <HiddenSlides>8</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Image</vt:lpstr>
      <vt:lpstr>MANAGEMENT INFORMATION SYSTEM (MIS) </vt:lpstr>
      <vt:lpstr>PowerPoint Presentation</vt:lpstr>
      <vt:lpstr>PowerPoint Presentation</vt:lpstr>
      <vt:lpstr>PowerPoint Presentation</vt:lpstr>
      <vt:lpstr>PowerPoint Presentation</vt:lpstr>
      <vt:lpstr>Industrial Evolution</vt:lpstr>
      <vt:lpstr>Building blocks of Industry 4.0</vt:lpstr>
      <vt:lpstr>Impacting all aspect of value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95</cp:revision>
  <dcterms:created xsi:type="dcterms:W3CDTF">2013-08-01T03:39:28Z</dcterms:created>
  <dcterms:modified xsi:type="dcterms:W3CDTF">2018-09-17T14:14:16Z</dcterms:modified>
</cp:coreProperties>
</file>