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handoutMasterIdLst>
    <p:handoutMasterId r:id="rId37"/>
  </p:handoutMasterIdLst>
  <p:sldIdLst>
    <p:sldId id="376" r:id="rId2"/>
    <p:sldId id="377" r:id="rId3"/>
    <p:sldId id="437" r:id="rId4"/>
    <p:sldId id="438" r:id="rId5"/>
    <p:sldId id="439" r:id="rId6"/>
    <p:sldId id="440" r:id="rId7"/>
    <p:sldId id="441" r:id="rId8"/>
    <p:sldId id="442" r:id="rId9"/>
    <p:sldId id="443" r:id="rId10"/>
    <p:sldId id="444" r:id="rId11"/>
    <p:sldId id="445" r:id="rId12"/>
    <p:sldId id="468" r:id="rId13"/>
    <p:sldId id="446" r:id="rId14"/>
    <p:sldId id="447" r:id="rId15"/>
    <p:sldId id="449" r:id="rId16"/>
    <p:sldId id="448" r:id="rId17"/>
    <p:sldId id="450" r:id="rId18"/>
    <p:sldId id="451" r:id="rId19"/>
    <p:sldId id="452" r:id="rId20"/>
    <p:sldId id="453" r:id="rId21"/>
    <p:sldId id="454" r:id="rId22"/>
    <p:sldId id="455" r:id="rId23"/>
    <p:sldId id="456" r:id="rId24"/>
    <p:sldId id="457" r:id="rId25"/>
    <p:sldId id="469" r:id="rId26"/>
    <p:sldId id="458" r:id="rId27"/>
    <p:sldId id="459" r:id="rId28"/>
    <p:sldId id="460" r:id="rId29"/>
    <p:sldId id="461" r:id="rId30"/>
    <p:sldId id="462" r:id="rId31"/>
    <p:sldId id="463" r:id="rId32"/>
    <p:sldId id="464" r:id="rId33"/>
    <p:sldId id="465" r:id="rId34"/>
    <p:sldId id="46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2592" y="-6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2E6588-E581-4D8E-9DFB-0B7DC585CED2}" type="datetimeFigureOut">
              <a:rPr lang="en-US" smtClean="0"/>
              <a:t>6/1/2018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77E77-0AAE-47DC-A30C-1E38811736A4}" type="slidenum">
              <a:rPr lang="en-US" smtClean="0"/>
              <a:t>‹#›</a:t>
            </a:fld>
            <a:endParaRPr lang="en-US"/>
          </a:p>
        </p:txBody>
      </p:sp>
    </p:spTree>
    <p:extLst>
      <p:ext uri="{BB962C8B-B14F-4D97-AF65-F5344CB8AC3E}">
        <p14:creationId xmlns:p14="http://schemas.microsoft.com/office/powerpoint/2010/main" val="2468539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4582A-9F52-4A38-877F-F0B4601B8E20}" type="datetimeFigureOut">
              <a:rPr lang="en-US" smtClean="0"/>
              <a:t>6/1/2018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A066D-53FF-4080-A939-6F0E48146D99}" type="slidenum">
              <a:rPr lang="en-US" smtClean="0"/>
              <a:t>‹#›</a:t>
            </a:fld>
            <a:endParaRPr lang="en-US"/>
          </a:p>
        </p:txBody>
      </p:sp>
    </p:spTree>
    <p:extLst>
      <p:ext uri="{BB962C8B-B14F-4D97-AF65-F5344CB8AC3E}">
        <p14:creationId xmlns:p14="http://schemas.microsoft.com/office/powerpoint/2010/main" val="4051731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Even in decision-making situations that can be helped by information systems, the information system may fail in helping to solve the problem or lead to a better decision. This slide describes the three main reasons why investments in information systems do not always produce positive results. What is meant by information quality? The text lists seven quality dimensions: accuracy, integrity, consistency, completeness, validity, timeliness, accessibility. Ask students to identify and/or describe these dimensions?</a:t>
            </a:r>
          </a:p>
          <a:p>
            <a:pPr eaLnBrk="1" hangingPunct="1"/>
            <a:endParaRPr lang="en-US" altLang="en-US" smtClean="0"/>
          </a:p>
          <a:p>
            <a:pPr eaLnBrk="1" hangingPunct="1"/>
            <a:r>
              <a:rPr lang="en-US" altLang="en-US" smtClean="0"/>
              <a:t>Ask students to provide an example of what a management </a:t>
            </a:r>
            <a:r>
              <a:rPr lang="ja-JP" altLang="en-US" smtClean="0"/>
              <a:t>“</a:t>
            </a:r>
            <a:r>
              <a:rPr lang="en-US" altLang="ja-JP" smtClean="0"/>
              <a:t>filter</a:t>
            </a:r>
            <a:r>
              <a:rPr lang="ja-JP" altLang="en-US" smtClean="0"/>
              <a:t>”</a:t>
            </a:r>
            <a:r>
              <a:rPr lang="en-US" altLang="ja-JP" smtClean="0"/>
              <a:t> might be. Have they ever witnessed someone in a managerial position be unable to recognize or handle a problem because of a </a:t>
            </a:r>
            <a:r>
              <a:rPr lang="ja-JP" altLang="en-US" smtClean="0"/>
              <a:t>“</a:t>
            </a:r>
            <a:r>
              <a:rPr lang="en-US" altLang="ja-JP" smtClean="0"/>
              <a:t>filter</a:t>
            </a:r>
            <a:r>
              <a:rPr lang="ja-JP" altLang="en-US" smtClean="0"/>
              <a:t>”</a:t>
            </a:r>
            <a:r>
              <a:rPr lang="en-US" altLang="ja-JP" smtClean="0"/>
              <a:t> they are using (but don</a:t>
            </a:r>
            <a:r>
              <a:rPr lang="ja-JP" altLang="en-US" smtClean="0"/>
              <a:t>’</a:t>
            </a:r>
            <a:r>
              <a:rPr lang="en-US" altLang="ja-JP" smtClean="0"/>
              <a:t>t even know it)?</a:t>
            </a:r>
          </a:p>
          <a:p>
            <a:pPr eaLnBrk="1" hangingPunct="1"/>
            <a:endParaRPr lang="en-US" altLang="ja-JP" smtClean="0"/>
          </a:p>
          <a:p>
            <a:pPr eaLnBrk="1" hangingPunct="1"/>
            <a:r>
              <a:rPr lang="en-US" altLang="en-US" smtClean="0"/>
              <a:t>Ask students why people within an organization would resist using an information system.</a:t>
            </a:r>
          </a:p>
          <a:p>
            <a:endParaRPr lang="en-US" altLang="en-US" smtClean="0"/>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2E163B9-559E-43DE-A79D-8F4E85CCF0C5}" type="slidenum">
              <a:rPr lang="en-US" altLang="en-US" sz="1200">
                <a:latin typeface="Times New Roman" pitchFamily="18" charset="0"/>
              </a:rPr>
              <a:pPr/>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looks at the growth of systems for executing high-velocity decision making, such as financial trading programs. A second example is Google</a:t>
            </a:r>
            <a:r>
              <a:rPr lang="ja-JP" altLang="en-US" smtClean="0"/>
              <a:t>’</a:t>
            </a:r>
            <a:r>
              <a:rPr lang="en-US" altLang="ja-JP" smtClean="0"/>
              <a:t>s search engine. What types of problems lend themselves to this type of system? Ask students what other activities would benefit from humans being taken out of the decision-making process. </a:t>
            </a:r>
            <a:endParaRPr lang="en-US" altLang="en-US" smtClean="0"/>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281FD1C-BA2A-42D1-BA7C-6F22CCE9C0CD}" type="slidenum">
              <a:rPr lang="en-US" altLang="en-US" sz="1200">
                <a:latin typeface="Times New Roman" pitchFamily="18" charset="0"/>
              </a:rPr>
              <a:pPr/>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introduces the concept of business intelligence and analytics. The text gives the example of Hallmark Cards, which uses SAS analytics software to  analyze buying patterns and determine the most effective marketing plan for different types of customers. For example, which customers would respond best to direct mail or e-mail, and to what types of messages. It is important to understand that business intelligence and business analytics are products defined by hardware and software vendors. This is also one of the fastest growing segments in  the U.S. software environment. Ask students why this might be so. </a:t>
            </a: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B3CF497-8212-47CE-8A25-9BA2FA5D97A2}" type="slidenum">
              <a:rPr lang="en-US" altLang="en-US" sz="1200">
                <a:latin typeface="Times New Roman" pitchFamily="18" charset="0"/>
              </a:rPr>
              <a:pPr/>
              <a:t>13</a:t>
            </a:fld>
            <a:endParaRPr lang="en-US" altLang="en-US"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4442E1C7-3802-4D93-B181-ADF584A17001}" type="slidenum">
              <a:rPr lang="en-US" altLang="en-US" sz="1200">
                <a:latin typeface="Times New Roman" pitchFamily="18" charset="0"/>
              </a:rPr>
              <a:pPr/>
              <a:t>14</a:t>
            </a:fld>
            <a:endParaRPr lang="en-US" alt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looks at the six main elements at play in business intelligence. Ask students what is meant by managerial users and methods and why this is important. (Managers impose order on the analysis of data using a variety of managerial methods that define strategic business goals and specify how progress will be measured. Without management oversight, business analytics can produce a great deal of information  that focus on the wrong matters and divert attention from the real issues. As the text notes, so far, only humans can ask intelligent questions.)</a:t>
            </a: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140BF2A-AAC9-428D-A4D4-90C9271B7918}" type="slidenum">
              <a:rPr lang="en-US" altLang="en-US" sz="1200">
                <a:latin typeface="Times New Roman" pitchFamily="18" charset="0"/>
              </a:rPr>
              <a:pPr/>
              <a:t>15</a:t>
            </a:fld>
            <a:endParaRPr lang="en-US" altLang="en-US"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graphic looks at the different elements in the business intelligence environment; from left clockwise: Data, infrastructure, toolset, managerial users, platform, and user interface. This is an overview highlighting the kinds of hardware, software, and management capabilities that the major vendors offer and that firms develop over time. </a:t>
            </a: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6F710AC-923C-47B0-923B-3CCA3582BA43}" type="slidenum">
              <a:rPr lang="en-US" altLang="en-US" sz="1200">
                <a:latin typeface="Times New Roman" pitchFamily="18" charset="0"/>
              </a:rPr>
              <a:pPr/>
              <a:t>16</a:t>
            </a:fld>
            <a:endParaRPr lang="en-US" altLang="en-US"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looks at the main functionalities of business intelligence systems. Parameterized reports are reports that can be adjusted to reflect user-defined parameters. The text gives the example of viewing a report by region and time of day to see how sales vary by these parameters. Ask students what is meant by drill down and give an example (the ability to move from a high level view summary to a detailed view). For example, a summary view might present the total numbers of products by category sold worldwide. Drilling down, views might go to products sold at national, regional, and local levels, and down from product categories to single products and product versions.</a:t>
            </a: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E6D5A6B-4FE2-462E-8450-9F3D31795849}" type="slidenum">
              <a:rPr lang="en-US" altLang="en-US" sz="1200">
                <a:latin typeface="Times New Roman" pitchFamily="18" charset="0"/>
              </a:rPr>
              <a:pPr/>
              <a:t>17</a:t>
            </a:fld>
            <a:endParaRPr lang="en-US" alt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continues the look at how business intelligence is used today, in this case, who uses business intelligence? By far the greatest number of users are managers relying on production reports of varying types (Table 12-5 lists a variety of prepackaged reports for the different business functional areas). (The next slide</a:t>
            </a:r>
            <a:r>
              <a:rPr lang="ja-JP" altLang="en-US" smtClean="0"/>
              <a:t>’</a:t>
            </a:r>
            <a:r>
              <a:rPr lang="en-US" altLang="ja-JP" smtClean="0"/>
              <a:t>s graphic illustrates the different categories of user.)</a:t>
            </a:r>
            <a:endParaRPr lang="en-US" altLang="en-US" smtClean="0"/>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9239C7C-CDEB-423C-B621-57A29843B73F}" type="slidenum">
              <a:rPr lang="en-US" altLang="en-US" sz="1200">
                <a:latin typeface="Times New Roman" pitchFamily="18" charset="0"/>
              </a:rPr>
              <a:pPr/>
              <a:t>18</a:t>
            </a:fld>
            <a:endParaRPr lang="en-US" alt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graphic looks at the different types of users and what they use BI applications for. On the left, power users (users who rely on BI most intensively) are broken into four main categories, with each category placed beside the types of reports it uses most. On the right, casual users are also broken into various categories and placed along the types of capabilities used most. For example, senior managers rely most on parameterized reports and dashboards. Ask students if they have ever used BI reports in a job setting.</a:t>
            </a: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386F896-50B2-4A1F-8A07-0A91A581499F}" type="slidenum">
              <a:rPr lang="en-US" altLang="en-US" sz="1200">
                <a:latin typeface="Times New Roman" pitchFamily="18" charset="0"/>
              </a:rPr>
              <a:pPr/>
              <a:t>19</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text gives the example of FedEx using predictive analytics to develop models that predict how customers will respond to price changes, and has been giving an accuracy of 65 to 90%. Ask students if there are any disadvantages to predictive analytics.  </a:t>
            </a:r>
          </a:p>
          <a:p>
            <a:endParaRPr lang="en-US" altLang="en-US" smtClean="0"/>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DA401FD-B8AD-411F-B166-4B4176F8BC9B}" type="slidenum">
              <a:rPr lang="en-US" altLang="en-US" sz="1200">
                <a:latin typeface="Times New Roman" pitchFamily="18" charset="0"/>
              </a:rPr>
              <a:pPr/>
              <a:t>22</a:t>
            </a:fld>
            <a:endParaRPr lang="en-US" alt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looks at various additional examples of BI applications. Ask students for any examples of data visualization tools they have come across. An example might be tag clouds used for topic navigation on the Internet—the larger the tag, the more popular the category. Note that BI is also used in the public sector for analyzing data and determining public policy, such as allocating school resources, an example discussed in a chapter case.</a:t>
            </a:r>
          </a:p>
          <a:p>
            <a:endParaRPr lang="en-US" altLang="en-US" smtClean="0"/>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AA43E09-1669-4003-8D9A-42545336D0A7}" type="slidenum">
              <a:rPr lang="en-US" altLang="en-US" sz="1200">
                <a:latin typeface="Times New Roman" pitchFamily="18" charset="0"/>
              </a:rPr>
              <a:pPr/>
              <a:t>23</a:t>
            </a:fld>
            <a:endParaRPr lang="en-US" altLang="en-US"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looks at the options a firm has in purchasing BI and BA applications. There are advantages and disadvantages to both options—in one case a single vendor might be easier to deal with, but harder to switch. Using multiple applications means that each solution might be more specifically suited to your business, but may pose difficulties when integrating with hardware or other software. The text points out that the marketplace is highly competitive and </a:t>
            </a:r>
            <a:r>
              <a:rPr lang="ja-JP" altLang="en-US" smtClean="0"/>
              <a:t>“</a:t>
            </a:r>
            <a:r>
              <a:rPr lang="en-US" altLang="ja-JP" smtClean="0"/>
              <a:t>given to hyperbole,</a:t>
            </a:r>
            <a:r>
              <a:rPr lang="ja-JP" altLang="en-US" smtClean="0"/>
              <a:t>”</a:t>
            </a:r>
            <a:r>
              <a:rPr lang="en-US" altLang="ja-JP" smtClean="0"/>
              <a:t> and managers will need to carefully examine the software</a:t>
            </a:r>
            <a:r>
              <a:rPr lang="ja-JP" altLang="en-US" smtClean="0"/>
              <a:t>’</a:t>
            </a:r>
            <a:r>
              <a:rPr lang="en-US" altLang="ja-JP" smtClean="0"/>
              <a:t>s capabilities in light of needed expenditures.</a:t>
            </a:r>
            <a:endParaRPr lang="en-US" altLang="en-US" smtClean="0"/>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7A9B329-0544-487C-8551-16CD001EF72D}" type="slidenum">
              <a:rPr lang="en-US" altLang="en-US" sz="1200">
                <a:latin typeface="Times New Roman" pitchFamily="18" charset="0"/>
              </a:rPr>
              <a:pPr/>
              <a:t>24</a:t>
            </a:fld>
            <a:endParaRPr lang="en-US" altLang="en-US" sz="120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and the next several slides discuss the systems used by different levels in a firm to aid decision making. Ask students to recall what types of decisions operational and middle managers make. Ask how TPS systems fit into this picture (MIS produce standardized reports based on data from TPS). </a:t>
            </a: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3B967AA-56CA-4667-9CAF-F56AC38B23CE}" type="slidenum">
              <a:rPr lang="en-US" altLang="en-US" sz="1200">
                <a:latin typeface="Times New Roman" pitchFamily="18" charset="0"/>
              </a:rPr>
              <a:pPr/>
              <a:t>26</a:t>
            </a:fld>
            <a:endParaRPr lang="en-US" altLang="en-US" sz="12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looks at the decision support systems used for the semistructured decisions made by the business analysts and </a:t>
            </a:r>
            <a:r>
              <a:rPr lang="ja-JP" altLang="en-US" smtClean="0"/>
              <a:t>“</a:t>
            </a:r>
            <a:r>
              <a:rPr lang="en-US" altLang="ja-JP" smtClean="0"/>
              <a:t>super users</a:t>
            </a:r>
            <a:r>
              <a:rPr lang="ja-JP" altLang="en-US" smtClean="0"/>
              <a:t>”</a:t>
            </a:r>
            <a:r>
              <a:rPr lang="en-US" altLang="ja-JP" smtClean="0"/>
              <a:t> identified on the previous slide and outlines a variety of analysis methods that are utilized. Ask students to give examples of the different types of analysis. Remind students that DSS are business intelligence systems. The text cites the example of Progressive Insurance which uses business intelligence to identify the best customers for its products.</a:t>
            </a:r>
            <a:endParaRPr lang="en-US" altLang="en-US" smtClean="0"/>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39D44367-3A9C-461E-B8EA-B5216A3D1B36}" type="slidenum">
              <a:rPr lang="en-US" altLang="en-US" sz="1200">
                <a:latin typeface="Times New Roman" pitchFamily="18" charset="0"/>
              </a:rPr>
              <a:pPr/>
              <a:t>27</a:t>
            </a:fld>
            <a:endParaRPr lang="en-US" altLang="en-US" sz="120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graphic illustrates the results of a sensitivity analysis of changing the sales price of a necktie—it answers the question </a:t>
            </a:r>
            <a:r>
              <a:rPr lang="ja-JP" altLang="en-US" smtClean="0"/>
              <a:t>“</a:t>
            </a:r>
            <a:r>
              <a:rPr lang="en-US" altLang="ja-JP" smtClean="0"/>
              <a:t>What happens to the break-even point if the sales price and the cost to make each unit increase or decrease?</a:t>
            </a:r>
            <a:r>
              <a:rPr lang="ja-JP" altLang="en-US" smtClean="0"/>
              <a:t>”</a:t>
            </a:r>
            <a:endParaRPr lang="en-US" altLang="ja-JP" smtClean="0"/>
          </a:p>
          <a:p>
            <a:endParaRPr lang="en-US" altLang="en-US" smtClean="0"/>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32ED2B88-E92E-42AE-9F18-B9B361986CF3}" type="slidenum">
              <a:rPr lang="en-US" altLang="en-US" sz="1200">
                <a:latin typeface="Times New Roman" pitchFamily="18" charset="0"/>
              </a:rPr>
              <a:pPr/>
              <a:t>28</a:t>
            </a:fld>
            <a:endParaRPr lang="en-US" altLang="en-US"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shows the same Microsoft Excel spreadsheet with a PivotTable with two dimensions—it shows where customers come from in terms of region and advertising source.</a:t>
            </a: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3E5CA0F-E473-4A67-8508-11D8D4705233}" type="slidenum">
              <a:rPr lang="en-US" altLang="en-US" sz="1200">
                <a:latin typeface="Times New Roman" pitchFamily="18" charset="0"/>
              </a:rPr>
              <a:pPr/>
              <a:t>29</a:t>
            </a:fld>
            <a:endParaRPr lang="en-US" altLang="en-US" sz="120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looks at the business intelligence used by senior management. These executive support systems utilize some type of methodology to determine which information affects the profitability and success of the firm and how this information can be measured. One popular methodology is the balanced scorecard method. Another popular method is discussed on a following slide. Ask students how the scorecard itself is determined (a scorecard is developed by consultants and senior managers).</a:t>
            </a: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B3FD8604-8584-40BB-98D8-7C1E28213EF9}" type="slidenum">
              <a:rPr lang="en-US" altLang="en-US" sz="1200">
                <a:latin typeface="Times New Roman" pitchFamily="18" charset="0"/>
              </a:rPr>
              <a:pPr/>
              <a:t>30</a:t>
            </a:fld>
            <a:endParaRPr lang="en-US" altLang="en-US" sz="120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graphic depicts the balanced scorecard methodology that many managers use to measure the performance of their business, and to understand how firm strategies are impacting the four dimensions of interest. For each of these dimensions performance is operationalized by identifying key performance indicators for that dimension.  </a:t>
            </a: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D73CA85-63C1-46F1-A496-B3237764B474}" type="slidenum">
              <a:rPr lang="en-US" altLang="en-US" sz="1200">
                <a:latin typeface="Times New Roman" pitchFamily="18" charset="0"/>
              </a:rPr>
              <a:pPr/>
              <a:t>31</a:t>
            </a:fld>
            <a:endParaRPr lang="en-US" altLang="en-US"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discusses the importance of improved decision making and describes the three types of decisions that are made in an organization. Table 12-1 in the text illustrates how a small decision made hundreds of times a year can be just as valuable as a single decision made once a year. For example, the decision to schedule production to fill orders, made 150 times  a year, with a value of $10,000 if this decision is improved, can mean an annual value of $1.5 million. The different levels in an organization tend to make different types of decisions, and require different types of support to make these decisions. Ask students to provide examples of each type of decision. Give students examples of decisions and ask what category the decision fall into and why.</a:t>
            </a:r>
          </a:p>
          <a:p>
            <a:endParaRPr lang="en-US" altLang="en-US" smtClean="0"/>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296F769-59B1-4A96-932F-3E95BF8EB85D}" type="slidenum">
              <a:rPr lang="en-US" altLang="en-US" sz="1200">
                <a:latin typeface="Times New Roman" pitchFamily="18" charset="0"/>
              </a:rPr>
              <a:pPr/>
              <a:t>3</a:t>
            </a:fld>
            <a:endParaRPr lang="en-US" altLang="en-US" sz="120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continues the discussion of business intelligence used by senior managers. Another methodology used by ESS, similar to the balanced scorecard method but with a stronger and more explicit emphasis on corporate strategy, is BPM. Ask students to describe what drill-down capabilities are—why is this important. It is important to note that information systems today allow for real-time management—information gathered on the factory floor is transmitted and summarized within hours and seconds for executive dashboards.</a:t>
            </a: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E7505E9-0CC4-4F3D-BF67-84B23AD0D9A8}" type="slidenum">
              <a:rPr lang="en-US" altLang="en-US" sz="1200">
                <a:latin typeface="Times New Roman" pitchFamily="18" charset="0"/>
              </a:rPr>
              <a:pPr/>
              <a:t>32</a:t>
            </a:fld>
            <a:endParaRPr lang="en-US" altLang="en-US" sz="120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discusses GDSS, another type of system that supports decision making. What types of problems might a group encounter when trying to make a decision as a group? What kinds of decisions might need to be made as a group? Increasingly GDSS use a virtual meeting or telepresence capability rather than physical group decision rooms used when these techniques were first developed. </a:t>
            </a:r>
          </a:p>
          <a:p>
            <a:endParaRPr lang="en-US" altLang="en-US" smtClean="0"/>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A09C02D-9E19-4136-AAD2-A6AD847D25C7}" type="slidenum">
              <a:rPr lang="en-US" altLang="en-US" sz="1200">
                <a:latin typeface="Times New Roman" pitchFamily="18" charset="0"/>
              </a:rPr>
              <a:pPr/>
              <a:t>34</a:t>
            </a:fld>
            <a:endParaRPr lang="en-US" alt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describes the types of decisions being made at the different levels within an organization. Semistructured decisions contain a portion that is unstructured and a portion that is structured. Which portion, of the example question for middle managers, is structured and which is unstructured? What would make this question a fully structured question? Ask students to come up with additional examples of decisions at the executive, middle management, and operational levels of the organization, for companies they have worked for.</a:t>
            </a:r>
          </a:p>
          <a:p>
            <a:endParaRPr lang="en-US" altLang="en-US" smtClean="0"/>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B97C8A4-8C49-4FD9-967B-1A37474EBA7E}" type="slidenum">
              <a:rPr lang="en-US" altLang="en-US" sz="1200">
                <a:latin typeface="Times New Roman" pitchFamily="18" charset="0"/>
              </a:rPr>
              <a:pPr/>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figure provides an illustration of how the nature of decision making changes as you move up and down the corporate hierarchy. There are of course exceptions. Some senior managers like to take a hands-on approach to daily operations.  </a:t>
            </a: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DF53754-ADB3-4A07-BEC7-F5EC7A9D9932}" type="slidenum">
              <a:rPr lang="en-US" altLang="en-US" sz="1200">
                <a:latin typeface="Times New Roman" pitchFamily="18" charset="0"/>
              </a:rPr>
              <a:pPr/>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describes the process of decision making as a series of four stages. It is important to note that if an implemented solution doesn</a:t>
            </a:r>
            <a:r>
              <a:rPr lang="ja-JP" altLang="en-US" smtClean="0"/>
              <a:t>’</a:t>
            </a:r>
            <a:r>
              <a:rPr lang="en-US" altLang="ja-JP" smtClean="0"/>
              <a:t>t work, the decider can return to an earlier stage in the process and repeat as needed. Give the students an example decision, such as </a:t>
            </a:r>
            <a:r>
              <a:rPr lang="ja-JP" altLang="en-US" smtClean="0"/>
              <a:t>“</a:t>
            </a:r>
            <a:r>
              <a:rPr lang="en-US" altLang="ja-JP" smtClean="0"/>
              <a:t>what college should I apply to</a:t>
            </a:r>
            <a:r>
              <a:rPr lang="ja-JP" altLang="en-US" smtClean="0"/>
              <a:t>”</a:t>
            </a:r>
            <a:r>
              <a:rPr lang="en-US" altLang="ja-JP" smtClean="0"/>
              <a:t> and ask them to describe the actions taken at each of the four stages. </a:t>
            </a:r>
          </a:p>
          <a:p>
            <a:endParaRPr lang="en-US" altLang="en-US" smtClean="0"/>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AB4A6C5-B24D-49B9-B3A6-88E35E4EB69A}" type="slidenum">
              <a:rPr lang="en-US" altLang="en-US" sz="1200">
                <a:latin typeface="Times New Roman" pitchFamily="18" charset="0"/>
              </a:rPr>
              <a:pPr/>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graphic illustrates the four stages of decision making introduced in the previous slide, emphasizing that steps can be repeated as needed, depending on the outcome at each stage. </a:t>
            </a:r>
          </a:p>
          <a:p>
            <a:endParaRPr lang="en-US" altLang="en-US" smtClean="0"/>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C99B5B6-3EEC-40D8-9A7C-E374AF01323E}" type="slidenum">
              <a:rPr lang="en-US" altLang="en-US" sz="1200">
                <a:latin typeface="Times New Roman" pitchFamily="18" charset="0"/>
              </a:rPr>
              <a:pPr/>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idea that, although information systems can assist in making decisions by providing information and tools for analysis, they cannot always improve on decisions being made. Ask the students to provide examples of decisions that an information system might not be able to assist in. Is there any similarity among these example decisions, and what does this say about the types of decisions an information system can help with? </a:t>
            </a:r>
          </a:p>
          <a:p>
            <a:pPr eaLnBrk="1" hangingPunct="1"/>
            <a:endParaRPr lang="en-US" altLang="en-US" smtClean="0"/>
          </a:p>
          <a:p>
            <a:pPr eaLnBrk="1" hangingPunct="1"/>
            <a:r>
              <a:rPr lang="en-US" altLang="en-US" smtClean="0"/>
              <a:t>You can understand the complexity and breadth of some of the decisions being made within an organization by looking at the activities of its managers. Although the classical model of management sees five functional roles of managers, real-life observation of managers sees far more complexity in managerial activities. Ask the students to recall the five attributes listed in the book as differing greatly from the classical description. Managers (1) perform a great deal of work at an unrelenting pace; (2) managerial activities are fragmented, lasting for less than 9 minutes; (3) managers prefer current, specific, ad hoc information; (4) manager prefer oral forms of communication; and (5) managers give high priority to maintaining a complex web of contacts as an informal information system. Ask students to explain attributes 3, 4, and 5.</a:t>
            </a:r>
          </a:p>
          <a:p>
            <a:endParaRPr lang="en-US" altLang="en-US" smtClean="0"/>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8AE5F65-AB64-4615-A84E-564F6572DE55}" type="slidenum">
              <a:rPr lang="en-US" altLang="en-US" sz="1200">
                <a:latin typeface="Times New Roman" pitchFamily="18" charset="0"/>
              </a:rPr>
              <a:pPr/>
              <a:t>8</a:t>
            </a:fld>
            <a:endParaRPr lang="en-US" altLang="en-US"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mtClean="0"/>
              <a:t>This slide expands on the behavioral model of managers and describes Mintzberg</a:t>
            </a:r>
            <a:r>
              <a:rPr lang="ja-JP" altLang="en-US" smtClean="0"/>
              <a:t>’</a:t>
            </a:r>
            <a:r>
              <a:rPr lang="en-US" altLang="ja-JP" smtClean="0"/>
              <a:t>s </a:t>
            </a:r>
            <a:r>
              <a:rPr lang="en-US" altLang="ja-JP" sz="2000" smtClean="0"/>
              <a:t>behavioral model of managers which defines 10 managerial roles </a:t>
            </a:r>
            <a:r>
              <a:rPr lang="en-US" altLang="ja-JP" smtClean="0"/>
              <a:t>that fall into three categories. Ask students to give examples of activities for each role. Which of these roles can be assisted by information systems and which cannot?</a:t>
            </a:r>
          </a:p>
          <a:p>
            <a:endParaRPr lang="en-US" altLang="en-US"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753B67A2-FDE8-4549-82A2-E12F22CFDA93}" type="slidenum">
              <a:rPr lang="en-US" altLang="en-US" sz="1200">
                <a:latin typeface="Times New Roman" pitchFamily="18" charset="0"/>
              </a:rPr>
              <a:pPr/>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520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34434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839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Standard Page">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1676400" y="1828800"/>
            <a:ext cx="184150" cy="461963"/>
          </a:xfrm>
          <a:prstGeom prst="rect">
            <a:avLst/>
          </a:prstGeom>
          <a:noFill/>
          <a:ln>
            <a:noFill/>
          </a:ln>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p>
        </p:txBody>
      </p:sp>
      <p:sp>
        <p:nvSpPr>
          <p:cNvPr id="3" name="Content Placeholder 2"/>
          <p:cNvSpPr>
            <a:spLocks noGrp="1"/>
          </p:cNvSpPr>
          <p:nvPr>
            <p:ph idx="1"/>
          </p:nvPr>
        </p:nvSpPr>
        <p:spPr>
          <a:xfrm>
            <a:off x="457200" y="1828800"/>
            <a:ext cx="8229600" cy="4495800"/>
          </a:xfrm>
          <a:prstGeom prst="rect">
            <a:avLst/>
          </a:prstGeom>
        </p:spPr>
        <p:txBody>
          <a:bodyPr/>
          <a:lstStyle>
            <a:lvl1pPr>
              <a:lnSpc>
                <a:spcPct val="90000"/>
              </a:lnSpc>
              <a:spcBef>
                <a:spcPts val="800"/>
              </a:spcBef>
              <a:spcAft>
                <a:spcPts val="800"/>
              </a:spcAft>
              <a:defRPr sz="32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5"/>
          </p:nvPr>
        </p:nvSpPr>
        <p:spPr>
          <a:xfrm>
            <a:off x="0" y="990600"/>
            <a:ext cx="9144000" cy="381000"/>
          </a:xfrm>
          <a:prstGeom prst="rect">
            <a:avLst/>
          </a:prstGeom>
        </p:spPr>
        <p:txBody>
          <a:bodyPr/>
          <a:lstStyle>
            <a:lvl1pPr marL="0" indent="0" algn="ctr">
              <a:buNone/>
              <a:defRPr sz="2000" b="1">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572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Image with Bottom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1676400" y="5486400"/>
            <a:ext cx="7010400" cy="838200"/>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smtClean="0"/>
              <a:t>Click to edit Master text styles</a:t>
            </a:r>
          </a:p>
        </p:txBody>
      </p:sp>
      <p:sp>
        <p:nvSpPr>
          <p:cNvPr id="14" name="Text Placeholder 10"/>
          <p:cNvSpPr>
            <a:spLocks noGrp="1"/>
          </p:cNvSpPr>
          <p:nvPr>
            <p:ph type="body" sz="quarter" idx="18"/>
          </p:nvPr>
        </p:nvSpPr>
        <p:spPr>
          <a:xfrm>
            <a:off x="533400" y="5486400"/>
            <a:ext cx="11430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smtClean="0"/>
              <a:t>Click to edit Master text styles</a:t>
            </a:r>
          </a:p>
        </p:txBody>
      </p:sp>
      <p:sp>
        <p:nvSpPr>
          <p:cNvPr id="16" name="Text Placeholder 10"/>
          <p:cNvSpPr>
            <a:spLocks noGrp="1"/>
          </p:cNvSpPr>
          <p:nvPr>
            <p:ph type="body" sz="quarter" idx="19"/>
          </p:nvPr>
        </p:nvSpPr>
        <p:spPr>
          <a:xfrm>
            <a:off x="0" y="990600"/>
            <a:ext cx="91440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2155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Image with lefthand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457200" y="1775716"/>
            <a:ext cx="2133600" cy="3253483"/>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smtClean="0"/>
              <a:t>Click to edit Master text styles</a:t>
            </a:r>
          </a:p>
        </p:txBody>
      </p:sp>
      <p:sp>
        <p:nvSpPr>
          <p:cNvPr id="14" name="Text Placeholder 10"/>
          <p:cNvSpPr>
            <a:spLocks noGrp="1"/>
          </p:cNvSpPr>
          <p:nvPr>
            <p:ph type="body" sz="quarter" idx="18"/>
          </p:nvPr>
        </p:nvSpPr>
        <p:spPr>
          <a:xfrm>
            <a:off x="457200" y="5257800"/>
            <a:ext cx="21336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smtClean="0"/>
              <a:t>Click to edit Master text styles</a:t>
            </a:r>
          </a:p>
        </p:txBody>
      </p:sp>
      <p:sp>
        <p:nvSpPr>
          <p:cNvPr id="16" name="Text Placeholder 10"/>
          <p:cNvSpPr>
            <a:spLocks noGrp="1"/>
          </p:cNvSpPr>
          <p:nvPr>
            <p:ph type="body" sz="quarter" idx="21"/>
          </p:nvPr>
        </p:nvSpPr>
        <p:spPr>
          <a:xfrm>
            <a:off x="0" y="990600"/>
            <a:ext cx="91440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3106519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Wider Standard Page">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1676400" y="1828800"/>
            <a:ext cx="184150" cy="461963"/>
          </a:xfrm>
          <a:prstGeom prst="rect">
            <a:avLst/>
          </a:prstGeom>
          <a:noFill/>
          <a:ln>
            <a:noFill/>
          </a:ln>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p>
        </p:txBody>
      </p:sp>
      <p:sp>
        <p:nvSpPr>
          <p:cNvPr id="3" name="Content Placeholder 2"/>
          <p:cNvSpPr>
            <a:spLocks noGrp="1"/>
          </p:cNvSpPr>
          <p:nvPr>
            <p:ph idx="1"/>
          </p:nvPr>
        </p:nvSpPr>
        <p:spPr>
          <a:xfrm>
            <a:off x="152400" y="1828800"/>
            <a:ext cx="8839200" cy="4495800"/>
          </a:xfrm>
          <a:prstGeom prst="rect">
            <a:avLst/>
          </a:prstGeom>
        </p:spPr>
        <p:txBody>
          <a:bodyPr/>
          <a:lstStyle>
            <a:lvl1pPr>
              <a:lnSpc>
                <a:spcPct val="90000"/>
              </a:lnSpc>
              <a:spcBef>
                <a:spcPts val="800"/>
              </a:spcBef>
              <a:spcAft>
                <a:spcPts val="800"/>
              </a:spcAft>
              <a:defRPr sz="32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5"/>
          </p:nvPr>
        </p:nvSpPr>
        <p:spPr>
          <a:xfrm>
            <a:off x="0" y="990600"/>
            <a:ext cx="9144000" cy="381000"/>
          </a:xfrm>
          <a:prstGeom prst="rect">
            <a:avLst/>
          </a:prstGeom>
        </p:spPr>
        <p:txBody>
          <a:bodyPr/>
          <a:lstStyle>
            <a:lvl1pPr marL="0" indent="0" algn="ctr">
              <a:buNone/>
              <a:defRPr sz="2000" b="1">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1395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IS - Orgs">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57200" y="1981200"/>
            <a:ext cx="8229600" cy="307975"/>
          </a:xfrm>
          <a:prstGeom prst="rect">
            <a:avLst/>
          </a:prstGeom>
          <a:noFill/>
          <a:ln>
            <a:noFill/>
          </a:ln>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1400" i="1" dirty="0">
                <a:latin typeface="Cambria" panose="02040503050406030204" pitchFamily="18" charset="0"/>
                <a:ea typeface="+mn-ea"/>
              </a:rPr>
              <a:t>Read the Interactive Session and discuss the following </a:t>
            </a:r>
            <a:r>
              <a:rPr lang="en-US" sz="1400" i="1" dirty="0" smtClean="0">
                <a:latin typeface="Cambria" panose="02040503050406030204" pitchFamily="18" charset="0"/>
                <a:ea typeface="+mn-ea"/>
              </a:rPr>
              <a:t>questions</a:t>
            </a:r>
            <a:endParaRPr lang="en-US" sz="1800" dirty="0">
              <a:ea typeface="+mn-ea"/>
            </a:endParaRPr>
          </a:p>
        </p:txBody>
      </p:sp>
      <p:sp>
        <p:nvSpPr>
          <p:cNvPr id="5" name="TextBox 10"/>
          <p:cNvSpPr txBox="1">
            <a:spLocks noChangeArrowheads="1"/>
          </p:cNvSpPr>
          <p:nvPr/>
        </p:nvSpPr>
        <p:spPr bwMode="auto">
          <a:xfrm>
            <a:off x="2019300" y="990600"/>
            <a:ext cx="5105400" cy="40005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sz="2000" b="1" i="1">
                <a:solidFill>
                  <a:srgbClr val="9F0F10"/>
                </a:solidFill>
                <a:latin typeface="Calibri" panose="020F0502020204030204" pitchFamily="34" charset="0"/>
                <a:cs typeface="Calibri" panose="020F0502020204030204" pitchFamily="34" charset="0"/>
              </a:rPr>
              <a:t>Interactive Session: Organizations</a:t>
            </a:r>
          </a:p>
        </p:txBody>
      </p:sp>
      <p:sp>
        <p:nvSpPr>
          <p:cNvPr id="3" name="Content Placeholder 2"/>
          <p:cNvSpPr>
            <a:spLocks noGrp="1"/>
          </p:cNvSpPr>
          <p:nvPr>
            <p:ph idx="1"/>
          </p:nvPr>
        </p:nvSpPr>
        <p:spPr>
          <a:xfrm>
            <a:off x="457200" y="2365177"/>
            <a:ext cx="8229600" cy="3959423"/>
          </a:xfrm>
          <a:prstGeom prst="rect">
            <a:avLst/>
          </a:prstGeom>
          <a:noFill/>
          <a:ln>
            <a:no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1"/>
          <p:cNvSpPr>
            <a:spLocks noGrp="1"/>
          </p:cNvSpPr>
          <p:nvPr>
            <p:ph type="body" sz="quarter" idx="15"/>
          </p:nvPr>
        </p:nvSpPr>
        <p:spPr>
          <a:xfrm>
            <a:off x="457200" y="1600200"/>
            <a:ext cx="8229595" cy="381000"/>
          </a:xfrm>
          <a:prstGeom prst="rect">
            <a:avLst/>
          </a:prstGeom>
        </p:spPr>
        <p:txBody>
          <a:bodyPr/>
          <a:lstStyle>
            <a:lvl1pPr algn="ctr">
              <a:buNone/>
              <a:defRPr sz="2800" b="1" baseline="0">
                <a:solidFill>
                  <a:schemeClr val="accent4">
                    <a:lumMod val="50000"/>
                  </a:schemeClr>
                </a:solidFill>
                <a:effectLst/>
                <a:latin typeface="Calibri" panose="020F0502020204030204" pitchFamily="34" charset="0"/>
                <a:cs typeface="Calibri" panose="020F0502020204030204" pitchFamily="34"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1107763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9_IS - Mgmt">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57200" y="1981200"/>
            <a:ext cx="8229600" cy="307975"/>
          </a:xfrm>
          <a:prstGeom prst="rect">
            <a:avLst/>
          </a:prstGeom>
          <a:noFill/>
          <a:ln>
            <a:noFill/>
          </a:ln>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1400" i="1" dirty="0">
                <a:latin typeface="Cambria" panose="02040503050406030204" pitchFamily="18" charset="0"/>
                <a:ea typeface="+mn-ea"/>
              </a:rPr>
              <a:t>Read the Interactive Session and discuss the following </a:t>
            </a:r>
            <a:r>
              <a:rPr lang="en-US" sz="1400" i="1" dirty="0" smtClean="0">
                <a:latin typeface="Cambria" panose="02040503050406030204" pitchFamily="18" charset="0"/>
                <a:ea typeface="+mn-ea"/>
              </a:rPr>
              <a:t>questions</a:t>
            </a:r>
            <a:endParaRPr lang="en-US" sz="1800" dirty="0">
              <a:ea typeface="+mn-ea"/>
            </a:endParaRPr>
          </a:p>
        </p:txBody>
      </p:sp>
      <p:sp>
        <p:nvSpPr>
          <p:cNvPr id="5" name="TextBox 10"/>
          <p:cNvSpPr txBox="1">
            <a:spLocks noChangeArrowheads="1"/>
          </p:cNvSpPr>
          <p:nvPr/>
        </p:nvSpPr>
        <p:spPr bwMode="auto">
          <a:xfrm>
            <a:off x="2019300" y="990600"/>
            <a:ext cx="5105400" cy="40005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sz="2000" b="1" i="1">
                <a:solidFill>
                  <a:srgbClr val="9F0F10"/>
                </a:solidFill>
                <a:latin typeface="Calibri" panose="020F0502020204030204" pitchFamily="34" charset="0"/>
                <a:cs typeface="Calibri" panose="020F0502020204030204" pitchFamily="34" charset="0"/>
              </a:rPr>
              <a:t>Interactive Session: Management</a:t>
            </a:r>
          </a:p>
        </p:txBody>
      </p:sp>
      <p:sp>
        <p:nvSpPr>
          <p:cNvPr id="3" name="Content Placeholder 2"/>
          <p:cNvSpPr>
            <a:spLocks noGrp="1"/>
          </p:cNvSpPr>
          <p:nvPr>
            <p:ph idx="1"/>
          </p:nvPr>
        </p:nvSpPr>
        <p:spPr>
          <a:xfrm>
            <a:off x="457200" y="2365177"/>
            <a:ext cx="8229600" cy="3959423"/>
          </a:xfrm>
          <a:prstGeom prst="rect">
            <a:avLst/>
          </a:prstGeom>
          <a:noFill/>
          <a:ln>
            <a:no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1"/>
          <p:cNvSpPr>
            <a:spLocks noGrp="1"/>
          </p:cNvSpPr>
          <p:nvPr>
            <p:ph type="body" sz="quarter" idx="15"/>
          </p:nvPr>
        </p:nvSpPr>
        <p:spPr>
          <a:xfrm>
            <a:off x="457200" y="1600200"/>
            <a:ext cx="8229595" cy="381000"/>
          </a:xfrm>
          <a:prstGeom prst="rect">
            <a:avLst/>
          </a:prstGeom>
        </p:spPr>
        <p:txBody>
          <a:bodyPr/>
          <a:lstStyle>
            <a:lvl1pPr algn="ctr">
              <a:buNone/>
              <a:defRPr sz="2800" b="1" baseline="0">
                <a:solidFill>
                  <a:schemeClr val="accent4">
                    <a:lumMod val="50000"/>
                  </a:schemeClr>
                </a:solidFill>
                <a:effectLst/>
                <a:latin typeface="Calibri" panose="020F0502020204030204" pitchFamily="34" charset="0"/>
                <a:cs typeface="Calibri" panose="020F0502020204030204" pitchFamily="34"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101848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45856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76071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7019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13086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902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9146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9966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45834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69481-C428-4771-9FA9-CCBED72DD0C4}" type="slidenum">
              <a:rPr lang="en-US" smtClean="0"/>
              <a:t>‹#›</a:t>
            </a:fld>
            <a:endParaRPr lang="en-US"/>
          </a:p>
        </p:txBody>
      </p:sp>
    </p:spTree>
    <p:extLst>
      <p:ext uri="{BB962C8B-B14F-4D97-AF65-F5344CB8AC3E}">
        <p14:creationId xmlns:p14="http://schemas.microsoft.com/office/powerpoint/2010/main" val="2596300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98" r:id="rId13"/>
    <p:sldLayoutId id="2147483699" r:id="rId14"/>
    <p:sldLayoutId id="2147483700" r:id="rId15"/>
    <p:sldLayoutId id="2147483701" r:id="rId16"/>
    <p:sldLayoutId id="2147483702"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870896" y="358914"/>
            <a:ext cx="5596704" cy="707886"/>
          </a:xfrm>
          <a:prstGeom prst="rect">
            <a:avLst/>
          </a:prstGeom>
          <a:noFill/>
          <a:ln w="12700">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C0C0C0"/>
                  </a:outerShdw>
                </a:effectLst>
                <a:cs typeface="+mn-cs"/>
              </a:rPr>
              <a:t>CHAPTER 12</a:t>
            </a:r>
            <a:r>
              <a:rPr lang="en-US" sz="1600" b="1" dirty="0" smtClean="0">
                <a:solidFill>
                  <a:srgbClr val="9F0F10"/>
                </a:solidFill>
                <a:effectLst>
                  <a:outerShdw blurRad="38100" dist="38100" dir="2700000" algn="tl">
                    <a:srgbClr val="C0C0C0"/>
                  </a:outerShdw>
                </a:effectLst>
                <a:cs typeface="+mn-cs"/>
              </a:rPr>
              <a:t> </a:t>
            </a:r>
            <a:endParaRPr lang="en-US" sz="1600" b="1" dirty="0">
              <a:solidFill>
                <a:srgbClr val="9F0F10"/>
              </a:solidFill>
              <a:effectLst>
                <a:outerShdw blurRad="38100" dist="38100" dir="2700000" algn="tl">
                  <a:srgbClr val="C0C0C0"/>
                </a:outerShdw>
              </a:effectLst>
              <a:cs typeface="+mn-cs"/>
            </a:endParaRPr>
          </a:p>
        </p:txBody>
      </p:sp>
      <p:sp>
        <p:nvSpPr>
          <p:cNvPr id="2052" name="Text Box 4"/>
          <p:cNvSpPr txBox="1">
            <a:spLocks noChangeArrowheads="1"/>
          </p:cNvSpPr>
          <p:nvPr/>
        </p:nvSpPr>
        <p:spPr bwMode="auto">
          <a:xfrm>
            <a:off x="457200" y="2743200"/>
            <a:ext cx="8382000" cy="830997"/>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0" hangingPunct="0">
              <a:spcBef>
                <a:spcPct val="50000"/>
              </a:spcBef>
              <a:defRPr/>
            </a:pPr>
            <a:r>
              <a:rPr lang="en-US" altLang="en-US" sz="4800" b="1" dirty="0" smtClean="0">
                <a:effectLst>
                  <a:outerShdw blurRad="38100" dist="38100" dir="2700000" algn="tl">
                    <a:srgbClr val="C0C0C0"/>
                  </a:outerShdw>
                </a:effectLst>
              </a:rPr>
              <a:t>ENHANCING DECISION MAKING</a:t>
            </a:r>
            <a:endParaRPr lang="en-US" sz="4800" b="1" dirty="0">
              <a:effectLst>
                <a:outerShdw blurRad="38100" dist="38100" dir="2700000" algn="tl">
                  <a:srgbClr val="C0C0C0"/>
                </a:outerShdw>
              </a:effectLst>
            </a:endParaRPr>
          </a:p>
        </p:txBody>
      </p:sp>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B2E69481-C428-4771-9FA9-CCBED72DD0C4}" type="slidenum">
              <a:rPr lang="en-US" smtClean="0"/>
              <a:t>1</a:t>
            </a:fld>
            <a:endParaRPr lang="en-US"/>
          </a:p>
        </p:txBody>
      </p:sp>
    </p:spTree>
    <p:extLst>
      <p:ext uri="{BB962C8B-B14F-4D97-AF65-F5344CB8AC3E}">
        <p14:creationId xmlns:p14="http://schemas.microsoft.com/office/powerpoint/2010/main" val="31911331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lnSpcReduction="10000"/>
          </a:bodyPr>
          <a:lstStyle/>
          <a:p>
            <a:pPr eaLnBrk="1" hangingPunct="1">
              <a:buFont typeface="Arial" charset="0"/>
              <a:buChar char="•"/>
              <a:defRPr/>
            </a:pPr>
            <a:r>
              <a:rPr lang="en-US" sz="2800" dirty="0" smtClean="0">
                <a:cs typeface="ＭＳ Ｐゴシック" charset="0"/>
              </a:rPr>
              <a:t>Three main reasons why investments in information technology do not always produce positive results</a:t>
            </a:r>
          </a:p>
          <a:p>
            <a:pPr marL="971550" lvl="1" indent="-514350" eaLnBrk="1" hangingPunct="1">
              <a:buFont typeface="+mj-lt"/>
              <a:buAutoNum type="arabicPeriod"/>
              <a:defRPr/>
            </a:pPr>
            <a:r>
              <a:rPr lang="en-US" dirty="0" smtClean="0"/>
              <a:t>Information quality</a:t>
            </a:r>
          </a:p>
          <a:p>
            <a:pPr lvl="2" eaLnBrk="1" hangingPunct="1">
              <a:buFont typeface="Arial" charset="0"/>
              <a:buChar char="•"/>
              <a:defRPr/>
            </a:pPr>
            <a:r>
              <a:rPr lang="en-US" dirty="0" smtClean="0"/>
              <a:t>High-quality decisions require high-quality information</a:t>
            </a:r>
          </a:p>
          <a:p>
            <a:pPr marL="971550" lvl="1" indent="-514350" eaLnBrk="1" hangingPunct="1">
              <a:buFont typeface="+mj-lt"/>
              <a:buAutoNum type="arabicPeriod"/>
              <a:defRPr/>
            </a:pPr>
            <a:r>
              <a:rPr lang="en-US" dirty="0" smtClean="0"/>
              <a:t>Management filters</a:t>
            </a:r>
          </a:p>
          <a:p>
            <a:pPr lvl="2" eaLnBrk="1" hangingPunct="1">
              <a:buFont typeface="Arial" charset="0"/>
              <a:buChar char="•"/>
              <a:defRPr/>
            </a:pPr>
            <a:r>
              <a:rPr lang="en-US" dirty="0" smtClean="0"/>
              <a:t>Managers have selective attention and have variety of biases that reject information that does not  conform to prior conceptions</a:t>
            </a:r>
          </a:p>
          <a:p>
            <a:pPr marL="971550" lvl="1" indent="-514350" eaLnBrk="1" hangingPunct="1">
              <a:buFont typeface="+mj-lt"/>
              <a:buAutoNum type="arabicPeriod"/>
              <a:defRPr/>
            </a:pPr>
            <a:r>
              <a:rPr lang="en-US" dirty="0" smtClean="0"/>
              <a:t>Organizational inertia and politics</a:t>
            </a:r>
          </a:p>
          <a:p>
            <a:pPr lvl="2" eaLnBrk="1" hangingPunct="1">
              <a:buFont typeface="Arial" charset="0"/>
              <a:buChar char="•"/>
              <a:defRPr/>
            </a:pPr>
            <a:r>
              <a:rPr lang="en-US" dirty="0" smtClean="0"/>
              <a:t>Strong forces within organizations resist making decisions calling for major change</a:t>
            </a:r>
          </a:p>
          <a:p>
            <a:pPr eaLnBrk="1" hangingPunct="1">
              <a:buFont typeface="Arial" charset="0"/>
              <a:buChar char="•"/>
              <a:defRPr/>
            </a:pPr>
            <a:endParaRPr lang="en-US" dirty="0">
              <a:cs typeface="ＭＳ Ｐゴシック" charset="0"/>
            </a:endParaRPr>
          </a:p>
        </p:txBody>
      </p:sp>
      <p:sp>
        <p:nvSpPr>
          <p:cNvPr id="32770"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Decision Making and Information Systems</a:t>
            </a:r>
          </a:p>
        </p:txBody>
      </p:sp>
    </p:spTree>
    <p:extLst>
      <p:ext uri="{BB962C8B-B14F-4D97-AF65-F5344CB8AC3E}">
        <p14:creationId xmlns:p14="http://schemas.microsoft.com/office/powerpoint/2010/main" val="209601670"/>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D0D0D"/>
                </a:solidFill>
              </a:rPr>
              <a:t>High-velocity automated decision making</a:t>
            </a:r>
          </a:p>
          <a:p>
            <a:pPr lvl="1" eaLnBrk="1" hangingPunct="1"/>
            <a:r>
              <a:rPr lang="en-US" altLang="en-US" smtClean="0"/>
              <a:t>Made possible through computer algorithms precisely defining steps for a highly structured decision</a:t>
            </a:r>
          </a:p>
          <a:p>
            <a:pPr lvl="1" eaLnBrk="1" hangingPunct="1"/>
            <a:r>
              <a:rPr lang="en-US" altLang="en-US" smtClean="0"/>
              <a:t>Humans taken out of decision</a:t>
            </a:r>
          </a:p>
          <a:p>
            <a:pPr lvl="1" eaLnBrk="1" hangingPunct="1"/>
            <a:r>
              <a:rPr lang="en-US" altLang="en-US" smtClean="0"/>
              <a:t>For example: High-speed computer trading programs</a:t>
            </a:r>
          </a:p>
          <a:p>
            <a:pPr lvl="2" eaLnBrk="1" hangingPunct="1"/>
            <a:r>
              <a:rPr lang="en-US" altLang="en-US" smtClean="0"/>
              <a:t>Trades executed in 30 milliseconds</a:t>
            </a:r>
          </a:p>
          <a:p>
            <a:pPr lvl="2" eaLnBrk="1" hangingPunct="1"/>
            <a:r>
              <a:rPr lang="en-US" altLang="en-US" smtClean="0"/>
              <a:t>Responsible for </a:t>
            </a:r>
            <a:r>
              <a:rPr lang="ja-JP" altLang="en-US" smtClean="0"/>
              <a:t>“</a:t>
            </a:r>
            <a:r>
              <a:rPr lang="en-US" altLang="ja-JP" smtClean="0"/>
              <a:t>Flash Crash</a:t>
            </a:r>
            <a:r>
              <a:rPr lang="ja-JP" altLang="en-US" smtClean="0"/>
              <a:t>”</a:t>
            </a:r>
            <a:r>
              <a:rPr lang="en-US" altLang="ja-JP" smtClean="0"/>
              <a:t> of 2010</a:t>
            </a:r>
          </a:p>
          <a:p>
            <a:pPr lvl="1" eaLnBrk="1" hangingPunct="1"/>
            <a:r>
              <a:rPr lang="en-US" altLang="en-US" smtClean="0"/>
              <a:t>Require safeguards to ensure proper operation and regulation</a:t>
            </a:r>
          </a:p>
          <a:p>
            <a:pPr lvl="2" eaLnBrk="1" hangingPunct="1"/>
            <a:endParaRPr lang="en-US" altLang="en-US" smtClean="0"/>
          </a:p>
        </p:txBody>
      </p:sp>
      <p:sp>
        <p:nvSpPr>
          <p:cNvPr id="34818"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Decision Making and Information Systems</a:t>
            </a:r>
          </a:p>
        </p:txBody>
      </p:sp>
    </p:spTree>
    <p:extLst>
      <p:ext uri="{BB962C8B-B14F-4D97-AF65-F5344CB8AC3E}">
        <p14:creationId xmlns:p14="http://schemas.microsoft.com/office/powerpoint/2010/main" val="1110924792"/>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12.2. Business Intelligence in The Enterprise</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12</a:t>
            </a:fld>
            <a:endParaRPr lang="en-US"/>
          </a:p>
        </p:txBody>
      </p:sp>
    </p:spTree>
    <p:extLst>
      <p:ext uri="{BB962C8B-B14F-4D97-AF65-F5344CB8AC3E}">
        <p14:creationId xmlns:p14="http://schemas.microsoft.com/office/powerpoint/2010/main" val="23796570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lnSpcReduction="10000"/>
          </a:bodyPr>
          <a:lstStyle/>
          <a:p>
            <a:pPr eaLnBrk="1" hangingPunct="1">
              <a:spcAft>
                <a:spcPts val="0"/>
              </a:spcAft>
              <a:defRPr/>
            </a:pPr>
            <a:r>
              <a:rPr lang="en-US" dirty="0" smtClean="0">
                <a:cs typeface="ＭＳ Ｐゴシック" charset="0"/>
              </a:rPr>
              <a:t>Business intelligence</a:t>
            </a:r>
          </a:p>
          <a:p>
            <a:pPr lvl="1" eaLnBrk="1" hangingPunct="1">
              <a:spcAft>
                <a:spcPts val="0"/>
              </a:spcAft>
              <a:defRPr/>
            </a:pPr>
            <a:r>
              <a:rPr lang="en-US" dirty="0" smtClean="0"/>
              <a:t>Infrastructure for collecting, storing, analyzing data produced by business</a:t>
            </a:r>
          </a:p>
          <a:p>
            <a:pPr lvl="1" eaLnBrk="1" hangingPunct="1">
              <a:defRPr/>
            </a:pPr>
            <a:r>
              <a:rPr lang="en-US" dirty="0" smtClean="0"/>
              <a:t>Databases, data warehouses, data marts</a:t>
            </a:r>
          </a:p>
          <a:p>
            <a:pPr eaLnBrk="1" hangingPunct="1">
              <a:spcAft>
                <a:spcPts val="0"/>
              </a:spcAft>
              <a:defRPr/>
            </a:pPr>
            <a:r>
              <a:rPr lang="en-US" dirty="0" smtClean="0">
                <a:cs typeface="ＭＳ Ｐゴシック" charset="0"/>
              </a:rPr>
              <a:t>Business analytics</a:t>
            </a:r>
          </a:p>
          <a:p>
            <a:pPr lvl="1" eaLnBrk="1" hangingPunct="1">
              <a:spcAft>
                <a:spcPts val="0"/>
              </a:spcAft>
              <a:defRPr/>
            </a:pPr>
            <a:r>
              <a:rPr lang="en-US" dirty="0" smtClean="0"/>
              <a:t>Tools and techniques for analyzing data</a:t>
            </a:r>
          </a:p>
          <a:p>
            <a:pPr lvl="1" eaLnBrk="1" hangingPunct="1">
              <a:defRPr/>
            </a:pPr>
            <a:r>
              <a:rPr lang="en-US" dirty="0" smtClean="0"/>
              <a:t>OLAP, statistics, models, data mining</a:t>
            </a:r>
          </a:p>
          <a:p>
            <a:pPr eaLnBrk="1" hangingPunct="1">
              <a:spcAft>
                <a:spcPts val="0"/>
              </a:spcAft>
              <a:defRPr/>
            </a:pPr>
            <a:r>
              <a:rPr lang="en-US" dirty="0" smtClean="0">
                <a:cs typeface="ＭＳ Ｐゴシック" charset="0"/>
              </a:rPr>
              <a:t>Business intelligence vendors</a:t>
            </a:r>
          </a:p>
          <a:p>
            <a:pPr lvl="1" eaLnBrk="1" hangingPunct="1">
              <a:spcAft>
                <a:spcPts val="0"/>
              </a:spcAft>
              <a:defRPr/>
            </a:pPr>
            <a:r>
              <a:rPr lang="en-US" dirty="0" smtClean="0"/>
              <a:t>Create business intelligence and analytics purchased by firms</a:t>
            </a:r>
            <a:endParaRPr lang="en-US" dirty="0"/>
          </a:p>
        </p:txBody>
      </p:sp>
      <p:sp>
        <p:nvSpPr>
          <p:cNvPr id="36866"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Business Intelligence in the Enterprise</a:t>
            </a:r>
          </a:p>
        </p:txBody>
      </p:sp>
    </p:spTree>
    <p:extLst>
      <p:ext uri="{BB962C8B-B14F-4D97-AF65-F5344CB8AC3E}">
        <p14:creationId xmlns:p14="http://schemas.microsoft.com/office/powerpoint/2010/main" val="2041289608"/>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3" name="Content Placeholder 1"/>
          <p:cNvSpPr>
            <a:spLocks noGrp="1"/>
          </p:cNvSpPr>
          <p:nvPr>
            <p:ph idx="1"/>
          </p:nvPr>
        </p:nvSpPr>
        <p:spPr bwMode="auto">
          <a:xfrm>
            <a:off x="457200" y="2365375"/>
            <a:ext cx="8229600"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US" altLang="en-US" sz="2200" b="0" smtClean="0"/>
              <a:t>What management, organization, and technology factors were behind the Cincinnati Zoo losing opportunities to increase revenue?</a:t>
            </a:r>
          </a:p>
          <a:p>
            <a:pPr eaLnBrk="1" hangingPunct="1">
              <a:spcBef>
                <a:spcPct val="0"/>
              </a:spcBef>
            </a:pPr>
            <a:r>
              <a:rPr lang="en-US" altLang="en-US" sz="2200" b="0" smtClean="0"/>
              <a:t>Why was replacing legacy point-of-sale systems and implementing a data warehouse essential to an information system solution?</a:t>
            </a:r>
          </a:p>
          <a:p>
            <a:pPr eaLnBrk="1" hangingPunct="1">
              <a:spcBef>
                <a:spcPct val="0"/>
              </a:spcBef>
            </a:pPr>
            <a:r>
              <a:rPr lang="en-US" altLang="en-US" sz="2200" b="0" smtClean="0"/>
              <a:t>How did the Cincinnati Zoo benefit from business intelligence? How did it enhance operational  performance and decision making? What role was played by predictive analytics?</a:t>
            </a:r>
          </a:p>
          <a:p>
            <a:pPr eaLnBrk="1" hangingPunct="1">
              <a:spcBef>
                <a:spcPct val="0"/>
              </a:spcBef>
            </a:pPr>
            <a:r>
              <a:rPr lang="en-US" altLang="en-US" sz="2200" b="0" smtClean="0"/>
              <a:t>Visit the IBM Cognos Web site and describe the business intelligence tools that would be the most useful for the Cincinnati Zoo.</a:t>
            </a:r>
            <a:endParaRPr lang="en-US" altLang="en-US" sz="2200" smtClean="0"/>
          </a:p>
        </p:txBody>
      </p:sp>
      <p:sp>
        <p:nvSpPr>
          <p:cNvPr id="3" name="Text Placeholder 2"/>
          <p:cNvSpPr>
            <a:spLocks noGrp="1"/>
          </p:cNvSpPr>
          <p:nvPr>
            <p:ph type="body" sz="quarter" idx="15"/>
          </p:nvPr>
        </p:nvSpPr>
        <p:spPr>
          <a:xfrm>
            <a:off x="457200" y="1600200"/>
            <a:ext cx="8229600" cy="381000"/>
          </a:xfrm>
        </p:spPr>
        <p:txBody>
          <a:bodyPr>
            <a:normAutofit fontScale="77500" lnSpcReduction="20000"/>
          </a:bodyPr>
          <a:lstStyle/>
          <a:p>
            <a:pPr eaLnBrk="1" hangingPunct="1">
              <a:defRPr/>
            </a:pPr>
            <a:r>
              <a:rPr lang="en-US" dirty="0" smtClean="0"/>
              <a:t>Analytics Help the Cincinnati Zoo Know Its Customers</a:t>
            </a:r>
            <a:endParaRPr lang="en-US" dirty="0"/>
          </a:p>
        </p:txBody>
      </p:sp>
    </p:spTree>
    <p:extLst>
      <p:ext uri="{BB962C8B-B14F-4D97-AF65-F5344CB8AC3E}">
        <p14:creationId xmlns:p14="http://schemas.microsoft.com/office/powerpoint/2010/main" val="4134317077"/>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pPr>
            <a:r>
              <a:rPr lang="en-US" altLang="en-US" smtClean="0">
                <a:solidFill>
                  <a:srgbClr val="0D0D0D"/>
                </a:solidFill>
              </a:rPr>
              <a:t>Six elements in the business intelligence environment</a:t>
            </a:r>
          </a:p>
          <a:p>
            <a:pPr marL="971550" lvl="1" indent="-514350" eaLnBrk="1" hangingPunct="1">
              <a:spcAft>
                <a:spcPts val="1200"/>
              </a:spcAft>
              <a:buFont typeface="Times New Roman" pitchFamily="18" charset="0"/>
              <a:buAutoNum type="arabicPeriod"/>
            </a:pPr>
            <a:r>
              <a:rPr lang="en-US" altLang="en-US" sz="2800" smtClean="0"/>
              <a:t>Data from the business environment</a:t>
            </a:r>
          </a:p>
          <a:p>
            <a:pPr marL="971550" lvl="1" indent="-514350" eaLnBrk="1" hangingPunct="1">
              <a:spcAft>
                <a:spcPts val="1200"/>
              </a:spcAft>
              <a:buFont typeface="Times New Roman" pitchFamily="18" charset="0"/>
              <a:buAutoNum type="arabicPeriod"/>
            </a:pPr>
            <a:r>
              <a:rPr lang="en-US" altLang="en-US" sz="2800" smtClean="0"/>
              <a:t>Business intelligence infrastructure</a:t>
            </a:r>
          </a:p>
          <a:p>
            <a:pPr marL="971550" lvl="1" indent="-514350" eaLnBrk="1" hangingPunct="1">
              <a:spcAft>
                <a:spcPts val="1200"/>
              </a:spcAft>
              <a:buFont typeface="Times New Roman" pitchFamily="18" charset="0"/>
              <a:buAutoNum type="arabicPeriod"/>
            </a:pPr>
            <a:r>
              <a:rPr lang="en-US" altLang="en-US" sz="2800" smtClean="0"/>
              <a:t>Business analytics toolset</a:t>
            </a:r>
          </a:p>
          <a:p>
            <a:pPr marL="971550" lvl="1" indent="-514350" eaLnBrk="1" hangingPunct="1">
              <a:spcAft>
                <a:spcPts val="1200"/>
              </a:spcAft>
              <a:buFont typeface="Times New Roman" pitchFamily="18" charset="0"/>
              <a:buAutoNum type="arabicPeriod"/>
            </a:pPr>
            <a:r>
              <a:rPr lang="en-US" altLang="en-US" sz="2800" smtClean="0"/>
              <a:t>Managerial users and methods</a:t>
            </a:r>
          </a:p>
          <a:p>
            <a:pPr marL="971550" lvl="1" indent="-514350" eaLnBrk="1" hangingPunct="1">
              <a:spcAft>
                <a:spcPts val="1200"/>
              </a:spcAft>
              <a:buFont typeface="Times New Roman" pitchFamily="18" charset="0"/>
              <a:buAutoNum type="arabicPeriod"/>
            </a:pPr>
            <a:r>
              <a:rPr lang="en-US" altLang="en-US" sz="2800" smtClean="0"/>
              <a:t>Delivery platform—MIS, DSS, ESS</a:t>
            </a:r>
          </a:p>
          <a:p>
            <a:pPr marL="971550" lvl="1" indent="-514350" eaLnBrk="1" hangingPunct="1">
              <a:spcAft>
                <a:spcPts val="1200"/>
              </a:spcAft>
              <a:buFont typeface="Times New Roman" pitchFamily="18" charset="0"/>
              <a:buAutoNum type="arabicPeriod"/>
            </a:pPr>
            <a:r>
              <a:rPr lang="en-US" altLang="en-US" sz="2800" smtClean="0"/>
              <a:t>User interface</a:t>
            </a:r>
          </a:p>
        </p:txBody>
      </p:sp>
      <p:sp>
        <p:nvSpPr>
          <p:cNvPr id="43010"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Business Intelligence in the Enterprise</a:t>
            </a:r>
          </a:p>
        </p:txBody>
      </p:sp>
    </p:spTree>
    <p:extLst>
      <p:ext uri="{BB962C8B-B14F-4D97-AF65-F5344CB8AC3E}">
        <p14:creationId xmlns:p14="http://schemas.microsoft.com/office/powerpoint/2010/main" val="3119445716"/>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5"/>
          <p:cNvSpPr>
            <a:spLocks noGrp="1"/>
          </p:cNvSpPr>
          <p:nvPr>
            <p:ph type="body" sz="quarter" idx="17"/>
          </p:nvPr>
        </p:nvSpPr>
        <p:spPr bwMode="auto">
          <a:xfrm>
            <a:off x="457200" y="1776413"/>
            <a:ext cx="1371600" cy="1423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pPr eaLnBrk="1" hangingPunct="1">
              <a:buFontTx/>
              <a:buNone/>
            </a:pPr>
            <a:r>
              <a:rPr lang="en-US" altLang="en-US" smtClean="0"/>
              <a:t>Business intelligence and analytics requires a strong database foundation, a set of analytic tools, and an involved management team that can ask intelligent questions and analyze data.</a:t>
            </a:r>
          </a:p>
        </p:txBody>
      </p:sp>
      <p:sp>
        <p:nvSpPr>
          <p:cNvPr id="40962" name="Text Placeholder 7"/>
          <p:cNvSpPr>
            <a:spLocks noGrp="1"/>
          </p:cNvSpPr>
          <p:nvPr>
            <p:ph type="body" sz="quarter" idx="18"/>
          </p:nvPr>
        </p:nvSpPr>
        <p:spPr bwMode="auto">
          <a:xfrm>
            <a:off x="457200" y="41910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12-3</a:t>
            </a:r>
          </a:p>
        </p:txBody>
      </p:sp>
      <p:sp>
        <p:nvSpPr>
          <p:cNvPr id="40963" name="Text Placeholder 8"/>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Bef>
                <a:spcPct val="0"/>
              </a:spcBef>
            </a:pPr>
            <a:r>
              <a:rPr lang="en-US" altLang="en-US" smtClean="0"/>
              <a:t>BUSINESS INTELLIGENCE AND ANALYTICS FOR DECISION SUPPORT</a:t>
            </a:r>
          </a:p>
        </p:txBody>
      </p:sp>
      <p:pic>
        <p:nvPicPr>
          <p:cNvPr id="40964" name="Picture Placeholder 11" descr="Fig-12-01.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108200" y="1600200"/>
            <a:ext cx="703580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037226"/>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lstStyle/>
          <a:p>
            <a:pPr eaLnBrk="1" hangingPunct="1">
              <a:buFont typeface="Arial" charset="0"/>
              <a:buChar char="•"/>
              <a:defRPr/>
            </a:pPr>
            <a:r>
              <a:rPr lang="en-US" sz="2800" dirty="0" smtClean="0">
                <a:cs typeface="ＭＳ Ｐゴシック" charset="0"/>
              </a:rPr>
              <a:t>Business intelligence and analytics capabilities</a:t>
            </a:r>
          </a:p>
          <a:p>
            <a:pPr lvl="1" eaLnBrk="1" hangingPunct="1">
              <a:buFont typeface="Arial" charset="0"/>
              <a:buChar char="–"/>
              <a:defRPr/>
            </a:pPr>
            <a:r>
              <a:rPr lang="en-US" dirty="0" smtClean="0"/>
              <a:t>Goal is to deliver accurate real-time information to decision makers</a:t>
            </a:r>
          </a:p>
          <a:p>
            <a:pPr lvl="1" eaLnBrk="1" hangingPunct="1">
              <a:buFont typeface="Arial" charset="0"/>
              <a:buChar char="–"/>
              <a:defRPr/>
            </a:pPr>
            <a:r>
              <a:rPr lang="en-US" dirty="0" smtClean="0"/>
              <a:t>Main functionalities of BI systems</a:t>
            </a:r>
          </a:p>
          <a:p>
            <a:pPr marL="1371600" lvl="2" indent="-457200" eaLnBrk="1" hangingPunct="1">
              <a:buFont typeface="+mj-lt"/>
              <a:buAutoNum type="arabicPeriod"/>
              <a:defRPr/>
            </a:pPr>
            <a:r>
              <a:rPr lang="en-US" dirty="0" smtClean="0"/>
              <a:t>Production reports</a:t>
            </a:r>
          </a:p>
          <a:p>
            <a:pPr marL="1371600" lvl="2" indent="-457200" eaLnBrk="1" hangingPunct="1">
              <a:buFont typeface="+mj-lt"/>
              <a:buAutoNum type="arabicPeriod"/>
              <a:defRPr/>
            </a:pPr>
            <a:r>
              <a:rPr lang="en-US" dirty="0" smtClean="0"/>
              <a:t>Parameterized reports</a:t>
            </a:r>
          </a:p>
          <a:p>
            <a:pPr marL="1371600" lvl="2" indent="-457200" eaLnBrk="1" hangingPunct="1">
              <a:buFont typeface="+mj-lt"/>
              <a:buAutoNum type="arabicPeriod"/>
              <a:defRPr/>
            </a:pPr>
            <a:r>
              <a:rPr lang="en-US" dirty="0" smtClean="0"/>
              <a:t>Dashboards/scorecards</a:t>
            </a:r>
          </a:p>
          <a:p>
            <a:pPr marL="1371600" lvl="2" indent="-457200" eaLnBrk="1" hangingPunct="1">
              <a:buFont typeface="+mj-lt"/>
              <a:buAutoNum type="arabicPeriod"/>
              <a:defRPr/>
            </a:pPr>
            <a:r>
              <a:rPr lang="en-US" dirty="0" smtClean="0"/>
              <a:t>Ad hoc query/search/report creation</a:t>
            </a:r>
          </a:p>
          <a:p>
            <a:pPr marL="1371600" lvl="2" indent="-457200" eaLnBrk="1" hangingPunct="1">
              <a:buFont typeface="+mj-lt"/>
              <a:buAutoNum type="arabicPeriod"/>
              <a:defRPr/>
            </a:pPr>
            <a:r>
              <a:rPr lang="en-US" dirty="0" smtClean="0"/>
              <a:t>Drill down</a:t>
            </a:r>
          </a:p>
          <a:p>
            <a:pPr marL="1371600" lvl="2" indent="-457200" eaLnBrk="1" hangingPunct="1">
              <a:buFont typeface="+mj-lt"/>
              <a:buAutoNum type="arabicPeriod"/>
              <a:defRPr/>
            </a:pPr>
            <a:r>
              <a:rPr lang="en-US" dirty="0" smtClean="0"/>
              <a:t>Forecasts, scenarios, models</a:t>
            </a:r>
          </a:p>
        </p:txBody>
      </p:sp>
      <p:sp>
        <p:nvSpPr>
          <p:cNvPr id="45058"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Business Intelligence in the Enterprise</a:t>
            </a:r>
          </a:p>
        </p:txBody>
      </p:sp>
    </p:spTree>
    <p:extLst>
      <p:ext uri="{BB962C8B-B14F-4D97-AF65-F5344CB8AC3E}">
        <p14:creationId xmlns:p14="http://schemas.microsoft.com/office/powerpoint/2010/main" val="577621481"/>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a:xfrm>
            <a:off x="457200" y="1752600"/>
            <a:ext cx="8229600" cy="4495800"/>
          </a:xfrm>
        </p:spPr>
        <p:txBody>
          <a:bodyPr>
            <a:normAutofit lnSpcReduction="10000"/>
          </a:bodyPr>
          <a:lstStyle/>
          <a:p>
            <a:pPr eaLnBrk="1" hangingPunct="1">
              <a:buFont typeface="Arial" charset="0"/>
              <a:buChar char="•"/>
              <a:defRPr/>
            </a:pPr>
            <a:r>
              <a:rPr lang="en-US" dirty="0" smtClean="0">
                <a:cs typeface="ＭＳ Ｐゴシック" charset="0"/>
              </a:rPr>
              <a:t>Business intelligence users</a:t>
            </a:r>
          </a:p>
          <a:p>
            <a:pPr lvl="1" eaLnBrk="1" hangingPunct="1">
              <a:buFont typeface="Arial" charset="0"/>
              <a:buChar char="–"/>
              <a:defRPr/>
            </a:pPr>
            <a:r>
              <a:rPr lang="en-US" dirty="0" smtClean="0"/>
              <a:t>80% are casual users relying on production reports</a:t>
            </a:r>
          </a:p>
          <a:p>
            <a:pPr lvl="1" eaLnBrk="1" hangingPunct="1">
              <a:buFont typeface="Arial" charset="0"/>
              <a:buChar char="–"/>
              <a:defRPr/>
            </a:pPr>
            <a:r>
              <a:rPr lang="en-US" dirty="0" smtClean="0"/>
              <a:t>Senior executives</a:t>
            </a:r>
          </a:p>
          <a:p>
            <a:pPr lvl="2" eaLnBrk="1" hangingPunct="1">
              <a:buFont typeface="Arial" charset="0"/>
              <a:buChar char="•"/>
              <a:defRPr/>
            </a:pPr>
            <a:r>
              <a:rPr lang="en-US" dirty="0" smtClean="0"/>
              <a:t>Use monitoring functionalities</a:t>
            </a:r>
          </a:p>
          <a:p>
            <a:pPr lvl="1" eaLnBrk="1" hangingPunct="1">
              <a:buFont typeface="Arial" charset="0"/>
              <a:buChar char="–"/>
              <a:defRPr/>
            </a:pPr>
            <a:r>
              <a:rPr lang="en-US" dirty="0" smtClean="0"/>
              <a:t>Middle managers and analysts</a:t>
            </a:r>
          </a:p>
          <a:p>
            <a:pPr lvl="2" eaLnBrk="1" hangingPunct="1">
              <a:buFont typeface="Arial" charset="0"/>
              <a:buChar char="•"/>
              <a:defRPr/>
            </a:pPr>
            <a:r>
              <a:rPr lang="en-US" dirty="0" smtClean="0"/>
              <a:t>Ad-hoc analysis</a:t>
            </a:r>
          </a:p>
          <a:p>
            <a:pPr lvl="1" eaLnBrk="1" hangingPunct="1">
              <a:buFont typeface="Arial" charset="0"/>
              <a:buChar char="–"/>
              <a:defRPr/>
            </a:pPr>
            <a:r>
              <a:rPr lang="en-US" dirty="0" smtClean="0"/>
              <a:t>Operational employees</a:t>
            </a:r>
          </a:p>
          <a:p>
            <a:pPr lvl="2" eaLnBrk="1" hangingPunct="1">
              <a:buFont typeface="Arial" charset="0"/>
              <a:buChar char="•"/>
              <a:defRPr/>
            </a:pPr>
            <a:r>
              <a:rPr lang="en-US" dirty="0" smtClean="0"/>
              <a:t>Prepackaged reports</a:t>
            </a:r>
          </a:p>
          <a:p>
            <a:pPr lvl="2" eaLnBrk="1" hangingPunct="1">
              <a:buFont typeface="Arial" charset="0"/>
              <a:buChar char="•"/>
              <a:defRPr/>
            </a:pPr>
            <a:r>
              <a:rPr lang="en-US" dirty="0" smtClean="0"/>
              <a:t>For example: sales forecasts, customer satisfaction, loyalty and attrition, supply chain backlog, employee productivity</a:t>
            </a:r>
          </a:p>
        </p:txBody>
      </p:sp>
      <p:sp>
        <p:nvSpPr>
          <p:cNvPr id="47106"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Business Intelligence in the Enterprise</a:t>
            </a:r>
          </a:p>
        </p:txBody>
      </p:sp>
    </p:spTree>
    <p:extLst>
      <p:ext uri="{BB962C8B-B14F-4D97-AF65-F5344CB8AC3E}">
        <p14:creationId xmlns:p14="http://schemas.microsoft.com/office/powerpoint/2010/main" val="3641009112"/>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5"/>
          <p:cNvSpPr>
            <a:spLocks noGrp="1"/>
          </p:cNvSpPr>
          <p:nvPr>
            <p:ph type="body" sz="quarter" idx="17"/>
          </p:nvPr>
        </p:nvSpPr>
        <p:spPr bwMode="auto">
          <a:xfrm>
            <a:off x="1676400" y="6019800"/>
            <a:ext cx="7010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Casual users are consumers of BI output, while intense power users are the producers of reports, new analyses, models, and forecasts.</a:t>
            </a:r>
          </a:p>
        </p:txBody>
      </p:sp>
      <p:sp>
        <p:nvSpPr>
          <p:cNvPr id="49154" name="Text Placeholder 7"/>
          <p:cNvSpPr>
            <a:spLocks noGrp="1"/>
          </p:cNvSpPr>
          <p:nvPr>
            <p:ph type="body" sz="quarter" idx="18"/>
          </p:nvPr>
        </p:nvSpPr>
        <p:spPr bwMode="auto">
          <a:xfrm>
            <a:off x="533400" y="6019800"/>
            <a:ext cx="114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12-4</a:t>
            </a:r>
          </a:p>
        </p:txBody>
      </p:sp>
      <p:sp>
        <p:nvSpPr>
          <p:cNvPr id="49155" name="Text Placeholder 8"/>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Bef>
                <a:spcPct val="0"/>
              </a:spcBef>
            </a:pPr>
            <a:r>
              <a:rPr lang="en-US" altLang="en-US" smtClean="0"/>
              <a:t>BUSINESS INTELLIGENCE USERS</a:t>
            </a:r>
          </a:p>
        </p:txBody>
      </p:sp>
      <p:pic>
        <p:nvPicPr>
          <p:cNvPr id="49156" name="Picture Placeholder 11" descr="Fig-12-01.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04800" y="1560513"/>
            <a:ext cx="8229600" cy="427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487116"/>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12.1. Decision Making and Information Systems</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a:t>
            </a:fld>
            <a:endParaRPr lang="en-US"/>
          </a:p>
        </p:txBody>
      </p:sp>
    </p:spTree>
    <p:extLst>
      <p:ext uri="{BB962C8B-B14F-4D97-AF65-F5344CB8AC3E}">
        <p14:creationId xmlns:p14="http://schemas.microsoft.com/office/powerpoint/2010/main" val="1208081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534400" cy="4495800"/>
          </a:xfrm>
        </p:spPr>
        <p:txBody>
          <a:bodyPr/>
          <a:lstStyle/>
          <a:p>
            <a:pPr marL="0" indent="0" eaLnBrk="1" hangingPunct="1">
              <a:buNone/>
              <a:defRPr/>
            </a:pPr>
            <a:r>
              <a:rPr lang="en-US" dirty="0" smtClean="0">
                <a:cs typeface="ＭＳ Ｐゴシック" charset="0"/>
              </a:rPr>
              <a:t>1. Production reports</a:t>
            </a:r>
          </a:p>
          <a:p>
            <a:pPr lvl="1" eaLnBrk="1" hangingPunct="1">
              <a:defRPr/>
            </a:pPr>
            <a:r>
              <a:rPr lang="en-US" dirty="0" smtClean="0"/>
              <a:t>Most widely used output of BI suites</a:t>
            </a:r>
          </a:p>
          <a:p>
            <a:pPr lvl="1" eaLnBrk="1" hangingPunct="1">
              <a:defRPr/>
            </a:pPr>
            <a:r>
              <a:rPr lang="en-US" dirty="0" smtClean="0"/>
              <a:t>Common predefined, prepackaged reports</a:t>
            </a:r>
          </a:p>
          <a:p>
            <a:pPr lvl="2" eaLnBrk="1" hangingPunct="1">
              <a:defRPr/>
            </a:pPr>
            <a:r>
              <a:rPr lang="en-US" b="1" dirty="0" smtClean="0"/>
              <a:t>Sales:</a:t>
            </a:r>
            <a:r>
              <a:rPr lang="en-US" dirty="0" smtClean="0"/>
              <a:t> Forecast sales; sales team performance</a:t>
            </a:r>
          </a:p>
          <a:p>
            <a:pPr lvl="2" eaLnBrk="1" hangingPunct="1">
              <a:defRPr/>
            </a:pPr>
            <a:r>
              <a:rPr lang="en-US" b="1" dirty="0" smtClean="0"/>
              <a:t>Service/call center: </a:t>
            </a:r>
            <a:r>
              <a:rPr lang="en-US" dirty="0" smtClean="0"/>
              <a:t>Customer satisfaction; service cost</a:t>
            </a:r>
          </a:p>
          <a:p>
            <a:pPr lvl="2" eaLnBrk="1" hangingPunct="1">
              <a:defRPr/>
            </a:pPr>
            <a:r>
              <a:rPr lang="en-US" b="1" dirty="0" smtClean="0"/>
              <a:t>Marketing: </a:t>
            </a:r>
            <a:r>
              <a:rPr lang="en-US" dirty="0" smtClean="0"/>
              <a:t>Campaign effectiveness; loyalty and attrition</a:t>
            </a:r>
          </a:p>
          <a:p>
            <a:pPr lvl="2" eaLnBrk="1" hangingPunct="1">
              <a:defRPr/>
            </a:pPr>
            <a:r>
              <a:rPr lang="en-US" b="1" dirty="0" smtClean="0"/>
              <a:t>Procurement and support: </a:t>
            </a:r>
            <a:r>
              <a:rPr lang="en-US" dirty="0" smtClean="0"/>
              <a:t>Supplier performance</a:t>
            </a:r>
          </a:p>
          <a:p>
            <a:pPr lvl="2" eaLnBrk="1" hangingPunct="1">
              <a:defRPr/>
            </a:pPr>
            <a:r>
              <a:rPr lang="en-US" b="1" dirty="0" smtClean="0"/>
              <a:t>Supply chain: </a:t>
            </a:r>
            <a:r>
              <a:rPr lang="en-US" dirty="0" smtClean="0"/>
              <a:t>Backlog; fulfillment status</a:t>
            </a:r>
          </a:p>
          <a:p>
            <a:pPr lvl="2" eaLnBrk="1" hangingPunct="1">
              <a:defRPr/>
            </a:pPr>
            <a:r>
              <a:rPr lang="en-US" b="1" dirty="0" smtClean="0"/>
              <a:t>Financials: </a:t>
            </a:r>
            <a:r>
              <a:rPr lang="en-US" dirty="0" smtClean="0"/>
              <a:t>General ledger; cash flow</a:t>
            </a:r>
          </a:p>
          <a:p>
            <a:pPr lvl="2" eaLnBrk="1" hangingPunct="1">
              <a:defRPr/>
            </a:pPr>
            <a:r>
              <a:rPr lang="en-US" b="1" dirty="0" smtClean="0"/>
              <a:t>Human resources: </a:t>
            </a:r>
            <a:r>
              <a:rPr lang="en-US" dirty="0" smtClean="0"/>
              <a:t>Employee productivity; compensation</a:t>
            </a:r>
            <a:endParaRPr lang="en-US" dirty="0"/>
          </a:p>
        </p:txBody>
      </p:sp>
      <p:sp>
        <p:nvSpPr>
          <p:cNvPr id="51202"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en-US" sz="3200" dirty="0" smtClean="0"/>
              <a:t>BI APPLICATION TYPES</a:t>
            </a:r>
          </a:p>
          <a:p>
            <a:pPr eaLnBrk="1" hangingPunct="1"/>
            <a:endParaRPr lang="en-US" altLang="en-US" sz="3200" dirty="0" smtClean="0"/>
          </a:p>
        </p:txBody>
      </p:sp>
    </p:spTree>
    <p:extLst>
      <p:ext uri="{BB962C8B-B14F-4D97-AF65-F5344CB8AC3E}">
        <p14:creationId xmlns:p14="http://schemas.microsoft.com/office/powerpoint/2010/main" val="3620443603"/>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eaLnBrk="1" hangingPunct="1">
              <a:buNone/>
              <a:defRPr/>
            </a:pPr>
            <a:r>
              <a:rPr lang="en-US" dirty="0" smtClean="0">
                <a:cs typeface="ＭＳ Ｐゴシック" charset="0"/>
              </a:rPr>
              <a:t>2. Predictive analytics</a:t>
            </a:r>
          </a:p>
          <a:p>
            <a:pPr lvl="1" eaLnBrk="1" hangingPunct="1">
              <a:defRPr/>
            </a:pPr>
            <a:r>
              <a:rPr lang="en-US" dirty="0" smtClean="0"/>
              <a:t>Use variety of data, techniques to predict future trends and behavior patterns</a:t>
            </a:r>
          </a:p>
          <a:p>
            <a:pPr lvl="2" eaLnBrk="1" hangingPunct="1">
              <a:spcBef>
                <a:spcPts val="0"/>
              </a:spcBef>
              <a:defRPr/>
            </a:pPr>
            <a:r>
              <a:rPr lang="en-US" dirty="0" smtClean="0"/>
              <a:t>Statistical analysis</a:t>
            </a:r>
          </a:p>
          <a:p>
            <a:pPr lvl="2" eaLnBrk="1" hangingPunct="1">
              <a:spcBef>
                <a:spcPts val="0"/>
              </a:spcBef>
              <a:defRPr/>
            </a:pPr>
            <a:r>
              <a:rPr lang="en-US" dirty="0" smtClean="0"/>
              <a:t>Data mining</a:t>
            </a:r>
          </a:p>
          <a:p>
            <a:pPr lvl="2" eaLnBrk="1" hangingPunct="1">
              <a:spcBef>
                <a:spcPts val="0"/>
              </a:spcBef>
              <a:defRPr/>
            </a:pPr>
            <a:r>
              <a:rPr lang="en-US" dirty="0" smtClean="0"/>
              <a:t>Historical data</a:t>
            </a:r>
          </a:p>
          <a:p>
            <a:pPr lvl="2" eaLnBrk="1" hangingPunct="1">
              <a:spcBef>
                <a:spcPts val="0"/>
              </a:spcBef>
              <a:defRPr/>
            </a:pPr>
            <a:r>
              <a:rPr lang="en-US" dirty="0" smtClean="0"/>
              <a:t>Assumptions	</a:t>
            </a:r>
          </a:p>
          <a:p>
            <a:pPr lvl="1" eaLnBrk="1" hangingPunct="1">
              <a:defRPr/>
            </a:pPr>
            <a:r>
              <a:rPr lang="en-US" dirty="0" smtClean="0"/>
              <a:t>Incorporated into numerous BI applications for sales, marketing, finance, fraud detection, health care</a:t>
            </a:r>
          </a:p>
          <a:p>
            <a:pPr lvl="2" eaLnBrk="1" hangingPunct="1">
              <a:spcBef>
                <a:spcPts val="0"/>
              </a:spcBef>
              <a:defRPr/>
            </a:pPr>
            <a:r>
              <a:rPr lang="en-US" dirty="0" smtClean="0"/>
              <a:t>Credit scoring</a:t>
            </a:r>
          </a:p>
          <a:p>
            <a:pPr lvl="2" eaLnBrk="1" hangingPunct="1">
              <a:spcBef>
                <a:spcPts val="0"/>
              </a:spcBef>
              <a:defRPr/>
            </a:pPr>
            <a:r>
              <a:rPr lang="en-US" dirty="0" smtClean="0"/>
              <a:t>Predicting responses to direct marketing campaigns</a:t>
            </a:r>
          </a:p>
          <a:p>
            <a:pPr eaLnBrk="1" hangingPunct="1">
              <a:defRPr/>
            </a:pPr>
            <a:endParaRPr lang="en-US" dirty="0">
              <a:cs typeface="ＭＳ Ｐゴシック" charset="0"/>
            </a:endParaRPr>
          </a:p>
        </p:txBody>
      </p:sp>
      <p:sp>
        <p:nvSpPr>
          <p:cNvPr id="52226"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Business Intelligence in the Enterprise</a:t>
            </a:r>
          </a:p>
        </p:txBody>
      </p:sp>
    </p:spTree>
    <p:extLst>
      <p:ext uri="{BB962C8B-B14F-4D97-AF65-F5344CB8AC3E}">
        <p14:creationId xmlns:p14="http://schemas.microsoft.com/office/powerpoint/2010/main" val="1810914414"/>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eaLnBrk="1" hangingPunct="1">
              <a:buNone/>
              <a:defRPr/>
            </a:pPr>
            <a:r>
              <a:rPr lang="en-US" dirty="0" smtClean="0">
                <a:cs typeface="ＭＳ Ｐゴシック" charset="0"/>
              </a:rPr>
              <a:t>3. Big data analytics</a:t>
            </a:r>
          </a:p>
          <a:p>
            <a:pPr lvl="1" eaLnBrk="1" hangingPunct="1">
              <a:defRPr/>
            </a:pPr>
            <a:r>
              <a:rPr lang="en-US" dirty="0" smtClean="0"/>
              <a:t>Big data: Massive datasets collected from social media, online and in-store customer data, and so on</a:t>
            </a:r>
          </a:p>
          <a:p>
            <a:pPr lvl="1" eaLnBrk="1" hangingPunct="1">
              <a:defRPr/>
            </a:pPr>
            <a:r>
              <a:rPr lang="en-US" dirty="0" smtClean="0"/>
              <a:t>Help create real-time, personalized shopping experiences for major online retailers</a:t>
            </a:r>
          </a:p>
          <a:p>
            <a:pPr lvl="1" eaLnBrk="1" hangingPunct="1">
              <a:defRPr/>
            </a:pPr>
            <a:r>
              <a:rPr lang="en-US" dirty="0" smtClean="0"/>
              <a:t>Hunch.com, used by eBay</a:t>
            </a:r>
          </a:p>
          <a:p>
            <a:pPr lvl="2" eaLnBrk="1" hangingPunct="1">
              <a:defRPr/>
            </a:pPr>
            <a:r>
              <a:rPr lang="en-US" dirty="0" smtClean="0"/>
              <a:t>Customized recommendations</a:t>
            </a:r>
          </a:p>
          <a:p>
            <a:pPr lvl="2" eaLnBrk="1" hangingPunct="1">
              <a:defRPr/>
            </a:pPr>
            <a:r>
              <a:rPr lang="en-US" dirty="0" smtClean="0"/>
              <a:t>Database includes purchase data, social networks</a:t>
            </a:r>
          </a:p>
          <a:p>
            <a:pPr lvl="2" eaLnBrk="1" hangingPunct="1">
              <a:defRPr/>
            </a:pPr>
            <a:r>
              <a:rPr lang="en-US" dirty="0" smtClean="0"/>
              <a:t>Taste graphs map users with product affinities</a:t>
            </a:r>
          </a:p>
          <a:p>
            <a:pPr lvl="2" eaLnBrk="1" hangingPunct="1">
              <a:defRPr/>
            </a:pPr>
            <a:endParaRPr lang="en-US" dirty="0" smtClean="0"/>
          </a:p>
        </p:txBody>
      </p:sp>
      <p:sp>
        <p:nvSpPr>
          <p:cNvPr id="53250" name="TextBox 2"/>
          <p:cNvSpPr txBox="1">
            <a:spLocks noChangeArrowheads="1"/>
          </p:cNvSpPr>
          <p:nvPr/>
        </p:nvSpPr>
        <p:spPr bwMode="auto">
          <a:xfrm>
            <a:off x="2590800" y="998538"/>
            <a:ext cx="6629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2000" b="1">
                <a:latin typeface="Calibri" pitchFamily="34" charset="0"/>
              </a:rPr>
              <a:t>Business Intelligence in the Enterprise</a:t>
            </a:r>
          </a:p>
          <a:p>
            <a:endParaRPr lang="en-US" altLang="en-US"/>
          </a:p>
        </p:txBody>
      </p:sp>
    </p:spTree>
    <p:extLst>
      <p:ext uri="{BB962C8B-B14F-4D97-AF65-F5344CB8AC3E}">
        <p14:creationId xmlns:p14="http://schemas.microsoft.com/office/powerpoint/2010/main" val="2734047808"/>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lnSpcReduction="10000"/>
          </a:bodyPr>
          <a:lstStyle/>
          <a:p>
            <a:pPr marL="0" indent="0" eaLnBrk="1" hangingPunct="1">
              <a:buNone/>
              <a:defRPr/>
            </a:pPr>
            <a:r>
              <a:rPr lang="en-US" dirty="0" smtClean="0">
                <a:cs typeface="ＭＳ Ｐゴシック" charset="0"/>
              </a:rPr>
              <a:t>4. Additional BI applications</a:t>
            </a:r>
          </a:p>
          <a:p>
            <a:pPr lvl="1" eaLnBrk="1" hangingPunct="1">
              <a:buFont typeface="Arial" charset="0"/>
              <a:buChar char="–"/>
              <a:defRPr/>
            </a:pPr>
            <a:r>
              <a:rPr lang="en-US" dirty="0" smtClean="0"/>
              <a:t>Data visualization and visual analytics tools</a:t>
            </a:r>
          </a:p>
          <a:p>
            <a:pPr lvl="2" eaLnBrk="1" hangingPunct="1">
              <a:buFont typeface="Arial" charset="0"/>
              <a:buChar char="•"/>
              <a:defRPr/>
            </a:pPr>
            <a:r>
              <a:rPr lang="en-US" dirty="0" smtClean="0"/>
              <a:t>Help users see patterns and relationships that would be difficult to see in text lists</a:t>
            </a:r>
          </a:p>
          <a:p>
            <a:pPr lvl="3" eaLnBrk="1" hangingPunct="1">
              <a:buFont typeface="Arial" charset="0"/>
              <a:buChar char="•"/>
              <a:defRPr/>
            </a:pPr>
            <a:r>
              <a:rPr lang="en-US" dirty="0" smtClean="0"/>
              <a:t>Rich graphs, charts</a:t>
            </a:r>
          </a:p>
          <a:p>
            <a:pPr lvl="3" eaLnBrk="1" hangingPunct="1">
              <a:buFont typeface="Arial" charset="0"/>
              <a:buChar char="•"/>
              <a:defRPr/>
            </a:pPr>
            <a:r>
              <a:rPr lang="en-US" dirty="0" smtClean="0"/>
              <a:t>Dashboards</a:t>
            </a:r>
          </a:p>
          <a:p>
            <a:pPr lvl="3" eaLnBrk="1" hangingPunct="1">
              <a:buFont typeface="Arial" charset="0"/>
              <a:buChar char="•"/>
              <a:defRPr/>
            </a:pPr>
            <a:r>
              <a:rPr lang="en-US" dirty="0" smtClean="0"/>
              <a:t>Maps</a:t>
            </a:r>
          </a:p>
          <a:p>
            <a:pPr lvl="1" eaLnBrk="1" hangingPunct="1">
              <a:buFont typeface="Arial" charset="0"/>
              <a:buChar char="–"/>
              <a:defRPr/>
            </a:pPr>
            <a:r>
              <a:rPr lang="en-US" dirty="0" smtClean="0"/>
              <a:t>Geographic information systems (GIS)</a:t>
            </a:r>
          </a:p>
          <a:p>
            <a:pPr lvl="2" eaLnBrk="1" hangingPunct="1">
              <a:buFont typeface="Arial" charset="0"/>
              <a:buChar char="•"/>
              <a:defRPr/>
            </a:pPr>
            <a:r>
              <a:rPr lang="en-US" dirty="0" smtClean="0"/>
              <a:t>Ties location-related data to maps</a:t>
            </a:r>
          </a:p>
          <a:p>
            <a:pPr lvl="2" eaLnBrk="1" hangingPunct="1">
              <a:buFont typeface="Arial" charset="0"/>
              <a:buChar char="•"/>
              <a:defRPr/>
            </a:pPr>
            <a:r>
              <a:rPr lang="en-US" dirty="0" smtClean="0"/>
              <a:t>Example: For helping local governments calculate response times to disasters</a:t>
            </a:r>
          </a:p>
        </p:txBody>
      </p:sp>
      <p:sp>
        <p:nvSpPr>
          <p:cNvPr id="55298"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Business Intelligence in the Enterprise</a:t>
            </a:r>
          </a:p>
        </p:txBody>
      </p:sp>
    </p:spTree>
    <p:extLst>
      <p:ext uri="{BB962C8B-B14F-4D97-AF65-F5344CB8AC3E}">
        <p14:creationId xmlns:p14="http://schemas.microsoft.com/office/powerpoint/2010/main" val="659909783"/>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D0D0D"/>
                </a:solidFill>
              </a:rPr>
              <a:t>Two main management strategies for developing BI and BA capabilities</a:t>
            </a:r>
          </a:p>
          <a:p>
            <a:pPr marL="971550" lvl="1" indent="-457200" eaLnBrk="1" hangingPunct="1">
              <a:spcAft>
                <a:spcPct val="0"/>
              </a:spcAft>
              <a:buFont typeface="Times New Roman" pitchFamily="18" charset="0"/>
              <a:buAutoNum type="arabicPeriod"/>
            </a:pPr>
            <a:r>
              <a:rPr lang="en-US" altLang="en-US" smtClean="0"/>
              <a:t>One-stop integrated solution</a:t>
            </a:r>
          </a:p>
          <a:p>
            <a:pPr lvl="2" eaLnBrk="1" hangingPunct="1">
              <a:spcAft>
                <a:spcPct val="0"/>
              </a:spcAft>
              <a:buFont typeface="Arial" pitchFamily="34" charset="0"/>
              <a:buChar char="–"/>
            </a:pPr>
            <a:r>
              <a:rPr lang="en-US" altLang="en-US" smtClean="0"/>
              <a:t>Hardware firms sell software that run optimally on their hardware</a:t>
            </a:r>
          </a:p>
          <a:p>
            <a:pPr lvl="2" eaLnBrk="1" hangingPunct="1">
              <a:spcAft>
                <a:spcPct val="0"/>
              </a:spcAft>
              <a:buFont typeface="Arial" pitchFamily="34" charset="0"/>
              <a:buChar char="–"/>
            </a:pPr>
            <a:r>
              <a:rPr lang="en-US" altLang="en-US" smtClean="0"/>
              <a:t>Makes firm dependent on single vendor—switching costs</a:t>
            </a:r>
          </a:p>
          <a:p>
            <a:pPr marL="971550" lvl="1" indent="-457200" eaLnBrk="1" hangingPunct="1">
              <a:spcAft>
                <a:spcPct val="0"/>
              </a:spcAft>
              <a:buFont typeface="Times New Roman" pitchFamily="18" charset="0"/>
              <a:buAutoNum type="arabicPeriod"/>
            </a:pPr>
            <a:r>
              <a:rPr lang="en-US" altLang="en-US" smtClean="0"/>
              <a:t>Multiple best-of-breed solution</a:t>
            </a:r>
          </a:p>
          <a:p>
            <a:pPr lvl="2" eaLnBrk="1" hangingPunct="1">
              <a:spcAft>
                <a:spcPct val="0"/>
              </a:spcAft>
              <a:buFont typeface="Arial" pitchFamily="34" charset="0"/>
              <a:buChar char="–"/>
            </a:pPr>
            <a:r>
              <a:rPr lang="en-US" altLang="en-US" smtClean="0"/>
              <a:t>Greater flexibility and independence</a:t>
            </a:r>
          </a:p>
          <a:p>
            <a:pPr lvl="2" eaLnBrk="1" hangingPunct="1">
              <a:spcAft>
                <a:spcPct val="0"/>
              </a:spcAft>
              <a:buFont typeface="Arial" pitchFamily="34" charset="0"/>
              <a:buChar char="–"/>
            </a:pPr>
            <a:r>
              <a:rPr lang="en-US" altLang="en-US" smtClean="0"/>
              <a:t>Potential difficulties in integration</a:t>
            </a:r>
          </a:p>
          <a:p>
            <a:pPr lvl="2" eaLnBrk="1" hangingPunct="1">
              <a:spcAft>
                <a:spcPct val="0"/>
              </a:spcAft>
              <a:buFont typeface="Arial" pitchFamily="34" charset="0"/>
              <a:buChar char="–"/>
            </a:pPr>
            <a:r>
              <a:rPr lang="en-US" altLang="en-US" smtClean="0"/>
              <a:t>Must deal with multiple vendors</a:t>
            </a:r>
          </a:p>
        </p:txBody>
      </p:sp>
      <p:sp>
        <p:nvSpPr>
          <p:cNvPr id="57346"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Business Intelligence in the Enterprise</a:t>
            </a:r>
          </a:p>
        </p:txBody>
      </p:sp>
    </p:spTree>
    <p:extLst>
      <p:ext uri="{BB962C8B-B14F-4D97-AF65-F5344CB8AC3E}">
        <p14:creationId xmlns:p14="http://schemas.microsoft.com/office/powerpoint/2010/main" val="2778095291"/>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12.3</a:t>
            </a:r>
            <a:r>
              <a:rPr lang="en-US" altLang="en-US" sz="2600" b="1" dirty="0">
                <a:solidFill>
                  <a:schemeClr val="tx2"/>
                </a:solidFill>
                <a:latin typeface="Arial" charset="0"/>
                <a:cs typeface="Times New Roman" pitchFamily="18" charset="0"/>
              </a:rPr>
              <a:t>. Business </a:t>
            </a:r>
            <a:r>
              <a:rPr lang="en-US" altLang="en-US" sz="2600" b="1" dirty="0" smtClean="0">
                <a:solidFill>
                  <a:schemeClr val="tx2"/>
                </a:solidFill>
                <a:latin typeface="Arial" charset="0"/>
                <a:cs typeface="Times New Roman" pitchFamily="18" charset="0"/>
              </a:rPr>
              <a:t>Intelligence Constituencies</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25</a:t>
            </a:fld>
            <a:endParaRPr lang="en-US"/>
          </a:p>
        </p:txBody>
      </p:sp>
    </p:spTree>
    <p:extLst>
      <p:ext uri="{BB962C8B-B14F-4D97-AF65-F5344CB8AC3E}">
        <p14:creationId xmlns:p14="http://schemas.microsoft.com/office/powerpoint/2010/main" val="170814426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D0D0D"/>
                </a:solidFill>
              </a:rPr>
              <a:t>Operational and middle managers</a:t>
            </a:r>
          </a:p>
          <a:p>
            <a:pPr lvl="1" eaLnBrk="1" hangingPunct="1"/>
            <a:r>
              <a:rPr lang="en-US" altLang="en-US" smtClean="0"/>
              <a:t>Use MIS (running data from TPS) for:</a:t>
            </a:r>
          </a:p>
          <a:p>
            <a:pPr lvl="2" eaLnBrk="1" hangingPunct="1"/>
            <a:r>
              <a:rPr lang="en-US" altLang="en-US" smtClean="0"/>
              <a:t>Routine production reports</a:t>
            </a:r>
          </a:p>
          <a:p>
            <a:pPr lvl="2" eaLnBrk="1" hangingPunct="1"/>
            <a:r>
              <a:rPr lang="en-US" altLang="en-US" smtClean="0"/>
              <a:t>Exception reports</a:t>
            </a:r>
          </a:p>
          <a:p>
            <a:pPr eaLnBrk="1" hangingPunct="1"/>
            <a:r>
              <a:rPr lang="ja-JP" altLang="en-US" smtClean="0">
                <a:solidFill>
                  <a:srgbClr val="0D0D0D"/>
                </a:solidFill>
              </a:rPr>
              <a:t>“</a:t>
            </a:r>
            <a:r>
              <a:rPr lang="en-US" altLang="ja-JP" smtClean="0">
                <a:solidFill>
                  <a:srgbClr val="0D0D0D"/>
                </a:solidFill>
              </a:rPr>
              <a:t>Super user</a:t>
            </a:r>
            <a:r>
              <a:rPr lang="ja-JP" altLang="en-US" smtClean="0">
                <a:solidFill>
                  <a:srgbClr val="0D0D0D"/>
                </a:solidFill>
              </a:rPr>
              <a:t>”</a:t>
            </a:r>
            <a:r>
              <a:rPr lang="en-US" altLang="ja-JP" smtClean="0">
                <a:solidFill>
                  <a:srgbClr val="0D0D0D"/>
                </a:solidFill>
              </a:rPr>
              <a:t> and business analysts</a:t>
            </a:r>
          </a:p>
          <a:p>
            <a:pPr lvl="1" eaLnBrk="1" hangingPunct="1"/>
            <a:r>
              <a:rPr lang="en-US" altLang="en-US" smtClean="0"/>
              <a:t>Use DSS for:</a:t>
            </a:r>
          </a:p>
          <a:p>
            <a:pPr lvl="2" eaLnBrk="1" hangingPunct="1"/>
            <a:r>
              <a:rPr lang="en-US" altLang="en-US" smtClean="0"/>
              <a:t>More sophisticated analysis and custom reports</a:t>
            </a:r>
          </a:p>
          <a:p>
            <a:pPr lvl="2" eaLnBrk="1" hangingPunct="1"/>
            <a:r>
              <a:rPr lang="en-US" altLang="en-US" smtClean="0"/>
              <a:t>Semistructured decisions</a:t>
            </a:r>
          </a:p>
          <a:p>
            <a:pPr lvl="1" eaLnBrk="1" hangingPunct="1"/>
            <a:endParaRPr lang="en-US" altLang="en-US" smtClean="0"/>
          </a:p>
        </p:txBody>
      </p:sp>
      <p:sp>
        <p:nvSpPr>
          <p:cNvPr id="59394"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Business Intelligence Constituencies</a:t>
            </a:r>
          </a:p>
        </p:txBody>
      </p:sp>
    </p:spTree>
    <p:extLst>
      <p:ext uri="{BB962C8B-B14F-4D97-AF65-F5344CB8AC3E}">
        <p14:creationId xmlns:p14="http://schemas.microsoft.com/office/powerpoint/2010/main" val="99616888"/>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smtClean="0">
                <a:solidFill>
                  <a:srgbClr val="0D0D0D"/>
                </a:solidFill>
              </a:rPr>
              <a:t>Decision support systems</a:t>
            </a:r>
          </a:p>
          <a:p>
            <a:pPr lvl="1" eaLnBrk="1" hangingPunct="1"/>
            <a:r>
              <a:rPr lang="en-US" altLang="en-US" sz="3200" smtClean="0"/>
              <a:t>Use mathematical or analytical models</a:t>
            </a:r>
          </a:p>
          <a:p>
            <a:pPr lvl="1" eaLnBrk="1" hangingPunct="1"/>
            <a:r>
              <a:rPr lang="en-US" altLang="en-US" sz="3200" smtClean="0"/>
              <a:t>Allow varied types of analysis</a:t>
            </a:r>
          </a:p>
          <a:p>
            <a:pPr lvl="2" eaLnBrk="1" hangingPunct="1"/>
            <a:r>
              <a:rPr lang="ja-JP" altLang="en-US" sz="3200" smtClean="0"/>
              <a:t>“</a:t>
            </a:r>
            <a:r>
              <a:rPr lang="en-US" altLang="ja-JP" sz="3200" smtClean="0"/>
              <a:t>What-if</a:t>
            </a:r>
            <a:r>
              <a:rPr lang="ja-JP" altLang="en-US" sz="3200" smtClean="0"/>
              <a:t>”</a:t>
            </a:r>
            <a:r>
              <a:rPr lang="en-US" altLang="ja-JP" sz="3200" smtClean="0"/>
              <a:t> analysis</a:t>
            </a:r>
          </a:p>
          <a:p>
            <a:pPr lvl="2" eaLnBrk="1" hangingPunct="1"/>
            <a:r>
              <a:rPr lang="en-US" altLang="en-US" sz="3200" smtClean="0"/>
              <a:t>Sensitivity analysis</a:t>
            </a:r>
          </a:p>
          <a:p>
            <a:pPr lvl="2" eaLnBrk="1" hangingPunct="1"/>
            <a:r>
              <a:rPr lang="en-US" altLang="en-US" sz="3200" smtClean="0"/>
              <a:t>Backward sensitivity analysis</a:t>
            </a:r>
          </a:p>
          <a:p>
            <a:pPr lvl="2" eaLnBrk="1" hangingPunct="1"/>
            <a:r>
              <a:rPr lang="en-US" altLang="en-US" sz="3200" smtClean="0"/>
              <a:t>Multidimensional analysis / OLAP</a:t>
            </a:r>
          </a:p>
          <a:p>
            <a:pPr lvl="3" eaLnBrk="1" hangingPunct="1"/>
            <a:r>
              <a:rPr lang="en-US" altLang="en-US" sz="2800" smtClean="0"/>
              <a:t>For example: pivot tables</a:t>
            </a:r>
          </a:p>
        </p:txBody>
      </p:sp>
      <p:sp>
        <p:nvSpPr>
          <p:cNvPr id="61442"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Business Intelligence Constituencies</a:t>
            </a:r>
          </a:p>
        </p:txBody>
      </p:sp>
    </p:spTree>
    <p:extLst>
      <p:ext uri="{BB962C8B-B14F-4D97-AF65-F5344CB8AC3E}">
        <p14:creationId xmlns:p14="http://schemas.microsoft.com/office/powerpoint/2010/main" val="2340721331"/>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Placeholder 5"/>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This table displays the results of a sensitivity analysis of the effect of changing the sales price of a necktie and the cost per unit on the product</a:t>
            </a:r>
            <a:r>
              <a:rPr lang="ja-JP" altLang="en-US" smtClean="0"/>
              <a:t>’</a:t>
            </a:r>
            <a:r>
              <a:rPr lang="en-US" altLang="ja-JP" smtClean="0"/>
              <a:t>s break-even point. It answers the question, </a:t>
            </a:r>
            <a:r>
              <a:rPr lang="ja-JP" altLang="en-US" smtClean="0"/>
              <a:t>“</a:t>
            </a:r>
            <a:r>
              <a:rPr lang="en-US" altLang="ja-JP" smtClean="0"/>
              <a:t>What happens to the break-even point if the sales price and the cost to make each unit increase or decrease?</a:t>
            </a:r>
            <a:r>
              <a:rPr lang="ja-JP" altLang="en-US" smtClean="0"/>
              <a:t>”</a:t>
            </a:r>
            <a:endParaRPr lang="en-US" altLang="en-US" smtClean="0"/>
          </a:p>
        </p:txBody>
      </p:sp>
      <p:sp>
        <p:nvSpPr>
          <p:cNvPr id="63490" name="Text Placeholder 7"/>
          <p:cNvSpPr>
            <a:spLocks noGrp="1"/>
          </p:cNvSpPr>
          <p:nvPr>
            <p:ph type="body"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12-5</a:t>
            </a:r>
          </a:p>
        </p:txBody>
      </p:sp>
      <p:sp>
        <p:nvSpPr>
          <p:cNvPr id="63491" name="Text Placeholder 8"/>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Bef>
                <a:spcPct val="0"/>
              </a:spcBef>
            </a:pPr>
            <a:r>
              <a:rPr lang="en-US" altLang="en-US" smtClean="0"/>
              <a:t>SENSITIVITY ANALYSIS</a:t>
            </a:r>
          </a:p>
        </p:txBody>
      </p:sp>
      <p:pic>
        <p:nvPicPr>
          <p:cNvPr id="63492" name="Picture Placeholder 11" descr="Fig-12-01.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54000" y="2362200"/>
            <a:ext cx="8636000" cy="2362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194488"/>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Placeholder 5"/>
          <p:cNvSpPr>
            <a:spLocks noGrp="1"/>
          </p:cNvSpPr>
          <p:nvPr>
            <p:ph type="body" sz="quarter" idx="17"/>
          </p:nvPr>
        </p:nvSpPr>
        <p:spPr bwMode="auto">
          <a:xfrm>
            <a:off x="457200" y="1776413"/>
            <a:ext cx="16764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In this pivot table, we are able to examine where an online training company</a:t>
            </a:r>
            <a:r>
              <a:rPr lang="ja-JP" altLang="en-US" smtClean="0"/>
              <a:t>’</a:t>
            </a:r>
            <a:r>
              <a:rPr lang="en-US" altLang="ja-JP" smtClean="0"/>
              <a:t>s customers come from in terms of region and advertising source.</a:t>
            </a:r>
            <a:endParaRPr lang="en-US" altLang="en-US" smtClean="0"/>
          </a:p>
        </p:txBody>
      </p:sp>
      <p:sp>
        <p:nvSpPr>
          <p:cNvPr id="65538" name="Text Placeholder 7"/>
          <p:cNvSpPr>
            <a:spLocks noGrp="1"/>
          </p:cNvSpPr>
          <p:nvPr>
            <p:ph type="body" sz="quarter" idx="18"/>
          </p:nvPr>
        </p:nvSpPr>
        <p:spPr bwMode="auto">
          <a:xfrm>
            <a:off x="457200" y="3217863"/>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12-6</a:t>
            </a:r>
          </a:p>
        </p:txBody>
      </p:sp>
      <p:sp>
        <p:nvSpPr>
          <p:cNvPr id="65539" name="Text Placeholder 8"/>
          <p:cNvSpPr>
            <a:spLocks noGrp="1"/>
          </p:cNvSpPr>
          <p:nvPr>
            <p:ph type="body" sz="quarter" idx="21"/>
          </p:nvPr>
        </p:nvSpPr>
        <p:spPr bwMode="auto">
          <a:xfrm>
            <a:off x="1752600" y="990600"/>
            <a:ext cx="533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eaLnBrk="1" hangingPunct="1"/>
            <a:r>
              <a:rPr lang="en-US" altLang="en-US" sz="1600" smtClean="0"/>
              <a:t>A PIVOT TABLE THAT EXAMINES CUSTOMER REGIONAL DISTRIBUTION AND ADVERTISING SOURCE</a:t>
            </a:r>
          </a:p>
        </p:txBody>
      </p:sp>
      <p:pic>
        <p:nvPicPr>
          <p:cNvPr id="65540" name="Picture Placeholder 11" descr="Fig-12-01.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286000" y="1776413"/>
            <a:ext cx="623570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004218"/>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Aft>
                <a:spcPct val="0"/>
              </a:spcAft>
            </a:pPr>
            <a:r>
              <a:rPr lang="en-US" altLang="en-US" smtClean="0">
                <a:solidFill>
                  <a:srgbClr val="0D0D0D"/>
                </a:solidFill>
              </a:rPr>
              <a:t>Business value of improved decision making</a:t>
            </a:r>
          </a:p>
          <a:p>
            <a:pPr lvl="1" eaLnBrk="1" hangingPunct="1"/>
            <a:r>
              <a:rPr lang="en-US" altLang="en-US" b="0" smtClean="0"/>
              <a:t>Improving hundreds of thousands of </a:t>
            </a:r>
            <a:r>
              <a:rPr lang="ja-JP" altLang="en-US" b="0" smtClean="0"/>
              <a:t>“</a:t>
            </a:r>
            <a:r>
              <a:rPr lang="en-US" altLang="ja-JP" b="0" smtClean="0"/>
              <a:t>small</a:t>
            </a:r>
            <a:r>
              <a:rPr lang="ja-JP" altLang="en-US" b="0" smtClean="0"/>
              <a:t>”</a:t>
            </a:r>
            <a:r>
              <a:rPr lang="en-US" altLang="ja-JP" b="0" smtClean="0"/>
              <a:t> decisions adds up to large annual value for the business</a:t>
            </a:r>
          </a:p>
          <a:p>
            <a:pPr eaLnBrk="1" hangingPunct="1">
              <a:spcAft>
                <a:spcPct val="0"/>
              </a:spcAft>
            </a:pPr>
            <a:r>
              <a:rPr lang="en-US" altLang="en-US" smtClean="0">
                <a:solidFill>
                  <a:srgbClr val="0D0D0D"/>
                </a:solidFill>
              </a:rPr>
              <a:t>Types of decisions:</a:t>
            </a:r>
          </a:p>
          <a:p>
            <a:pPr lvl="1" eaLnBrk="1" hangingPunct="1">
              <a:spcAft>
                <a:spcPct val="0"/>
              </a:spcAft>
            </a:pPr>
            <a:r>
              <a:rPr lang="en-US" altLang="en-US" smtClean="0"/>
              <a:t>Unstructured: </a:t>
            </a:r>
            <a:r>
              <a:rPr lang="en-US" altLang="en-US" b="0" smtClean="0"/>
              <a:t>Decision maker must provide judgment, evaluation, and insight to solve problem</a:t>
            </a:r>
          </a:p>
          <a:p>
            <a:pPr lvl="1" eaLnBrk="1" hangingPunct="1">
              <a:spcAft>
                <a:spcPct val="0"/>
              </a:spcAft>
            </a:pPr>
            <a:r>
              <a:rPr lang="en-US" altLang="en-US" smtClean="0"/>
              <a:t>Structured: </a:t>
            </a:r>
            <a:r>
              <a:rPr lang="en-US" altLang="en-US" b="0" smtClean="0"/>
              <a:t>Repetitive and routine; involve definite procedure for handling so they do not have to be treated each time as new</a:t>
            </a:r>
          </a:p>
          <a:p>
            <a:pPr lvl="1" eaLnBrk="1" hangingPunct="1"/>
            <a:r>
              <a:rPr lang="en-US" altLang="en-US" smtClean="0"/>
              <a:t>Semistructured: </a:t>
            </a:r>
            <a:r>
              <a:rPr lang="en-US" altLang="en-US" b="0" smtClean="0"/>
              <a:t>Only part of problem has clear-cut answer provided by accepted procedure</a:t>
            </a:r>
          </a:p>
          <a:p>
            <a:pPr eaLnBrk="1" hangingPunct="1"/>
            <a:endParaRPr lang="en-US" altLang="en-US" smtClean="0">
              <a:solidFill>
                <a:srgbClr val="0D0D0D"/>
              </a:solidFill>
            </a:endParaRPr>
          </a:p>
        </p:txBody>
      </p:sp>
      <p:sp>
        <p:nvSpPr>
          <p:cNvPr id="18434"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Decision Making and Information Systems</a:t>
            </a:r>
          </a:p>
        </p:txBody>
      </p:sp>
    </p:spTree>
    <p:extLst>
      <p:ext uri="{BB962C8B-B14F-4D97-AF65-F5344CB8AC3E}">
        <p14:creationId xmlns:p14="http://schemas.microsoft.com/office/powerpoint/2010/main" val="3431065412"/>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lnSpcReduction="10000"/>
          </a:bodyPr>
          <a:lstStyle/>
          <a:p>
            <a:pPr eaLnBrk="1" hangingPunct="1">
              <a:buFont typeface="Arial" charset="0"/>
              <a:buChar char="•"/>
              <a:defRPr/>
            </a:pPr>
            <a:r>
              <a:rPr lang="en-US" dirty="0" smtClean="0">
                <a:cs typeface="ＭＳ Ｐゴシック" charset="0"/>
              </a:rPr>
              <a:t>ESS: decision support for senior management</a:t>
            </a:r>
          </a:p>
          <a:p>
            <a:pPr lvl="1" eaLnBrk="1" hangingPunct="1">
              <a:buFont typeface="Arial" charset="0"/>
              <a:buChar char="–"/>
              <a:defRPr/>
            </a:pPr>
            <a:r>
              <a:rPr lang="en-US" dirty="0" smtClean="0"/>
              <a:t>Help executives focus on important performance information</a:t>
            </a:r>
          </a:p>
          <a:p>
            <a:pPr lvl="1" eaLnBrk="1" hangingPunct="1">
              <a:buFont typeface="Arial" charset="0"/>
              <a:buChar char="–"/>
              <a:defRPr/>
            </a:pPr>
            <a:r>
              <a:rPr lang="en-US" dirty="0" smtClean="0"/>
              <a:t>Balanced scorecard method:</a:t>
            </a:r>
          </a:p>
          <a:p>
            <a:pPr lvl="2" eaLnBrk="1" hangingPunct="1">
              <a:buFont typeface="Arial" charset="0"/>
              <a:buChar char="•"/>
              <a:defRPr/>
            </a:pPr>
            <a:r>
              <a:rPr lang="en-US" dirty="0" smtClean="0"/>
              <a:t>Measures outcomes on four dimensions: </a:t>
            </a:r>
          </a:p>
          <a:p>
            <a:pPr marL="1828800" lvl="3" indent="-457200" eaLnBrk="1" hangingPunct="1">
              <a:buFont typeface="+mj-lt"/>
              <a:buAutoNum type="arabicPeriod"/>
              <a:defRPr/>
            </a:pPr>
            <a:r>
              <a:rPr lang="en-US" dirty="0" smtClean="0"/>
              <a:t>Financial</a:t>
            </a:r>
          </a:p>
          <a:p>
            <a:pPr marL="1828800" lvl="3" indent="-457200" eaLnBrk="1" hangingPunct="1">
              <a:buFont typeface="+mj-lt"/>
              <a:buAutoNum type="arabicPeriod"/>
              <a:defRPr/>
            </a:pPr>
            <a:r>
              <a:rPr lang="en-US" dirty="0" smtClean="0"/>
              <a:t>Business process</a:t>
            </a:r>
          </a:p>
          <a:p>
            <a:pPr marL="1828800" lvl="3" indent="-457200" eaLnBrk="1" hangingPunct="1">
              <a:buFont typeface="+mj-lt"/>
              <a:buAutoNum type="arabicPeriod"/>
              <a:defRPr/>
            </a:pPr>
            <a:r>
              <a:rPr lang="en-US" dirty="0" smtClean="0"/>
              <a:t>Customer</a:t>
            </a:r>
          </a:p>
          <a:p>
            <a:pPr marL="1828800" lvl="3" indent="-457200" eaLnBrk="1" hangingPunct="1">
              <a:buFont typeface="+mj-lt"/>
              <a:buAutoNum type="arabicPeriod"/>
              <a:defRPr/>
            </a:pPr>
            <a:r>
              <a:rPr lang="en-US" dirty="0" smtClean="0"/>
              <a:t>Learning and growth</a:t>
            </a:r>
          </a:p>
          <a:p>
            <a:pPr lvl="2" eaLnBrk="1" hangingPunct="1">
              <a:buFont typeface="Arial" charset="0"/>
              <a:buChar char="•"/>
              <a:defRPr/>
            </a:pPr>
            <a:r>
              <a:rPr lang="en-US" dirty="0" smtClean="0"/>
              <a:t>Key performance indicators (KPIs) measure each dimension</a:t>
            </a:r>
            <a:endParaRPr lang="en-US" dirty="0"/>
          </a:p>
        </p:txBody>
      </p:sp>
      <p:sp>
        <p:nvSpPr>
          <p:cNvPr id="67586"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Business Intelligence Constituencies</a:t>
            </a:r>
          </a:p>
        </p:txBody>
      </p:sp>
    </p:spTree>
    <p:extLst>
      <p:ext uri="{BB962C8B-B14F-4D97-AF65-F5344CB8AC3E}">
        <p14:creationId xmlns:p14="http://schemas.microsoft.com/office/powerpoint/2010/main" val="391330695"/>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Placeholder 11" descr="Fig-12-01.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547813" y="1524000"/>
            <a:ext cx="7350125" cy="4957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Text Placeholder 5"/>
          <p:cNvSpPr>
            <a:spLocks noGrp="1"/>
          </p:cNvSpPr>
          <p:nvPr>
            <p:ph type="body" sz="quarter" idx="17"/>
          </p:nvPr>
        </p:nvSpPr>
        <p:spPr bwMode="auto">
          <a:xfrm>
            <a:off x="485775" y="5422900"/>
            <a:ext cx="3429000" cy="1058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In the balanced scorecard framework, the firm</a:t>
            </a:r>
            <a:r>
              <a:rPr lang="ja-JP" altLang="en-US" smtClean="0"/>
              <a:t>’</a:t>
            </a:r>
            <a:r>
              <a:rPr lang="en-US" altLang="ja-JP" smtClean="0"/>
              <a:t>s strategic objectives are operationalized along four dimensions: financial, business process, customer, and learning and growth. Each dimension is measured using several KPIs.</a:t>
            </a:r>
            <a:endParaRPr lang="en-US" altLang="en-US" smtClean="0"/>
          </a:p>
        </p:txBody>
      </p:sp>
      <p:sp>
        <p:nvSpPr>
          <p:cNvPr id="69635" name="Text Placeholder 7"/>
          <p:cNvSpPr>
            <a:spLocks noGrp="1"/>
          </p:cNvSpPr>
          <p:nvPr>
            <p:ph type="body" sz="quarter" idx="18"/>
          </p:nvPr>
        </p:nvSpPr>
        <p:spPr bwMode="auto">
          <a:xfrm>
            <a:off x="485775" y="5067300"/>
            <a:ext cx="2133600" cy="74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eaLnBrk="1" hangingPunct="1">
              <a:buFontTx/>
              <a:buNone/>
            </a:pPr>
            <a:r>
              <a:rPr lang="en-US" altLang="en-US" smtClean="0"/>
              <a:t>FIGURE 12-7</a:t>
            </a:r>
          </a:p>
        </p:txBody>
      </p:sp>
      <p:sp>
        <p:nvSpPr>
          <p:cNvPr id="69636" name="Text Placeholder 8"/>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Bef>
                <a:spcPct val="0"/>
              </a:spcBef>
            </a:pPr>
            <a:r>
              <a:rPr lang="en-US" altLang="en-US" smtClean="0"/>
              <a:t>THE BALANCED SCORECARD FRAMEWORK</a:t>
            </a:r>
          </a:p>
        </p:txBody>
      </p:sp>
    </p:spTree>
    <p:extLst>
      <p:ext uri="{BB962C8B-B14F-4D97-AF65-F5344CB8AC3E}">
        <p14:creationId xmlns:p14="http://schemas.microsoft.com/office/powerpoint/2010/main" val="1512605065"/>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Aft>
                <a:spcPts val="1000"/>
              </a:spcAft>
            </a:pPr>
            <a:r>
              <a:rPr lang="en-US" altLang="en-US" sz="2000" smtClean="0">
                <a:solidFill>
                  <a:srgbClr val="0D0D0D"/>
                </a:solidFill>
              </a:rPr>
              <a:t>Decision support for senior management (cont.)</a:t>
            </a:r>
          </a:p>
          <a:p>
            <a:pPr lvl="1" eaLnBrk="1" hangingPunct="1">
              <a:spcAft>
                <a:spcPts val="1000"/>
              </a:spcAft>
            </a:pPr>
            <a:r>
              <a:rPr lang="en-US" altLang="en-US" sz="2400" smtClean="0"/>
              <a:t>Business performance management (BPM)</a:t>
            </a:r>
          </a:p>
          <a:p>
            <a:pPr lvl="2" eaLnBrk="1" hangingPunct="1">
              <a:spcAft>
                <a:spcPts val="1000"/>
              </a:spcAft>
            </a:pPr>
            <a:r>
              <a:rPr lang="en-US" altLang="en-US" smtClean="0"/>
              <a:t>Translates firm</a:t>
            </a:r>
            <a:r>
              <a:rPr lang="ja-JP" altLang="en-US" smtClean="0"/>
              <a:t>’</a:t>
            </a:r>
            <a:r>
              <a:rPr lang="en-US" altLang="ja-JP" smtClean="0"/>
              <a:t>s strategies  (e.g., differentiation, low-cost producer, scope of operation) into operational targets</a:t>
            </a:r>
          </a:p>
          <a:p>
            <a:pPr lvl="2" eaLnBrk="1" hangingPunct="1">
              <a:spcAft>
                <a:spcPts val="1000"/>
              </a:spcAft>
            </a:pPr>
            <a:r>
              <a:rPr lang="en-US" altLang="en-US" smtClean="0"/>
              <a:t>KPIs developed to measure progress toward targets</a:t>
            </a:r>
          </a:p>
          <a:p>
            <a:pPr lvl="1" eaLnBrk="1" hangingPunct="1">
              <a:spcAft>
                <a:spcPts val="1000"/>
              </a:spcAft>
            </a:pPr>
            <a:r>
              <a:rPr lang="en-US" altLang="en-US" sz="2400" smtClean="0"/>
              <a:t>Data for ESS </a:t>
            </a:r>
          </a:p>
          <a:p>
            <a:pPr lvl="2" eaLnBrk="1" hangingPunct="1">
              <a:spcAft>
                <a:spcPts val="1000"/>
              </a:spcAft>
            </a:pPr>
            <a:r>
              <a:rPr lang="en-US" altLang="en-US" smtClean="0"/>
              <a:t>Internal data from enterprise applications	</a:t>
            </a:r>
          </a:p>
          <a:p>
            <a:pPr lvl="2" eaLnBrk="1" hangingPunct="1">
              <a:spcAft>
                <a:spcPts val="1000"/>
              </a:spcAft>
            </a:pPr>
            <a:r>
              <a:rPr lang="en-US" altLang="en-US" smtClean="0"/>
              <a:t>External data such as financial market databases</a:t>
            </a:r>
          </a:p>
          <a:p>
            <a:pPr lvl="2" eaLnBrk="1" hangingPunct="1">
              <a:spcAft>
                <a:spcPts val="1000"/>
              </a:spcAft>
            </a:pPr>
            <a:r>
              <a:rPr lang="en-US" altLang="en-US" smtClean="0"/>
              <a:t>Drill-down capabilities</a:t>
            </a:r>
          </a:p>
          <a:p>
            <a:pPr lvl="1" eaLnBrk="1" hangingPunct="1">
              <a:spcAft>
                <a:spcPts val="1000"/>
              </a:spcAft>
            </a:pPr>
            <a:endParaRPr lang="en-US" altLang="en-US" sz="2400" smtClean="0"/>
          </a:p>
          <a:p>
            <a:pPr lvl="1" eaLnBrk="1" hangingPunct="1">
              <a:spcAft>
                <a:spcPts val="1000"/>
              </a:spcAft>
            </a:pPr>
            <a:endParaRPr lang="en-US" altLang="en-US" sz="2400" smtClean="0"/>
          </a:p>
        </p:txBody>
      </p:sp>
      <p:sp>
        <p:nvSpPr>
          <p:cNvPr id="71682"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Business Intelligence Constituencies</a:t>
            </a:r>
          </a:p>
        </p:txBody>
      </p:sp>
    </p:spTree>
    <p:extLst>
      <p:ext uri="{BB962C8B-B14F-4D97-AF65-F5344CB8AC3E}">
        <p14:creationId xmlns:p14="http://schemas.microsoft.com/office/powerpoint/2010/main" val="1455849459"/>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29" name="Content Placeholder 1"/>
          <p:cNvSpPr>
            <a:spLocks noGrp="1"/>
          </p:cNvSpPr>
          <p:nvPr>
            <p:ph idx="1"/>
          </p:nvPr>
        </p:nvSpPr>
        <p:spPr bwMode="auto">
          <a:xfrm>
            <a:off x="457200" y="2365375"/>
            <a:ext cx="8229600"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Bef>
                <a:spcPct val="0"/>
              </a:spcBef>
              <a:spcAft>
                <a:spcPts val="600"/>
              </a:spcAft>
            </a:pPr>
            <a:r>
              <a:rPr lang="en-US" altLang="en-US" sz="2400" b="0" smtClean="0"/>
              <a:t>Describe the different types of business intelligence users at Colgate-Palmolive.</a:t>
            </a:r>
          </a:p>
          <a:p>
            <a:pPr eaLnBrk="1" hangingPunct="1">
              <a:spcBef>
                <a:spcPct val="0"/>
              </a:spcBef>
              <a:spcAft>
                <a:spcPts val="600"/>
              </a:spcAft>
            </a:pPr>
            <a:r>
              <a:rPr lang="en-US" altLang="en-US" sz="2400" b="0" smtClean="0"/>
              <a:t>Describe the </a:t>
            </a:r>
            <a:r>
              <a:rPr lang="ja-JP" altLang="en-US" sz="2400" b="0" smtClean="0"/>
              <a:t>“</a:t>
            </a:r>
            <a:r>
              <a:rPr lang="en-US" altLang="ja-JP" sz="2400" b="0" smtClean="0"/>
              <a:t>people</a:t>
            </a:r>
            <a:r>
              <a:rPr lang="ja-JP" altLang="en-US" sz="2400" b="0" smtClean="0"/>
              <a:t>”</a:t>
            </a:r>
            <a:r>
              <a:rPr lang="en-US" altLang="ja-JP" sz="2400" b="0" smtClean="0"/>
              <a:t> issues that were affecting Colgate</a:t>
            </a:r>
            <a:r>
              <a:rPr lang="ja-JP" altLang="en-US" sz="2400" b="0" smtClean="0"/>
              <a:t>’</a:t>
            </a:r>
            <a:r>
              <a:rPr lang="en-US" altLang="ja-JP" sz="2400" b="0" smtClean="0"/>
              <a:t>s ability to use business intelligence.</a:t>
            </a:r>
          </a:p>
          <a:p>
            <a:pPr eaLnBrk="1" hangingPunct="1">
              <a:spcBef>
                <a:spcPct val="0"/>
              </a:spcBef>
              <a:spcAft>
                <a:spcPts val="600"/>
              </a:spcAft>
            </a:pPr>
            <a:r>
              <a:rPr lang="en-US" altLang="en-US" sz="2400" b="0" smtClean="0"/>
              <a:t>What management, organization, and technology factors had to be addressed in providing business intelligence capabilities for each type of user?</a:t>
            </a:r>
          </a:p>
          <a:p>
            <a:pPr eaLnBrk="1" hangingPunct="1">
              <a:spcBef>
                <a:spcPct val="0"/>
              </a:spcBef>
              <a:spcAft>
                <a:spcPts val="600"/>
              </a:spcAft>
            </a:pPr>
            <a:r>
              <a:rPr lang="en-US" altLang="en-US" sz="2400" b="0" smtClean="0"/>
              <a:t>What kind of decisions does Colgate</a:t>
            </a:r>
            <a:r>
              <a:rPr lang="ja-JP" altLang="en-US" sz="2400" b="0" smtClean="0"/>
              <a:t>’</a:t>
            </a:r>
            <a:r>
              <a:rPr lang="en-US" altLang="ja-JP" sz="2400" b="0" smtClean="0"/>
              <a:t>s new business intelligence capability support? Give three examples. What is their potential business impact?</a:t>
            </a:r>
            <a:endParaRPr lang="en-US" altLang="en-US" sz="2400" smtClean="0"/>
          </a:p>
        </p:txBody>
      </p:sp>
      <p:sp>
        <p:nvSpPr>
          <p:cNvPr id="3" name="Text Placeholder 2"/>
          <p:cNvSpPr>
            <a:spLocks noGrp="1"/>
          </p:cNvSpPr>
          <p:nvPr>
            <p:ph type="body" sz="quarter" idx="15"/>
          </p:nvPr>
        </p:nvSpPr>
        <p:spPr>
          <a:xfrm>
            <a:off x="457200" y="1600200"/>
            <a:ext cx="8229600" cy="381000"/>
          </a:xfrm>
        </p:spPr>
        <p:txBody>
          <a:bodyPr>
            <a:normAutofit lnSpcReduction="10000"/>
          </a:bodyPr>
          <a:lstStyle/>
          <a:p>
            <a:pPr eaLnBrk="1" hangingPunct="1">
              <a:defRPr/>
            </a:pPr>
            <a:r>
              <a:rPr lang="en-US" sz="2000" dirty="0" smtClean="0"/>
              <a:t>Colgate-Palmolive Keeps Managers Smiling with Executive Dashboards</a:t>
            </a:r>
            <a:endParaRPr lang="en-US" sz="2000" dirty="0"/>
          </a:p>
        </p:txBody>
      </p:sp>
    </p:spTree>
    <p:extLst>
      <p:ext uri="{BB962C8B-B14F-4D97-AF65-F5344CB8AC3E}">
        <p14:creationId xmlns:p14="http://schemas.microsoft.com/office/powerpoint/2010/main" val="3484275834"/>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lstStyle/>
          <a:p>
            <a:pPr eaLnBrk="1" hangingPunct="1">
              <a:lnSpc>
                <a:spcPct val="80000"/>
              </a:lnSpc>
              <a:spcBef>
                <a:spcPts val="0"/>
              </a:spcBef>
              <a:spcAft>
                <a:spcPts val="700"/>
              </a:spcAft>
              <a:buFont typeface="Arial" charset="0"/>
              <a:buChar char="•"/>
              <a:defRPr/>
            </a:pPr>
            <a:r>
              <a:rPr lang="en-US" dirty="0" smtClean="0">
                <a:cs typeface="ＭＳ Ｐゴシック" charset="0"/>
              </a:rPr>
              <a:t>Group decision support systems (GDSS)</a:t>
            </a:r>
          </a:p>
          <a:p>
            <a:pPr lvl="1" eaLnBrk="1" hangingPunct="1">
              <a:lnSpc>
                <a:spcPct val="80000"/>
              </a:lnSpc>
              <a:spcBef>
                <a:spcPts val="0"/>
              </a:spcBef>
              <a:spcAft>
                <a:spcPts val="700"/>
              </a:spcAft>
              <a:buFont typeface="Arial" charset="0"/>
              <a:buChar char="–"/>
              <a:defRPr/>
            </a:pPr>
            <a:r>
              <a:rPr lang="en-US" sz="2400" dirty="0" smtClean="0"/>
              <a:t>Interactive system to facilitate solution of unstructured problems by group</a:t>
            </a:r>
          </a:p>
          <a:p>
            <a:pPr lvl="1" eaLnBrk="1" hangingPunct="1">
              <a:lnSpc>
                <a:spcPct val="80000"/>
              </a:lnSpc>
              <a:spcBef>
                <a:spcPts val="0"/>
              </a:spcBef>
              <a:spcAft>
                <a:spcPts val="700"/>
              </a:spcAft>
              <a:buFont typeface="Arial" charset="0"/>
              <a:buChar char="–"/>
              <a:defRPr/>
            </a:pPr>
            <a:r>
              <a:rPr lang="en-US" sz="2400" dirty="0" smtClean="0"/>
              <a:t>Specialized hardware and software; typically used in conference rooms</a:t>
            </a:r>
          </a:p>
          <a:p>
            <a:pPr lvl="2" eaLnBrk="1" hangingPunct="1">
              <a:lnSpc>
                <a:spcPct val="80000"/>
              </a:lnSpc>
              <a:spcBef>
                <a:spcPts val="0"/>
              </a:spcBef>
              <a:spcAft>
                <a:spcPts val="700"/>
              </a:spcAft>
              <a:buFont typeface="Arial" charset="0"/>
              <a:buChar char="•"/>
              <a:defRPr/>
            </a:pPr>
            <a:r>
              <a:rPr lang="en-US" sz="2000" dirty="0" smtClean="0"/>
              <a:t>Overhead projectors, display screens</a:t>
            </a:r>
          </a:p>
          <a:p>
            <a:pPr lvl="2" eaLnBrk="1" hangingPunct="1">
              <a:lnSpc>
                <a:spcPct val="80000"/>
              </a:lnSpc>
              <a:spcBef>
                <a:spcPts val="0"/>
              </a:spcBef>
              <a:spcAft>
                <a:spcPts val="700"/>
              </a:spcAft>
              <a:buFont typeface="Arial" charset="0"/>
              <a:buChar char="•"/>
              <a:defRPr/>
            </a:pPr>
            <a:r>
              <a:rPr lang="en-US" sz="2000" dirty="0" smtClean="0"/>
              <a:t>Software to collect, rank, edit participant ideas and responses</a:t>
            </a:r>
          </a:p>
          <a:p>
            <a:pPr lvl="2" eaLnBrk="1" hangingPunct="1">
              <a:lnSpc>
                <a:spcPct val="80000"/>
              </a:lnSpc>
              <a:spcBef>
                <a:spcPts val="0"/>
              </a:spcBef>
              <a:spcAft>
                <a:spcPts val="700"/>
              </a:spcAft>
              <a:buFont typeface="Arial" charset="0"/>
              <a:buChar char="•"/>
              <a:defRPr/>
            </a:pPr>
            <a:r>
              <a:rPr lang="en-US" sz="2000" dirty="0" smtClean="0"/>
              <a:t>May require facilitator and staff</a:t>
            </a:r>
          </a:p>
          <a:p>
            <a:pPr lvl="1" eaLnBrk="1" hangingPunct="1">
              <a:lnSpc>
                <a:spcPct val="80000"/>
              </a:lnSpc>
              <a:spcBef>
                <a:spcPts val="0"/>
              </a:spcBef>
              <a:spcAft>
                <a:spcPts val="700"/>
              </a:spcAft>
              <a:buFont typeface="Arial" charset="0"/>
              <a:buChar char="–"/>
              <a:defRPr/>
            </a:pPr>
            <a:r>
              <a:rPr lang="en-US" sz="2400" dirty="0" smtClean="0"/>
              <a:t>Enables increasing meeting size and increasing productivity</a:t>
            </a:r>
          </a:p>
          <a:p>
            <a:pPr lvl="1" eaLnBrk="1" hangingPunct="1">
              <a:lnSpc>
                <a:spcPct val="80000"/>
              </a:lnSpc>
              <a:spcBef>
                <a:spcPts val="0"/>
              </a:spcBef>
              <a:spcAft>
                <a:spcPts val="700"/>
              </a:spcAft>
              <a:buFont typeface="Arial" charset="0"/>
              <a:buChar char="–"/>
              <a:defRPr/>
            </a:pPr>
            <a:r>
              <a:rPr lang="en-US" sz="2400" dirty="0" smtClean="0"/>
              <a:t>Promotes collaborative atmosphere, anonymity</a:t>
            </a:r>
          </a:p>
          <a:p>
            <a:pPr lvl="1" eaLnBrk="1" hangingPunct="1">
              <a:lnSpc>
                <a:spcPct val="80000"/>
              </a:lnSpc>
              <a:spcBef>
                <a:spcPts val="0"/>
              </a:spcBef>
              <a:spcAft>
                <a:spcPts val="700"/>
              </a:spcAft>
              <a:buFont typeface="Arial" charset="0"/>
              <a:buChar char="–"/>
              <a:defRPr/>
            </a:pPr>
            <a:r>
              <a:rPr lang="en-US" sz="2400" dirty="0" smtClean="0"/>
              <a:t>Uses structured methods to organize and evaluate ideas</a:t>
            </a:r>
          </a:p>
          <a:p>
            <a:pPr eaLnBrk="1" hangingPunct="1">
              <a:lnSpc>
                <a:spcPct val="80000"/>
              </a:lnSpc>
              <a:spcBef>
                <a:spcPts val="0"/>
              </a:spcBef>
              <a:spcAft>
                <a:spcPts val="400"/>
              </a:spcAft>
              <a:buFont typeface="Arial" charset="0"/>
              <a:buChar char="•"/>
              <a:defRPr/>
            </a:pPr>
            <a:endParaRPr lang="en-US" dirty="0">
              <a:cs typeface="ＭＳ Ｐゴシック" charset="0"/>
            </a:endParaRPr>
          </a:p>
        </p:txBody>
      </p:sp>
      <p:sp>
        <p:nvSpPr>
          <p:cNvPr id="74754"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Business Intelligence Constituencies</a:t>
            </a:r>
          </a:p>
        </p:txBody>
      </p:sp>
    </p:spTree>
    <p:extLst>
      <p:ext uri="{BB962C8B-B14F-4D97-AF65-F5344CB8AC3E}">
        <p14:creationId xmlns:p14="http://schemas.microsoft.com/office/powerpoint/2010/main" val="3291163530"/>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lnSpcReduction="10000"/>
          </a:bodyPr>
          <a:lstStyle/>
          <a:p>
            <a:pPr eaLnBrk="1" hangingPunct="1">
              <a:spcAft>
                <a:spcPts val="0"/>
              </a:spcAft>
              <a:buFont typeface="Arial" charset="0"/>
              <a:buChar char="•"/>
              <a:defRPr/>
            </a:pPr>
            <a:r>
              <a:rPr lang="en-US" dirty="0" smtClean="0">
                <a:cs typeface="ＭＳ Ｐゴシック" charset="0"/>
              </a:rPr>
              <a:t>Senior managers:</a:t>
            </a:r>
          </a:p>
          <a:p>
            <a:pPr lvl="1" eaLnBrk="1" hangingPunct="1">
              <a:spcAft>
                <a:spcPts val="0"/>
              </a:spcAft>
              <a:buFont typeface="Arial" charset="0"/>
              <a:buChar char="–"/>
              <a:defRPr/>
            </a:pPr>
            <a:r>
              <a:rPr lang="en-US" sz="2000" dirty="0" smtClean="0"/>
              <a:t>Make many unstructured decisions</a:t>
            </a:r>
          </a:p>
          <a:p>
            <a:pPr lvl="1" eaLnBrk="1" hangingPunct="1">
              <a:buFont typeface="Arial" charset="0"/>
              <a:buChar char="–"/>
              <a:defRPr/>
            </a:pPr>
            <a:r>
              <a:rPr lang="en-US" sz="2000" dirty="0" smtClean="0"/>
              <a:t>For example: Should we enter a new market?</a:t>
            </a:r>
          </a:p>
          <a:p>
            <a:pPr eaLnBrk="1" hangingPunct="1">
              <a:spcAft>
                <a:spcPts val="0"/>
              </a:spcAft>
              <a:buFont typeface="Arial" charset="0"/>
              <a:buChar char="•"/>
              <a:defRPr/>
            </a:pPr>
            <a:r>
              <a:rPr lang="en-US" dirty="0" smtClean="0">
                <a:cs typeface="ＭＳ Ｐゴシック" charset="0"/>
              </a:rPr>
              <a:t>Middle managers:</a:t>
            </a:r>
          </a:p>
          <a:p>
            <a:pPr lvl="1" eaLnBrk="1" hangingPunct="1">
              <a:spcAft>
                <a:spcPts val="0"/>
              </a:spcAft>
              <a:buFont typeface="Arial" charset="0"/>
              <a:buChar char="–"/>
              <a:defRPr/>
            </a:pPr>
            <a:r>
              <a:rPr lang="en-US" sz="2000" dirty="0" smtClean="0"/>
              <a:t>Make more structured decisions but these may include unstructured components</a:t>
            </a:r>
          </a:p>
          <a:p>
            <a:pPr lvl="1" eaLnBrk="1" hangingPunct="1">
              <a:buFont typeface="Arial" charset="0"/>
              <a:buChar char="–"/>
              <a:defRPr/>
            </a:pPr>
            <a:r>
              <a:rPr lang="en-US" sz="2000" dirty="0" smtClean="0"/>
              <a:t>For example:  Why is order fulfillment report showing decline in Minneapolis?</a:t>
            </a:r>
          </a:p>
          <a:p>
            <a:pPr eaLnBrk="1" hangingPunct="1">
              <a:spcAft>
                <a:spcPts val="0"/>
              </a:spcAft>
              <a:buFont typeface="Arial" charset="0"/>
              <a:buChar char="•"/>
              <a:defRPr/>
            </a:pPr>
            <a:r>
              <a:rPr lang="en-US" dirty="0" smtClean="0">
                <a:cs typeface="ＭＳ Ｐゴシック" charset="0"/>
              </a:rPr>
              <a:t>Operational managers, rank and file employees</a:t>
            </a:r>
          </a:p>
          <a:p>
            <a:pPr lvl="1" eaLnBrk="1" hangingPunct="1">
              <a:spcAft>
                <a:spcPts val="0"/>
              </a:spcAft>
              <a:buFont typeface="Arial" charset="0"/>
              <a:buChar char="–"/>
              <a:defRPr/>
            </a:pPr>
            <a:r>
              <a:rPr lang="en-US" sz="2000" dirty="0" smtClean="0"/>
              <a:t>Make more structured decisions</a:t>
            </a:r>
          </a:p>
          <a:p>
            <a:pPr lvl="1" eaLnBrk="1" hangingPunct="1">
              <a:buFont typeface="Arial" charset="0"/>
              <a:buChar char="–"/>
              <a:defRPr/>
            </a:pPr>
            <a:r>
              <a:rPr lang="en-US" sz="2000" dirty="0" smtClean="0"/>
              <a:t>For example:  Does customer meet criteria for credit? </a:t>
            </a:r>
            <a:endParaRPr lang="en-US" sz="2400" dirty="0"/>
          </a:p>
        </p:txBody>
      </p:sp>
      <p:sp>
        <p:nvSpPr>
          <p:cNvPr id="20482"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Decision Making and Information Systems</a:t>
            </a:r>
          </a:p>
        </p:txBody>
      </p:sp>
    </p:spTree>
    <p:extLst>
      <p:ext uri="{BB962C8B-B14F-4D97-AF65-F5344CB8AC3E}">
        <p14:creationId xmlns:p14="http://schemas.microsoft.com/office/powerpoint/2010/main" val="52362778"/>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5"/>
          <p:cNvSpPr>
            <a:spLocks noGrp="1"/>
          </p:cNvSpPr>
          <p:nvPr>
            <p:ph type="body" sz="quarter" idx="17"/>
          </p:nvPr>
        </p:nvSpPr>
        <p:spPr bwMode="auto">
          <a:xfrm>
            <a:off x="1752600" y="6019800"/>
            <a:ext cx="7010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Senior managers, middle managers, operational managers, and employees have different types of decisions and information requirements.</a:t>
            </a:r>
          </a:p>
        </p:txBody>
      </p:sp>
      <p:sp>
        <p:nvSpPr>
          <p:cNvPr id="22530" name="Text Placeholder 7"/>
          <p:cNvSpPr>
            <a:spLocks noGrp="1"/>
          </p:cNvSpPr>
          <p:nvPr>
            <p:ph type="body" sz="quarter" idx="18"/>
          </p:nvPr>
        </p:nvSpPr>
        <p:spPr bwMode="auto">
          <a:xfrm>
            <a:off x="609600" y="6019800"/>
            <a:ext cx="114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12-1</a:t>
            </a:r>
          </a:p>
        </p:txBody>
      </p:sp>
      <p:sp>
        <p:nvSpPr>
          <p:cNvPr id="22531" name="Text Placeholder 8"/>
          <p:cNvSpPr>
            <a:spLocks noGrp="1"/>
          </p:cNvSpPr>
          <p:nvPr>
            <p:ph type="body" sz="quarter" idx="19"/>
          </p:nvPr>
        </p:nvSpPr>
        <p:spPr bwMode="auto">
          <a:xfrm>
            <a:off x="1143000" y="990600"/>
            <a:ext cx="8001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US" altLang="en-US" sz="1800" smtClean="0"/>
              <a:t>INFORMATION REQUIREMENTS OF KEY DECISION-MAKING GROUPS IN A FIRM</a:t>
            </a:r>
          </a:p>
        </p:txBody>
      </p:sp>
      <p:pic>
        <p:nvPicPr>
          <p:cNvPr id="22532" name="Picture Placeholder 11" descr="Fig-12-01.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219200" y="1565275"/>
            <a:ext cx="7159625" cy="441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810303"/>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a:xfrm>
            <a:off x="457200" y="1752600"/>
            <a:ext cx="8229600" cy="4495800"/>
          </a:xfrm>
        </p:spPr>
        <p:txBody>
          <a:bodyPr/>
          <a:lstStyle/>
          <a:p>
            <a:pPr eaLnBrk="1" hangingPunct="1">
              <a:buFont typeface="Arial" charset="0"/>
              <a:buChar char="•"/>
              <a:defRPr/>
            </a:pPr>
            <a:r>
              <a:rPr lang="en-US" sz="3000" dirty="0" smtClean="0">
                <a:cs typeface="ＭＳ Ｐゴシック" charset="0"/>
              </a:rPr>
              <a:t>The four stages of the decision-making process</a:t>
            </a:r>
          </a:p>
          <a:p>
            <a:pPr marL="971550" lvl="1" indent="-514350" eaLnBrk="1" hangingPunct="1">
              <a:spcAft>
                <a:spcPts val="400"/>
              </a:spcAft>
              <a:buFont typeface="+mj-lt"/>
              <a:buAutoNum type="arabicPeriod"/>
              <a:defRPr/>
            </a:pPr>
            <a:r>
              <a:rPr lang="en-US" sz="2400" dirty="0" smtClean="0"/>
              <a:t>Intelligence</a:t>
            </a:r>
          </a:p>
          <a:p>
            <a:pPr lvl="2" eaLnBrk="1" hangingPunct="1">
              <a:buFont typeface="Arial" charset="0"/>
              <a:buChar char="•"/>
              <a:defRPr/>
            </a:pPr>
            <a:r>
              <a:rPr lang="en-US" sz="2200" dirty="0" smtClean="0"/>
              <a:t>Discovering, identifying, and understanding the problems occurring in the organization</a:t>
            </a:r>
          </a:p>
          <a:p>
            <a:pPr marL="971550" lvl="1" indent="-514350" eaLnBrk="1" hangingPunct="1">
              <a:spcAft>
                <a:spcPts val="400"/>
              </a:spcAft>
              <a:buFont typeface="+mj-lt"/>
              <a:buAutoNum type="arabicPeriod"/>
              <a:defRPr/>
            </a:pPr>
            <a:r>
              <a:rPr lang="en-US" sz="2400" dirty="0" smtClean="0"/>
              <a:t>Design</a:t>
            </a:r>
          </a:p>
          <a:p>
            <a:pPr lvl="2" eaLnBrk="1" hangingPunct="1">
              <a:buFont typeface="Arial" charset="0"/>
              <a:buChar char="•"/>
              <a:defRPr/>
            </a:pPr>
            <a:r>
              <a:rPr lang="en-US" sz="2200" dirty="0" smtClean="0"/>
              <a:t>Identifying and exploring solutions to the problem</a:t>
            </a:r>
          </a:p>
          <a:p>
            <a:pPr marL="971550" lvl="1" indent="-514350" eaLnBrk="1" hangingPunct="1">
              <a:spcAft>
                <a:spcPts val="400"/>
              </a:spcAft>
              <a:buFont typeface="+mj-lt"/>
              <a:buAutoNum type="arabicPeriod"/>
              <a:defRPr/>
            </a:pPr>
            <a:r>
              <a:rPr lang="en-US" sz="2400" dirty="0" smtClean="0"/>
              <a:t>Choice</a:t>
            </a:r>
          </a:p>
          <a:p>
            <a:pPr lvl="2" eaLnBrk="1" hangingPunct="1">
              <a:buFont typeface="Arial" charset="0"/>
              <a:buChar char="•"/>
              <a:defRPr/>
            </a:pPr>
            <a:r>
              <a:rPr lang="en-US" sz="2200" dirty="0" smtClean="0"/>
              <a:t>Choosing among solution alternatives</a:t>
            </a:r>
          </a:p>
          <a:p>
            <a:pPr marL="971550" lvl="1" indent="-514350" eaLnBrk="1" hangingPunct="1">
              <a:spcAft>
                <a:spcPts val="400"/>
              </a:spcAft>
              <a:buFont typeface="+mj-lt"/>
              <a:buAutoNum type="arabicPeriod"/>
              <a:defRPr/>
            </a:pPr>
            <a:r>
              <a:rPr lang="en-US" sz="2400" dirty="0" smtClean="0"/>
              <a:t>Implementation</a:t>
            </a:r>
          </a:p>
          <a:p>
            <a:pPr lvl="2" eaLnBrk="1" hangingPunct="1">
              <a:buFont typeface="Arial" charset="0"/>
              <a:buChar char="•"/>
              <a:defRPr/>
            </a:pPr>
            <a:r>
              <a:rPr lang="en-US" sz="2200" dirty="0" smtClean="0"/>
              <a:t>Making chosen alternative work and continuing to monitor how well solution is working</a:t>
            </a:r>
          </a:p>
          <a:p>
            <a:pPr eaLnBrk="1" hangingPunct="1">
              <a:buFont typeface="Arial" charset="0"/>
              <a:buChar char="•"/>
              <a:defRPr/>
            </a:pPr>
            <a:endParaRPr lang="en-US" dirty="0">
              <a:cs typeface="ＭＳ Ｐゴシック" charset="0"/>
            </a:endParaRPr>
          </a:p>
        </p:txBody>
      </p:sp>
      <p:sp>
        <p:nvSpPr>
          <p:cNvPr id="24578"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Decision Making and Information Systems</a:t>
            </a:r>
          </a:p>
        </p:txBody>
      </p:sp>
    </p:spTree>
    <p:extLst>
      <p:ext uri="{BB962C8B-B14F-4D97-AF65-F5344CB8AC3E}">
        <p14:creationId xmlns:p14="http://schemas.microsoft.com/office/powerpoint/2010/main" val="416156326"/>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5"/>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The decision-making process is broken down into four stages.</a:t>
            </a:r>
          </a:p>
        </p:txBody>
      </p:sp>
      <p:sp>
        <p:nvSpPr>
          <p:cNvPr id="26626" name="Text Placeholder 7"/>
          <p:cNvSpPr>
            <a:spLocks noGrp="1"/>
          </p:cNvSpPr>
          <p:nvPr>
            <p:ph type="body" sz="quarter" idx="18"/>
          </p:nvPr>
        </p:nvSpPr>
        <p:spPr bwMode="auto">
          <a:xfrm>
            <a:off x="457200" y="22860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t>FIGURE 12-2</a:t>
            </a:r>
          </a:p>
        </p:txBody>
      </p:sp>
      <p:sp>
        <p:nvSpPr>
          <p:cNvPr id="26627" name="Text Placeholder 8"/>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Bef>
                <a:spcPct val="0"/>
              </a:spcBef>
            </a:pPr>
            <a:r>
              <a:rPr lang="en-US" altLang="en-US" smtClean="0"/>
              <a:t>STAGES IN DECISION MAKING</a:t>
            </a:r>
          </a:p>
        </p:txBody>
      </p:sp>
      <p:pic>
        <p:nvPicPr>
          <p:cNvPr id="26628" name="Picture Placeholder 11" descr="Fig-12-01.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971800" y="1676400"/>
            <a:ext cx="4797425"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838428"/>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lnSpcReduction="10000"/>
          </a:bodyPr>
          <a:lstStyle/>
          <a:p>
            <a:pPr eaLnBrk="1" hangingPunct="1">
              <a:buFont typeface="Arial" charset="0"/>
              <a:buChar char="•"/>
              <a:defRPr/>
            </a:pPr>
            <a:r>
              <a:rPr lang="en-US" dirty="0" smtClean="0">
                <a:cs typeface="ＭＳ Ｐゴシック" charset="0"/>
              </a:rPr>
              <a:t>Information systems can only assist in some of the roles played by managers</a:t>
            </a:r>
          </a:p>
          <a:p>
            <a:pPr eaLnBrk="1" hangingPunct="1">
              <a:buFont typeface="Arial" charset="0"/>
              <a:buChar char="•"/>
              <a:defRPr/>
            </a:pPr>
            <a:r>
              <a:rPr lang="en-US" dirty="0" smtClean="0">
                <a:cs typeface="ＭＳ Ｐゴシック" charset="0"/>
              </a:rPr>
              <a:t>Classical model of management: five functions</a:t>
            </a:r>
          </a:p>
          <a:p>
            <a:pPr lvl="1" eaLnBrk="1" hangingPunct="1">
              <a:buFont typeface="Arial" charset="0"/>
              <a:buChar char="–"/>
              <a:defRPr/>
            </a:pPr>
            <a:r>
              <a:rPr lang="en-US" sz="2400" dirty="0" smtClean="0"/>
              <a:t>Planning, organizing, coordinating, deciding, and controlling</a:t>
            </a:r>
          </a:p>
          <a:p>
            <a:pPr eaLnBrk="1" hangingPunct="1">
              <a:buFont typeface="Arial" charset="0"/>
              <a:buChar char="•"/>
              <a:defRPr/>
            </a:pPr>
            <a:r>
              <a:rPr lang="en-US" dirty="0" smtClean="0">
                <a:cs typeface="ＭＳ Ｐゴシック" charset="0"/>
              </a:rPr>
              <a:t>More contemporary behavioral models </a:t>
            </a:r>
          </a:p>
          <a:p>
            <a:pPr lvl="1" eaLnBrk="1" hangingPunct="1">
              <a:buFont typeface="Arial" charset="0"/>
              <a:buChar char="–"/>
              <a:defRPr/>
            </a:pPr>
            <a:r>
              <a:rPr lang="en-US" sz="2400" dirty="0" smtClean="0"/>
              <a:t>Actual behavior of managers appears to be less systematic, more informal, less reflective, more reactive, and less well organized than in classical model</a:t>
            </a:r>
          </a:p>
        </p:txBody>
      </p:sp>
      <p:sp>
        <p:nvSpPr>
          <p:cNvPr id="28674"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Decision Making and Information Systems</a:t>
            </a:r>
          </a:p>
        </p:txBody>
      </p:sp>
    </p:spTree>
    <p:extLst>
      <p:ext uri="{BB962C8B-B14F-4D97-AF65-F5344CB8AC3E}">
        <p14:creationId xmlns:p14="http://schemas.microsoft.com/office/powerpoint/2010/main" val="554117743"/>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Bef>
                <a:spcPct val="0"/>
              </a:spcBef>
              <a:spcAft>
                <a:spcPct val="0"/>
              </a:spcAft>
            </a:pPr>
            <a:r>
              <a:rPr lang="en-US" altLang="en-US" dirty="0" err="1" smtClean="0">
                <a:solidFill>
                  <a:srgbClr val="0D0D0D"/>
                </a:solidFill>
              </a:rPr>
              <a:t>Mintzberg</a:t>
            </a:r>
            <a:r>
              <a:rPr lang="ja-JP" altLang="en-US" dirty="0" smtClean="0">
                <a:solidFill>
                  <a:srgbClr val="0D0D0D"/>
                </a:solidFill>
              </a:rPr>
              <a:t>’</a:t>
            </a:r>
            <a:r>
              <a:rPr lang="en-US" altLang="ja-JP" dirty="0" smtClean="0">
                <a:solidFill>
                  <a:srgbClr val="0D0D0D"/>
                </a:solidFill>
              </a:rPr>
              <a:t>s 10 managerial roles</a:t>
            </a:r>
          </a:p>
          <a:p>
            <a:pPr lvl="1" eaLnBrk="1" hangingPunct="1">
              <a:spcBef>
                <a:spcPct val="0"/>
              </a:spcBef>
              <a:spcAft>
                <a:spcPct val="0"/>
              </a:spcAft>
            </a:pPr>
            <a:r>
              <a:rPr lang="en-US" altLang="en-US" dirty="0" smtClean="0"/>
              <a:t>Interpersonal roles	</a:t>
            </a:r>
          </a:p>
          <a:p>
            <a:pPr marL="1371600" lvl="2" indent="-457200" eaLnBrk="1" hangingPunct="1">
              <a:spcBef>
                <a:spcPct val="0"/>
              </a:spcBef>
              <a:spcAft>
                <a:spcPct val="0"/>
              </a:spcAft>
              <a:buFont typeface="Times New Roman" pitchFamily="18" charset="0"/>
              <a:buAutoNum type="arabicPeriod"/>
            </a:pPr>
            <a:r>
              <a:rPr lang="en-US" altLang="en-US" sz="2200" dirty="0" smtClean="0"/>
              <a:t>Figurehead </a:t>
            </a:r>
          </a:p>
          <a:p>
            <a:pPr marL="1371600" lvl="2" indent="-457200" eaLnBrk="1" hangingPunct="1">
              <a:spcBef>
                <a:spcPct val="0"/>
              </a:spcBef>
              <a:spcAft>
                <a:spcPct val="0"/>
              </a:spcAft>
              <a:buFont typeface="Times New Roman" pitchFamily="18" charset="0"/>
              <a:buAutoNum type="arabicPeriod"/>
            </a:pPr>
            <a:r>
              <a:rPr lang="en-US" altLang="en-US" sz="2200" dirty="0" smtClean="0"/>
              <a:t>Leader</a:t>
            </a:r>
          </a:p>
          <a:p>
            <a:pPr marL="1371600" lvl="2" indent="-457200" eaLnBrk="1" hangingPunct="1">
              <a:spcBef>
                <a:spcPct val="0"/>
              </a:spcBef>
              <a:spcAft>
                <a:spcPct val="0"/>
              </a:spcAft>
              <a:buFont typeface="Times New Roman" pitchFamily="18" charset="0"/>
              <a:buAutoNum type="arabicPeriod"/>
            </a:pPr>
            <a:r>
              <a:rPr lang="en-US" altLang="en-US" sz="2200" dirty="0" smtClean="0"/>
              <a:t>Liaison</a:t>
            </a:r>
          </a:p>
          <a:p>
            <a:pPr lvl="1" eaLnBrk="1" hangingPunct="1">
              <a:spcBef>
                <a:spcPct val="0"/>
              </a:spcBef>
              <a:spcAft>
                <a:spcPct val="0"/>
              </a:spcAft>
            </a:pPr>
            <a:r>
              <a:rPr lang="en-US" altLang="en-US" dirty="0" smtClean="0"/>
              <a:t>Informational roles</a:t>
            </a:r>
          </a:p>
          <a:p>
            <a:pPr marL="1371600" lvl="2" indent="-457200" eaLnBrk="1" hangingPunct="1">
              <a:spcBef>
                <a:spcPct val="0"/>
              </a:spcBef>
              <a:spcAft>
                <a:spcPct val="0"/>
              </a:spcAft>
              <a:buFont typeface="Times New Roman" pitchFamily="18" charset="0"/>
              <a:buAutoNum type="arabicPeriod" startAt="4"/>
            </a:pPr>
            <a:r>
              <a:rPr lang="en-US" altLang="en-US" sz="2200" dirty="0" smtClean="0"/>
              <a:t>Nerve center</a:t>
            </a:r>
          </a:p>
          <a:p>
            <a:pPr marL="1371600" lvl="2" indent="-457200" eaLnBrk="1" hangingPunct="1">
              <a:spcBef>
                <a:spcPct val="0"/>
              </a:spcBef>
              <a:spcAft>
                <a:spcPct val="0"/>
              </a:spcAft>
              <a:buFont typeface="Times New Roman" pitchFamily="18" charset="0"/>
              <a:buAutoNum type="arabicPeriod" startAt="4"/>
            </a:pPr>
            <a:r>
              <a:rPr lang="en-US" altLang="en-US" sz="2200" dirty="0" smtClean="0"/>
              <a:t>Disseminator</a:t>
            </a:r>
          </a:p>
          <a:p>
            <a:pPr marL="1371600" lvl="2" indent="-457200" eaLnBrk="1" hangingPunct="1">
              <a:spcBef>
                <a:spcPct val="0"/>
              </a:spcBef>
              <a:spcAft>
                <a:spcPct val="0"/>
              </a:spcAft>
              <a:buFont typeface="Times New Roman" pitchFamily="18" charset="0"/>
              <a:buAutoNum type="arabicPeriod" startAt="4"/>
            </a:pPr>
            <a:r>
              <a:rPr lang="en-US" altLang="en-US" sz="2200" dirty="0" smtClean="0"/>
              <a:t>Spokesperson</a:t>
            </a:r>
          </a:p>
          <a:p>
            <a:pPr lvl="1" eaLnBrk="1" hangingPunct="1">
              <a:spcBef>
                <a:spcPct val="0"/>
              </a:spcBef>
              <a:spcAft>
                <a:spcPct val="0"/>
              </a:spcAft>
            </a:pPr>
            <a:r>
              <a:rPr lang="en-US" altLang="en-US" dirty="0" smtClean="0"/>
              <a:t>Decisional roles</a:t>
            </a:r>
          </a:p>
          <a:p>
            <a:pPr marL="1371600" lvl="2" indent="-457200" eaLnBrk="1" hangingPunct="1">
              <a:spcBef>
                <a:spcPct val="0"/>
              </a:spcBef>
              <a:spcAft>
                <a:spcPct val="0"/>
              </a:spcAft>
              <a:buFont typeface="Times New Roman" pitchFamily="18" charset="0"/>
              <a:buAutoNum type="arabicPeriod" startAt="7"/>
            </a:pPr>
            <a:r>
              <a:rPr lang="en-US" altLang="en-US" sz="2200" dirty="0" smtClean="0"/>
              <a:t>Entrepreneur</a:t>
            </a:r>
          </a:p>
          <a:p>
            <a:pPr marL="1371600" lvl="2" indent="-457200" eaLnBrk="1" hangingPunct="1">
              <a:spcBef>
                <a:spcPct val="0"/>
              </a:spcBef>
              <a:spcAft>
                <a:spcPct val="0"/>
              </a:spcAft>
              <a:buFont typeface="Times New Roman" pitchFamily="18" charset="0"/>
              <a:buAutoNum type="arabicPeriod" startAt="7"/>
            </a:pPr>
            <a:r>
              <a:rPr lang="en-US" altLang="en-US" sz="2200" dirty="0" smtClean="0"/>
              <a:t>Disturbance handler</a:t>
            </a:r>
          </a:p>
          <a:p>
            <a:pPr marL="1371600" lvl="2" indent="-457200" eaLnBrk="1" hangingPunct="1">
              <a:spcBef>
                <a:spcPct val="0"/>
              </a:spcBef>
              <a:spcAft>
                <a:spcPct val="0"/>
              </a:spcAft>
              <a:buFont typeface="Times New Roman" pitchFamily="18" charset="0"/>
              <a:buAutoNum type="arabicPeriod" startAt="7"/>
            </a:pPr>
            <a:r>
              <a:rPr lang="en-US" altLang="en-US" sz="2200" dirty="0" smtClean="0"/>
              <a:t>Resource allocator</a:t>
            </a:r>
          </a:p>
          <a:p>
            <a:pPr marL="1371600" lvl="2" indent="-457200" eaLnBrk="1" hangingPunct="1">
              <a:spcBef>
                <a:spcPct val="0"/>
              </a:spcBef>
              <a:spcAft>
                <a:spcPct val="0"/>
              </a:spcAft>
              <a:buFont typeface="Times New Roman" pitchFamily="18" charset="0"/>
              <a:buAutoNum type="arabicPeriod" startAt="7"/>
            </a:pPr>
            <a:r>
              <a:rPr lang="en-US" altLang="en-US" sz="2200" dirty="0" smtClean="0"/>
              <a:t>Negotiator</a:t>
            </a:r>
          </a:p>
          <a:p>
            <a:pPr eaLnBrk="1" hangingPunct="1"/>
            <a:endParaRPr lang="en-US" altLang="en-US" dirty="0" smtClean="0">
              <a:solidFill>
                <a:srgbClr val="0D0D0D"/>
              </a:solidFill>
            </a:endParaRPr>
          </a:p>
        </p:txBody>
      </p:sp>
      <p:sp>
        <p:nvSpPr>
          <p:cNvPr id="30722"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t>Decision Making and Information Systems</a:t>
            </a:r>
          </a:p>
        </p:txBody>
      </p:sp>
    </p:spTree>
    <p:extLst>
      <p:ext uri="{BB962C8B-B14F-4D97-AF65-F5344CB8AC3E}">
        <p14:creationId xmlns:p14="http://schemas.microsoft.com/office/powerpoint/2010/main" val="3152047997"/>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1217</TotalTime>
  <Words>3758</Words>
  <Application>Microsoft Office PowerPoint</Application>
  <PresentationFormat>On-screen Show (4:3)</PresentationFormat>
  <Paragraphs>299</Paragraphs>
  <Slides>34</Slides>
  <Notes>31</Notes>
  <HiddenSlides>2</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Concept of Strategy</dc:title>
  <dc:creator>User</dc:creator>
  <cp:lastModifiedBy>Rhian Indradewa</cp:lastModifiedBy>
  <cp:revision>89</cp:revision>
  <dcterms:created xsi:type="dcterms:W3CDTF">2013-08-01T03:39:28Z</dcterms:created>
  <dcterms:modified xsi:type="dcterms:W3CDTF">2018-06-01T08:26:28Z</dcterms:modified>
</cp:coreProperties>
</file>