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handoutMasterIdLst>
    <p:handoutMasterId r:id="rId50"/>
  </p:handoutMasterIdLst>
  <p:sldIdLst>
    <p:sldId id="376" r:id="rId2"/>
    <p:sldId id="377" r:id="rId3"/>
    <p:sldId id="471" r:id="rId4"/>
    <p:sldId id="472" r:id="rId5"/>
    <p:sldId id="473" r:id="rId6"/>
    <p:sldId id="474" r:id="rId7"/>
    <p:sldId id="475" r:id="rId8"/>
    <p:sldId id="476" r:id="rId9"/>
    <p:sldId id="477" r:id="rId10"/>
    <p:sldId id="478" r:id="rId11"/>
    <p:sldId id="514"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515" r:id="rId32"/>
    <p:sldId id="498" r:id="rId33"/>
    <p:sldId id="499" r:id="rId34"/>
    <p:sldId id="500" r:id="rId35"/>
    <p:sldId id="501" r:id="rId36"/>
    <p:sldId id="502" r:id="rId37"/>
    <p:sldId id="503" r:id="rId38"/>
    <p:sldId id="504" r:id="rId39"/>
    <p:sldId id="505" r:id="rId40"/>
    <p:sldId id="506" r:id="rId41"/>
    <p:sldId id="507" r:id="rId42"/>
    <p:sldId id="508" r:id="rId43"/>
    <p:sldId id="516" r:id="rId44"/>
    <p:sldId id="509" r:id="rId45"/>
    <p:sldId id="510" r:id="rId46"/>
    <p:sldId id="511" r:id="rId47"/>
    <p:sldId id="51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2592" y="-540"/>
      </p:cViewPr>
      <p:guideLst>
        <p:guide orient="horz" pos="2160"/>
        <p:guide pos="2880"/>
      </p:guideLst>
    </p:cSldViewPr>
  </p:slideViewPr>
  <p:notesTextViewPr>
    <p:cViewPr>
      <p:scale>
        <a:sx n="1" d="1"/>
        <a:sy n="1" d="1"/>
      </p:scale>
      <p:origin x="0" y="0"/>
    </p:cViewPr>
  </p:notesTextViewPr>
  <p:sorterViewPr>
    <p:cViewPr>
      <p:scale>
        <a:sx n="100" d="100"/>
        <a:sy n="100" d="100"/>
      </p:scale>
      <p:origin x="0" y="9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presents discussion questions regarding the chapter case on the experiences of two firms, AmerisourceBergen and Diebold, in implementing business process management. AmerisourceBergen used Metastorm BPM software to automate over 300 processes with tremendous efficiency savings. Diebold (security systems and services) used Progress Savvion’s Business Manager BPM to improve its order fulfillment system, with enough success to use the product to analyze and improve other processes.</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F97BFA-C3AA-4374-8379-1E3A80DBA3FF}" type="slidenum">
              <a:rPr lang="en-US" altLang="en-US" sz="1200">
                <a:latin typeface="Times New Roman" pitchFamily="18" charset="0"/>
              </a:rPr>
              <a:pP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and the following slides discuss the activities involved in system development – the creation of a new (or improvements to an existing) information system. The activities listed are performed in order – the first two, systems analysis and systems design are preparatory steps for the system. The last four steps translate the design of the system into actuality.</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It is important to emphasize that an information system is not technology for technology’s sake. It is a solution to a problem or set of problems the organization perceives it is facing – including the problem of an opportunity that requires the use of information systems in order to undertake.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B8C7DA9-A86B-4830-AC99-7885456BCA38}" type="slidenum">
              <a:rPr lang="en-US" altLang="en-US" sz="1200">
                <a:latin typeface="Times New Roman" pitchFamily="18" charset="0"/>
              </a:rPr>
              <a:pP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graphic illustrates the six core activities of systems building. Notice that these activities are represented as a circle.</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The circular nature indicates that systems building is not a linear process that is finished once the system is built. Typically, additional changes and improvements will need to be made to the system or part of the system that will require additional analysis, design, programming, testing, conversion, and maintenance.</a:t>
            </a:r>
          </a:p>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1272EBD-AFD5-4BFE-9151-D6FB1F78AFA8}" type="slidenum">
              <a:rPr lang="en-US" altLang="en-US" sz="1200">
                <a:latin typeface="Times New Roman" pitchFamily="18" charset="0"/>
              </a:rPr>
              <a:pPr eaLnBrk="1" hangingPunct="1"/>
              <a:t>13</a:t>
            </a:fld>
            <a:endParaRPr lang="en-US" altLang="en-US" sz="120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and the next describe the first stage of systems development, systems analysis.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The systems analyst first creates a road map of the existing organization and systems. What does this road map consist of? (Identifying primary owners and users of data along with existing hardware and software.) What constitutes a primary owner of data? How an analyst would determine if a problem existed with existing systems. (by examining documents, work papers, procedures, observing system operations, and interviewing key users as well as managers).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What does it mean that a solution is feasible from a financial standpoint? A technical standpoint? An organizational standpoint?</a:t>
            </a:r>
          </a:p>
          <a:p>
            <a:endParaRPr lang="en-US" altLang="en-US" smtClean="0">
              <a:ea typeface="ＭＳ Ｐゴシック"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6971FF4-7689-40B3-B948-2259ABCED753}" type="slidenum">
              <a:rPr lang="en-US" altLang="en-US" sz="1200">
                <a:latin typeface="Times New Roman" pitchFamily="18" charset="0"/>
              </a:rPr>
              <a:pPr eaLnBrk="1" hangingPunct="1"/>
              <a:t>14</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continues the discussion about the first stage in systems development, systems analysis.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Establishing information requirements is an essential part of analysis. A system designed around the wrong set of requirements will either have to be discarded because of poor performance or will need to undergo major modifications.  As the text discusses later in the chapter, user involvement is essential for gathering requirements. Why is this so? If user involvement is central to gathering information requirements, why should technical specialists, such as systems analysts, also be involved in this process?</a:t>
            </a:r>
          </a:p>
          <a:p>
            <a:endParaRPr lang="en-US" altLang="en-US" smtClean="0">
              <a:ea typeface="ＭＳ Ｐゴシック"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D9E753-B555-4C50-B996-3CF3AE9074D7}" type="slidenum">
              <a:rPr lang="en-US" altLang="en-US" sz="1200">
                <a:latin typeface="Times New Roman" pitchFamily="18" charset="0"/>
              </a:rPr>
              <a:pPr eaLnBrk="1" hangingPunct="1"/>
              <a:t>15</a:t>
            </a:fld>
            <a:endParaRPr lang="en-US" altLang="en-US"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describes the second stage of systems development, systems design. The text explains that like houses or buildings, information systems may have many possible designs. Each design represents a unique blend of all technical and organizational components. What makes one design superior to others is the ease and efficiency with which it fulfills user requirements within a specific set of technical, organizational, financial, and time constraints.  Given an identical systems analysis, what elements might be different in a system design created by two different systems designers? </a:t>
            </a:r>
          </a:p>
          <a:p>
            <a:endParaRPr lang="en-US" altLang="en-US" smtClean="0">
              <a:ea typeface="ＭＳ Ｐゴシック" pitchFamily="34"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90CCE51-6E12-44B7-8622-EC2BA07F98C5}" type="slidenum">
              <a:rPr lang="en-US" altLang="en-US" sz="1200">
                <a:latin typeface="Times New Roman" pitchFamily="18" charset="0"/>
              </a:rPr>
              <a:pPr eaLnBrk="1" hangingPunct="1"/>
              <a:t>16</a:t>
            </a:fld>
            <a:endParaRPr lang="en-US" alt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lists the various types of specifications that must be detailed and describe in a systems design.  From this it is easy to see how complex designing a system can be, and how many opportunities there are for mistakes to creep in. Problems in any one of these areas could produce a less-than optimal system and losses in efficiency and productivity. Select a few of the specifications here. Think what types of problems could result from an inadequate definition of that specification.</a:t>
            </a:r>
          </a:p>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519A710-E945-49A0-968F-A26D84E42145}" type="slidenum">
              <a:rPr lang="en-US" altLang="en-US" sz="1200">
                <a:latin typeface="Times New Roman" pitchFamily="18" charset="0"/>
              </a:rPr>
              <a:pPr eaLnBrk="1" hangingPunct="1"/>
              <a:t>17</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describes the third and fourth stages of systems development, programming and testing.</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Many companies today do not perform their own programming, but purchase software or outsource programming to a vendor. In outsourcing, who would be responsible for the testing, the vendor or the purchasing company? Would any testing be needed when software is purchased as a package? It is important to note that the importance of testing is typically underrated in systems project planning, and the risks resulting from inadequate testing are enormous.  If system testing is performed that checks the entire system, would unit testing be important?</a:t>
            </a:r>
          </a:p>
          <a:p>
            <a:pPr eaLnBrk="1" hangingPunct="1"/>
            <a:endParaRPr lang="en-US" altLang="en-US" smtClean="0">
              <a:ea typeface="ＭＳ Ｐゴシック" pitchFamily="34" charset="-128"/>
            </a:endParaRPr>
          </a:p>
          <a:p>
            <a:endParaRPr lang="en-US" altLang="en-US" smtClean="0">
              <a:ea typeface="ＭＳ Ｐゴシック"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00043DD-7EC7-4F06-8719-3FE6E5207C60}" type="slidenum">
              <a:rPr lang="en-US" altLang="en-US" sz="1200">
                <a:latin typeface="Times New Roman" pitchFamily="18" charset="0"/>
              </a:rPr>
              <a:pPr eaLnBrk="1" hangingPunct="1"/>
              <a:t>18</a:t>
            </a:fld>
            <a:endParaRPr lang="en-US" altLang="en-US" sz="120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a portion of a test plan. Describe what the columns of this table mean. It looks at six different possible situations, given a user of the system attempting to change a record in the database, from trying to change an existing address in the system (2.1) to not completing the record change (2.6).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6097EC7-A79C-49A2-A298-693E0A5FC4B2}" type="slidenum">
              <a:rPr lang="en-US" altLang="en-US" sz="1200">
                <a:latin typeface="Times New Roman" pitchFamily="18" charset="0"/>
              </a:rPr>
              <a:pPr eaLnBrk="1" hangingPunct="1"/>
              <a:t>19</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describes the fifth stage of systems development, conversion. Describe each of the strategies. What would make one approach more appropriate than another? Is there any case in which a direct cutover would be the optimal strategy? </a:t>
            </a:r>
            <a:endParaRPr lang="en-US" altLang="en-US" b="1" smtClean="0">
              <a:ea typeface="ＭＳ Ｐゴシック" pitchFamily="34" charset="-128"/>
            </a:endParaRPr>
          </a:p>
          <a:p>
            <a:endParaRPr lang="en-US" altLang="en-US" smtClean="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E577192-5633-49AA-AA84-A173D2C6231E}" type="slidenum">
              <a:rPr lang="en-US" altLang="en-US" sz="1200">
                <a:latin typeface="Times New Roman" pitchFamily="18" charset="0"/>
              </a:rPr>
              <a:pPr eaLnBrk="1" hangingPunct="1"/>
              <a:t>20</a:t>
            </a:fld>
            <a:endParaRPr lang="en-US"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describes the sixth and final stage of systems development, production and maintenance, and shows that an information system is never “finished.” Situations and business environments always change, and systems have to change along with the business.  Of course many businesses do not want to spend the resources to change their systems as required by a changing environment.  And for this reason, systems can become dysfunctional, costing the firm money fixing the problems created by an outdated system.    If any of the types of maintenance work listed here could be eliminated by better analysis and design?</a:t>
            </a:r>
            <a:endParaRPr lang="en-US" altLang="en-US" b="1" smtClean="0">
              <a:ea typeface="ＭＳ Ｐゴシック" pitchFamily="34" charset="-128"/>
            </a:endParaRPr>
          </a:p>
          <a:p>
            <a:endParaRPr lang="en-US" altLang="en-US" smtClean="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6C0FF9-AB14-4DD7-944F-9B9B6D3F42CD}" type="slidenum">
              <a:rPr lang="en-US" altLang="en-US" sz="1200">
                <a:latin typeface="Times New Roman" pitchFamily="18" charset="0"/>
              </a:rPr>
              <a:pPr eaLnBrk="1" hangingPunct="1"/>
              <a:t>21</a:t>
            </a:fld>
            <a:endParaRPr lang="en-US" alt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summarizes the six stages in system development. </a:t>
            </a:r>
          </a:p>
          <a:p>
            <a:endParaRPr lang="en-US" altLang="en-US" smtClean="0">
              <a:ea typeface="ＭＳ Ｐゴシック" pitchFamily="34"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ED785-2DAE-4AA3-A17E-D572F1A24605}" type="slidenum">
              <a:rPr lang="en-US" altLang="en-US" sz="1200">
                <a:latin typeface="Times New Roman" pitchFamily="18" charset="0"/>
              </a:rPr>
              <a:pPr eaLnBrk="1" hangingPunct="1"/>
              <a:t>22</a:t>
            </a:fld>
            <a:endParaRPr lang="en-US" altLang="en-US" sz="120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identifies the two most prominent methodologies for modeling systems and introduces the core concepts behind a structured methodology. What does it mean to “separate data from processes?” </a:t>
            </a:r>
          </a:p>
          <a:p>
            <a:endParaRPr lang="en-US" altLang="en-US" smtClean="0">
              <a:ea typeface="ＭＳ Ｐゴシック"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6C90CBA-830B-418B-BF15-7F9004D906B9}" type="slidenum">
              <a:rPr lang="en-US" altLang="en-US" sz="1200">
                <a:latin typeface="Times New Roman" pitchFamily="18" charset="0"/>
              </a:rPr>
              <a:pPr eaLnBrk="1" hangingPunct="1"/>
              <a:t>23</a:t>
            </a:fld>
            <a:endParaRPr lang="en-US" alt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continues the discussion of the structured methodology, looking at the tools and techniques that it uses to model an information system. An example data flow diagram is shown on the next slide, so it may be helpful to move to that slide to discuss these diagrams. A data dictionary is needed so that system builders know exactly what data is stored and manipulated. Process specifications express the logic that is used when one piece of data is transformed by a process. A structure chart looks at the main function of the system, breaks it down into sub-functions, breaks sub-functions into more detailed sub-functions, until the smallest level of detail is reached. Give an example of what the smallest level of detail might look like, for example, in a university system managing student grades and reports.</a:t>
            </a:r>
          </a:p>
          <a:p>
            <a:endParaRPr lang="en-US" altLang="en-US"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1F768D4-A0B7-41A9-99BC-D979FC92A2FD}" type="slidenum">
              <a:rPr lang="en-US" altLang="en-US" sz="1200">
                <a:latin typeface="Times New Roman" pitchFamily="18" charset="0"/>
              </a:rPr>
              <a:pPr eaLnBrk="1" hangingPunct="1"/>
              <a:t>24</a:t>
            </a:fld>
            <a:endParaRPr lang="en-US" alt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is a data flow diagram. What the rounded boxes represent (processes) and what the square box represents (an external entity)? What about the open rectangle and the arrows? Where does the process begin? Step through the process of registering a student for a course, noting what data is transferred at each step.  It’s always fun to do data flow diagrams as a group because it illustrates how the same process is seen differently by different people.</a:t>
            </a:r>
          </a:p>
          <a:p>
            <a:endParaRPr lang="en-US" altLang="en-US" smtClean="0">
              <a:ea typeface="ＭＳ Ｐゴシック"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3915AA2-CBC2-4DB9-8B51-DE575DBC2613}" type="slidenum">
              <a:rPr lang="en-US" altLang="en-US" sz="1200">
                <a:latin typeface="Times New Roman" pitchFamily="18" charset="0"/>
              </a:rPr>
              <a:pPr eaLnBrk="1" hangingPunct="1"/>
              <a:t>25</a:t>
            </a:fld>
            <a:endParaRPr lang="en-US" alt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shows a high-level structure chart. Note that this is high-level – and subfunctions exist for the functions “Get inputs,” “Validate inputs,” etc. What might be a subfunction for “Calculate gross pay”?</a:t>
            </a:r>
          </a:p>
          <a:p>
            <a:endParaRPr lang="en-US" altLang="en-US" smtClean="0">
              <a:ea typeface="ＭＳ Ｐゴシック"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AE81648-45DA-47CC-A4E4-BC38F753242E}" type="slidenum">
              <a:rPr lang="en-US" altLang="en-US" sz="1200">
                <a:latin typeface="Times New Roman" pitchFamily="18" charset="0"/>
              </a:rPr>
              <a:pPr eaLnBrk="1" hangingPunct="1"/>
              <a:t>26</a:t>
            </a:fld>
            <a:endParaRPr lang="en-US" altLang="en-US" sz="120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introduces the second of the two main system modeling methodologies – object-oriented development. A key concept here is that of class and inheritance. Describe what a class is – (general category of similar objects) and objects that might be in the same class. For example, what objects might be in the category “Degrees” in a university’s information system? </a:t>
            </a:r>
          </a:p>
          <a:p>
            <a:endParaRPr lang="en-US" altLang="en-US" smtClean="0">
              <a:ea typeface="ＭＳ Ｐゴシック" pitchFamily="3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E7840C-785A-4BED-A2F2-333D6DAF13CA}" type="slidenum">
              <a:rPr lang="en-US" altLang="en-US" sz="1200">
                <a:latin typeface="Times New Roman" pitchFamily="18" charset="0"/>
              </a:rPr>
              <a:pPr eaLnBrk="1" hangingPunct="1"/>
              <a:t>27</a:t>
            </a:fld>
            <a:endParaRPr lang="en-US" altLang="en-US" sz="120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the concept of class and inheritance in object-oriented development. The Class employee allows subclasses to be created using the “template” or superclass “Employee” and use the processes and properties defined for Employee. Subclasses can use properties of their superclass and also add their own properties. If a subclass “Intern” was added to this chart, what unique properties might it have?</a:t>
            </a:r>
          </a:p>
          <a:p>
            <a:endParaRPr lang="en-US" altLang="en-US" smtClean="0">
              <a:ea typeface="ＭＳ Ｐゴシック"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FD27C5A-AEDF-4F71-A147-DB0EA510FD1C}" type="slidenum">
              <a:rPr lang="en-US" altLang="en-US" sz="1200">
                <a:latin typeface="Times New Roman" pitchFamily="18" charset="0"/>
              </a:rPr>
              <a:pPr eaLnBrk="1" hangingPunct="1"/>
              <a:t>28</a:t>
            </a:fld>
            <a:endParaRPr lang="en-US" altLang="en-US"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continues the discussion of object-oriented development, highlighting unique considerations during the systems development process.  Imagine to perform some rudimentary systems analysis and design for an information system that managed inventory for a department store. What classes might be created? What properties would they have? What subclasses would there be for one of these classes and what properties would they inherit?</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It is important to emphasize that object-oriented development can reduce the time and cost of development through reusing objects and classes from one application for other applications. </a:t>
            </a:r>
          </a:p>
          <a:p>
            <a:endParaRPr lang="en-US" altLang="en-US" smtClean="0">
              <a:ea typeface="ＭＳ Ｐゴシック"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954D9C-A5A7-4C39-80D4-E2D5C32B9CF3}" type="slidenum">
              <a:rPr lang="en-US" altLang="en-US" sz="1200">
                <a:latin typeface="Times New Roman" pitchFamily="18" charset="0"/>
              </a:rPr>
              <a:pPr eaLnBrk="1" hangingPunct="1"/>
              <a:t>29</a:t>
            </a:fld>
            <a:endParaRPr lang="en-US" altLang="en-US"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the first two of four different types of organizational change that information systems can enable. Give examples of each type of change within the context of an example of a business, for example, a pizza chain. Define TQM (makes achieving quality an end in itself) and six sigma (specific measure of quality – 3.4 defects per million) and evaluate the two methods. Would one be better in some industries or types of businesses over the other method? Which method would be better for a restaurant chain? Which would be better for a clothing manufacturer? Why?</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a:p>
            <a:endParaRPr lang="en-US" altLang="en-US" smtClean="0">
              <a:ea typeface="ＭＳ Ｐゴシック"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C4AF0E7-5319-4C52-83F1-D08A0FCD043A}" type="slidenum">
              <a:rPr lang="en-US" altLang="en-US" sz="1200">
                <a:latin typeface="Times New Roman" pitchFamily="18" charset="0"/>
              </a:rPr>
              <a:pPr eaLnBrk="1" hangingPunct="1"/>
              <a:t>3</a:t>
            </a:fld>
            <a:endParaRPr lang="en-US" altLang="en-US"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CASE tools are software tools to automate development tasks for either of the two methodologies just discussed (structured, object-oriented). What does it mean that organizational discipline must be used to be used effectively? What kinds of gains in productivity can be expected if CASE tools are used properly?</a:t>
            </a:r>
          </a:p>
          <a:p>
            <a:endParaRPr lang="en-US" altLang="en-US" smtClean="0">
              <a:ea typeface="ＭＳ Ｐゴシック" pitchFamily="34"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A411B59-F1DB-4960-9DA3-724E9924CD45}" type="slidenum">
              <a:rPr lang="en-US" altLang="en-US" sz="1200">
                <a:latin typeface="Times New Roman" pitchFamily="18" charset="0"/>
              </a:rPr>
              <a:pPr eaLnBrk="1" hangingPunct="1"/>
              <a:t>30</a:t>
            </a:fld>
            <a:endParaRPr lang="en-US" altLang="en-US"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Structured methodology and object-oriented development describe the structure of the software applications used by information systems. The next slides discuss different ways in which the work by the teams involved in creating this software can be organized.  </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Evaluate which of these methods, if implemented effectively, might produce the highest ROI. Which might be the riskiest?</a:t>
            </a:r>
          </a:p>
          <a:p>
            <a:endParaRPr lang="en-US" altLang="en-US" smtClean="0">
              <a:ea typeface="ＭＳ Ｐゴシック"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C0E315-D5AF-4E93-BBCC-E4002ACC9B8A}" type="slidenum">
              <a:rPr lang="en-US" altLang="en-US" sz="1200">
                <a:latin typeface="Times New Roman" pitchFamily="18" charset="0"/>
              </a:rPr>
              <a:pPr eaLnBrk="1" hangingPunct="1"/>
              <a:t>32</a:t>
            </a:fld>
            <a:endParaRPr lang="en-US" alt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describes the first method for building systems, the traditional systems life-cycle. What is the role of end users in this method?</a:t>
            </a:r>
          </a:p>
          <a:p>
            <a:endParaRPr lang="en-US" altLang="en-US" smtClean="0">
              <a:ea typeface="ＭＳ Ｐゴシック"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1BE1CD9-F729-433B-B8CC-B33A1A7B0CF4}" type="slidenum">
              <a:rPr lang="en-US" altLang="en-US" sz="1200">
                <a:latin typeface="Times New Roman" pitchFamily="18" charset="0"/>
              </a:rPr>
              <a:pPr eaLnBrk="1" hangingPunct="1"/>
              <a:t>33</a:t>
            </a:fld>
            <a:endParaRPr lang="en-US" altLang="en-US" sz="120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the second method of systems building, prototyping. It is an explicitly iterative process. The term iterative has been used several times; Describe what this means (steps to build the system can be repeated over and over). What are the benefits of an iterative process?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Note that once no more iterations are needed, the prototype becomes the finished specifications for the final application, or may serve as the production version of the application.</a:t>
            </a:r>
          </a:p>
          <a:p>
            <a:endParaRPr lang="en-US" altLang="en-US" smtClean="0">
              <a:ea typeface="ＭＳ Ｐゴシック"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22321E-DD91-4E31-A18F-FF015738AAE2}" type="slidenum">
              <a:rPr lang="en-US" altLang="en-US" sz="1200">
                <a:latin typeface="Times New Roman" pitchFamily="18" charset="0"/>
              </a:rPr>
              <a:pPr eaLnBrk="1" hangingPunct="1"/>
              <a:t>34</a:t>
            </a:fld>
            <a:endParaRPr lang="en-US" altLang="en-US" sz="120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the four steps (rectangles) of prototyping. The steps that are repeated are steps 3) Use the prototype and 4) Revise and enhance the prototype.  Would this type of system development be appropriate for developing a large, enterprise management system? </a:t>
            </a:r>
          </a:p>
          <a:p>
            <a:endParaRPr lang="en-US" altLang="en-US" smtClean="0">
              <a:ea typeface="ＭＳ Ｐゴシック"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DF1070-A36C-4353-8368-2497238AD287}" type="slidenum">
              <a:rPr lang="en-US" altLang="en-US" sz="1200">
                <a:latin typeface="Times New Roman" pitchFamily="18" charset="0"/>
              </a:rPr>
              <a:pPr eaLnBrk="1" hangingPunct="1"/>
              <a:t>35</a:t>
            </a:fld>
            <a:endParaRPr lang="en-US" altLang="en-US" sz="120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continues the discussion of prototyping, listing the advantages and disadvantages to using this method of building systems.</a:t>
            </a:r>
          </a:p>
          <a:p>
            <a:pPr eaLnBrk="1" hangingPunct="1"/>
            <a:endParaRPr lang="en-US" altLang="en-US" smtClean="0">
              <a:ea typeface="ＭＳ Ｐゴシック" pitchFamily="34" charset="-128"/>
            </a:endParaRPr>
          </a:p>
          <a:p>
            <a:pPr eaLnBrk="1" hangingPunct="1"/>
            <a:r>
              <a:rPr lang="en-US" altLang="en-US" smtClean="0">
                <a:ea typeface="ＭＳ Ｐゴシック" pitchFamily="34" charset="-128"/>
              </a:rPr>
              <a:t>Explain these advantages and disadvantages. For example, why is prototyping useful if there is uncertainty in requirements?  What kinds of essential steps might be glossed over?</a:t>
            </a:r>
          </a:p>
          <a:p>
            <a:endParaRPr lang="en-US" altLang="en-US" smtClean="0">
              <a:ea typeface="ＭＳ Ｐゴシック" pitchFamily="34"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C92A62-D875-40AB-837D-1C3DB11EB132}" type="slidenum">
              <a:rPr lang="en-US" altLang="en-US" sz="1200">
                <a:latin typeface="Times New Roman" pitchFamily="18" charset="0"/>
              </a:rPr>
              <a:pPr eaLnBrk="1" hangingPunct="1"/>
              <a:t>36</a:t>
            </a:fld>
            <a:endParaRPr lang="en-US" altLang="en-US" sz="120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a third alternative method in systems building, end-user development. What does it mean that fourth-generation languages are less “procedural” than conventional programming languages? What is an example of a conventional programming language? Describe or give an example of each type of fourth generation language category.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6406FC-3BF3-4A13-851A-55913FC6E245}" type="slidenum">
              <a:rPr lang="en-US" altLang="en-US" sz="1200">
                <a:latin typeface="Times New Roman" pitchFamily="18" charset="0"/>
              </a:rPr>
              <a:pPr eaLnBrk="1" hangingPunct="1"/>
              <a:t>37</a:t>
            </a:fld>
            <a:endParaRPr lang="en-US" alt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continues the discussion of end-user development.  What types of projects might end-user development be most suited for? How might this type of development result in a loss of control over data?</a:t>
            </a:r>
          </a:p>
          <a:p>
            <a:endParaRPr lang="en-US" altLang="en-US" smtClean="0">
              <a:ea typeface="ＭＳ Ｐゴシック" pitchFamily="34"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B7FE128-AF3E-4090-8860-B6A46D6424EF}" type="slidenum">
              <a:rPr lang="en-US" altLang="en-US" sz="1200">
                <a:latin typeface="Times New Roman" pitchFamily="18" charset="0"/>
              </a:rPr>
              <a:pPr eaLnBrk="1" hangingPunct="1"/>
              <a:t>38</a:t>
            </a:fld>
            <a:endParaRPr lang="en-US" altLang="en-US" sz="120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a fourth alternative in systems building, the use of application software packages. It is important to note that many functions are common to all business organizations—payroll, accounts receivable, or inventory control.  Software packages will fulfill the need for many organizations for these types of functions.  However, it is still important to perform systems analysis in order to determine your organization’s requirements for a system. Step through and explain the evaluation criteria for a package. For example, you would want to outline the functions you need from the package and determine whether the software package provides that.</a:t>
            </a:r>
          </a:p>
          <a:p>
            <a:endParaRPr lang="en-US" altLang="en-US" smtClean="0">
              <a:ea typeface="ＭＳ Ｐゴシック" pitchFamily="34"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54A7E22-F4AD-46A7-A7DD-1497F8804865}" type="slidenum">
              <a:rPr lang="en-US" altLang="en-US" sz="1200">
                <a:latin typeface="Times New Roman" pitchFamily="18" charset="0"/>
              </a:rPr>
              <a:pPr eaLnBrk="1" hangingPunct="1"/>
              <a:t>39</a:t>
            </a:fld>
            <a:endParaRPr lang="en-US" altLang="en-US" sz="12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discusses the third and fourth types of organizational change that information systems can enable. Give examples of each type of change within the context of an example of a business; for example, a pizza chain. Or, you can provide examples of change, and determine what category that change falls into. For example, what type of organizational change is involved when a business implements its first accounting software? For business process redesign, the text gives the example of Ford Motor Company’s which redesigned its accounts payable process so that vendors no longer needed to send invoices which then needed to be reconciled with purchase orders – instead, purchase orders are entered directly into the system.  An example of a paradigm shift is Schneider National which changed its business model from being a long-haul trucking and transportation firm to using its information systems to manage logistics for other companies.</a:t>
            </a:r>
          </a:p>
          <a:p>
            <a:pPr eaLnBrk="1" hangingPunct="1"/>
            <a:endParaRPr lang="en-US" altLang="en-US" smtClean="0">
              <a:ea typeface="ＭＳ Ｐゴシック" pitchFamily="34" charset="-128"/>
            </a:endParaRPr>
          </a:p>
          <a:p>
            <a:endParaRPr lang="en-US" altLang="en-US" smtClean="0">
              <a:ea typeface="ＭＳ Ｐゴシック" pitchFamily="34"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F3D1B91-4B20-44BB-A395-BCB9A9771734}" type="slidenum">
              <a:rPr lang="en-US" altLang="en-US" sz="1200">
                <a:latin typeface="Times New Roman" pitchFamily="18" charset="0"/>
              </a:rPr>
              <a:pPr eaLnBrk="1" hangingPunct="1"/>
              <a:t>4</a:t>
            </a:fld>
            <a:endParaRPr lang="en-US" altLang="en-US" sz="120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describes a fifth alternative in systems building, outsourcing. SaaS and cloud computing were introduced in chapter 5. Describe these types of outsourcing in their own words.  Refer to the Learning Tracks on outsourcing and cloud computing.</a:t>
            </a:r>
          </a:p>
          <a:p>
            <a:pPr eaLnBrk="1" hangingPunct="1"/>
            <a:endParaRPr lang="en-US" altLang="en-US" smtClean="0">
              <a:ea typeface="ＭＳ Ｐゴシック" pitchFamily="34" charset="-128"/>
            </a:endParaRPr>
          </a:p>
          <a:p>
            <a:endParaRPr lang="en-US" altLang="en-US" smtClean="0">
              <a:ea typeface="ＭＳ Ｐゴシック" pitchFamily="34"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DB05DB-4363-460B-BAA2-28AA0F89EE64}" type="slidenum">
              <a:rPr lang="en-US" altLang="en-US" sz="1200">
                <a:latin typeface="Times New Roman" pitchFamily="18" charset="0"/>
              </a:rPr>
              <a:pPr eaLnBrk="1" hangingPunct="1"/>
              <a:t>40</a:t>
            </a:fld>
            <a:endParaRPr lang="en-US" altLang="en-US" sz="120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continues the discussion of outsourcing. It is important to emphasize the amount of work involved in partnering and sharing work with a vendor. It may take anywhere from 3 months to a year to fully transfer work to a vendor. What other types of hidden costs can you identify? </a:t>
            </a:r>
          </a:p>
          <a:p>
            <a:endParaRPr lang="en-US" altLang="en-US" smtClean="0">
              <a:ea typeface="ＭＳ Ｐゴシック"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35C1EEB-DA0F-48A9-8425-96C50AF97CBA}" type="slidenum">
              <a:rPr lang="en-US" altLang="en-US" sz="1200">
                <a:latin typeface="Times New Roman" pitchFamily="18" charset="0"/>
              </a:rPr>
              <a:pPr eaLnBrk="1" hangingPunct="1"/>
              <a:t>41</a:t>
            </a:fld>
            <a:endParaRPr lang="en-US" altLang="en-US" sz="120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looks at the best and worst case scenarios regarding hidden costs in outsourcing. The best case column shows the lowest estimates for additional costs, and the worst case reflects the highest estimates for these costs. In the Additional Cost column at the lower right, you can see that hidden costs increase the total cost of an offshore outsourcing project by an extra 15 to 57 percent. However, it is important to note that even with these extra hidden costs, many firms will benefit from offshore outsourcing if they manage the work well. </a:t>
            </a:r>
          </a:p>
          <a:p>
            <a:endParaRPr lang="en-US" altLang="en-US" smtClean="0">
              <a:ea typeface="ＭＳ Ｐゴシック" pitchFamily="34"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D7E0C1F-F85E-45FB-AAC4-FCD9F0047FA2}" type="slidenum">
              <a:rPr lang="en-US" altLang="en-US" sz="1200">
                <a:latin typeface="Times New Roman" pitchFamily="18" charset="0"/>
              </a:rPr>
              <a:pPr eaLnBrk="1" hangingPunct="1"/>
              <a:t>42</a:t>
            </a:fld>
            <a:endParaRPr lang="en-US" altLang="en-US" sz="120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next slides discuss application development methods that emphasize providing fast solutions needed in an increasingly digital world.  What elements in RAD are similar to building methods already discussed are used in RAD– CASE tools, prototyping, etc.?</a:t>
            </a:r>
          </a:p>
          <a:p>
            <a:endParaRPr lang="en-US" altLang="en-US" smtClean="0">
              <a:ea typeface="ＭＳ Ｐゴシック" pitchFamily="34"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D38D56A-28DD-4C90-ADC3-95A64677802C}" type="slidenum">
              <a:rPr lang="en-US" altLang="en-US" sz="1200">
                <a:latin typeface="Times New Roman" pitchFamily="18" charset="0"/>
              </a:rPr>
              <a:pPr eaLnBrk="1" hangingPunct="1"/>
              <a:t>44</a:t>
            </a:fld>
            <a:endParaRPr lang="en-US" altLang="en-US"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JAD is a second technique for accelerating the systems building process.</a:t>
            </a:r>
          </a:p>
          <a:p>
            <a:endParaRPr lang="en-US" altLang="en-US" smtClean="0">
              <a:ea typeface="ＭＳ Ｐゴシック" pitchFamily="34"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8EBCCE-3452-4665-998D-EA25ABB19C9A}" type="slidenum">
              <a:rPr lang="en-US" altLang="en-US" sz="1200">
                <a:latin typeface="Times New Roman" pitchFamily="18" charset="0"/>
              </a:rPr>
              <a:pPr eaLnBrk="1" hangingPunct="1"/>
              <a:t>45</a:t>
            </a:fld>
            <a:endParaRPr lang="en-US" altLang="en-US" sz="120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Agile development is a third technique used to accelerate the systems building process. Could all three of the techniques described be used at the same time?</a:t>
            </a:r>
          </a:p>
          <a:p>
            <a:endParaRPr lang="en-US" altLang="en-US" smtClean="0">
              <a:ea typeface="ＭＳ Ｐゴシック" pitchFamily="34"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1A96F7-5475-49EE-8597-4AF31692F686}" type="slidenum">
              <a:rPr lang="en-US" altLang="en-US" sz="1200">
                <a:latin typeface="Times New Roman" pitchFamily="18" charset="0"/>
              </a:rPr>
              <a:pPr eaLnBrk="1" hangingPunct="1"/>
              <a:t>46</a:t>
            </a:fld>
            <a:endParaRPr lang="en-US" altLang="en-US" sz="120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Component-based development also speeds up system and software building. Web services describe Internet-standards based reusable software components, that can be combined to build more complex applications, such as checking a customer’s credit, procurement, or placing orders.</a:t>
            </a:r>
          </a:p>
          <a:p>
            <a:endParaRPr lang="en-US" altLang="en-US" smtClean="0">
              <a:ea typeface="ＭＳ Ｐゴシック" pitchFamily="34"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E48F8AB-CD55-4B28-915F-21D0030BE395}" type="slidenum">
              <a:rPr lang="en-US" altLang="en-US" sz="1200">
                <a:latin typeface="Times New Roman" pitchFamily="18" charset="0"/>
              </a:rPr>
              <a:pPr eaLnBrk="1" hangingPunct="1"/>
              <a:t>47</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the four types of change, identifying them according to the potential return on investment as well as level of risk.  What makes automation a low risk? What makes a paradigm shift or redesign a high risk? It is important to note that BPR and paradigm shifts have high failure rates. Organizational change is difficult to orchestrate.</a:t>
            </a:r>
          </a:p>
          <a:p>
            <a:endParaRPr lang="en-US" altLang="en-US" smtClean="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6EAC1BD-7F5A-4229-94BC-14807B633551}" type="slidenum">
              <a:rPr lang="en-US" altLang="en-US" sz="1200">
                <a:latin typeface="Times New Roman" pitchFamily="18" charset="0"/>
              </a:rPr>
              <a:pP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This slide discusses business process management, a category of tools and techniques that help firms redesign business processes. It discusses the riskiness of business process reengineering, and the need to properly manage it in order for BPR to be effective. For example, why is it important to determine the right business process to change rather than all business processes (some processes may not yield time or cost savings, you could spend too much money trying to improve all processes, and some processes may already be effective.)  Give an example of a business process and how the process could be measured. For example, how would you measure the business process of a customer ordering a meal? Of a kitchen preparing and delivering that meal? What about the business process of hiring a new employee? It is important to note that, even with effective process redesign, a majority of reengineering projects do not achieve breakthrough gains because of inadequate change management.</a:t>
            </a:r>
          </a:p>
          <a:p>
            <a:endParaRPr lang="en-US" altLang="en-US" smtClean="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31C52E-FA44-4523-A984-47E3165FA459}" type="slidenum">
              <a:rPr lang="en-US" altLang="en-US" sz="1200">
                <a:latin typeface="Times New Roman" pitchFamily="18" charset="0"/>
              </a:rPr>
              <a:pP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slide’s graphic illustrates the process of purchasing a book prior to reengineering, including the steps if a book is not available. It emphasizes the sequential nature of the task. Besides the time taken for this process, what are other disadvantages of this traditional business process? </a:t>
            </a:r>
          </a:p>
          <a:p>
            <a:endParaRPr lang="en-US" altLang="en-US" smtClean="0">
              <a:ea typeface="ＭＳ Ｐゴシック"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CBF11B3-3094-4C81-BAFB-6184415382DE}" type="slidenum">
              <a:rPr lang="en-US" altLang="en-US" sz="1200">
                <a:latin typeface="Times New Roman" pitchFamily="18" charset="0"/>
              </a:rPr>
              <a:pP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graphic illustrates the book purchasing process after reengineering as an online process. The new process and technology has reduced numerous stages to four or five. What are the elements that have allowed these steps to occur? Which of the four types of organizational change described earlier does this redesigned process most closely resemble – automation, rationalization, redesign, paradigm shift?</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87A5F91-BEEF-40EA-A852-D1EFA36754C5}" type="slidenum">
              <a:rPr lang="en-US" altLang="en-US" sz="1200">
                <a:latin typeface="Times New Roman" pitchFamily="18" charset="0"/>
              </a:rPr>
              <a:pPr eaLnBrk="1" hangingPunct="1"/>
              <a:t>8</a:t>
            </a:fld>
            <a:endParaRPr lang="en-US" altLang="en-US"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slide gives an overview of the various types of BPM tools that firms use to redesign business processes. The text discusses the example of American National Insurance Company, which used Pegasystems BPM workflow software to streamline customer service processes across four business groups. BPM built rules to guide service reps through a single view of customer information across multiple systems, eliminating the need to access multiple applications when handling customer requests. This increased workload capacity of the representatives by 192%.</a:t>
            </a:r>
          </a:p>
          <a:p>
            <a:endParaRPr lang="en-US" altLang="en-US" smtClean="0">
              <a:ea typeface="ＭＳ Ｐゴシック" pitchFamily="34"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927CFE2-2D3E-420F-975B-CAC49DD79B37}" type="slidenum">
              <a:rPr lang="en-US" altLang="en-US" sz="1200">
                <a:latin typeface="Times New Roman" pitchFamily="18" charset="0"/>
              </a:rPr>
              <a:pP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solidFill>
                  <a:srgbClr val="9F0F10"/>
                </a:solidFill>
                <a:effectLst>
                  <a:outerShdw blurRad="38100" dist="38100" dir="2700000" algn="tl">
                    <a:srgbClr val="C0C0C0"/>
                  </a:outerShdw>
                </a:effectLst>
                <a:latin typeface="Cambria" pitchFamily="18" charset="0"/>
              </a:rPr>
              <a:t>Management Information Systems</a:t>
            </a:r>
            <a:endParaRPr lang="en-US" altLang="en-US" sz="1800" b="1">
              <a:solidFill>
                <a:srgbClr val="9F0F10"/>
              </a:solidFill>
              <a:effectLst>
                <a:outerShdw blurRad="38100" dist="38100" dir="2700000" algn="tl">
                  <a:srgbClr val="C0C0C0"/>
                </a:outerShdw>
              </a:effectLst>
              <a:latin typeface="Cambria" pitchFamily="18" charset="0"/>
            </a:endParaRPr>
          </a:p>
        </p:txBody>
      </p:sp>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smtClean="0">
                <a:solidFill>
                  <a:schemeClr val="bg1"/>
                </a:solidFill>
                <a:latin typeface="Arial" charset="0"/>
                <a:ea typeface="ＭＳ Ｐゴシック" pitchFamily="-111" charset="-128"/>
              </a:defRPr>
            </a:lvl1pPr>
          </a:lstStyle>
          <a:p>
            <a:pPr>
              <a:defRPr/>
            </a:pPr>
            <a:r>
              <a:rPr lang="en-US"/>
              <a:t>©  Prentice Hall 2011</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B314C01E-19B6-4DCF-AB3B-D5A646498219}" type="slidenum">
              <a:rPr lang="en-US" altLang="en-US"/>
              <a:pPr/>
              <a:t>‹#›</a:t>
            </a:fld>
            <a:endParaRPr lang="en-US" altLang="en-US"/>
          </a:p>
        </p:txBody>
      </p:sp>
    </p:spTree>
    <p:extLst>
      <p:ext uri="{BB962C8B-B14F-4D97-AF65-F5344CB8AC3E}">
        <p14:creationId xmlns:p14="http://schemas.microsoft.com/office/powerpoint/2010/main" val="208421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with lefthand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solidFill>
                  <a:srgbClr val="9F0F10"/>
                </a:solidFill>
                <a:effectLst>
                  <a:outerShdw blurRad="38100" dist="38100" dir="2700000" algn="tl">
                    <a:srgbClr val="C0C0C0"/>
                  </a:outerShdw>
                </a:effectLst>
                <a:latin typeface="Cambria" pitchFamily="18" charset="0"/>
              </a:rPr>
              <a:t>Management Information Systems</a:t>
            </a:r>
            <a:endParaRPr lang="en-US" altLang="en-US" sz="1800" b="1">
              <a:solidFill>
                <a:srgbClr val="9F0F10"/>
              </a:solidFill>
              <a:effectLst>
                <a:outerShdw blurRad="38100" dist="38100" dir="2700000" algn="tl">
                  <a:srgbClr val="C0C0C0"/>
                </a:outerShdw>
              </a:effectLst>
              <a:latin typeface="Cambria" pitchFamily="18" charset="0"/>
            </a:endParaRPr>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2743200" y="1752600"/>
            <a:ext cx="6019800" cy="4695568"/>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457200" y="1752600"/>
            <a:ext cx="2133600" cy="1143000"/>
          </a:xfrm>
        </p:spPr>
        <p:txBody>
          <a:bodyPr/>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0"/>
            <a:ext cx="21336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smtClean="0">
                <a:solidFill>
                  <a:schemeClr val="bg1"/>
                </a:solidFill>
                <a:latin typeface="Arial" charset="0"/>
                <a:ea typeface="ＭＳ Ｐゴシック" pitchFamily="-111" charset="-128"/>
              </a:defRPr>
            </a:lvl1pPr>
          </a:lstStyle>
          <a:p>
            <a:pPr>
              <a:defRPr/>
            </a:pPr>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8FAD654C-A245-42BA-8F42-A09276A79C70}" type="slidenum">
              <a:rPr lang="en-US" altLang="en-US"/>
              <a:pPr/>
              <a:t>‹#›</a:t>
            </a:fld>
            <a:endParaRPr lang="en-US" altLang="en-US"/>
          </a:p>
        </p:txBody>
      </p:sp>
    </p:spTree>
    <p:extLst>
      <p:ext uri="{BB962C8B-B14F-4D97-AF65-F5344CB8AC3E}">
        <p14:creationId xmlns:p14="http://schemas.microsoft.com/office/powerpoint/2010/main" val="129783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with Bottom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solidFill>
                  <a:srgbClr val="9F0F10"/>
                </a:solidFill>
                <a:effectLst>
                  <a:outerShdw blurRad="38100" dist="38100" dir="2700000" algn="tl">
                    <a:srgbClr val="C0C0C0"/>
                  </a:outerShdw>
                </a:effectLst>
                <a:latin typeface="Cambria" pitchFamily="18" charset="0"/>
              </a:rPr>
              <a:t>Management Information Systems</a:t>
            </a:r>
            <a:endParaRPr lang="en-US" altLang="en-US" sz="1800" b="1">
              <a:solidFill>
                <a:srgbClr val="9F0F10"/>
              </a:solidFill>
              <a:effectLst>
                <a:outerShdw blurRad="38100" dist="38100" dir="2700000" algn="tl">
                  <a:srgbClr val="C0C0C0"/>
                </a:outerShdw>
              </a:effectLst>
              <a:latin typeface="Cambria" pitchFamily="18" charset="0"/>
            </a:endParaRPr>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381000" y="2209800"/>
            <a:ext cx="8382000" cy="3211794"/>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0" y="1600200"/>
            <a:ext cx="9144000" cy="381000"/>
          </a:xfrm>
        </p:spPr>
        <p:txBody>
          <a:bodyPr/>
          <a:lstStyle>
            <a:lvl1pPr marL="0" indent="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1828800" y="5791200"/>
            <a:ext cx="6858000" cy="4572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791200"/>
            <a:ext cx="9144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smtClean="0">
                <a:solidFill>
                  <a:schemeClr val="bg1"/>
                </a:solidFill>
                <a:latin typeface="Arial" charset="0"/>
                <a:ea typeface="ＭＳ Ｐゴシック" pitchFamily="-111" charset="-128"/>
              </a:defRPr>
            </a:lvl1pPr>
          </a:lstStyle>
          <a:p>
            <a:pPr>
              <a:defRPr/>
            </a:pPr>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6D4EF129-BF67-4AC5-BBDB-20C8F8262B9F}" type="slidenum">
              <a:rPr lang="en-US" altLang="en-US"/>
              <a:pPr/>
              <a:t>‹#›</a:t>
            </a:fld>
            <a:endParaRPr lang="en-US" altLang="en-US"/>
          </a:p>
        </p:txBody>
      </p:sp>
    </p:spTree>
    <p:extLst>
      <p:ext uri="{BB962C8B-B14F-4D97-AF65-F5344CB8AC3E}">
        <p14:creationId xmlns:p14="http://schemas.microsoft.com/office/powerpoint/2010/main" val="81798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se Study Questions">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b="1">
                <a:solidFill>
                  <a:srgbClr val="9F0F10"/>
                </a:solidFill>
                <a:effectLst>
                  <a:outerShdw blurRad="38100" dist="38100" dir="2700000" algn="tl">
                    <a:srgbClr val="C0C0C0"/>
                  </a:outerShdw>
                </a:effectLst>
                <a:latin typeface="Cambria" pitchFamily="18" charset="0"/>
              </a:rPr>
              <a:t>Management Information Systems</a:t>
            </a:r>
            <a:endParaRPr lang="en-US" altLang="en-US" sz="1800" b="1">
              <a:solidFill>
                <a:srgbClr val="9F0F10"/>
              </a:solidFill>
              <a:effectLst>
                <a:outerShdw blurRad="38100" dist="38100" dir="2700000" algn="tl">
                  <a:srgbClr val="C0C0C0"/>
                </a:outerShdw>
              </a:effectLst>
              <a:latin typeface="Cambria" pitchFamily="18" charset="0"/>
            </a:endParaRPr>
          </a:p>
        </p:txBody>
      </p:sp>
      <p:sp>
        <p:nvSpPr>
          <p:cNvPr id="7" name="TextBox 6"/>
          <p:cNvSpPr txBox="1"/>
          <p:nvPr userDrawn="1"/>
        </p:nvSpPr>
        <p:spPr>
          <a:xfrm>
            <a:off x="457200" y="2057400"/>
            <a:ext cx="8229600" cy="7381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i="1">
                <a:latin typeface="Cambria" pitchFamily="18" charset="0"/>
              </a:rPr>
              <a:t>Read the Interactive Session and discuss the following questions</a:t>
            </a:r>
          </a:p>
          <a:p>
            <a:pPr eaLnBrk="1" hangingPunct="1"/>
            <a:endParaRPr lang="en-US" altLang="en-US"/>
          </a:p>
        </p:txBody>
      </p:sp>
      <p:sp>
        <p:nvSpPr>
          <p:cNvPr id="3" name="Content Placeholder 2"/>
          <p:cNvSpPr>
            <a:spLocks noGrp="1"/>
          </p:cNvSpPr>
          <p:nvPr>
            <p:ph idx="1"/>
          </p:nvPr>
        </p:nvSpPr>
        <p:spPr>
          <a:xfrm>
            <a:off x="457200" y="2514600"/>
            <a:ext cx="8229600" cy="3810000"/>
          </a:xfrm>
          <a:solidFill>
            <a:schemeClr val="accent4">
              <a:lumMod val="40000"/>
              <a:lumOff val="60000"/>
            </a:schemeClr>
          </a:solidFill>
          <a:ln>
            <a:solidFill>
              <a:schemeClr val="accent4">
                <a:lumMod val="75000"/>
              </a:schemeClr>
            </a:solid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ext Placeholder 11"/>
          <p:cNvSpPr>
            <a:spLocks noGrp="1"/>
          </p:cNvSpPr>
          <p:nvPr>
            <p:ph type="body" sz="quarter" idx="15"/>
          </p:nvPr>
        </p:nvSpPr>
        <p:spPr>
          <a:xfrm>
            <a:off x="0" y="1676400"/>
            <a:ext cx="9144000" cy="381000"/>
          </a:xfrm>
        </p:spPr>
        <p:txBody>
          <a:bodyPr/>
          <a:lstStyle>
            <a:lvl1pPr algn="ctr">
              <a:buNone/>
              <a:defRPr sz="2400" b="1" baseline="0">
                <a:solidFill>
                  <a:schemeClr val="accent4">
                    <a:lumMod val="50000"/>
                  </a:schemeClr>
                </a:solidFill>
                <a:effectLst/>
                <a:latin typeface="+mn-lt"/>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11"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9" name="Footer Placeholder 4"/>
          <p:cNvSpPr>
            <a:spLocks noGrp="1"/>
          </p:cNvSpPr>
          <p:nvPr>
            <p:ph type="ftr" sz="quarter" idx="16"/>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smtClean="0">
                <a:solidFill>
                  <a:schemeClr val="bg1"/>
                </a:solidFill>
                <a:latin typeface="Arial" charset="0"/>
                <a:ea typeface="ＭＳ Ｐゴシック" pitchFamily="-111" charset="-128"/>
              </a:defRPr>
            </a:lvl1pPr>
          </a:lstStyle>
          <a:p>
            <a:pPr>
              <a:defRPr/>
            </a:pPr>
            <a:r>
              <a:rPr lang="en-US"/>
              <a:t>©  Prentice Hall 2011</a:t>
            </a:r>
          </a:p>
        </p:txBody>
      </p:sp>
      <p:sp>
        <p:nvSpPr>
          <p:cNvPr id="10" name="Slide Number Placeholder 5"/>
          <p:cNvSpPr>
            <a:spLocks noGrp="1"/>
          </p:cNvSpPr>
          <p:nvPr>
            <p:ph type="sldNum" sz="quarter" idx="17"/>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A9FC7751-81B0-48A3-9B2A-28566B9FAC94}" type="slidenum">
              <a:rPr lang="en-US" altLang="en-US"/>
              <a:pPr/>
              <a:t>‹#›</a:t>
            </a:fld>
            <a:endParaRPr lang="en-US" altLang="en-US"/>
          </a:p>
        </p:txBody>
      </p:sp>
    </p:spTree>
    <p:extLst>
      <p:ext uri="{BB962C8B-B14F-4D97-AF65-F5344CB8AC3E}">
        <p14:creationId xmlns:p14="http://schemas.microsoft.com/office/powerpoint/2010/main" val="42491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a:t>
            </a:r>
            <a:r>
              <a:rPr lang="en-US" sz="4000" b="1" dirty="0" smtClean="0">
                <a:effectLst>
                  <a:outerShdw blurRad="38100" dist="38100" dir="2700000" algn="tl">
                    <a:srgbClr val="C0C0C0"/>
                  </a:outerShdw>
                </a:effectLst>
                <a:cs typeface="+mn-cs"/>
              </a:rPr>
              <a:t>13</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1569660"/>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sz="4800" b="1" dirty="0"/>
              <a:t>BUILDING INFORMATION SYSTEMS</a:t>
            </a:r>
            <a:endParaRPr lang="en-US" sz="48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4038600"/>
          </a:xfrm>
        </p:spPr>
        <p:txBody>
          <a:bodyPr>
            <a:normAutofit lnSpcReduction="10000"/>
          </a:bodyPr>
          <a:lstStyle/>
          <a:p>
            <a:pPr>
              <a:spcAft>
                <a:spcPct val="0"/>
              </a:spcAft>
              <a:buFont typeface="Arial" charset="0"/>
              <a:buChar char="•"/>
              <a:defRPr/>
            </a:pPr>
            <a:r>
              <a:rPr lang="en-US" sz="2400" smtClean="0">
                <a:latin typeface="Calibri" pitchFamily="-111" charset="0"/>
              </a:rPr>
              <a:t>Why are large companies such as AmerisourceBergen and Diebold good candidates for business process management?</a:t>
            </a:r>
          </a:p>
          <a:p>
            <a:pPr>
              <a:spcAft>
                <a:spcPct val="0"/>
              </a:spcAft>
              <a:buFont typeface="Arial" charset="0"/>
              <a:buChar char="•"/>
              <a:defRPr/>
            </a:pPr>
            <a:r>
              <a:rPr lang="en-US" sz="2400" smtClean="0">
                <a:latin typeface="Calibri" pitchFamily="-111" charset="0"/>
              </a:rPr>
              <a:t>What were the business benefits for each company from redesigning and managing their business processes?</a:t>
            </a:r>
          </a:p>
          <a:p>
            <a:pPr>
              <a:spcAft>
                <a:spcPct val="0"/>
              </a:spcAft>
              <a:buFont typeface="Arial" charset="0"/>
              <a:buChar char="•"/>
              <a:defRPr/>
            </a:pPr>
            <a:r>
              <a:rPr lang="en-US" sz="2400" smtClean="0">
                <a:latin typeface="Calibri" pitchFamily="-111" charset="0"/>
              </a:rPr>
              <a:t>How did BPM change the way these companies ran their businesses?</a:t>
            </a:r>
          </a:p>
          <a:p>
            <a:pPr>
              <a:spcAft>
                <a:spcPct val="0"/>
              </a:spcAft>
              <a:buFont typeface="Arial" charset="0"/>
              <a:buChar char="•"/>
              <a:defRPr/>
            </a:pPr>
            <a:r>
              <a:rPr lang="en-US" sz="2400" smtClean="0">
                <a:latin typeface="Calibri" pitchFamily="-111" charset="0"/>
              </a:rPr>
              <a:t>What might be some of the problems with extending BPM software across a large number of business processes?</a:t>
            </a:r>
          </a:p>
          <a:p>
            <a:pPr>
              <a:spcAft>
                <a:spcPct val="0"/>
              </a:spcAft>
              <a:buFont typeface="Arial" charset="0"/>
              <a:buChar char="•"/>
              <a:defRPr/>
            </a:pPr>
            <a:r>
              <a:rPr lang="en-US" sz="2400" smtClean="0">
                <a:latin typeface="Calibri" pitchFamily="-111" charset="0"/>
              </a:rPr>
              <a:t>What companies stand to gain the most by implementing BPM?</a:t>
            </a:r>
          </a:p>
        </p:txBody>
      </p:sp>
      <p:sp>
        <p:nvSpPr>
          <p:cNvPr id="18435"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sp>
        <p:nvSpPr>
          <p:cNvPr id="18436" name="Text Placeholder 7"/>
          <p:cNvSpPr>
            <a:spLocks noGrp="1"/>
          </p:cNvSpPr>
          <p:nvPr>
            <p:ph type="body" sz="quarter" idx="15"/>
          </p:nvPr>
        </p:nvSpPr>
        <p:spPr/>
        <p:txBody>
          <a:bodyPr>
            <a:normAutofit fontScale="92500" lnSpcReduction="20000"/>
          </a:bodyPr>
          <a:lstStyle/>
          <a:p>
            <a:r>
              <a:rPr lang="en-US" altLang="en-US" smtClean="0">
                <a:solidFill>
                  <a:srgbClr val="534B38"/>
                </a:solidFill>
                <a:ea typeface="ＭＳ Ｐゴシック" pitchFamily="34" charset="-128"/>
              </a:rPr>
              <a:t>CAN BUSINESS PROCESS MANAGEMENT MAKE A DIFFERENCE?</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8438" name="Footer Placeholder 5"/>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8439"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8356A45-40CA-4CAB-BBBD-EBD59D822754}" type="slidenum">
              <a:rPr lang="en-US" altLang="en-US" sz="1400">
                <a:solidFill>
                  <a:schemeClr val="bg1"/>
                </a:solidFill>
              </a:rPr>
              <a:pPr eaLnBrk="1" hangingPunct="1"/>
              <a:t>10</a:t>
            </a:fld>
            <a:endParaRPr lang="en-US" altLang="en-US" sz="1400">
              <a:solidFill>
                <a:schemeClr val="bg1"/>
              </a:solidFill>
            </a:endParaRPr>
          </a:p>
        </p:txBody>
      </p:sp>
    </p:spTree>
    <p:extLst>
      <p:ext uri="{BB962C8B-B14F-4D97-AF65-F5344CB8AC3E}">
        <p14:creationId xmlns:p14="http://schemas.microsoft.com/office/powerpoint/2010/main" val="639725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13.2. </a:t>
            </a:r>
            <a:r>
              <a:rPr lang="en-US" altLang="en-US" sz="2600" b="1" dirty="0" smtClean="0">
                <a:solidFill>
                  <a:schemeClr val="tx2"/>
                </a:solidFill>
                <a:latin typeface="Arial" charset="0"/>
                <a:cs typeface="Times New Roman" pitchFamily="18" charset="0"/>
              </a:rPr>
              <a:t>Overview of Systems Development</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11</a:t>
            </a:fld>
            <a:endParaRPr lang="en-US"/>
          </a:p>
        </p:txBody>
      </p:sp>
    </p:spTree>
    <p:extLst>
      <p:ext uri="{BB962C8B-B14F-4D97-AF65-F5344CB8AC3E}">
        <p14:creationId xmlns:p14="http://schemas.microsoft.com/office/powerpoint/2010/main" val="8199779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Systems development: </a:t>
            </a:r>
          </a:p>
          <a:p>
            <a:pPr lvl="1"/>
            <a:r>
              <a:rPr lang="en-US" altLang="en-US" smtClean="0">
                <a:ea typeface="ＭＳ Ｐゴシック" pitchFamily="34" charset="-128"/>
              </a:rPr>
              <a:t>Activities that go into producing an information system solution to an organizational problem or opportunity</a:t>
            </a:r>
          </a:p>
          <a:p>
            <a:pPr lvl="1">
              <a:buFont typeface="Cambria" pitchFamily="18" charset="0"/>
              <a:buAutoNum type="arabicPeriod"/>
            </a:pPr>
            <a:r>
              <a:rPr lang="en-US" altLang="en-US" smtClean="0">
                <a:ea typeface="ＭＳ Ｐゴシック" pitchFamily="34" charset="-128"/>
              </a:rPr>
              <a:t>Systems analysis</a:t>
            </a:r>
          </a:p>
          <a:p>
            <a:pPr lvl="1">
              <a:buFont typeface="Cambria" pitchFamily="18" charset="0"/>
              <a:buAutoNum type="arabicPeriod"/>
            </a:pPr>
            <a:r>
              <a:rPr lang="en-US" altLang="en-US" smtClean="0">
                <a:ea typeface="ＭＳ Ｐゴシック" pitchFamily="34" charset="-128"/>
              </a:rPr>
              <a:t>Systems design</a:t>
            </a:r>
          </a:p>
          <a:p>
            <a:pPr lvl="1">
              <a:buFont typeface="Cambria" pitchFamily="18" charset="0"/>
              <a:buAutoNum type="arabicPeriod"/>
            </a:pPr>
            <a:r>
              <a:rPr lang="en-US" altLang="en-US" smtClean="0">
                <a:ea typeface="ＭＳ Ｐゴシック" pitchFamily="34" charset="-128"/>
              </a:rPr>
              <a:t>Programming</a:t>
            </a:r>
          </a:p>
          <a:p>
            <a:pPr lvl="1">
              <a:buFont typeface="Cambria" pitchFamily="18" charset="0"/>
              <a:buAutoNum type="arabicPeriod"/>
            </a:pPr>
            <a:r>
              <a:rPr lang="en-US" altLang="en-US" smtClean="0">
                <a:ea typeface="ＭＳ Ｐゴシック" pitchFamily="34" charset="-128"/>
              </a:rPr>
              <a:t>Testing</a:t>
            </a:r>
          </a:p>
          <a:p>
            <a:pPr lvl="1">
              <a:buFont typeface="Cambria" pitchFamily="18" charset="0"/>
              <a:buAutoNum type="arabicPeriod"/>
            </a:pPr>
            <a:r>
              <a:rPr lang="en-US" altLang="en-US" smtClean="0">
                <a:ea typeface="ＭＳ Ｐゴシック" pitchFamily="34" charset="-128"/>
              </a:rPr>
              <a:t>Conversion</a:t>
            </a:r>
          </a:p>
          <a:p>
            <a:pPr lvl="1">
              <a:buFont typeface="Cambria" pitchFamily="18" charset="0"/>
              <a:buAutoNum type="arabicPeriod"/>
            </a:pPr>
            <a:r>
              <a:rPr lang="en-US" altLang="en-US" smtClean="0">
                <a:ea typeface="ＭＳ Ｐゴシック" pitchFamily="34" charset="-128"/>
              </a:rPr>
              <a:t>Production and maintenance</a:t>
            </a:r>
          </a:p>
          <a:p>
            <a:endParaRPr lang="en-US" altLang="en-US" smtClean="0">
              <a:solidFill>
                <a:srgbClr val="0D0D0D"/>
              </a:solidFill>
              <a:ea typeface="ＭＳ Ｐゴシック" pitchFamily="34" charset="-128"/>
            </a:endParaRPr>
          </a:p>
        </p:txBody>
      </p:sp>
      <p:sp>
        <p:nvSpPr>
          <p:cNvPr id="19459"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946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946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DD77754-9CBB-4350-851D-367170C6D75B}" type="slidenum">
              <a:rPr lang="en-US" altLang="en-US" sz="1400">
                <a:solidFill>
                  <a:schemeClr val="bg1"/>
                </a:solidFill>
              </a:rPr>
              <a:pPr eaLnBrk="1" hangingPunct="1"/>
              <a:t>12</a:t>
            </a:fld>
            <a:endParaRPr lang="en-US" altLang="en-US" sz="1400">
              <a:solidFill>
                <a:schemeClr val="bg1"/>
              </a:solidFill>
            </a:endParaRPr>
          </a:p>
        </p:txBody>
      </p:sp>
    </p:spTree>
    <p:extLst>
      <p:ext uri="{BB962C8B-B14F-4D97-AF65-F5344CB8AC3E}">
        <p14:creationId xmlns:p14="http://schemas.microsoft.com/office/powerpoint/2010/main" val="615772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pic>
        <p:nvPicPr>
          <p:cNvPr id="11" name="Picture Placeholder 10" descr="Fig-13-04.png"/>
          <p:cNvPicPr>
            <a:picLocks noGrp="1" noChangeAspect="1"/>
          </p:cNvPicPr>
          <p:nvPr>
            <p:ph type="pic" sz="quarter" idx="15"/>
          </p:nvPr>
        </p:nvPicPr>
        <p:blipFill>
          <a:blip r:embed="rId3"/>
          <a:stretch>
            <a:fillRect/>
          </a:stretch>
        </p:blipFill>
        <p:spPr>
          <a:xfrm>
            <a:off x="3048000" y="1752600"/>
            <a:ext cx="4691063" cy="4695825"/>
          </a:xfrm>
        </p:spPr>
      </p:pic>
      <p:sp>
        <p:nvSpPr>
          <p:cNvPr id="20484" name="Text Placeholder 7"/>
          <p:cNvSpPr>
            <a:spLocks noGrp="1"/>
          </p:cNvSpPr>
          <p:nvPr>
            <p:ph type="body" sz="quarter" idx="16"/>
          </p:nvPr>
        </p:nvSpPr>
        <p:spPr>
          <a:xfrm>
            <a:off x="685800" y="1752600"/>
            <a:ext cx="2133600" cy="1143000"/>
          </a:xfrm>
        </p:spPr>
        <p:txBody>
          <a:bodyPr/>
          <a:lstStyle/>
          <a:p>
            <a:pPr>
              <a:spcBef>
                <a:spcPct val="0"/>
              </a:spcBef>
            </a:pPr>
            <a:r>
              <a:rPr lang="en-US" altLang="en-US" smtClean="0">
                <a:ea typeface="ＭＳ Ｐゴシック" pitchFamily="34" charset="-128"/>
              </a:rPr>
              <a:t>THE SYSTEMS DEVELOPMENT PROCESS</a:t>
            </a:r>
          </a:p>
        </p:txBody>
      </p:sp>
      <p:sp>
        <p:nvSpPr>
          <p:cNvPr id="20485" name="Text Placeholder 8"/>
          <p:cNvSpPr>
            <a:spLocks noGrp="1"/>
          </p:cNvSpPr>
          <p:nvPr>
            <p:ph type="body" sz="quarter" idx="17"/>
          </p:nvPr>
        </p:nvSpPr>
        <p:spPr>
          <a:xfrm>
            <a:off x="685800" y="2743200"/>
            <a:ext cx="2133600" cy="2057400"/>
          </a:xfrm>
        </p:spPr>
        <p:txBody>
          <a:bodyPr/>
          <a:lstStyle/>
          <a:p>
            <a:r>
              <a:rPr lang="en-US" altLang="en-US" smtClean="0">
                <a:ea typeface="ＭＳ Ｐゴシック" pitchFamily="34" charset="-128"/>
              </a:rPr>
              <a:t>Building a system can be broken down into six core activities.</a:t>
            </a:r>
          </a:p>
        </p:txBody>
      </p:sp>
      <p:sp>
        <p:nvSpPr>
          <p:cNvPr id="20486" name="Text Placeholder 9"/>
          <p:cNvSpPr>
            <a:spLocks noGrp="1"/>
          </p:cNvSpPr>
          <p:nvPr>
            <p:ph type="body" sz="quarter" idx="18"/>
          </p:nvPr>
        </p:nvSpPr>
        <p:spPr>
          <a:xfrm>
            <a:off x="685800" y="3505200"/>
            <a:ext cx="2133600" cy="228600"/>
          </a:xfrm>
        </p:spPr>
        <p:txBody>
          <a:bodyPr>
            <a:normAutofit fontScale="92500" lnSpcReduction="20000"/>
          </a:bodyPr>
          <a:lstStyle/>
          <a:p>
            <a:r>
              <a:rPr lang="en-US" altLang="en-US" smtClean="0">
                <a:ea typeface="ＭＳ Ｐゴシック" pitchFamily="34" charset="-128"/>
              </a:rPr>
              <a:t>FIGURE 13-4</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0488"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0489"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57BD0F-5EAC-4E45-A871-2FEC52F7ECA9}" type="slidenum">
              <a:rPr lang="en-US" altLang="en-US" sz="1400">
                <a:solidFill>
                  <a:schemeClr val="bg1"/>
                </a:solidFill>
              </a:rPr>
              <a:pPr eaLnBrk="1" hangingPunct="1"/>
              <a:t>13</a:t>
            </a:fld>
            <a:endParaRPr lang="en-US" altLang="en-US" sz="1400">
              <a:solidFill>
                <a:schemeClr val="bg1"/>
              </a:solidFill>
            </a:endParaRPr>
          </a:p>
        </p:txBody>
      </p:sp>
    </p:spTree>
    <p:extLst>
      <p:ext uri="{BB962C8B-B14F-4D97-AF65-F5344CB8AC3E}">
        <p14:creationId xmlns:p14="http://schemas.microsoft.com/office/powerpoint/2010/main" val="4139257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idx="1"/>
          </p:nvPr>
        </p:nvSpPr>
        <p:spPr/>
        <p:txBody>
          <a:bodyPr/>
          <a:lstStyle/>
          <a:p>
            <a:r>
              <a:rPr lang="en-US" altLang="en-US" smtClean="0">
                <a:solidFill>
                  <a:srgbClr val="0D0D0D"/>
                </a:solidFill>
                <a:ea typeface="ＭＳ Ｐゴシック" pitchFamily="34" charset="-128"/>
              </a:rPr>
              <a:t>Systems analysis </a:t>
            </a:r>
          </a:p>
          <a:p>
            <a:pPr lvl="1"/>
            <a:r>
              <a:rPr lang="en-US" altLang="en-US" smtClean="0">
                <a:ea typeface="ＭＳ Ｐゴシック" pitchFamily="34" charset="-128"/>
              </a:rPr>
              <a:t>Analysis of problem to be solved by new system</a:t>
            </a:r>
          </a:p>
          <a:p>
            <a:pPr lvl="2"/>
            <a:r>
              <a:rPr lang="en-US" altLang="en-US" smtClean="0">
                <a:ea typeface="ＭＳ Ｐゴシック" pitchFamily="34" charset="-128"/>
              </a:rPr>
              <a:t>Defining the problem and identifying causes</a:t>
            </a:r>
          </a:p>
          <a:p>
            <a:pPr lvl="2"/>
            <a:r>
              <a:rPr lang="en-US" altLang="en-US" smtClean="0">
                <a:ea typeface="ＭＳ Ｐゴシック" pitchFamily="34" charset="-128"/>
              </a:rPr>
              <a:t>Specifying solutions</a:t>
            </a:r>
          </a:p>
          <a:p>
            <a:pPr lvl="3"/>
            <a:r>
              <a:rPr lang="en-US" altLang="en-US" smtClean="0">
                <a:ea typeface="ＭＳ Ｐゴシック" pitchFamily="34" charset="-128"/>
              </a:rPr>
              <a:t>Systems proposal report identifies and examines alternative solutions</a:t>
            </a:r>
          </a:p>
          <a:p>
            <a:pPr lvl="2"/>
            <a:r>
              <a:rPr lang="en-US" altLang="en-US" smtClean="0">
                <a:ea typeface="ＭＳ Ｐゴシック" pitchFamily="34" charset="-128"/>
              </a:rPr>
              <a:t>Identifying information requirements</a:t>
            </a:r>
          </a:p>
          <a:p>
            <a:pPr lvl="1"/>
            <a:r>
              <a:rPr lang="en-US" altLang="en-US" smtClean="0">
                <a:ea typeface="ＭＳ Ｐゴシック" pitchFamily="34" charset="-128"/>
              </a:rPr>
              <a:t>Includes feasibility study</a:t>
            </a:r>
          </a:p>
          <a:p>
            <a:pPr lvl="2"/>
            <a:r>
              <a:rPr lang="en-US" altLang="en-US" smtClean="0">
                <a:ea typeface="ＭＳ Ｐゴシック" pitchFamily="34" charset="-128"/>
              </a:rPr>
              <a:t>Is solution feasible and good investment?</a:t>
            </a:r>
          </a:p>
          <a:p>
            <a:pPr lvl="2"/>
            <a:r>
              <a:rPr lang="en-US" altLang="en-US" smtClean="0">
                <a:ea typeface="ＭＳ Ｐゴシック" pitchFamily="34" charset="-128"/>
              </a:rPr>
              <a:t>Is required technology, skill available?</a:t>
            </a:r>
          </a:p>
          <a:p>
            <a:endParaRPr lang="en-US" altLang="en-US" smtClean="0">
              <a:solidFill>
                <a:srgbClr val="0D0D0D"/>
              </a:solidFill>
              <a:ea typeface="ＭＳ Ｐゴシック" pitchFamily="34" charset="-128"/>
            </a:endParaRPr>
          </a:p>
        </p:txBody>
      </p:sp>
      <p:sp>
        <p:nvSpPr>
          <p:cNvPr id="21507"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1509"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151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A26FEDA-936F-440F-BA05-95D197F175D2}" type="slidenum">
              <a:rPr lang="en-US" altLang="en-US" sz="1400">
                <a:solidFill>
                  <a:schemeClr val="bg1"/>
                </a:solidFill>
              </a:rPr>
              <a:pPr eaLnBrk="1" hangingPunct="1"/>
              <a:t>14</a:t>
            </a:fld>
            <a:endParaRPr lang="en-US" altLang="en-US" sz="1400">
              <a:solidFill>
                <a:schemeClr val="bg1"/>
              </a:solidFill>
            </a:endParaRPr>
          </a:p>
        </p:txBody>
      </p:sp>
    </p:spTree>
    <p:extLst>
      <p:ext uri="{BB962C8B-B14F-4D97-AF65-F5344CB8AC3E}">
        <p14:creationId xmlns:p14="http://schemas.microsoft.com/office/powerpoint/2010/main" val="299796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4"/>
          <p:cNvSpPr>
            <a:spLocks noGrp="1"/>
          </p:cNvSpPr>
          <p:nvPr>
            <p:ph idx="1"/>
          </p:nvPr>
        </p:nvSpPr>
        <p:spPr/>
        <p:txBody>
          <a:bodyPr/>
          <a:lstStyle/>
          <a:p>
            <a:r>
              <a:rPr lang="en-US" altLang="en-US" sz="3200" smtClean="0">
                <a:solidFill>
                  <a:srgbClr val="0D0D0D"/>
                </a:solidFill>
                <a:ea typeface="ＭＳ Ｐゴシック" pitchFamily="34" charset="-128"/>
              </a:rPr>
              <a:t>System analysis (cont.)</a:t>
            </a:r>
          </a:p>
          <a:p>
            <a:pPr lvl="1"/>
            <a:r>
              <a:rPr lang="en-US" altLang="en-US" sz="2800" smtClean="0">
                <a:ea typeface="ＭＳ Ｐゴシック" pitchFamily="34" charset="-128"/>
              </a:rPr>
              <a:t>Establishing information requirements</a:t>
            </a:r>
          </a:p>
          <a:p>
            <a:pPr lvl="2"/>
            <a:r>
              <a:rPr lang="en-US" altLang="en-US" sz="2800" smtClean="0">
                <a:ea typeface="ＭＳ Ｐゴシック" pitchFamily="34" charset="-128"/>
              </a:rPr>
              <a:t>Who needs what information, where, when, and how</a:t>
            </a:r>
          </a:p>
          <a:p>
            <a:pPr lvl="2"/>
            <a:r>
              <a:rPr lang="en-US" altLang="en-US" sz="2800" smtClean="0">
                <a:ea typeface="ＭＳ Ｐゴシック" pitchFamily="34" charset="-128"/>
              </a:rPr>
              <a:t>Define objectives of new/modified system</a:t>
            </a:r>
          </a:p>
          <a:p>
            <a:pPr lvl="2"/>
            <a:r>
              <a:rPr lang="en-US" altLang="en-US" sz="2800" smtClean="0">
                <a:ea typeface="ＭＳ Ｐゴシック" pitchFamily="34" charset="-128"/>
              </a:rPr>
              <a:t>Detail the functions new system must perform</a:t>
            </a:r>
          </a:p>
          <a:p>
            <a:pPr lvl="1"/>
            <a:r>
              <a:rPr lang="en-US" altLang="en-US" sz="2800" smtClean="0">
                <a:ea typeface="ＭＳ Ｐゴシック" pitchFamily="34" charset="-128"/>
              </a:rPr>
              <a:t>Faulty requirements analysis is leading cause of systems failure and high systems development cost</a:t>
            </a:r>
          </a:p>
          <a:p>
            <a:pPr lvl="2"/>
            <a:endParaRPr lang="en-US" altLang="en-US" sz="2800" smtClean="0">
              <a:ea typeface="ＭＳ Ｐゴシック" pitchFamily="34" charset="-128"/>
            </a:endParaRPr>
          </a:p>
          <a:p>
            <a:endParaRPr lang="en-US" altLang="en-US" sz="3200" smtClean="0">
              <a:solidFill>
                <a:srgbClr val="0D0D0D"/>
              </a:solidFill>
              <a:ea typeface="ＭＳ Ｐゴシック" pitchFamily="34" charset="-128"/>
            </a:endParaRPr>
          </a:p>
        </p:txBody>
      </p:sp>
      <p:sp>
        <p:nvSpPr>
          <p:cNvPr id="2253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253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253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1E481C-E46B-4EFE-AE04-39189B91B8FF}" type="slidenum">
              <a:rPr lang="en-US" altLang="en-US" sz="1400">
                <a:solidFill>
                  <a:schemeClr val="bg1"/>
                </a:solidFill>
              </a:rPr>
              <a:pPr eaLnBrk="1" hangingPunct="1"/>
              <a:t>15</a:t>
            </a:fld>
            <a:endParaRPr lang="en-US" altLang="en-US" sz="1400">
              <a:solidFill>
                <a:schemeClr val="bg1"/>
              </a:solidFill>
            </a:endParaRPr>
          </a:p>
        </p:txBody>
      </p:sp>
    </p:spTree>
    <p:extLst>
      <p:ext uri="{BB962C8B-B14F-4D97-AF65-F5344CB8AC3E}">
        <p14:creationId xmlns:p14="http://schemas.microsoft.com/office/powerpoint/2010/main" val="3137585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p:cNvSpPr>
            <a:spLocks noGrp="1"/>
          </p:cNvSpPr>
          <p:nvPr>
            <p:ph idx="1"/>
          </p:nvPr>
        </p:nvSpPr>
        <p:spPr>
          <a:xfrm>
            <a:off x="457200" y="1752600"/>
            <a:ext cx="8229600" cy="4495800"/>
          </a:xfrm>
        </p:spPr>
        <p:txBody>
          <a:bodyPr>
            <a:normAutofit lnSpcReduction="10000"/>
          </a:bodyPr>
          <a:lstStyle/>
          <a:p>
            <a:r>
              <a:rPr lang="en-US" altLang="en-US" smtClean="0">
                <a:solidFill>
                  <a:srgbClr val="0D0D0D"/>
                </a:solidFill>
                <a:ea typeface="ＭＳ Ｐゴシック" pitchFamily="34" charset="-128"/>
              </a:rPr>
              <a:t>Systems design</a:t>
            </a:r>
          </a:p>
          <a:p>
            <a:pPr lvl="1"/>
            <a:r>
              <a:rPr lang="en-US" altLang="en-US" smtClean="0">
                <a:ea typeface="ＭＳ Ｐゴシック" pitchFamily="34" charset="-128"/>
              </a:rPr>
              <a:t>Describes system specifications that will deliver functions identified during systems analysis</a:t>
            </a:r>
          </a:p>
          <a:p>
            <a:pPr lvl="1"/>
            <a:r>
              <a:rPr lang="en-US" altLang="en-US" smtClean="0">
                <a:ea typeface="ＭＳ Ｐゴシック" pitchFamily="34" charset="-128"/>
              </a:rPr>
              <a:t>Should address all managerial, organizational, and technological components of system solution</a:t>
            </a:r>
          </a:p>
          <a:p>
            <a:pPr lvl="1"/>
            <a:r>
              <a:rPr lang="en-US" altLang="en-US" smtClean="0">
                <a:ea typeface="ＭＳ Ｐゴシック" pitchFamily="34" charset="-128"/>
              </a:rPr>
              <a:t>Role of end users</a:t>
            </a:r>
          </a:p>
          <a:p>
            <a:pPr lvl="2"/>
            <a:r>
              <a:rPr lang="en-US" altLang="en-US" sz="2200" smtClean="0">
                <a:ea typeface="ＭＳ Ｐゴシック" pitchFamily="34" charset="-128"/>
              </a:rPr>
              <a:t>User information requirements drive system building</a:t>
            </a:r>
          </a:p>
          <a:p>
            <a:pPr lvl="2"/>
            <a:r>
              <a:rPr lang="en-US" altLang="en-US" sz="2200" smtClean="0">
                <a:ea typeface="ＭＳ Ｐゴシック" pitchFamily="34" charset="-128"/>
              </a:rPr>
              <a:t>Users must have sufficient control over design process to ensure system reflects their business priorities and information needs</a:t>
            </a:r>
          </a:p>
          <a:p>
            <a:pPr lvl="2"/>
            <a:r>
              <a:rPr lang="en-US" altLang="en-US" sz="2200" smtClean="0">
                <a:ea typeface="ＭＳ Ｐゴシック" pitchFamily="34" charset="-128"/>
              </a:rPr>
              <a:t>Insufficient user involvement in design effort is major cause of system failure</a:t>
            </a:r>
          </a:p>
          <a:p>
            <a:endParaRPr lang="en-US" altLang="en-US" smtClean="0">
              <a:solidFill>
                <a:srgbClr val="0D0D0D"/>
              </a:solidFill>
              <a:ea typeface="ＭＳ Ｐゴシック" pitchFamily="34" charset="-128"/>
            </a:endParaRPr>
          </a:p>
        </p:txBody>
      </p:sp>
      <p:sp>
        <p:nvSpPr>
          <p:cNvPr id="23555"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3557"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355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3A85ABE-3AFD-49BF-9245-F98302E0278E}" type="slidenum">
              <a:rPr lang="en-US" altLang="en-US" sz="1400">
                <a:solidFill>
                  <a:schemeClr val="bg1"/>
                </a:solidFill>
              </a:rPr>
              <a:pPr eaLnBrk="1" hangingPunct="1"/>
              <a:t>16</a:t>
            </a:fld>
            <a:endParaRPr lang="en-US" altLang="en-US" sz="1400">
              <a:solidFill>
                <a:schemeClr val="bg1"/>
              </a:solidFill>
            </a:endParaRPr>
          </a:p>
        </p:txBody>
      </p:sp>
    </p:spTree>
    <p:extLst>
      <p:ext uri="{BB962C8B-B14F-4D97-AF65-F5344CB8AC3E}">
        <p14:creationId xmlns:p14="http://schemas.microsoft.com/office/powerpoint/2010/main" val="1158519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4580"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458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F97BBD-7103-45D2-9B57-8132CA9439FE}" type="slidenum">
              <a:rPr lang="en-US" altLang="en-US" sz="1400">
                <a:solidFill>
                  <a:schemeClr val="bg1"/>
                </a:solidFill>
              </a:rPr>
              <a:pPr eaLnBrk="1" hangingPunct="1"/>
              <a:t>17</a:t>
            </a:fld>
            <a:endParaRPr lang="en-US" altLang="en-US" sz="1400">
              <a:solidFill>
                <a:schemeClr val="bg1"/>
              </a:solidFill>
            </a:endParaRPr>
          </a:p>
        </p:txBody>
      </p:sp>
      <p:graphicFrame>
        <p:nvGraphicFramePr>
          <p:cNvPr id="7" name="Group 87"/>
          <p:cNvGraphicFramePr>
            <a:graphicFrameLocks noGrp="1"/>
          </p:cNvGraphicFramePr>
          <p:nvPr/>
        </p:nvGraphicFramePr>
        <p:xfrm>
          <a:off x="381000" y="1981200"/>
          <a:ext cx="8305800" cy="4203700"/>
        </p:xfrm>
        <a:graphic>
          <a:graphicData uri="http://schemas.openxmlformats.org/drawingml/2006/table">
            <a:tbl>
              <a:tblPr/>
              <a:tblGrid>
                <a:gridCol w="2057400"/>
                <a:gridCol w="3698875"/>
                <a:gridCol w="2549525"/>
              </a:tblGrid>
              <a:tr h="406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OUTPUT</a:t>
                      </a:r>
                      <a:br>
                        <a:rPr kumimoji="0" lang="en-US" sz="1200" b="1" i="0" u="none" strike="noStrike" cap="none" normalizeH="0" baseline="0" dirty="0" smtClean="0">
                          <a:ln>
                            <a:noFill/>
                          </a:ln>
                          <a:solidFill>
                            <a:schemeClr val="accent2"/>
                          </a:solidFill>
                          <a:effectLst/>
                          <a:latin typeface="Arial" charset="0"/>
                          <a:ea typeface="ＭＳ Ｐゴシック" pitchFamily="-111" charset="-128"/>
                        </a:rPr>
                      </a:br>
                      <a:r>
                        <a:rPr kumimoji="0" lang="en-US" sz="1200" b="0" i="0" u="none" strike="noStrike" cap="none" normalizeH="0" baseline="0" dirty="0" smtClean="0">
                          <a:ln>
                            <a:noFill/>
                          </a:ln>
                          <a:solidFill>
                            <a:schemeClr val="tx1"/>
                          </a:solidFill>
                          <a:effectLst/>
                          <a:latin typeface="Arial" charset="0"/>
                          <a:ea typeface="ＭＳ Ｐゴシック" pitchFamily="-111" charset="-128"/>
                        </a:rPr>
                        <a:t>Medium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Content</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Timing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INPUT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Origins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Flow</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Data entry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USER INTERFACE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Simplicity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Efficiency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Logic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Feedback</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Errors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DATABASE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Logical data model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Volume and speed requirements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File organization and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Record specifications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PROCESSING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Computations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Program modules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Required reports</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Timing of outputs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MANUAL PROCEDURES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What activities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Who performs them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When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How</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Where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CONTROLS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Input controls (characters, limit, reasonableness)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Processing controls (consistency, record counts)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Output controls (totals, samples of output)</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Procedural controls (passwords, special forms)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SECURITY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Access controls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Catastrophe plans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ＭＳ Ｐゴシック" pitchFamily="-111" charset="-128"/>
                        </a:rPr>
                        <a:t>Audit trails</a:t>
                      </a:r>
                    </a:p>
                  </a:txBody>
                  <a:tcPr marL="90488" marR="90488" marT="44450" marB="444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DOCUMENTATION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Operations documentation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Systems documents</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User documentation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CONVERSION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Transfer files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Initiate new procedures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Select testing method</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Cut over to new system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TRAINING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Select training techniques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Develop training modules</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Identify training facilities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accent2"/>
                          </a:solidFill>
                          <a:effectLst/>
                          <a:latin typeface="Arial" charset="0"/>
                          <a:ea typeface="ＭＳ Ｐゴシック" pitchFamily="-111" charset="-128"/>
                        </a:rPr>
                        <a:t>ORGANIZATIONAL CHANGES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Task redesign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Job redesign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Process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Organization structure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11" charset="-128"/>
                        </a:rPr>
                        <a:t>Reporting relationships</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4211310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p:txBody>
          <a:bodyPr>
            <a:normAutofit lnSpcReduction="10000"/>
          </a:bodyPr>
          <a:lstStyle/>
          <a:p>
            <a:pPr>
              <a:spcAft>
                <a:spcPct val="0"/>
              </a:spcAft>
            </a:pPr>
            <a:r>
              <a:rPr lang="en-US" altLang="en-US" smtClean="0">
                <a:solidFill>
                  <a:srgbClr val="0D0D0D"/>
                </a:solidFill>
                <a:ea typeface="ＭＳ Ｐゴシック" pitchFamily="34" charset="-128"/>
              </a:rPr>
              <a:t>Programming: </a:t>
            </a:r>
          </a:p>
          <a:p>
            <a:pPr lvl="1"/>
            <a:r>
              <a:rPr lang="en-US" altLang="en-US" smtClean="0">
                <a:ea typeface="ＭＳ Ｐゴシック" pitchFamily="34" charset="-128"/>
              </a:rPr>
              <a:t>System specifications from design stage are translated into software program code</a:t>
            </a:r>
          </a:p>
          <a:p>
            <a:pPr>
              <a:spcAft>
                <a:spcPct val="0"/>
              </a:spcAft>
            </a:pPr>
            <a:r>
              <a:rPr lang="en-US" altLang="en-US" smtClean="0">
                <a:solidFill>
                  <a:srgbClr val="0D0D0D"/>
                </a:solidFill>
                <a:ea typeface="ＭＳ Ｐゴシック" pitchFamily="34" charset="-128"/>
              </a:rPr>
              <a:t>Testing </a:t>
            </a:r>
          </a:p>
          <a:p>
            <a:pPr lvl="1"/>
            <a:r>
              <a:rPr lang="en-US" altLang="en-US" smtClean="0">
                <a:ea typeface="ＭＳ Ｐゴシック" pitchFamily="34" charset="-128"/>
              </a:rPr>
              <a:t>Ensures system produces right results</a:t>
            </a:r>
          </a:p>
          <a:p>
            <a:pPr lvl="1"/>
            <a:r>
              <a:rPr lang="en-US" altLang="en-US" smtClean="0">
                <a:ea typeface="ＭＳ Ｐゴシック" pitchFamily="34" charset="-128"/>
              </a:rPr>
              <a:t>Unit testing: Tests each program in system separately</a:t>
            </a:r>
          </a:p>
          <a:p>
            <a:pPr lvl="1"/>
            <a:r>
              <a:rPr lang="en-US" altLang="en-US" smtClean="0">
                <a:ea typeface="ＭＳ Ｐゴシック" pitchFamily="34" charset="-128"/>
              </a:rPr>
              <a:t>System testing: Test functioning of system as a whole </a:t>
            </a:r>
          </a:p>
          <a:p>
            <a:pPr lvl="1"/>
            <a:r>
              <a:rPr lang="en-US" altLang="en-US" smtClean="0">
                <a:ea typeface="ＭＳ Ｐゴシック" pitchFamily="34" charset="-128"/>
              </a:rPr>
              <a:t>Acceptance testing: Makes sure system is ready to be used in production setting</a:t>
            </a:r>
          </a:p>
          <a:p>
            <a:pPr lvl="1"/>
            <a:r>
              <a:rPr lang="en-US" altLang="en-US" smtClean="0">
                <a:ea typeface="ＭＳ Ｐゴシック" pitchFamily="34" charset="-128"/>
              </a:rPr>
              <a:t>Test plan: All preparations for series of tests</a:t>
            </a:r>
          </a:p>
          <a:p>
            <a:pPr lvl="1"/>
            <a:endParaRPr lang="en-US" altLang="en-US" smtClean="0">
              <a:ea typeface="ＭＳ Ｐゴシック" pitchFamily="34" charset="-128"/>
            </a:endParaRPr>
          </a:p>
          <a:p>
            <a:endParaRPr lang="en-US" altLang="en-US" smtClean="0">
              <a:solidFill>
                <a:srgbClr val="0D0D0D"/>
              </a:solidFill>
              <a:ea typeface="ＭＳ Ｐゴシック" pitchFamily="34" charset="-128"/>
            </a:endParaRPr>
          </a:p>
          <a:p>
            <a:endParaRPr lang="en-US" altLang="en-US" smtClean="0">
              <a:solidFill>
                <a:srgbClr val="0D0D0D"/>
              </a:solidFill>
              <a:ea typeface="ＭＳ Ｐゴシック" pitchFamily="34" charset="-128"/>
            </a:endParaRPr>
          </a:p>
        </p:txBody>
      </p:sp>
      <p:sp>
        <p:nvSpPr>
          <p:cNvPr id="25603"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5605"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560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20B42D-D02A-4BF6-A097-4A9650F5FB9C}" type="slidenum">
              <a:rPr lang="en-US" altLang="en-US" sz="1400">
                <a:solidFill>
                  <a:schemeClr val="bg1"/>
                </a:solidFill>
              </a:rPr>
              <a:pPr eaLnBrk="1" hangingPunct="1"/>
              <a:t>18</a:t>
            </a:fld>
            <a:endParaRPr lang="en-US" altLang="en-US" sz="1400">
              <a:solidFill>
                <a:schemeClr val="bg1"/>
              </a:solidFill>
            </a:endParaRPr>
          </a:p>
        </p:txBody>
      </p:sp>
    </p:spTree>
    <p:extLst>
      <p:ext uri="{BB962C8B-B14F-4D97-AF65-F5344CB8AC3E}">
        <p14:creationId xmlns:p14="http://schemas.microsoft.com/office/powerpoint/2010/main" val="3014969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pic>
        <p:nvPicPr>
          <p:cNvPr id="11" name="Picture Placeholder 10" descr="Fig-13-05.png"/>
          <p:cNvPicPr>
            <a:picLocks noGrp="1" noChangeAspect="1"/>
          </p:cNvPicPr>
          <p:nvPr>
            <p:ph type="pic" sz="quarter" idx="15"/>
          </p:nvPr>
        </p:nvPicPr>
        <p:blipFill>
          <a:blip r:embed="rId3"/>
          <a:stretch>
            <a:fillRect/>
          </a:stretch>
        </p:blipFill>
        <p:spPr>
          <a:xfrm>
            <a:off x="1219200" y="2057400"/>
            <a:ext cx="6705600" cy="3687763"/>
          </a:xfrm>
        </p:spPr>
      </p:pic>
      <p:sp>
        <p:nvSpPr>
          <p:cNvPr id="26628" name="Text Placeholder 11"/>
          <p:cNvSpPr>
            <a:spLocks noGrp="1"/>
          </p:cNvSpPr>
          <p:nvPr>
            <p:ph type="body" sz="quarter" idx="16"/>
          </p:nvPr>
        </p:nvSpPr>
        <p:spPr/>
        <p:txBody>
          <a:bodyPr/>
          <a:lstStyle/>
          <a:p>
            <a:pPr>
              <a:spcBef>
                <a:spcPct val="0"/>
              </a:spcBef>
            </a:pPr>
            <a:r>
              <a:rPr lang="en-US" altLang="en-US" smtClean="0">
                <a:ea typeface="ＭＳ Ｐゴシック" pitchFamily="34" charset="-128"/>
              </a:rPr>
              <a:t>A SAMPLE TEST PLAN TO TEST A RECORD CHANGE</a:t>
            </a:r>
          </a:p>
        </p:txBody>
      </p:sp>
      <p:sp>
        <p:nvSpPr>
          <p:cNvPr id="26629" name="Text Placeholder 12"/>
          <p:cNvSpPr>
            <a:spLocks noGrp="1"/>
          </p:cNvSpPr>
          <p:nvPr>
            <p:ph type="body" sz="quarter" idx="17"/>
          </p:nvPr>
        </p:nvSpPr>
        <p:spPr>
          <a:xfrm>
            <a:off x="1828800" y="5943600"/>
            <a:ext cx="6858000" cy="457200"/>
          </a:xfrm>
        </p:spPr>
        <p:txBody>
          <a:bodyPr>
            <a:normAutofit fontScale="85000" lnSpcReduction="10000"/>
          </a:bodyPr>
          <a:lstStyle/>
          <a:p>
            <a:r>
              <a:rPr lang="en-US" altLang="en-US" smtClean="0">
                <a:ea typeface="ＭＳ Ｐゴシック" pitchFamily="34" charset="-128"/>
              </a:rPr>
              <a:t>When developing a test plan, it is imperative to include the various conditions to be tested, the requirements for each condition tested, and the expected results. Test plans require input from both end users and information systems specialists.</a:t>
            </a:r>
          </a:p>
        </p:txBody>
      </p:sp>
      <p:sp>
        <p:nvSpPr>
          <p:cNvPr id="26630" name="Text Placeholder 13"/>
          <p:cNvSpPr>
            <a:spLocks noGrp="1"/>
          </p:cNvSpPr>
          <p:nvPr>
            <p:ph type="body" sz="quarter" idx="18"/>
          </p:nvPr>
        </p:nvSpPr>
        <p:spPr>
          <a:xfrm>
            <a:off x="533400" y="5943600"/>
            <a:ext cx="1295400" cy="228600"/>
          </a:xfrm>
        </p:spPr>
        <p:txBody>
          <a:bodyPr>
            <a:normAutofit fontScale="92500" lnSpcReduction="20000"/>
          </a:bodyPr>
          <a:lstStyle/>
          <a:p>
            <a:r>
              <a:rPr lang="en-US" altLang="en-US" smtClean="0">
                <a:ea typeface="ＭＳ Ｐゴシック" pitchFamily="34" charset="-128"/>
              </a:rPr>
              <a:t>FIGURE 13-5</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6632"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6633"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06E837-475A-429E-AD88-9F46C6787446}" type="slidenum">
              <a:rPr lang="en-US" altLang="en-US" sz="1400">
                <a:solidFill>
                  <a:schemeClr val="bg1"/>
                </a:solidFill>
              </a:rPr>
              <a:pPr eaLnBrk="1" hangingPunct="1"/>
              <a:t>19</a:t>
            </a:fld>
            <a:endParaRPr lang="en-US" altLang="en-US" sz="1400">
              <a:solidFill>
                <a:schemeClr val="bg1"/>
              </a:solidFill>
            </a:endParaRPr>
          </a:p>
        </p:txBody>
      </p:sp>
    </p:spTree>
    <p:extLst>
      <p:ext uri="{BB962C8B-B14F-4D97-AF65-F5344CB8AC3E}">
        <p14:creationId xmlns:p14="http://schemas.microsoft.com/office/powerpoint/2010/main" val="240682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13.1</a:t>
            </a:r>
            <a:r>
              <a:rPr lang="en-US" altLang="en-US" sz="2600" b="1" dirty="0" smtClean="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Systems as Planned Organizational Change</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4"/>
          <p:cNvSpPr>
            <a:spLocks noGrp="1"/>
          </p:cNvSpPr>
          <p:nvPr>
            <p:ph idx="1"/>
          </p:nvPr>
        </p:nvSpPr>
        <p:spPr/>
        <p:txBody>
          <a:bodyPr/>
          <a:lstStyle/>
          <a:p>
            <a:r>
              <a:rPr lang="en-US" altLang="en-US" smtClean="0">
                <a:solidFill>
                  <a:srgbClr val="0D0D0D"/>
                </a:solidFill>
                <a:ea typeface="ＭＳ Ｐゴシック" pitchFamily="34" charset="-128"/>
              </a:rPr>
              <a:t>Conversion </a:t>
            </a:r>
          </a:p>
          <a:p>
            <a:pPr lvl="1"/>
            <a:r>
              <a:rPr lang="en-US" altLang="en-US" smtClean="0">
                <a:ea typeface="ＭＳ Ｐゴシック" pitchFamily="34" charset="-128"/>
              </a:rPr>
              <a:t>Process of changing from old system to new system</a:t>
            </a:r>
          </a:p>
          <a:p>
            <a:pPr lvl="1">
              <a:spcBef>
                <a:spcPct val="0"/>
              </a:spcBef>
              <a:spcAft>
                <a:spcPct val="0"/>
              </a:spcAft>
            </a:pPr>
            <a:r>
              <a:rPr lang="en-US" altLang="en-US" smtClean="0">
                <a:ea typeface="ＭＳ Ｐゴシック" pitchFamily="34" charset="-128"/>
              </a:rPr>
              <a:t>Four main strategies</a:t>
            </a:r>
          </a:p>
          <a:p>
            <a:pPr marL="1371600" lvl="2" indent="-457200">
              <a:spcBef>
                <a:spcPct val="0"/>
              </a:spcBef>
              <a:spcAft>
                <a:spcPct val="0"/>
              </a:spcAft>
              <a:buFont typeface="Cambria" pitchFamily="18" charset="0"/>
              <a:buAutoNum type="arabicPeriod"/>
            </a:pPr>
            <a:r>
              <a:rPr lang="en-US" altLang="en-US" smtClean="0">
                <a:ea typeface="ＭＳ Ｐゴシック" pitchFamily="34" charset="-128"/>
              </a:rPr>
              <a:t>Parallel strategy</a:t>
            </a:r>
          </a:p>
          <a:p>
            <a:pPr marL="1371600" lvl="2" indent="-457200">
              <a:spcBef>
                <a:spcPct val="0"/>
              </a:spcBef>
              <a:spcAft>
                <a:spcPct val="0"/>
              </a:spcAft>
              <a:buFont typeface="Cambria" pitchFamily="18" charset="0"/>
              <a:buAutoNum type="arabicPeriod"/>
            </a:pPr>
            <a:r>
              <a:rPr lang="en-US" altLang="en-US" smtClean="0">
                <a:ea typeface="ＭＳ Ｐゴシック" pitchFamily="34" charset="-128"/>
              </a:rPr>
              <a:t>Direct cutover</a:t>
            </a:r>
          </a:p>
          <a:p>
            <a:pPr marL="1371600" lvl="2" indent="-457200">
              <a:spcBef>
                <a:spcPct val="0"/>
              </a:spcBef>
              <a:spcAft>
                <a:spcPct val="0"/>
              </a:spcAft>
              <a:buFont typeface="Cambria" pitchFamily="18" charset="0"/>
              <a:buAutoNum type="arabicPeriod"/>
            </a:pPr>
            <a:r>
              <a:rPr lang="en-US" altLang="en-US" smtClean="0">
                <a:ea typeface="ＭＳ Ｐゴシック" pitchFamily="34" charset="-128"/>
              </a:rPr>
              <a:t>Pilot study</a:t>
            </a:r>
          </a:p>
          <a:p>
            <a:pPr marL="1371600" lvl="2" indent="-457200">
              <a:buFont typeface="Cambria" pitchFamily="18" charset="0"/>
              <a:buAutoNum type="arabicPeriod"/>
            </a:pPr>
            <a:r>
              <a:rPr lang="en-US" altLang="en-US" smtClean="0">
                <a:ea typeface="ＭＳ Ｐゴシック" pitchFamily="34" charset="-128"/>
              </a:rPr>
              <a:t>Phased approach</a:t>
            </a:r>
          </a:p>
          <a:p>
            <a:pPr lvl="1"/>
            <a:r>
              <a:rPr lang="en-US" altLang="en-US" smtClean="0">
                <a:ea typeface="ＭＳ Ｐゴシック" pitchFamily="34" charset="-128"/>
              </a:rPr>
              <a:t>Requires end-user training</a:t>
            </a:r>
          </a:p>
          <a:p>
            <a:pPr lvl="1"/>
            <a:r>
              <a:rPr lang="en-US" altLang="en-US" smtClean="0">
                <a:ea typeface="ＭＳ Ｐゴシック" pitchFamily="34" charset="-128"/>
              </a:rPr>
              <a:t>Finalization of detailed documentation showing how system works from technical and end-user standpoint </a:t>
            </a:r>
          </a:p>
          <a:p>
            <a:endParaRPr lang="en-US" altLang="en-US" smtClean="0">
              <a:solidFill>
                <a:srgbClr val="0D0D0D"/>
              </a:solidFill>
              <a:ea typeface="ＭＳ Ｐゴシック" pitchFamily="34" charset="-128"/>
            </a:endParaRPr>
          </a:p>
        </p:txBody>
      </p:sp>
      <p:sp>
        <p:nvSpPr>
          <p:cNvPr id="2765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765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765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0445E9-1070-4E1B-893E-CEECF4AC6CFB}" type="slidenum">
              <a:rPr lang="en-US" altLang="en-US" sz="1400">
                <a:solidFill>
                  <a:schemeClr val="bg1"/>
                </a:solidFill>
              </a:rPr>
              <a:pPr eaLnBrk="1" hangingPunct="1"/>
              <a:t>20</a:t>
            </a:fld>
            <a:endParaRPr lang="en-US" altLang="en-US" sz="1400">
              <a:solidFill>
                <a:schemeClr val="bg1"/>
              </a:solidFill>
            </a:endParaRPr>
          </a:p>
        </p:txBody>
      </p:sp>
    </p:spTree>
    <p:extLst>
      <p:ext uri="{BB962C8B-B14F-4D97-AF65-F5344CB8AC3E}">
        <p14:creationId xmlns:p14="http://schemas.microsoft.com/office/powerpoint/2010/main" val="182769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Production and maintenance</a:t>
            </a:r>
          </a:p>
          <a:p>
            <a:pPr lvl="1"/>
            <a:r>
              <a:rPr lang="en-US" altLang="en-US" smtClean="0">
                <a:ea typeface="ＭＳ Ｐゴシック" pitchFamily="34" charset="-128"/>
              </a:rPr>
              <a:t>System reviewed to determine if revisions needed</a:t>
            </a:r>
          </a:p>
          <a:p>
            <a:pPr lvl="1"/>
            <a:r>
              <a:rPr lang="en-US" altLang="en-US" smtClean="0">
                <a:ea typeface="ＭＳ Ｐゴシック" pitchFamily="34" charset="-128"/>
              </a:rPr>
              <a:t>May include post-implementation audit document</a:t>
            </a:r>
          </a:p>
          <a:p>
            <a:pPr lvl="1">
              <a:spcAft>
                <a:spcPct val="0"/>
              </a:spcAft>
            </a:pPr>
            <a:r>
              <a:rPr lang="en-US" altLang="en-US" smtClean="0">
                <a:ea typeface="ＭＳ Ｐゴシック" pitchFamily="34" charset="-128"/>
              </a:rPr>
              <a:t>Maintenance</a:t>
            </a:r>
          </a:p>
          <a:p>
            <a:pPr lvl="2">
              <a:spcAft>
                <a:spcPct val="0"/>
              </a:spcAft>
            </a:pPr>
            <a:r>
              <a:rPr lang="en-US" altLang="en-US" smtClean="0">
                <a:ea typeface="ＭＳ Ｐゴシック" pitchFamily="34" charset="-128"/>
              </a:rPr>
              <a:t>Changes in hardware, software, documentation, or procedures to a production system to correct errors, meet new requirements, or improve processing efficiency</a:t>
            </a:r>
          </a:p>
          <a:p>
            <a:pPr lvl="3">
              <a:spcAft>
                <a:spcPct val="0"/>
              </a:spcAft>
            </a:pPr>
            <a:r>
              <a:rPr lang="en-US" altLang="en-US" smtClean="0">
                <a:ea typeface="ＭＳ Ｐゴシック" pitchFamily="34" charset="-128"/>
              </a:rPr>
              <a:t>20% debugging, emergency work</a:t>
            </a:r>
          </a:p>
          <a:p>
            <a:pPr lvl="3">
              <a:spcAft>
                <a:spcPct val="0"/>
              </a:spcAft>
            </a:pPr>
            <a:r>
              <a:rPr lang="en-US" altLang="en-US" smtClean="0">
                <a:ea typeface="ＭＳ Ｐゴシック" pitchFamily="34" charset="-128"/>
              </a:rPr>
              <a:t>20% changes to hardware, software, data, reporting</a:t>
            </a:r>
          </a:p>
          <a:p>
            <a:pPr lvl="3">
              <a:spcAft>
                <a:spcPct val="0"/>
              </a:spcAft>
            </a:pPr>
            <a:r>
              <a:rPr lang="en-US" altLang="en-US" smtClean="0">
                <a:ea typeface="ＭＳ Ｐゴシック" pitchFamily="34" charset="-128"/>
              </a:rPr>
              <a:t>60% of work: User enhancements, improving documentation, recoding for greater processing efficiency</a:t>
            </a:r>
          </a:p>
          <a:p>
            <a:endParaRPr lang="en-US" altLang="en-US" smtClean="0">
              <a:solidFill>
                <a:srgbClr val="0D0D0D"/>
              </a:solidFill>
              <a:ea typeface="ＭＳ Ｐゴシック" pitchFamily="34" charset="-128"/>
            </a:endParaRPr>
          </a:p>
        </p:txBody>
      </p:sp>
      <p:sp>
        <p:nvSpPr>
          <p:cNvPr id="28675"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8677"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867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33BACA6-263B-4269-9A76-F52FA2A5A67E}" type="slidenum">
              <a:rPr lang="en-US" altLang="en-US" sz="1400">
                <a:solidFill>
                  <a:schemeClr val="bg1"/>
                </a:solidFill>
              </a:rPr>
              <a:pPr eaLnBrk="1" hangingPunct="1"/>
              <a:t>21</a:t>
            </a:fld>
            <a:endParaRPr lang="en-US" altLang="en-US" sz="1400">
              <a:solidFill>
                <a:schemeClr val="bg1"/>
              </a:solidFill>
            </a:endParaRPr>
          </a:p>
        </p:txBody>
      </p:sp>
    </p:spTree>
    <p:extLst>
      <p:ext uri="{BB962C8B-B14F-4D97-AF65-F5344CB8AC3E}">
        <p14:creationId xmlns:p14="http://schemas.microsoft.com/office/powerpoint/2010/main" val="1655898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29700"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29701"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1009E8-56B9-41B0-AD48-BF73EF1DA0C8}" type="slidenum">
              <a:rPr lang="en-US" altLang="en-US" sz="1400">
                <a:solidFill>
                  <a:schemeClr val="bg1"/>
                </a:solidFill>
              </a:rPr>
              <a:pPr eaLnBrk="1" hangingPunct="1"/>
              <a:t>22</a:t>
            </a:fld>
            <a:endParaRPr lang="en-US" altLang="en-US" sz="1400">
              <a:solidFill>
                <a:schemeClr val="bg1"/>
              </a:solidFill>
            </a:endParaRPr>
          </a:p>
        </p:txBody>
      </p:sp>
      <p:graphicFrame>
        <p:nvGraphicFramePr>
          <p:cNvPr id="7" name="Group 61"/>
          <p:cNvGraphicFramePr>
            <a:graphicFrameLocks noGrp="1"/>
          </p:cNvGraphicFramePr>
          <p:nvPr/>
        </p:nvGraphicFramePr>
        <p:xfrm>
          <a:off x="2057400" y="1676400"/>
          <a:ext cx="4953000" cy="4437066"/>
        </p:xfrm>
        <a:graphic>
          <a:graphicData uri="http://schemas.openxmlformats.org/drawingml/2006/table">
            <a:tbl>
              <a:tblPr/>
              <a:tblGrid>
                <a:gridCol w="1905000"/>
                <a:gridCol w="3048000"/>
              </a:tblGrid>
              <a:tr h="3222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pitchFamily="-111" charset="-128"/>
                        </a:rPr>
                        <a:t>SUMMARY OF SYSTEMS DEVELOPMENT ACTIVITIES</a:t>
                      </a:r>
                    </a:p>
                  </a:txBody>
                  <a:tcPr marL="90488" marR="90488" marT="44450" marB="444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0F10"/>
                    </a:solidFill>
                  </a:tcPr>
                </a:tc>
                <a:tc hMerge="1">
                  <a:txBody>
                    <a:bodyPr/>
                    <a:lstStyle/>
                    <a:p>
                      <a:endParaRPr lang="en-US"/>
                    </a:p>
                  </a:txBody>
                  <a:tcPr/>
                </a:tc>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pitchFamily="-111" charset="-128"/>
                        </a:rPr>
                        <a:t>CORE ACTIVITY</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715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ＭＳ Ｐゴシック" pitchFamily="-111" charset="-128"/>
                        </a:rPr>
                        <a:t>DESCRIPTION</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C7154"/>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Systems analysis</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Identify problem(s)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Specify solutions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Establish information requirements</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Systems design</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Create design specifications</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Programming</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Translate design specifications into code</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Testing</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Unit test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Systems test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Acceptance test</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Conversion</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Plan conversion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Prepare documentation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Train users and technical staff</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1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accent2"/>
                          </a:solidFill>
                          <a:effectLst/>
                          <a:latin typeface="Arial" charset="0"/>
                          <a:ea typeface="ＭＳ Ｐゴシック" pitchFamily="-111" charset="-128"/>
                        </a:rPr>
                        <a:t>Production and maintenance</a:t>
                      </a:r>
                    </a:p>
                  </a:txBody>
                  <a:tcPr marL="90488" marR="90488" marT="44450" marB="444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Operate the system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Evaluate the system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ＭＳ Ｐゴシック" pitchFamily="-111" charset="-128"/>
                        </a:rPr>
                        <a:t>Modify the system</a:t>
                      </a:r>
                    </a:p>
                  </a:txBody>
                  <a:tcPr marL="90488" marR="90488" marT="44450" marB="444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336802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4"/>
          <p:cNvSpPr>
            <a:spLocks noGrp="1"/>
          </p:cNvSpPr>
          <p:nvPr>
            <p:ph idx="1"/>
          </p:nvPr>
        </p:nvSpPr>
        <p:spPr/>
        <p:txBody>
          <a:bodyPr/>
          <a:lstStyle/>
          <a:p>
            <a:r>
              <a:rPr lang="en-US" altLang="en-US" smtClean="0">
                <a:solidFill>
                  <a:srgbClr val="0D0D0D"/>
                </a:solidFill>
                <a:ea typeface="ＭＳ Ｐゴシック" pitchFamily="34" charset="-128"/>
              </a:rPr>
              <a:t>Most prominent methodologies for modeling and designing systems:</a:t>
            </a:r>
          </a:p>
          <a:p>
            <a:pPr marL="971550" lvl="1" indent="-514350">
              <a:buFont typeface="Cambria" pitchFamily="18" charset="0"/>
              <a:buAutoNum type="arabicPeriod"/>
            </a:pPr>
            <a:r>
              <a:rPr lang="en-US" altLang="en-US" smtClean="0">
                <a:ea typeface="ＭＳ Ｐゴシック" pitchFamily="34" charset="-128"/>
              </a:rPr>
              <a:t>Structured methodologies</a:t>
            </a:r>
          </a:p>
          <a:p>
            <a:pPr marL="971550" lvl="1" indent="-514350">
              <a:buFont typeface="Cambria" pitchFamily="18" charset="0"/>
              <a:buAutoNum type="arabicPeriod"/>
            </a:pPr>
            <a:r>
              <a:rPr lang="en-US" altLang="en-US" smtClean="0">
                <a:ea typeface="ＭＳ Ｐゴシック" pitchFamily="34" charset="-128"/>
              </a:rPr>
              <a:t>Object-oriented development</a:t>
            </a:r>
          </a:p>
          <a:p>
            <a:r>
              <a:rPr lang="en-US" altLang="en-US" smtClean="0">
                <a:solidFill>
                  <a:srgbClr val="0D0D0D"/>
                </a:solidFill>
                <a:ea typeface="ＭＳ Ｐゴシック" pitchFamily="34" charset="-128"/>
              </a:rPr>
              <a:t>Structured methodologies</a:t>
            </a:r>
          </a:p>
          <a:p>
            <a:pPr marL="971550" lvl="1" indent="-514350"/>
            <a:r>
              <a:rPr lang="en-US" altLang="en-US" smtClean="0">
                <a:ea typeface="ＭＳ Ｐゴシック" pitchFamily="34" charset="-128"/>
              </a:rPr>
              <a:t>Structured: </a:t>
            </a:r>
            <a:r>
              <a:rPr lang="en-US" altLang="en-US" b="0" smtClean="0">
                <a:ea typeface="ＭＳ Ｐゴシック" pitchFamily="34" charset="-128"/>
              </a:rPr>
              <a:t>Techniques are step-by-step, progressive</a:t>
            </a:r>
          </a:p>
          <a:p>
            <a:pPr marL="971550" lvl="1" indent="-514350"/>
            <a:r>
              <a:rPr lang="en-US" altLang="en-US" smtClean="0">
                <a:ea typeface="ＭＳ Ｐゴシック" pitchFamily="34" charset="-128"/>
              </a:rPr>
              <a:t>Process-oriented: </a:t>
            </a:r>
            <a:r>
              <a:rPr lang="en-US" altLang="en-US" b="0" smtClean="0">
                <a:ea typeface="ＭＳ Ｐゴシック" pitchFamily="34" charset="-128"/>
              </a:rPr>
              <a:t>Focusing on modeling processes or actions that manipulate data</a:t>
            </a:r>
          </a:p>
          <a:p>
            <a:pPr marL="971550" lvl="1" indent="-514350"/>
            <a:r>
              <a:rPr lang="en-US" altLang="en-US" smtClean="0">
                <a:ea typeface="ＭＳ Ｐゴシック" pitchFamily="34" charset="-128"/>
              </a:rPr>
              <a:t>Separate data from processes</a:t>
            </a:r>
          </a:p>
          <a:p>
            <a:endParaRPr lang="en-US" altLang="en-US" smtClean="0">
              <a:solidFill>
                <a:srgbClr val="0D0D0D"/>
              </a:solidFill>
              <a:ea typeface="ＭＳ Ｐゴシック" pitchFamily="34" charset="-128"/>
            </a:endParaRPr>
          </a:p>
        </p:txBody>
      </p:sp>
      <p:sp>
        <p:nvSpPr>
          <p:cNvPr id="30723"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0725"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072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3876E84-316F-437F-8867-51702DB89DD3}" type="slidenum">
              <a:rPr lang="en-US" altLang="en-US" sz="1400">
                <a:solidFill>
                  <a:schemeClr val="bg1"/>
                </a:solidFill>
              </a:rPr>
              <a:pPr eaLnBrk="1" hangingPunct="1"/>
              <a:t>23</a:t>
            </a:fld>
            <a:endParaRPr lang="en-US" altLang="en-US" sz="1400">
              <a:solidFill>
                <a:schemeClr val="bg1"/>
              </a:solidFill>
            </a:endParaRPr>
          </a:p>
        </p:txBody>
      </p:sp>
    </p:spTree>
    <p:extLst>
      <p:ext uri="{BB962C8B-B14F-4D97-AF65-F5344CB8AC3E}">
        <p14:creationId xmlns:p14="http://schemas.microsoft.com/office/powerpoint/2010/main" val="1591885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idx="1"/>
          </p:nvPr>
        </p:nvSpPr>
        <p:spPr>
          <a:xfrm>
            <a:off x="457200" y="1828800"/>
            <a:ext cx="8458200" cy="4495800"/>
          </a:xfrm>
        </p:spPr>
        <p:txBody>
          <a:bodyPr>
            <a:normAutofit lnSpcReduction="10000"/>
          </a:bodyPr>
          <a:lstStyle/>
          <a:p>
            <a:pPr>
              <a:spcAft>
                <a:spcPts val="400"/>
              </a:spcAft>
            </a:pPr>
            <a:r>
              <a:rPr lang="en-US" altLang="en-US" smtClean="0">
                <a:solidFill>
                  <a:srgbClr val="0D0D0D"/>
                </a:solidFill>
                <a:ea typeface="ＭＳ Ｐゴシック" pitchFamily="34" charset="-128"/>
              </a:rPr>
              <a:t>Data flow diagram:</a:t>
            </a:r>
          </a:p>
          <a:p>
            <a:pPr lvl="1">
              <a:spcAft>
                <a:spcPts val="400"/>
              </a:spcAft>
            </a:pPr>
            <a:r>
              <a:rPr lang="en-US" altLang="en-US" sz="2400" smtClean="0">
                <a:ea typeface="ＭＳ Ｐゴシック" pitchFamily="34" charset="-128"/>
              </a:rPr>
              <a:t>Primary tool for representing system’s component processes and flow of data between them</a:t>
            </a:r>
          </a:p>
          <a:p>
            <a:pPr lvl="1">
              <a:spcAft>
                <a:spcPts val="400"/>
              </a:spcAft>
            </a:pPr>
            <a:r>
              <a:rPr lang="en-US" altLang="en-US" sz="2400" smtClean="0">
                <a:ea typeface="ＭＳ Ｐゴシック" pitchFamily="34" charset="-128"/>
              </a:rPr>
              <a:t>Offers logical graphic model of information flow</a:t>
            </a:r>
          </a:p>
          <a:p>
            <a:pPr lvl="1">
              <a:spcAft>
                <a:spcPts val="400"/>
              </a:spcAft>
            </a:pPr>
            <a:r>
              <a:rPr lang="en-US" altLang="en-US" sz="2400" smtClean="0">
                <a:ea typeface="ＭＳ Ｐゴシック" pitchFamily="34" charset="-128"/>
              </a:rPr>
              <a:t>High-level and lower-level diagrams can be used to break processes down into successive layers of detail</a:t>
            </a:r>
          </a:p>
          <a:p>
            <a:pPr>
              <a:spcAft>
                <a:spcPts val="400"/>
              </a:spcAft>
            </a:pPr>
            <a:r>
              <a:rPr lang="en-US" altLang="en-US" sz="2400" smtClean="0">
                <a:solidFill>
                  <a:srgbClr val="0D0D0D"/>
                </a:solidFill>
                <a:ea typeface="ＭＳ Ｐゴシック" pitchFamily="34" charset="-128"/>
              </a:rPr>
              <a:t>Data dictionary: </a:t>
            </a:r>
            <a:r>
              <a:rPr lang="en-US" altLang="en-US" sz="2400" b="0" smtClean="0">
                <a:solidFill>
                  <a:srgbClr val="0D0D0D"/>
                </a:solidFill>
                <a:ea typeface="ＭＳ Ｐゴシック" pitchFamily="34" charset="-128"/>
              </a:rPr>
              <a:t>Defines contents of data flows and data stores</a:t>
            </a:r>
          </a:p>
          <a:p>
            <a:pPr>
              <a:spcAft>
                <a:spcPts val="400"/>
              </a:spcAft>
            </a:pPr>
            <a:r>
              <a:rPr lang="en-US" altLang="en-US" sz="2400" smtClean="0">
                <a:solidFill>
                  <a:srgbClr val="0D0D0D"/>
                </a:solidFill>
                <a:ea typeface="ＭＳ Ｐゴシック" pitchFamily="34" charset="-128"/>
              </a:rPr>
              <a:t>Process specifications: </a:t>
            </a:r>
            <a:r>
              <a:rPr lang="en-US" altLang="en-US" sz="2400" b="0" smtClean="0">
                <a:solidFill>
                  <a:srgbClr val="0D0D0D"/>
                </a:solidFill>
                <a:ea typeface="ＭＳ Ｐゴシック" pitchFamily="34" charset="-128"/>
              </a:rPr>
              <a:t>Describe transformation occurring within lowest level of data flow diagrams </a:t>
            </a:r>
          </a:p>
          <a:p>
            <a:pPr>
              <a:spcAft>
                <a:spcPts val="400"/>
              </a:spcAft>
            </a:pPr>
            <a:r>
              <a:rPr lang="en-US" altLang="en-US" sz="2400" smtClean="0">
                <a:solidFill>
                  <a:srgbClr val="0D0D0D"/>
                </a:solidFill>
                <a:ea typeface="ＭＳ Ｐゴシック" pitchFamily="34" charset="-128"/>
              </a:rPr>
              <a:t>Structure chart: </a:t>
            </a:r>
            <a:r>
              <a:rPr lang="en-US" altLang="en-US" sz="2400" b="0" smtClean="0">
                <a:solidFill>
                  <a:srgbClr val="0D0D0D"/>
                </a:solidFill>
                <a:ea typeface="ＭＳ Ｐゴシック" pitchFamily="34" charset="-128"/>
              </a:rPr>
              <a:t>Top-down chart, showing each level of design, relationship to other levels, and place in overall design structure</a:t>
            </a:r>
          </a:p>
          <a:p>
            <a:pPr>
              <a:spcAft>
                <a:spcPts val="300"/>
              </a:spcAft>
            </a:pPr>
            <a:endParaRPr lang="en-US" altLang="en-US" smtClean="0">
              <a:solidFill>
                <a:srgbClr val="0D0D0D"/>
              </a:solidFill>
              <a:ea typeface="ＭＳ Ｐゴシック" pitchFamily="34" charset="-128"/>
            </a:endParaRPr>
          </a:p>
        </p:txBody>
      </p:sp>
      <p:sp>
        <p:nvSpPr>
          <p:cNvPr id="31747"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1749"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175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1DA9293-9079-4C12-94CA-5A1995DD068E}" type="slidenum">
              <a:rPr lang="en-US" altLang="en-US" sz="1400">
                <a:solidFill>
                  <a:schemeClr val="bg1"/>
                </a:solidFill>
              </a:rPr>
              <a:pPr eaLnBrk="1" hangingPunct="1"/>
              <a:t>24</a:t>
            </a:fld>
            <a:endParaRPr lang="en-US" altLang="en-US" sz="1400">
              <a:solidFill>
                <a:schemeClr val="bg1"/>
              </a:solidFill>
            </a:endParaRPr>
          </a:p>
        </p:txBody>
      </p:sp>
    </p:spTree>
    <p:extLst>
      <p:ext uri="{BB962C8B-B14F-4D97-AF65-F5344CB8AC3E}">
        <p14:creationId xmlns:p14="http://schemas.microsoft.com/office/powerpoint/2010/main" val="156887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pic>
        <p:nvPicPr>
          <p:cNvPr id="12" name="Picture Placeholder 11" descr="Fig-13-06.png"/>
          <p:cNvPicPr>
            <a:picLocks noGrp="1" noChangeAspect="1"/>
          </p:cNvPicPr>
          <p:nvPr>
            <p:ph type="pic" sz="quarter" idx="15"/>
          </p:nvPr>
        </p:nvPicPr>
        <p:blipFill>
          <a:blip r:embed="rId3"/>
          <a:stretch>
            <a:fillRect/>
          </a:stretch>
        </p:blipFill>
        <p:spPr>
          <a:xfrm>
            <a:off x="1524000" y="2209800"/>
            <a:ext cx="6110288" cy="3505200"/>
          </a:xfrm>
        </p:spPr>
      </p:pic>
      <p:sp>
        <p:nvSpPr>
          <p:cNvPr id="32772"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DATA FLOW DIAGRAM FOR MAIL-IN UNIVERSITY REGISTRATION SYSTEM</a:t>
            </a:r>
          </a:p>
        </p:txBody>
      </p:sp>
      <p:sp>
        <p:nvSpPr>
          <p:cNvPr id="32773" name="Text Placeholder 8"/>
          <p:cNvSpPr>
            <a:spLocks noGrp="1"/>
          </p:cNvSpPr>
          <p:nvPr>
            <p:ph type="body" sz="quarter" idx="17"/>
          </p:nvPr>
        </p:nvSpPr>
        <p:spPr/>
        <p:txBody>
          <a:bodyPr>
            <a:normAutofit fontScale="85000" lnSpcReduction="20000"/>
          </a:bodyPr>
          <a:lstStyle/>
          <a:p>
            <a:r>
              <a:rPr lang="en-US" altLang="en-US" smtClean="0">
                <a:ea typeface="ＭＳ Ｐゴシック" pitchFamily="34" charset="-128"/>
              </a:rPr>
              <a:t>The system has three processes: Verify availability (1.0), Enroll student (2.0), and Confirm registration (3.0). The name and content of each of the data flows appear adjacent to each arrow. There is one external entity in this system: the student. There are two data stores: the student master file and the course file.</a:t>
            </a:r>
          </a:p>
        </p:txBody>
      </p:sp>
      <p:sp>
        <p:nvSpPr>
          <p:cNvPr id="32774" name="Text Placeholder 9"/>
          <p:cNvSpPr>
            <a:spLocks noGrp="1"/>
          </p:cNvSpPr>
          <p:nvPr>
            <p:ph type="body" sz="quarter" idx="18"/>
          </p:nvPr>
        </p:nvSpPr>
        <p:spPr>
          <a:xfrm>
            <a:off x="533400" y="5791200"/>
            <a:ext cx="1143000" cy="228600"/>
          </a:xfrm>
        </p:spPr>
        <p:txBody>
          <a:bodyPr>
            <a:normAutofit fontScale="92500" lnSpcReduction="20000"/>
          </a:bodyPr>
          <a:lstStyle/>
          <a:p>
            <a:r>
              <a:rPr lang="en-US" altLang="en-US" smtClean="0">
                <a:ea typeface="ＭＳ Ｐゴシック" pitchFamily="34" charset="-128"/>
              </a:rPr>
              <a:t>FIGURE 13-6</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2776"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2777"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7CFA986-65BE-4C5A-8F4B-BF7E5A44CBC1}" type="slidenum">
              <a:rPr lang="en-US" altLang="en-US" sz="1400">
                <a:solidFill>
                  <a:schemeClr val="bg1"/>
                </a:solidFill>
              </a:rPr>
              <a:pPr eaLnBrk="1" hangingPunct="1"/>
              <a:t>25</a:t>
            </a:fld>
            <a:endParaRPr lang="en-US" altLang="en-US" sz="1400">
              <a:solidFill>
                <a:schemeClr val="bg1"/>
              </a:solidFill>
            </a:endParaRPr>
          </a:p>
        </p:txBody>
      </p:sp>
    </p:spTree>
    <p:extLst>
      <p:ext uri="{BB962C8B-B14F-4D97-AF65-F5344CB8AC3E}">
        <p14:creationId xmlns:p14="http://schemas.microsoft.com/office/powerpoint/2010/main" val="1303839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pic>
        <p:nvPicPr>
          <p:cNvPr id="11" name="Picture Placeholder 10" descr="Fig-13-07.png"/>
          <p:cNvPicPr>
            <a:picLocks noGrp="1" noChangeAspect="1"/>
          </p:cNvPicPr>
          <p:nvPr>
            <p:ph type="pic" sz="quarter" idx="15"/>
          </p:nvPr>
        </p:nvPicPr>
        <p:blipFill>
          <a:blip r:embed="rId3"/>
          <a:stretch>
            <a:fillRect/>
          </a:stretch>
        </p:blipFill>
        <p:spPr>
          <a:xfrm>
            <a:off x="381000" y="2616200"/>
            <a:ext cx="8382000" cy="2400300"/>
          </a:xfrm>
        </p:spPr>
      </p:pic>
      <p:sp>
        <p:nvSpPr>
          <p:cNvPr id="33796"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HIGH-LEVEL STRUCTURE CHART FOR A PAYROLL SYSTEM</a:t>
            </a:r>
          </a:p>
        </p:txBody>
      </p:sp>
      <p:sp>
        <p:nvSpPr>
          <p:cNvPr id="33797" name="Text Placeholder 8"/>
          <p:cNvSpPr>
            <a:spLocks noGrp="1"/>
          </p:cNvSpPr>
          <p:nvPr>
            <p:ph type="body" sz="quarter" idx="17"/>
          </p:nvPr>
        </p:nvSpPr>
        <p:spPr/>
        <p:txBody>
          <a:bodyPr/>
          <a:lstStyle/>
          <a:p>
            <a:r>
              <a:rPr lang="en-US" altLang="en-US" smtClean="0">
                <a:ea typeface="ＭＳ Ｐゴシック" pitchFamily="34" charset="-128"/>
              </a:rPr>
              <a:t>This structure chart shows the highest or most abstract level of design for a payroll system, providing an overview of the entire system.</a:t>
            </a:r>
          </a:p>
        </p:txBody>
      </p:sp>
      <p:sp>
        <p:nvSpPr>
          <p:cNvPr id="33798" name="Text Placeholder 9"/>
          <p:cNvSpPr>
            <a:spLocks noGrp="1"/>
          </p:cNvSpPr>
          <p:nvPr>
            <p:ph type="body" sz="quarter" idx="18"/>
          </p:nvPr>
        </p:nvSpPr>
        <p:spPr>
          <a:xfrm>
            <a:off x="533400" y="5791200"/>
            <a:ext cx="1143000" cy="228600"/>
          </a:xfrm>
        </p:spPr>
        <p:txBody>
          <a:bodyPr>
            <a:normAutofit fontScale="92500" lnSpcReduction="20000"/>
          </a:bodyPr>
          <a:lstStyle/>
          <a:p>
            <a:r>
              <a:rPr lang="en-US" altLang="en-US" smtClean="0">
                <a:ea typeface="ＭＳ Ｐゴシック" pitchFamily="34" charset="-128"/>
              </a:rPr>
              <a:t>FIGURE 13-7</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3800"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3801"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189319-CB5D-4C31-9983-76785992DCC6}" type="slidenum">
              <a:rPr lang="en-US" altLang="en-US" sz="1400">
                <a:solidFill>
                  <a:schemeClr val="bg1"/>
                </a:solidFill>
              </a:rPr>
              <a:pPr eaLnBrk="1" hangingPunct="1"/>
              <a:t>26</a:t>
            </a:fld>
            <a:endParaRPr lang="en-US" altLang="en-US" sz="1400">
              <a:solidFill>
                <a:schemeClr val="bg1"/>
              </a:solidFill>
            </a:endParaRPr>
          </a:p>
        </p:txBody>
      </p:sp>
    </p:spTree>
    <p:extLst>
      <p:ext uri="{BB962C8B-B14F-4D97-AF65-F5344CB8AC3E}">
        <p14:creationId xmlns:p14="http://schemas.microsoft.com/office/powerpoint/2010/main" val="2119867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Object-oriented development</a:t>
            </a:r>
          </a:p>
          <a:p>
            <a:pPr lvl="1"/>
            <a:r>
              <a:rPr lang="en-US" altLang="en-US" smtClean="0">
                <a:ea typeface="ＭＳ Ｐゴシック" pitchFamily="34" charset="-128"/>
              </a:rPr>
              <a:t>Object is basic unit of systems analysis and design</a:t>
            </a:r>
          </a:p>
          <a:p>
            <a:pPr lvl="2"/>
            <a:r>
              <a:rPr lang="en-US" altLang="en-US" smtClean="0">
                <a:ea typeface="ＭＳ Ｐゴシック" pitchFamily="34" charset="-128"/>
              </a:rPr>
              <a:t>Object: </a:t>
            </a:r>
          </a:p>
          <a:p>
            <a:pPr lvl="3"/>
            <a:r>
              <a:rPr lang="en-US" altLang="en-US" smtClean="0">
                <a:ea typeface="ＭＳ Ｐゴシック" pitchFamily="34" charset="-128"/>
              </a:rPr>
              <a:t>Combines data and the processes that operate on those data</a:t>
            </a:r>
          </a:p>
          <a:p>
            <a:pPr lvl="3"/>
            <a:r>
              <a:rPr lang="en-US" altLang="en-US" smtClean="0">
                <a:ea typeface="ＭＳ Ｐゴシック" pitchFamily="34" charset="-128"/>
              </a:rPr>
              <a:t>Data encapsulated in object can be accessed and modified only by operations, or methods, associated with that object</a:t>
            </a:r>
          </a:p>
          <a:p>
            <a:pPr lvl="1"/>
            <a:r>
              <a:rPr lang="en-US" altLang="en-US" smtClean="0">
                <a:ea typeface="ＭＳ Ｐゴシック" pitchFamily="34" charset="-128"/>
              </a:rPr>
              <a:t>Object-oriented modeling based on concepts of class and inheritance</a:t>
            </a:r>
          </a:p>
          <a:p>
            <a:pPr lvl="2"/>
            <a:r>
              <a:rPr lang="en-US" altLang="en-US" sz="2200" smtClean="0">
                <a:ea typeface="ＭＳ Ｐゴシック" pitchFamily="34" charset="-128"/>
              </a:rPr>
              <a:t>Objects belong to a certain class and have features of that class</a:t>
            </a:r>
          </a:p>
          <a:p>
            <a:pPr lvl="2"/>
            <a:r>
              <a:rPr lang="en-US" altLang="en-US" sz="2200" smtClean="0">
                <a:ea typeface="ＭＳ Ｐゴシック" pitchFamily="34" charset="-128"/>
              </a:rPr>
              <a:t>May inherit structures and behaviors of a more general, ancestor class</a:t>
            </a:r>
          </a:p>
          <a:p>
            <a:endParaRPr lang="en-US" altLang="en-US" smtClean="0">
              <a:solidFill>
                <a:srgbClr val="0D0D0D"/>
              </a:solidFill>
              <a:ea typeface="ＭＳ Ｐゴシック" pitchFamily="34" charset="-128"/>
            </a:endParaRPr>
          </a:p>
        </p:txBody>
      </p:sp>
      <p:sp>
        <p:nvSpPr>
          <p:cNvPr id="34819"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482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482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5E05B3-41AB-432C-B859-41A711CF4906}" type="slidenum">
              <a:rPr lang="en-US" altLang="en-US" sz="1400">
                <a:solidFill>
                  <a:schemeClr val="bg1"/>
                </a:solidFill>
              </a:rPr>
              <a:pPr eaLnBrk="1" hangingPunct="1"/>
              <a:t>27</a:t>
            </a:fld>
            <a:endParaRPr lang="en-US" altLang="en-US" sz="1400">
              <a:solidFill>
                <a:schemeClr val="bg1"/>
              </a:solidFill>
            </a:endParaRPr>
          </a:p>
        </p:txBody>
      </p:sp>
    </p:spTree>
    <p:extLst>
      <p:ext uri="{BB962C8B-B14F-4D97-AF65-F5344CB8AC3E}">
        <p14:creationId xmlns:p14="http://schemas.microsoft.com/office/powerpoint/2010/main" val="2515762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pic>
        <p:nvPicPr>
          <p:cNvPr id="11" name="Picture Placeholder 10" descr="Fig-13-08.png"/>
          <p:cNvPicPr>
            <a:picLocks noGrp="1" noChangeAspect="1"/>
          </p:cNvPicPr>
          <p:nvPr>
            <p:ph type="pic" sz="quarter" idx="15"/>
          </p:nvPr>
        </p:nvPicPr>
        <p:blipFill>
          <a:blip r:embed="rId3"/>
          <a:stretch>
            <a:fillRect/>
          </a:stretch>
        </p:blipFill>
        <p:spPr>
          <a:xfrm>
            <a:off x="2743200" y="1847850"/>
            <a:ext cx="6019800" cy="4503738"/>
          </a:xfrm>
        </p:spPr>
      </p:pic>
      <p:sp>
        <p:nvSpPr>
          <p:cNvPr id="35844"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CLASS AND INHERITANCE</a:t>
            </a:r>
          </a:p>
        </p:txBody>
      </p:sp>
      <p:sp>
        <p:nvSpPr>
          <p:cNvPr id="35845" name="Text Placeholder 8"/>
          <p:cNvSpPr>
            <a:spLocks noGrp="1"/>
          </p:cNvSpPr>
          <p:nvPr>
            <p:ph type="body" sz="quarter" idx="17"/>
          </p:nvPr>
        </p:nvSpPr>
        <p:spPr>
          <a:xfrm>
            <a:off x="457200" y="2514600"/>
            <a:ext cx="2133600" cy="2057400"/>
          </a:xfrm>
        </p:spPr>
        <p:txBody>
          <a:bodyPr/>
          <a:lstStyle/>
          <a:p>
            <a:r>
              <a:rPr lang="en-US" altLang="en-US" smtClean="0">
                <a:ea typeface="ＭＳ Ｐゴシック" pitchFamily="34" charset="-128"/>
              </a:rPr>
              <a:t>This figure illustrates how classes inherit the common features of their superclass.</a:t>
            </a:r>
          </a:p>
        </p:txBody>
      </p:sp>
      <p:sp>
        <p:nvSpPr>
          <p:cNvPr id="35846" name="Text Placeholder 9"/>
          <p:cNvSpPr>
            <a:spLocks noGrp="1"/>
          </p:cNvSpPr>
          <p:nvPr>
            <p:ph type="body" sz="quarter" idx="18"/>
          </p:nvPr>
        </p:nvSpPr>
        <p:spPr>
          <a:xfrm>
            <a:off x="457200" y="3352800"/>
            <a:ext cx="2133600" cy="228600"/>
          </a:xfrm>
        </p:spPr>
        <p:txBody>
          <a:bodyPr>
            <a:normAutofit fontScale="92500" lnSpcReduction="20000"/>
          </a:bodyPr>
          <a:lstStyle/>
          <a:p>
            <a:r>
              <a:rPr lang="en-US" altLang="en-US" smtClean="0">
                <a:ea typeface="ＭＳ Ｐゴシック" pitchFamily="34" charset="-128"/>
              </a:rPr>
              <a:t>FIGURE 13-8</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5848"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5849"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AB6D8AA-5713-4900-9C8B-DE798E5F91A3}" type="slidenum">
              <a:rPr lang="en-US" altLang="en-US" sz="1400">
                <a:solidFill>
                  <a:schemeClr val="bg1"/>
                </a:solidFill>
              </a:rPr>
              <a:pPr eaLnBrk="1" hangingPunct="1"/>
              <a:t>28</a:t>
            </a:fld>
            <a:endParaRPr lang="en-US" altLang="en-US" sz="1400">
              <a:solidFill>
                <a:schemeClr val="bg1"/>
              </a:solidFill>
            </a:endParaRPr>
          </a:p>
        </p:txBody>
      </p:sp>
    </p:spTree>
    <p:extLst>
      <p:ext uri="{BB962C8B-B14F-4D97-AF65-F5344CB8AC3E}">
        <p14:creationId xmlns:p14="http://schemas.microsoft.com/office/powerpoint/2010/main" val="1220790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Object-oriented development</a:t>
            </a:r>
          </a:p>
          <a:p>
            <a:pPr lvl="1"/>
            <a:r>
              <a:rPr lang="en-US" altLang="en-US" smtClean="0">
                <a:ea typeface="ＭＳ Ｐゴシック" pitchFamily="34" charset="-128"/>
              </a:rPr>
              <a:t>More iterative and incremental than traditional structured development</a:t>
            </a:r>
          </a:p>
          <a:p>
            <a:pPr lvl="2"/>
            <a:r>
              <a:rPr lang="en-US" altLang="en-US" sz="2200" b="1" smtClean="0">
                <a:ea typeface="ＭＳ Ｐゴシック" pitchFamily="34" charset="-128"/>
              </a:rPr>
              <a:t>Systems analysis: </a:t>
            </a:r>
            <a:r>
              <a:rPr lang="en-US" altLang="en-US" sz="2200" smtClean="0">
                <a:ea typeface="ＭＳ Ｐゴシック" pitchFamily="34" charset="-128"/>
              </a:rPr>
              <a:t>Interactions between system and users analyzed to identify objects </a:t>
            </a:r>
          </a:p>
          <a:p>
            <a:pPr lvl="2"/>
            <a:r>
              <a:rPr lang="en-US" altLang="en-US" sz="2200" b="1" smtClean="0">
                <a:ea typeface="ＭＳ Ｐゴシック" pitchFamily="34" charset="-128"/>
              </a:rPr>
              <a:t>Design phase: </a:t>
            </a:r>
            <a:r>
              <a:rPr lang="en-US" altLang="en-US" sz="2200" smtClean="0">
                <a:ea typeface="ＭＳ Ｐゴシック" pitchFamily="34" charset="-128"/>
              </a:rPr>
              <a:t>Describes how objects will behave and interact; grouped into classes, subclasses and hierarchies</a:t>
            </a:r>
          </a:p>
          <a:p>
            <a:pPr lvl="2"/>
            <a:r>
              <a:rPr lang="en-US" altLang="en-US" sz="2200" b="1" smtClean="0">
                <a:ea typeface="ＭＳ Ｐゴシック" pitchFamily="34" charset="-128"/>
              </a:rPr>
              <a:t>Implementation:</a:t>
            </a:r>
            <a:r>
              <a:rPr lang="en-US" altLang="en-US" sz="2200" smtClean="0">
                <a:ea typeface="ＭＳ Ｐゴシック" pitchFamily="34" charset="-128"/>
              </a:rPr>
              <a:t> Some classes may be reused from existing library of classes, others created or inherited</a:t>
            </a:r>
          </a:p>
          <a:p>
            <a:pPr lvl="1"/>
            <a:r>
              <a:rPr lang="en-US" altLang="en-US" smtClean="0">
                <a:ea typeface="ＭＳ Ｐゴシック" pitchFamily="34" charset="-128"/>
              </a:rPr>
              <a:t>Because objects are reusable, object-oriented development can potentially reduce time and cost of development</a:t>
            </a:r>
          </a:p>
          <a:p>
            <a:endParaRPr lang="en-US" altLang="en-US" smtClean="0">
              <a:solidFill>
                <a:srgbClr val="0D0D0D"/>
              </a:solidFill>
              <a:ea typeface="ＭＳ Ｐゴシック" pitchFamily="34" charset="-128"/>
            </a:endParaRPr>
          </a:p>
        </p:txBody>
      </p:sp>
      <p:sp>
        <p:nvSpPr>
          <p:cNvPr id="36867"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6869"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687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44D7CE-9E9C-4702-B3C0-EC529C0B32E2}" type="slidenum">
              <a:rPr lang="en-US" altLang="en-US" sz="1400">
                <a:solidFill>
                  <a:schemeClr val="bg1"/>
                </a:solidFill>
              </a:rPr>
              <a:pPr eaLnBrk="1" hangingPunct="1"/>
              <a:t>29</a:t>
            </a:fld>
            <a:endParaRPr lang="en-US" altLang="en-US" sz="1400">
              <a:solidFill>
                <a:schemeClr val="bg1"/>
              </a:solidFill>
            </a:endParaRPr>
          </a:p>
        </p:txBody>
      </p:sp>
    </p:spTree>
    <p:extLst>
      <p:ext uri="{BB962C8B-B14F-4D97-AF65-F5344CB8AC3E}">
        <p14:creationId xmlns:p14="http://schemas.microsoft.com/office/powerpoint/2010/main" val="426858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Structural organizational changes enabled by IT</a:t>
            </a:r>
          </a:p>
          <a:p>
            <a:pPr marL="971550" lvl="1" indent="-514350">
              <a:buFont typeface="Cambria" pitchFamily="18" charset="0"/>
              <a:buAutoNum type="arabicPeriod"/>
            </a:pPr>
            <a:r>
              <a:rPr lang="en-US" altLang="en-US" sz="2800" smtClean="0">
                <a:ea typeface="ＭＳ Ｐゴシック" pitchFamily="34" charset="-128"/>
              </a:rPr>
              <a:t>Automation</a:t>
            </a:r>
          </a:p>
          <a:p>
            <a:pPr lvl="2"/>
            <a:r>
              <a:rPr lang="en-US" altLang="en-US" sz="2800" smtClean="0">
                <a:ea typeface="ＭＳ Ｐゴシック" pitchFamily="34" charset="-128"/>
              </a:rPr>
              <a:t>Increases efficiency</a:t>
            </a:r>
          </a:p>
          <a:p>
            <a:pPr lvl="2"/>
            <a:r>
              <a:rPr lang="en-US" altLang="en-US" sz="2800" smtClean="0">
                <a:ea typeface="ＭＳ Ｐゴシック" pitchFamily="34" charset="-128"/>
              </a:rPr>
              <a:t>Replaces manual tasks</a:t>
            </a:r>
          </a:p>
          <a:p>
            <a:pPr marL="971550" lvl="1" indent="-514350">
              <a:buFont typeface="Cambria" pitchFamily="18" charset="0"/>
              <a:buAutoNum type="arabicPeriod"/>
            </a:pPr>
            <a:r>
              <a:rPr lang="en-US" altLang="en-US" sz="2800" smtClean="0">
                <a:ea typeface="ＭＳ Ｐゴシック" pitchFamily="34" charset="-128"/>
              </a:rPr>
              <a:t>Rationalization of procedures</a:t>
            </a:r>
          </a:p>
          <a:p>
            <a:pPr lvl="2"/>
            <a:r>
              <a:rPr lang="en-US" altLang="en-US" sz="2800" smtClean="0">
                <a:ea typeface="ＭＳ Ｐゴシック" pitchFamily="34" charset="-128"/>
              </a:rPr>
              <a:t>Streamlines standard operating procedures</a:t>
            </a:r>
          </a:p>
          <a:p>
            <a:pPr lvl="2"/>
            <a:r>
              <a:rPr lang="en-US" altLang="en-US" sz="2800" smtClean="0">
                <a:ea typeface="ＭＳ Ｐゴシック" pitchFamily="34" charset="-128"/>
              </a:rPr>
              <a:t>Often found in programs for making continuous quality improvements</a:t>
            </a:r>
          </a:p>
          <a:p>
            <a:pPr lvl="3"/>
            <a:r>
              <a:rPr lang="en-US" altLang="en-US" smtClean="0">
                <a:ea typeface="ＭＳ Ｐゴシック" pitchFamily="34" charset="-128"/>
              </a:rPr>
              <a:t>Total quality management (TQM)</a:t>
            </a:r>
          </a:p>
          <a:p>
            <a:pPr lvl="3"/>
            <a:r>
              <a:rPr lang="en-US" altLang="en-US" smtClean="0">
                <a:ea typeface="ＭＳ Ｐゴシック" pitchFamily="34" charset="-128"/>
              </a:rPr>
              <a:t>Six sigma</a:t>
            </a:r>
          </a:p>
          <a:p>
            <a:endParaRPr lang="en-US" altLang="en-US" smtClean="0">
              <a:solidFill>
                <a:srgbClr val="0D0D0D"/>
              </a:solidFill>
              <a:ea typeface="ＭＳ Ｐゴシック" pitchFamily="34" charset="-128"/>
            </a:endParaRPr>
          </a:p>
        </p:txBody>
      </p:sp>
      <p:sp>
        <p:nvSpPr>
          <p:cNvPr id="11267"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1269"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127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09D59FC-309D-42C0-A01E-0022712E689F}" type="slidenum">
              <a:rPr lang="en-US" altLang="en-US" sz="1400">
                <a:solidFill>
                  <a:schemeClr val="bg1"/>
                </a:solidFill>
              </a:rPr>
              <a:pPr eaLnBrk="1" hangingPunct="1"/>
              <a:t>3</a:t>
            </a:fld>
            <a:endParaRPr lang="en-US" altLang="en-US" sz="1400">
              <a:solidFill>
                <a:schemeClr val="bg1"/>
              </a:solidFill>
            </a:endParaRPr>
          </a:p>
        </p:txBody>
      </p:sp>
    </p:spTree>
    <p:extLst>
      <p:ext uri="{BB962C8B-B14F-4D97-AF65-F5344CB8AC3E}">
        <p14:creationId xmlns:p14="http://schemas.microsoft.com/office/powerpoint/2010/main" val="841619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4"/>
          <p:cNvSpPr>
            <a:spLocks noGrp="1"/>
          </p:cNvSpPr>
          <p:nvPr>
            <p:ph idx="1"/>
          </p:nvPr>
        </p:nvSpPr>
        <p:spPr>
          <a:xfrm>
            <a:off x="457200" y="1828800"/>
            <a:ext cx="8534400" cy="4495800"/>
          </a:xfrm>
        </p:spPr>
        <p:txBody>
          <a:bodyPr/>
          <a:lstStyle/>
          <a:p>
            <a:r>
              <a:rPr lang="en-US" altLang="en-US" smtClean="0">
                <a:solidFill>
                  <a:srgbClr val="0D0D0D"/>
                </a:solidFill>
                <a:ea typeface="ＭＳ Ｐゴシック" pitchFamily="34" charset="-128"/>
              </a:rPr>
              <a:t>Computer-aided software engineering (CASE)</a:t>
            </a:r>
          </a:p>
          <a:p>
            <a:pPr lvl="1">
              <a:spcAft>
                <a:spcPct val="0"/>
              </a:spcAft>
            </a:pPr>
            <a:r>
              <a:rPr lang="en-US" altLang="en-US" smtClean="0">
                <a:ea typeface="ＭＳ Ｐゴシック" pitchFamily="34" charset="-128"/>
              </a:rPr>
              <a:t>Software tools to automate development and reduce repetitive work, including</a:t>
            </a:r>
          </a:p>
          <a:p>
            <a:pPr lvl="2">
              <a:spcAft>
                <a:spcPct val="0"/>
              </a:spcAft>
            </a:pPr>
            <a:r>
              <a:rPr lang="en-US" altLang="en-US" smtClean="0">
                <a:ea typeface="ＭＳ Ｐゴシック" pitchFamily="34" charset="-128"/>
              </a:rPr>
              <a:t>Graphics facilities for producing charts and diagrams</a:t>
            </a:r>
          </a:p>
          <a:p>
            <a:pPr lvl="2">
              <a:spcAft>
                <a:spcPct val="0"/>
              </a:spcAft>
            </a:pPr>
            <a:r>
              <a:rPr lang="en-US" altLang="en-US" smtClean="0">
                <a:ea typeface="ＭＳ Ｐゴシック" pitchFamily="34" charset="-128"/>
              </a:rPr>
              <a:t>Screen and report generators, reporting facilities</a:t>
            </a:r>
          </a:p>
          <a:p>
            <a:pPr lvl="2">
              <a:spcAft>
                <a:spcPct val="0"/>
              </a:spcAft>
            </a:pPr>
            <a:r>
              <a:rPr lang="en-US" altLang="en-US" smtClean="0">
                <a:ea typeface="ＭＳ Ｐゴシック" pitchFamily="34" charset="-128"/>
              </a:rPr>
              <a:t>Analysis and checking tools</a:t>
            </a:r>
          </a:p>
          <a:p>
            <a:pPr lvl="2">
              <a:spcAft>
                <a:spcPct val="0"/>
              </a:spcAft>
            </a:pPr>
            <a:r>
              <a:rPr lang="en-US" altLang="en-US" smtClean="0">
                <a:ea typeface="ＭＳ Ｐゴシック" pitchFamily="34" charset="-128"/>
              </a:rPr>
              <a:t>Data dictionaries</a:t>
            </a:r>
          </a:p>
          <a:p>
            <a:pPr lvl="2"/>
            <a:r>
              <a:rPr lang="en-US" altLang="en-US" smtClean="0">
                <a:ea typeface="ＭＳ Ｐゴシック" pitchFamily="34" charset="-128"/>
              </a:rPr>
              <a:t>Code and documentation generators</a:t>
            </a:r>
          </a:p>
          <a:p>
            <a:pPr lvl="1"/>
            <a:r>
              <a:rPr lang="en-US" altLang="en-US" smtClean="0">
                <a:ea typeface="ＭＳ Ｐゴシック" pitchFamily="34" charset="-128"/>
              </a:rPr>
              <a:t>Support iterative design by automating revisions and changes and providing prototyping facilities</a:t>
            </a:r>
          </a:p>
          <a:p>
            <a:pPr lvl="1"/>
            <a:r>
              <a:rPr lang="en-US" altLang="en-US" smtClean="0">
                <a:ea typeface="ＭＳ Ｐゴシック" pitchFamily="34" charset="-128"/>
              </a:rPr>
              <a:t>Require organizational discipline to be used effectively</a:t>
            </a:r>
          </a:p>
          <a:p>
            <a:endParaRPr lang="en-US" altLang="en-US" smtClean="0">
              <a:solidFill>
                <a:srgbClr val="0D0D0D"/>
              </a:solidFill>
              <a:ea typeface="ＭＳ Ｐゴシック" pitchFamily="34" charset="-128"/>
            </a:endParaRPr>
          </a:p>
        </p:txBody>
      </p:sp>
      <p:sp>
        <p:nvSpPr>
          <p:cNvPr id="3789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Overview of Systems Development</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789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789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CBBDFF3-5BC3-4F27-83D3-CB6F61983DA0}" type="slidenum">
              <a:rPr lang="en-US" altLang="en-US" sz="1400">
                <a:solidFill>
                  <a:schemeClr val="bg1"/>
                </a:solidFill>
              </a:rPr>
              <a:pPr eaLnBrk="1" hangingPunct="1"/>
              <a:t>30</a:t>
            </a:fld>
            <a:endParaRPr lang="en-US" altLang="en-US" sz="1400">
              <a:solidFill>
                <a:schemeClr val="bg1"/>
              </a:solidFill>
            </a:endParaRPr>
          </a:p>
        </p:txBody>
      </p:sp>
    </p:spTree>
    <p:extLst>
      <p:ext uri="{BB962C8B-B14F-4D97-AF65-F5344CB8AC3E}">
        <p14:creationId xmlns:p14="http://schemas.microsoft.com/office/powerpoint/2010/main" val="2471695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13.3</a:t>
            </a:r>
            <a:r>
              <a:rPr lang="en-US" altLang="en-US" sz="2600" b="1" dirty="0">
                <a:solidFill>
                  <a:schemeClr val="tx2"/>
                </a:solidFill>
                <a:latin typeface="Arial" charset="0"/>
                <a:cs typeface="Times New Roman" pitchFamily="18" charset="0"/>
              </a:rPr>
              <a:t>. </a:t>
            </a:r>
            <a:r>
              <a:rPr lang="en-US" altLang="en-US" sz="2600" b="1" dirty="0" smtClean="0">
                <a:solidFill>
                  <a:schemeClr val="tx2"/>
                </a:solidFill>
                <a:latin typeface="Arial" charset="0"/>
                <a:cs typeface="Times New Roman" pitchFamily="18" charset="0"/>
              </a:rPr>
              <a:t>Alternative Systems Building Approaches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31</a:t>
            </a:fld>
            <a:endParaRPr lang="en-US"/>
          </a:p>
        </p:txBody>
      </p:sp>
    </p:spTree>
    <p:extLst>
      <p:ext uri="{BB962C8B-B14F-4D97-AF65-F5344CB8AC3E}">
        <p14:creationId xmlns:p14="http://schemas.microsoft.com/office/powerpoint/2010/main" val="17987398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4"/>
          <p:cNvSpPr>
            <a:spLocks noGrp="1"/>
          </p:cNvSpPr>
          <p:nvPr>
            <p:ph idx="1"/>
          </p:nvPr>
        </p:nvSpPr>
        <p:spPr/>
        <p:txBody>
          <a:bodyPr/>
          <a:lstStyle/>
          <a:p>
            <a:r>
              <a:rPr lang="en-US" altLang="en-US" sz="3600" smtClean="0">
                <a:solidFill>
                  <a:srgbClr val="0D0D0D"/>
                </a:solidFill>
                <a:ea typeface="ＭＳ Ｐゴシック" pitchFamily="34" charset="-128"/>
              </a:rPr>
              <a:t>Alternative Systems-Building Methods</a:t>
            </a:r>
          </a:p>
          <a:p>
            <a:pPr lvl="1"/>
            <a:r>
              <a:rPr lang="en-US" altLang="en-US" sz="3200" smtClean="0">
                <a:ea typeface="ＭＳ Ｐゴシック" pitchFamily="34" charset="-128"/>
              </a:rPr>
              <a:t>Traditional systems life-cycle</a:t>
            </a:r>
          </a:p>
          <a:p>
            <a:pPr lvl="1"/>
            <a:r>
              <a:rPr lang="en-US" altLang="en-US" sz="3200" smtClean="0">
                <a:ea typeface="ＭＳ Ｐゴシック" pitchFamily="34" charset="-128"/>
              </a:rPr>
              <a:t>Prototyping</a:t>
            </a:r>
          </a:p>
          <a:p>
            <a:pPr lvl="1"/>
            <a:r>
              <a:rPr lang="en-US" altLang="en-US" sz="3200" smtClean="0">
                <a:ea typeface="ＭＳ Ｐゴシック" pitchFamily="34" charset="-128"/>
              </a:rPr>
              <a:t>End-user development</a:t>
            </a:r>
          </a:p>
          <a:p>
            <a:pPr lvl="1"/>
            <a:r>
              <a:rPr lang="en-US" altLang="en-US" sz="3200" smtClean="0">
                <a:ea typeface="ＭＳ Ｐゴシック" pitchFamily="34" charset="-128"/>
              </a:rPr>
              <a:t>Application software packages</a:t>
            </a:r>
          </a:p>
          <a:p>
            <a:pPr lvl="1"/>
            <a:r>
              <a:rPr lang="en-US" altLang="en-US" sz="3200" smtClean="0">
                <a:ea typeface="ＭＳ Ｐゴシック" pitchFamily="34" charset="-128"/>
              </a:rPr>
              <a:t>Outsourcing</a:t>
            </a:r>
          </a:p>
          <a:p>
            <a:endParaRPr lang="en-US" altLang="en-US" sz="3600" smtClean="0">
              <a:solidFill>
                <a:srgbClr val="0D0D0D"/>
              </a:solidFill>
              <a:ea typeface="ＭＳ Ｐゴシック" pitchFamily="34" charset="-128"/>
            </a:endParaRPr>
          </a:p>
        </p:txBody>
      </p:sp>
      <p:sp>
        <p:nvSpPr>
          <p:cNvPr id="38915"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8917"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891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D2E6B63-A37A-41FB-802D-5D932482E8D6}" type="slidenum">
              <a:rPr lang="en-US" altLang="en-US" sz="1400">
                <a:solidFill>
                  <a:schemeClr val="bg1"/>
                </a:solidFill>
              </a:rPr>
              <a:pPr eaLnBrk="1" hangingPunct="1"/>
              <a:t>32</a:t>
            </a:fld>
            <a:endParaRPr lang="en-US" altLang="en-US" sz="1400">
              <a:solidFill>
                <a:schemeClr val="bg1"/>
              </a:solidFill>
            </a:endParaRPr>
          </a:p>
        </p:txBody>
      </p:sp>
    </p:spTree>
    <p:extLst>
      <p:ext uri="{BB962C8B-B14F-4D97-AF65-F5344CB8AC3E}">
        <p14:creationId xmlns:p14="http://schemas.microsoft.com/office/powerpoint/2010/main" val="1455230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4"/>
          <p:cNvSpPr>
            <a:spLocks noGrp="1"/>
          </p:cNvSpPr>
          <p:nvPr>
            <p:ph idx="1"/>
          </p:nvPr>
        </p:nvSpPr>
        <p:spPr>
          <a:xfrm>
            <a:off x="457200" y="1828800"/>
            <a:ext cx="8686800" cy="4495800"/>
          </a:xfrm>
        </p:spPr>
        <p:txBody>
          <a:bodyPr>
            <a:normAutofit lnSpcReduction="10000"/>
          </a:bodyPr>
          <a:lstStyle/>
          <a:p>
            <a:pPr>
              <a:spcAft>
                <a:spcPts val="400"/>
              </a:spcAft>
            </a:pPr>
            <a:r>
              <a:rPr lang="en-US" altLang="en-US" smtClean="0">
                <a:solidFill>
                  <a:srgbClr val="0D0D0D"/>
                </a:solidFill>
                <a:ea typeface="ＭＳ Ｐゴシック" pitchFamily="34" charset="-128"/>
              </a:rPr>
              <a:t>Traditional systems lifecycle: </a:t>
            </a:r>
          </a:p>
          <a:p>
            <a:pPr lvl="1">
              <a:spcAft>
                <a:spcPts val="400"/>
              </a:spcAft>
            </a:pPr>
            <a:r>
              <a:rPr lang="en-US" altLang="en-US" smtClean="0">
                <a:ea typeface="ＭＳ Ｐゴシック" pitchFamily="34" charset="-128"/>
              </a:rPr>
              <a:t>Oldest method for building information systems</a:t>
            </a:r>
          </a:p>
          <a:p>
            <a:pPr lvl="1">
              <a:spcAft>
                <a:spcPts val="400"/>
              </a:spcAft>
            </a:pPr>
            <a:r>
              <a:rPr lang="en-US" altLang="en-US" smtClean="0">
                <a:ea typeface="ＭＳ Ｐゴシック" pitchFamily="34" charset="-128"/>
              </a:rPr>
              <a:t>Phased approach divides development into formal stages</a:t>
            </a:r>
          </a:p>
          <a:p>
            <a:pPr lvl="2"/>
            <a:r>
              <a:rPr lang="en-US" altLang="en-US" smtClean="0">
                <a:ea typeface="ＭＳ Ｐゴシック" pitchFamily="34" charset="-128"/>
              </a:rPr>
              <a:t>Follows “waterfall” approach:  Tasks in one stage finish before another stage begins</a:t>
            </a:r>
          </a:p>
          <a:p>
            <a:pPr lvl="1">
              <a:spcAft>
                <a:spcPts val="400"/>
              </a:spcAft>
            </a:pPr>
            <a:r>
              <a:rPr lang="en-US" altLang="en-US" smtClean="0">
                <a:ea typeface="ＭＳ Ｐゴシック" pitchFamily="34" charset="-128"/>
              </a:rPr>
              <a:t>Maintains formal division of labor between end users and information systems specialists</a:t>
            </a:r>
          </a:p>
          <a:p>
            <a:pPr lvl="1">
              <a:spcAft>
                <a:spcPts val="400"/>
              </a:spcAft>
            </a:pPr>
            <a:r>
              <a:rPr lang="en-US" altLang="en-US" smtClean="0">
                <a:ea typeface="ＭＳ Ｐゴシック" pitchFamily="34" charset="-128"/>
              </a:rPr>
              <a:t>Emphasizes formal specifications and paperwork</a:t>
            </a:r>
          </a:p>
          <a:p>
            <a:pPr lvl="1">
              <a:spcAft>
                <a:spcPts val="400"/>
              </a:spcAft>
            </a:pPr>
            <a:r>
              <a:rPr lang="en-US" altLang="en-US" smtClean="0">
                <a:ea typeface="ＭＳ Ｐゴシック" pitchFamily="34" charset="-128"/>
              </a:rPr>
              <a:t>Still used for building large complex systems</a:t>
            </a:r>
          </a:p>
          <a:p>
            <a:pPr lvl="1"/>
            <a:r>
              <a:rPr lang="en-US" altLang="en-US" smtClean="0">
                <a:ea typeface="ＭＳ Ｐゴシック" pitchFamily="34" charset="-128"/>
              </a:rPr>
              <a:t>Can be costly, time-consuming, and inflexible</a:t>
            </a:r>
          </a:p>
          <a:p>
            <a:endParaRPr lang="en-US" altLang="en-US" smtClean="0">
              <a:solidFill>
                <a:srgbClr val="0D0D0D"/>
              </a:solidFill>
              <a:ea typeface="ＭＳ Ｐゴシック" pitchFamily="34" charset="-128"/>
            </a:endParaRPr>
          </a:p>
        </p:txBody>
      </p:sp>
      <p:sp>
        <p:nvSpPr>
          <p:cNvPr id="39939"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3994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3994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0ADE6D-A688-49DE-9EE4-BE0BAA0C2254}" type="slidenum">
              <a:rPr lang="en-US" altLang="en-US" sz="1400">
                <a:solidFill>
                  <a:schemeClr val="bg1"/>
                </a:solidFill>
              </a:rPr>
              <a:pPr eaLnBrk="1" hangingPunct="1"/>
              <a:t>33</a:t>
            </a:fld>
            <a:endParaRPr lang="en-US" altLang="en-US" sz="1400">
              <a:solidFill>
                <a:schemeClr val="bg1"/>
              </a:solidFill>
            </a:endParaRPr>
          </a:p>
        </p:txBody>
      </p:sp>
    </p:spTree>
    <p:extLst>
      <p:ext uri="{BB962C8B-B14F-4D97-AF65-F5344CB8AC3E}">
        <p14:creationId xmlns:p14="http://schemas.microsoft.com/office/powerpoint/2010/main" val="1441242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Prototyping</a:t>
            </a:r>
          </a:p>
          <a:p>
            <a:pPr lvl="1"/>
            <a:r>
              <a:rPr lang="en-US" altLang="en-US" smtClean="0">
                <a:ea typeface="ＭＳ Ｐゴシック" pitchFamily="34" charset="-128"/>
              </a:rPr>
              <a:t>Building experimental system rapidly and inexpensively for end users to evaluate</a:t>
            </a:r>
          </a:p>
          <a:p>
            <a:pPr lvl="1"/>
            <a:r>
              <a:rPr lang="en-US" altLang="en-US" smtClean="0">
                <a:ea typeface="ＭＳ Ｐゴシック" pitchFamily="34" charset="-128"/>
              </a:rPr>
              <a:t>Prototype: Working but preliminary version of information system</a:t>
            </a:r>
          </a:p>
          <a:p>
            <a:pPr lvl="2"/>
            <a:r>
              <a:rPr lang="en-US" altLang="en-US" smtClean="0">
                <a:ea typeface="ＭＳ Ｐゴシック" pitchFamily="34" charset="-128"/>
              </a:rPr>
              <a:t>Approved prototype serves as template for final system </a:t>
            </a:r>
          </a:p>
          <a:p>
            <a:pPr lvl="1"/>
            <a:r>
              <a:rPr lang="en-US" altLang="en-US" smtClean="0">
                <a:ea typeface="ＭＳ Ｐゴシック" pitchFamily="34" charset="-128"/>
              </a:rPr>
              <a:t>Steps in prototyping</a:t>
            </a:r>
          </a:p>
          <a:p>
            <a:pPr marL="1828800" lvl="3" indent="-457200">
              <a:buFont typeface="Cambria" pitchFamily="18" charset="0"/>
              <a:buAutoNum type="arabicPeriod"/>
            </a:pPr>
            <a:r>
              <a:rPr lang="en-US" altLang="en-US" smtClean="0">
                <a:ea typeface="ＭＳ Ｐゴシック" pitchFamily="34" charset="-128"/>
              </a:rPr>
              <a:t>Identify user requirements</a:t>
            </a:r>
          </a:p>
          <a:p>
            <a:pPr marL="1828800" lvl="3" indent="-457200">
              <a:buFont typeface="Cambria" pitchFamily="18" charset="0"/>
              <a:buAutoNum type="arabicPeriod"/>
            </a:pPr>
            <a:r>
              <a:rPr lang="en-US" altLang="en-US" smtClean="0">
                <a:ea typeface="ＭＳ Ｐゴシック" pitchFamily="34" charset="-128"/>
              </a:rPr>
              <a:t>Develop initial prototype</a:t>
            </a:r>
          </a:p>
          <a:p>
            <a:pPr marL="1828800" lvl="3" indent="-457200">
              <a:buFont typeface="Cambria" pitchFamily="18" charset="0"/>
              <a:buAutoNum type="arabicPeriod"/>
            </a:pPr>
            <a:r>
              <a:rPr lang="en-US" altLang="en-US" smtClean="0">
                <a:ea typeface="ＭＳ Ｐゴシック" pitchFamily="34" charset="-128"/>
              </a:rPr>
              <a:t>Use prototype</a:t>
            </a:r>
          </a:p>
          <a:p>
            <a:pPr marL="1828800" lvl="3" indent="-457200">
              <a:buFont typeface="Cambria" pitchFamily="18" charset="0"/>
              <a:buAutoNum type="arabicPeriod"/>
            </a:pPr>
            <a:r>
              <a:rPr lang="en-US" altLang="en-US" smtClean="0">
                <a:ea typeface="ＭＳ Ｐゴシック" pitchFamily="34" charset="-128"/>
              </a:rPr>
              <a:t>Revise and enhance prototype</a:t>
            </a:r>
          </a:p>
          <a:p>
            <a:endParaRPr lang="en-US" altLang="en-US" smtClean="0">
              <a:solidFill>
                <a:srgbClr val="0D0D0D"/>
              </a:solidFill>
              <a:ea typeface="ＭＳ Ｐゴシック" pitchFamily="34" charset="-128"/>
            </a:endParaRPr>
          </a:p>
        </p:txBody>
      </p:sp>
      <p:sp>
        <p:nvSpPr>
          <p:cNvPr id="40963"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0965"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096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91E848-CE90-47B0-AE99-C8F763A05856}" type="slidenum">
              <a:rPr lang="en-US" altLang="en-US" sz="1400">
                <a:solidFill>
                  <a:schemeClr val="bg1"/>
                </a:solidFill>
              </a:rPr>
              <a:pPr eaLnBrk="1" hangingPunct="1"/>
              <a:t>34</a:t>
            </a:fld>
            <a:endParaRPr lang="en-US" altLang="en-US" sz="1400">
              <a:solidFill>
                <a:schemeClr val="bg1"/>
              </a:solidFill>
            </a:endParaRPr>
          </a:p>
        </p:txBody>
      </p:sp>
    </p:spTree>
    <p:extLst>
      <p:ext uri="{BB962C8B-B14F-4D97-AF65-F5344CB8AC3E}">
        <p14:creationId xmlns:p14="http://schemas.microsoft.com/office/powerpoint/2010/main" val="2951732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pic>
        <p:nvPicPr>
          <p:cNvPr id="11" name="Picture Placeholder 10" descr="Fig-13-09.png"/>
          <p:cNvPicPr>
            <a:picLocks noGrp="1" noChangeAspect="1"/>
          </p:cNvPicPr>
          <p:nvPr>
            <p:ph type="pic" sz="quarter" idx="15"/>
          </p:nvPr>
        </p:nvPicPr>
        <p:blipFill>
          <a:blip r:embed="rId3"/>
          <a:stretch>
            <a:fillRect/>
          </a:stretch>
        </p:blipFill>
        <p:spPr>
          <a:xfrm>
            <a:off x="3767138" y="1752600"/>
            <a:ext cx="3971925" cy="4695825"/>
          </a:xfrm>
        </p:spPr>
      </p:pic>
      <p:sp>
        <p:nvSpPr>
          <p:cNvPr id="41988"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THE PROTOTYPING PROCESS</a:t>
            </a:r>
          </a:p>
        </p:txBody>
      </p:sp>
      <p:sp>
        <p:nvSpPr>
          <p:cNvPr id="41989" name="Text Placeholder 8"/>
          <p:cNvSpPr>
            <a:spLocks noGrp="1"/>
          </p:cNvSpPr>
          <p:nvPr>
            <p:ph type="body" sz="quarter" idx="17"/>
          </p:nvPr>
        </p:nvSpPr>
        <p:spPr>
          <a:xfrm>
            <a:off x="457200" y="2514600"/>
            <a:ext cx="2743200" cy="2057400"/>
          </a:xfrm>
        </p:spPr>
        <p:txBody>
          <a:bodyPr/>
          <a:lstStyle/>
          <a:p>
            <a:r>
              <a:rPr lang="en-US" altLang="en-US" smtClean="0">
                <a:ea typeface="ＭＳ Ｐゴシック" pitchFamily="34" charset="-128"/>
              </a:rPr>
              <a:t>The process of developing a prototype can be broken down into four steps. Because a prototype can be developed quickly and inexpensively, systems builders can go through several iterations, repeating steps 3 and 4, to refine and enhance the prototype before arriving at the final operational one.</a:t>
            </a:r>
          </a:p>
        </p:txBody>
      </p:sp>
      <p:sp>
        <p:nvSpPr>
          <p:cNvPr id="41990" name="Text Placeholder 9"/>
          <p:cNvSpPr>
            <a:spLocks noGrp="1"/>
          </p:cNvSpPr>
          <p:nvPr>
            <p:ph type="body" sz="quarter" idx="18"/>
          </p:nvPr>
        </p:nvSpPr>
        <p:spPr>
          <a:xfrm>
            <a:off x="457200" y="4267200"/>
            <a:ext cx="2133600" cy="228600"/>
          </a:xfrm>
        </p:spPr>
        <p:txBody>
          <a:bodyPr>
            <a:normAutofit fontScale="92500" lnSpcReduction="20000"/>
          </a:bodyPr>
          <a:lstStyle/>
          <a:p>
            <a:r>
              <a:rPr lang="en-US" altLang="en-US" smtClean="0">
                <a:ea typeface="ＭＳ Ｐゴシック" pitchFamily="34" charset="-128"/>
              </a:rPr>
              <a:t>FIGURE 13-9</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1992"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1993"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0CF2D86-9516-48DE-A07D-FCCCACCF5272}" type="slidenum">
              <a:rPr lang="en-US" altLang="en-US" sz="1400">
                <a:solidFill>
                  <a:schemeClr val="bg1"/>
                </a:solidFill>
              </a:rPr>
              <a:pPr eaLnBrk="1" hangingPunct="1"/>
              <a:t>35</a:t>
            </a:fld>
            <a:endParaRPr lang="en-US" altLang="en-US" sz="1400">
              <a:solidFill>
                <a:schemeClr val="bg1"/>
              </a:solidFill>
            </a:endParaRPr>
          </a:p>
        </p:txBody>
      </p:sp>
    </p:spTree>
    <p:extLst>
      <p:ext uri="{BB962C8B-B14F-4D97-AF65-F5344CB8AC3E}">
        <p14:creationId xmlns:p14="http://schemas.microsoft.com/office/powerpoint/2010/main" val="215911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Advantages of prototyping</a:t>
            </a:r>
          </a:p>
          <a:p>
            <a:pPr lvl="1"/>
            <a:r>
              <a:rPr lang="en-US" altLang="en-US" smtClean="0">
                <a:ea typeface="ＭＳ Ｐゴシック" pitchFamily="34" charset="-128"/>
              </a:rPr>
              <a:t>Useful if some uncertainty in requirements or design solutions</a:t>
            </a:r>
          </a:p>
          <a:p>
            <a:pPr lvl="1"/>
            <a:r>
              <a:rPr lang="en-US" altLang="en-US" smtClean="0">
                <a:ea typeface="ＭＳ Ｐゴシック" pitchFamily="34" charset="-128"/>
              </a:rPr>
              <a:t>Often used for end-user interface design</a:t>
            </a:r>
          </a:p>
          <a:p>
            <a:pPr lvl="1"/>
            <a:r>
              <a:rPr lang="en-US" altLang="en-US" smtClean="0">
                <a:ea typeface="ＭＳ Ｐゴシック" pitchFamily="34" charset="-128"/>
              </a:rPr>
              <a:t>More likely to fulfill end-user requirements</a:t>
            </a:r>
          </a:p>
          <a:p>
            <a:r>
              <a:rPr lang="en-US" altLang="en-US" smtClean="0">
                <a:solidFill>
                  <a:srgbClr val="0D0D0D"/>
                </a:solidFill>
                <a:ea typeface="ＭＳ Ｐゴシック" pitchFamily="34" charset="-128"/>
              </a:rPr>
              <a:t>Disadvantages</a:t>
            </a:r>
          </a:p>
          <a:p>
            <a:pPr lvl="1"/>
            <a:r>
              <a:rPr lang="en-US" altLang="en-US" smtClean="0">
                <a:ea typeface="ＭＳ Ｐゴシック" pitchFamily="34" charset="-128"/>
              </a:rPr>
              <a:t>May gloss over essential steps</a:t>
            </a:r>
          </a:p>
          <a:p>
            <a:pPr lvl="1"/>
            <a:r>
              <a:rPr lang="en-US" altLang="en-US" smtClean="0">
                <a:ea typeface="ＭＳ Ｐゴシック" pitchFamily="34" charset="-128"/>
              </a:rPr>
              <a:t>May not accommodate large quantities of data or large number of users</a:t>
            </a:r>
          </a:p>
          <a:p>
            <a:pPr lvl="2"/>
            <a:r>
              <a:rPr lang="en-US" altLang="en-US" smtClean="0">
                <a:ea typeface="ＭＳ Ｐゴシック" pitchFamily="34" charset="-128"/>
              </a:rPr>
              <a:t>May not undergo full testing or documentation</a:t>
            </a:r>
          </a:p>
          <a:p>
            <a:pPr lvl="1"/>
            <a:endParaRPr lang="en-US" altLang="en-US" smtClean="0">
              <a:ea typeface="ＭＳ Ｐゴシック" pitchFamily="34" charset="-128"/>
            </a:endParaRPr>
          </a:p>
          <a:p>
            <a:endParaRPr lang="en-US" altLang="en-US" smtClean="0">
              <a:solidFill>
                <a:srgbClr val="0D0D0D"/>
              </a:solidFill>
              <a:ea typeface="ＭＳ Ｐゴシック" pitchFamily="34" charset="-128"/>
            </a:endParaRPr>
          </a:p>
        </p:txBody>
      </p:sp>
      <p:sp>
        <p:nvSpPr>
          <p:cNvPr id="4301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301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301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44AC6C4-9664-408D-98EB-F3029C77014E}" type="slidenum">
              <a:rPr lang="en-US" altLang="en-US" sz="1400">
                <a:solidFill>
                  <a:schemeClr val="bg1"/>
                </a:solidFill>
              </a:rPr>
              <a:pPr eaLnBrk="1" hangingPunct="1"/>
              <a:t>36</a:t>
            </a:fld>
            <a:endParaRPr lang="en-US" altLang="en-US" sz="1400">
              <a:solidFill>
                <a:schemeClr val="bg1"/>
              </a:solidFill>
            </a:endParaRPr>
          </a:p>
        </p:txBody>
      </p:sp>
    </p:spTree>
    <p:extLst>
      <p:ext uri="{BB962C8B-B14F-4D97-AF65-F5344CB8AC3E}">
        <p14:creationId xmlns:p14="http://schemas.microsoft.com/office/powerpoint/2010/main" val="7254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End-user development:</a:t>
            </a:r>
          </a:p>
          <a:p>
            <a:pPr lvl="1"/>
            <a:r>
              <a:rPr lang="en-US" altLang="en-US" smtClean="0">
                <a:ea typeface="ＭＳ Ｐゴシック" pitchFamily="34" charset="-128"/>
              </a:rPr>
              <a:t>Uses fourth-generation languages to allow end-users to develop systems with little or no help from technical specialists</a:t>
            </a:r>
          </a:p>
          <a:p>
            <a:pPr lvl="1">
              <a:spcAft>
                <a:spcPct val="0"/>
              </a:spcAft>
            </a:pPr>
            <a:r>
              <a:rPr lang="en-US" altLang="en-US" smtClean="0">
                <a:ea typeface="ＭＳ Ｐゴシック" pitchFamily="34" charset="-128"/>
              </a:rPr>
              <a:t>Fourth generation languages: Less procedural than conventional programming languages</a:t>
            </a:r>
          </a:p>
          <a:p>
            <a:pPr lvl="2">
              <a:spcAft>
                <a:spcPct val="0"/>
              </a:spcAft>
            </a:pPr>
            <a:r>
              <a:rPr lang="en-US" altLang="en-US" sz="2000" smtClean="0">
                <a:ea typeface="ＭＳ Ｐゴシック" pitchFamily="34" charset="-128"/>
              </a:rPr>
              <a:t>PC software tools</a:t>
            </a:r>
          </a:p>
          <a:p>
            <a:pPr lvl="2">
              <a:spcAft>
                <a:spcPct val="0"/>
              </a:spcAft>
            </a:pPr>
            <a:r>
              <a:rPr lang="en-US" altLang="en-US" sz="2000" smtClean="0">
                <a:ea typeface="ＭＳ Ｐゴシック" pitchFamily="34" charset="-128"/>
              </a:rPr>
              <a:t>Query languages</a:t>
            </a:r>
          </a:p>
          <a:p>
            <a:pPr lvl="2">
              <a:spcAft>
                <a:spcPct val="0"/>
              </a:spcAft>
            </a:pPr>
            <a:r>
              <a:rPr lang="en-US" altLang="en-US" sz="2000" smtClean="0">
                <a:ea typeface="ＭＳ Ｐゴシック" pitchFamily="34" charset="-128"/>
              </a:rPr>
              <a:t>Report generators</a:t>
            </a:r>
          </a:p>
          <a:p>
            <a:pPr lvl="2">
              <a:spcAft>
                <a:spcPct val="0"/>
              </a:spcAft>
            </a:pPr>
            <a:r>
              <a:rPr lang="en-US" altLang="en-US" sz="2000" smtClean="0">
                <a:ea typeface="ＭＳ Ｐゴシック" pitchFamily="34" charset="-128"/>
              </a:rPr>
              <a:t>Graphics languages</a:t>
            </a:r>
          </a:p>
          <a:p>
            <a:pPr lvl="2">
              <a:spcAft>
                <a:spcPct val="0"/>
              </a:spcAft>
            </a:pPr>
            <a:r>
              <a:rPr lang="en-US" altLang="en-US" sz="2000" smtClean="0">
                <a:ea typeface="ＭＳ Ｐゴシック" pitchFamily="34" charset="-128"/>
              </a:rPr>
              <a:t>Application generators</a:t>
            </a:r>
          </a:p>
          <a:p>
            <a:pPr lvl="2">
              <a:spcAft>
                <a:spcPct val="0"/>
              </a:spcAft>
            </a:pPr>
            <a:r>
              <a:rPr lang="en-US" altLang="en-US" sz="2000" smtClean="0">
                <a:ea typeface="ＭＳ Ｐゴシック" pitchFamily="34" charset="-128"/>
              </a:rPr>
              <a:t>Application software packages</a:t>
            </a:r>
          </a:p>
          <a:p>
            <a:pPr lvl="2"/>
            <a:r>
              <a:rPr lang="en-US" altLang="en-US" sz="2000" smtClean="0">
                <a:ea typeface="ＭＳ Ｐゴシック" pitchFamily="34" charset="-128"/>
              </a:rPr>
              <a:t>Very high-level programming languages</a:t>
            </a:r>
          </a:p>
          <a:p>
            <a:endParaRPr lang="en-US" altLang="en-US" smtClean="0">
              <a:solidFill>
                <a:srgbClr val="0D0D0D"/>
              </a:solidFill>
              <a:ea typeface="ＭＳ Ｐゴシック" pitchFamily="34" charset="-128"/>
            </a:endParaRPr>
          </a:p>
        </p:txBody>
      </p:sp>
      <p:sp>
        <p:nvSpPr>
          <p:cNvPr id="44035"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4037"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4038"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4D374E5-1792-4E1C-9306-9C5406521321}" type="slidenum">
              <a:rPr lang="en-US" altLang="en-US" sz="1400">
                <a:solidFill>
                  <a:schemeClr val="bg1"/>
                </a:solidFill>
              </a:rPr>
              <a:pPr eaLnBrk="1" hangingPunct="1"/>
              <a:t>37</a:t>
            </a:fld>
            <a:endParaRPr lang="en-US" altLang="en-US" sz="1400">
              <a:solidFill>
                <a:schemeClr val="bg1"/>
              </a:solidFill>
            </a:endParaRPr>
          </a:p>
        </p:txBody>
      </p:sp>
    </p:spTree>
    <p:extLst>
      <p:ext uri="{BB962C8B-B14F-4D97-AF65-F5344CB8AC3E}">
        <p14:creationId xmlns:p14="http://schemas.microsoft.com/office/powerpoint/2010/main" val="3109931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End-user development (cont.):</a:t>
            </a:r>
          </a:p>
          <a:p>
            <a:pPr lvl="1">
              <a:spcAft>
                <a:spcPct val="0"/>
              </a:spcAft>
            </a:pPr>
            <a:r>
              <a:rPr lang="en-US" altLang="en-US" smtClean="0">
                <a:ea typeface="ＭＳ Ｐゴシック" pitchFamily="34" charset="-128"/>
              </a:rPr>
              <a:t>Advantages: </a:t>
            </a:r>
          </a:p>
          <a:p>
            <a:pPr lvl="2">
              <a:spcAft>
                <a:spcPct val="0"/>
              </a:spcAft>
            </a:pPr>
            <a:r>
              <a:rPr lang="en-US" altLang="en-US" smtClean="0">
                <a:ea typeface="ＭＳ Ｐゴシック" pitchFamily="34" charset="-128"/>
              </a:rPr>
              <a:t>More rapid completion of projects</a:t>
            </a:r>
          </a:p>
          <a:p>
            <a:pPr lvl="2"/>
            <a:r>
              <a:rPr lang="en-US" altLang="en-US" smtClean="0">
                <a:ea typeface="ＭＳ Ｐゴシック" pitchFamily="34" charset="-128"/>
              </a:rPr>
              <a:t>High-level of user involvement and satisfaction</a:t>
            </a:r>
          </a:p>
          <a:p>
            <a:pPr lvl="1">
              <a:spcAft>
                <a:spcPct val="0"/>
              </a:spcAft>
            </a:pPr>
            <a:r>
              <a:rPr lang="en-US" altLang="en-US" smtClean="0">
                <a:ea typeface="ＭＳ Ｐゴシック" pitchFamily="34" charset="-128"/>
              </a:rPr>
              <a:t>Disadvantages: </a:t>
            </a:r>
          </a:p>
          <a:p>
            <a:pPr lvl="2">
              <a:spcAft>
                <a:spcPct val="0"/>
              </a:spcAft>
            </a:pPr>
            <a:r>
              <a:rPr lang="en-US" altLang="en-US" smtClean="0">
                <a:ea typeface="ＭＳ Ｐゴシック" pitchFamily="34" charset="-128"/>
              </a:rPr>
              <a:t>Not designed for processing-intensive applications</a:t>
            </a:r>
          </a:p>
          <a:p>
            <a:pPr lvl="2">
              <a:spcAft>
                <a:spcPct val="0"/>
              </a:spcAft>
            </a:pPr>
            <a:r>
              <a:rPr lang="en-US" altLang="en-US" smtClean="0">
                <a:ea typeface="ＭＳ Ｐゴシック" pitchFamily="34" charset="-128"/>
              </a:rPr>
              <a:t>Inadequate management and control, testing, documentation</a:t>
            </a:r>
          </a:p>
          <a:p>
            <a:pPr lvl="2"/>
            <a:r>
              <a:rPr lang="en-US" altLang="en-US" smtClean="0">
                <a:ea typeface="ＭＳ Ｐゴシック" pitchFamily="34" charset="-128"/>
              </a:rPr>
              <a:t>Loss of control over data</a:t>
            </a:r>
          </a:p>
          <a:p>
            <a:pPr lvl="1">
              <a:spcAft>
                <a:spcPct val="0"/>
              </a:spcAft>
            </a:pPr>
            <a:r>
              <a:rPr lang="en-US" altLang="en-US" smtClean="0">
                <a:ea typeface="ＭＳ Ｐゴシック" pitchFamily="34" charset="-128"/>
              </a:rPr>
              <a:t>Managing end-user development</a:t>
            </a:r>
          </a:p>
          <a:p>
            <a:pPr lvl="2">
              <a:spcAft>
                <a:spcPct val="0"/>
              </a:spcAft>
            </a:pPr>
            <a:r>
              <a:rPr lang="en-US" altLang="en-US" smtClean="0">
                <a:ea typeface="ＭＳ Ｐゴシック" pitchFamily="34" charset="-128"/>
              </a:rPr>
              <a:t>Require cost-justification of end-user system projects</a:t>
            </a:r>
          </a:p>
          <a:p>
            <a:pPr lvl="2"/>
            <a:r>
              <a:rPr lang="en-US" altLang="en-US" smtClean="0">
                <a:ea typeface="ＭＳ Ｐゴシック" pitchFamily="34" charset="-128"/>
              </a:rPr>
              <a:t>Establish hardware, software, and quality standards</a:t>
            </a:r>
          </a:p>
          <a:p>
            <a:endParaRPr lang="en-US" altLang="en-US" smtClean="0">
              <a:solidFill>
                <a:srgbClr val="0D0D0D"/>
              </a:solidFill>
              <a:ea typeface="ＭＳ Ｐゴシック" pitchFamily="34" charset="-128"/>
            </a:endParaRPr>
          </a:p>
        </p:txBody>
      </p:sp>
      <p:sp>
        <p:nvSpPr>
          <p:cNvPr id="45059"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506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506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0E235F-68B2-4A79-8065-63F874829531}" type="slidenum">
              <a:rPr lang="en-US" altLang="en-US" sz="1400">
                <a:solidFill>
                  <a:schemeClr val="bg1"/>
                </a:solidFill>
              </a:rPr>
              <a:pPr eaLnBrk="1" hangingPunct="1"/>
              <a:t>38</a:t>
            </a:fld>
            <a:endParaRPr lang="en-US" altLang="en-US" sz="1400">
              <a:solidFill>
                <a:schemeClr val="bg1"/>
              </a:solidFill>
            </a:endParaRPr>
          </a:p>
        </p:txBody>
      </p:sp>
    </p:spTree>
    <p:extLst>
      <p:ext uri="{BB962C8B-B14F-4D97-AF65-F5344CB8AC3E}">
        <p14:creationId xmlns:p14="http://schemas.microsoft.com/office/powerpoint/2010/main" val="1112699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4"/>
          <p:cNvSpPr>
            <a:spLocks noGrp="1"/>
          </p:cNvSpPr>
          <p:nvPr>
            <p:ph idx="1"/>
          </p:nvPr>
        </p:nvSpPr>
        <p:spPr/>
        <p:txBody>
          <a:bodyPr>
            <a:normAutofit lnSpcReduction="10000"/>
          </a:bodyPr>
          <a:lstStyle/>
          <a:p>
            <a:pPr>
              <a:spcAft>
                <a:spcPct val="0"/>
              </a:spcAft>
            </a:pPr>
            <a:r>
              <a:rPr lang="en-US" altLang="en-US" smtClean="0">
                <a:solidFill>
                  <a:srgbClr val="0D0D0D"/>
                </a:solidFill>
                <a:ea typeface="ＭＳ Ｐゴシック" pitchFamily="34" charset="-128"/>
              </a:rPr>
              <a:t>Application software packages</a:t>
            </a:r>
          </a:p>
          <a:p>
            <a:pPr lvl="1">
              <a:spcAft>
                <a:spcPct val="0"/>
              </a:spcAft>
            </a:pPr>
            <a:r>
              <a:rPr lang="en-US" altLang="en-US" smtClean="0">
                <a:ea typeface="ＭＳ Ｐゴシック" pitchFamily="34" charset="-128"/>
              </a:rPr>
              <a:t>Save time and money</a:t>
            </a:r>
          </a:p>
          <a:p>
            <a:pPr lvl="1">
              <a:spcAft>
                <a:spcPct val="0"/>
              </a:spcAft>
            </a:pPr>
            <a:r>
              <a:rPr lang="en-US" altLang="en-US" smtClean="0">
                <a:ea typeface="ＭＳ Ｐゴシック" pitchFamily="34" charset="-128"/>
              </a:rPr>
              <a:t>Many offer customization features: </a:t>
            </a:r>
          </a:p>
          <a:p>
            <a:pPr lvl="2">
              <a:spcAft>
                <a:spcPts val="600"/>
              </a:spcAft>
            </a:pPr>
            <a:r>
              <a:rPr lang="en-US" altLang="en-US" sz="2000" smtClean="0">
                <a:ea typeface="ＭＳ Ｐゴシック" pitchFamily="34" charset="-128"/>
              </a:rPr>
              <a:t>Software can be modified to meet unique requirements without destroying integrity of package software</a:t>
            </a:r>
          </a:p>
          <a:p>
            <a:pPr lvl="1">
              <a:spcAft>
                <a:spcPct val="0"/>
              </a:spcAft>
            </a:pPr>
            <a:r>
              <a:rPr lang="en-US" altLang="en-US" smtClean="0">
                <a:ea typeface="ＭＳ Ｐゴシック" pitchFamily="34" charset="-128"/>
              </a:rPr>
              <a:t>Evaluation criteria for systems analysis include:</a:t>
            </a:r>
          </a:p>
          <a:p>
            <a:pPr lvl="2"/>
            <a:r>
              <a:rPr lang="en-US" altLang="en-US" sz="2000" smtClean="0">
                <a:ea typeface="ＭＳ Ｐゴシック" pitchFamily="34" charset="-128"/>
              </a:rPr>
              <a:t>Functions provided by the package, flexibility, user friendliness, hardware and software resources, database requirements, installation and maintenance efforts, documentation, vendor quality, and cost  </a:t>
            </a:r>
          </a:p>
          <a:p>
            <a:pPr lvl="1">
              <a:spcAft>
                <a:spcPct val="0"/>
              </a:spcAft>
            </a:pPr>
            <a:r>
              <a:rPr lang="en-US" altLang="en-US" smtClean="0">
                <a:ea typeface="ＭＳ Ｐゴシック" pitchFamily="34" charset="-128"/>
              </a:rPr>
              <a:t>Request for Proposal (RFP)</a:t>
            </a:r>
          </a:p>
          <a:p>
            <a:pPr lvl="2">
              <a:spcAft>
                <a:spcPct val="0"/>
              </a:spcAft>
            </a:pPr>
            <a:r>
              <a:rPr lang="en-US" altLang="en-US" sz="2000" smtClean="0">
                <a:ea typeface="ＭＳ Ｐゴシック" pitchFamily="34" charset="-128"/>
              </a:rPr>
              <a:t>Detailed list of questions submitted to packaged-software vendors</a:t>
            </a:r>
          </a:p>
          <a:p>
            <a:pPr lvl="2"/>
            <a:r>
              <a:rPr lang="en-US" altLang="en-US" sz="2000" smtClean="0">
                <a:ea typeface="ＭＳ Ｐゴシック" pitchFamily="34" charset="-128"/>
              </a:rPr>
              <a:t>Used to evaluate alternative software packages</a:t>
            </a:r>
            <a:endParaRPr lang="en-US" altLang="en-US" sz="2200" smtClean="0">
              <a:ea typeface="ＭＳ Ｐゴシック" pitchFamily="34" charset="-128"/>
            </a:endParaRPr>
          </a:p>
          <a:p>
            <a:endParaRPr lang="en-US" altLang="en-US" smtClean="0">
              <a:solidFill>
                <a:srgbClr val="0D0D0D"/>
              </a:solidFill>
              <a:ea typeface="ＭＳ Ｐゴシック" pitchFamily="34" charset="-128"/>
            </a:endParaRPr>
          </a:p>
        </p:txBody>
      </p:sp>
      <p:sp>
        <p:nvSpPr>
          <p:cNvPr id="46083"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6085"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608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3BDC1FE-EDD5-40E5-A63E-FD62E78A92D9}" type="slidenum">
              <a:rPr lang="en-US" altLang="en-US" sz="1400">
                <a:solidFill>
                  <a:schemeClr val="bg1"/>
                </a:solidFill>
              </a:rPr>
              <a:pPr eaLnBrk="1" hangingPunct="1"/>
              <a:t>39</a:t>
            </a:fld>
            <a:endParaRPr lang="en-US" altLang="en-US" sz="1400">
              <a:solidFill>
                <a:schemeClr val="bg1"/>
              </a:solidFill>
            </a:endParaRPr>
          </a:p>
        </p:txBody>
      </p:sp>
    </p:spTree>
    <p:extLst>
      <p:ext uri="{BB962C8B-B14F-4D97-AF65-F5344CB8AC3E}">
        <p14:creationId xmlns:p14="http://schemas.microsoft.com/office/powerpoint/2010/main" val="64441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Structural organizational changes enabled by IT</a:t>
            </a:r>
          </a:p>
          <a:p>
            <a:pPr marL="971550" lvl="1" indent="-514350">
              <a:buFont typeface="Cambria" pitchFamily="18" charset="0"/>
              <a:buAutoNum type="arabicPeriod" startAt="3"/>
            </a:pPr>
            <a:r>
              <a:rPr lang="en-US" altLang="en-US" sz="2800" smtClean="0">
                <a:ea typeface="ＭＳ Ｐゴシック" pitchFamily="34" charset="-128"/>
              </a:rPr>
              <a:t>Business process redesign </a:t>
            </a:r>
          </a:p>
          <a:p>
            <a:pPr lvl="2"/>
            <a:r>
              <a:rPr lang="en-US" altLang="en-US" sz="2800" smtClean="0">
                <a:ea typeface="ＭＳ Ｐゴシック" pitchFamily="34" charset="-128"/>
              </a:rPr>
              <a:t>Analyze, simplify, and redesign business processes</a:t>
            </a:r>
          </a:p>
          <a:p>
            <a:pPr lvl="2"/>
            <a:r>
              <a:rPr lang="en-US" altLang="en-US" sz="2800" smtClean="0">
                <a:ea typeface="ＭＳ Ｐゴシック" pitchFamily="34" charset="-128"/>
              </a:rPr>
              <a:t>Reorganize workflow, combine steps, eliminate repetition</a:t>
            </a:r>
          </a:p>
          <a:p>
            <a:pPr marL="971550" lvl="1" indent="-514350">
              <a:buFont typeface="Cambria" pitchFamily="18" charset="0"/>
              <a:buAutoNum type="arabicPeriod" startAt="4"/>
            </a:pPr>
            <a:r>
              <a:rPr lang="en-US" altLang="en-US" sz="2800" smtClean="0">
                <a:ea typeface="ＭＳ Ｐゴシック" pitchFamily="34" charset="-128"/>
              </a:rPr>
              <a:t>Paradigm shifts</a:t>
            </a:r>
          </a:p>
          <a:p>
            <a:pPr lvl="2"/>
            <a:r>
              <a:rPr lang="en-US" altLang="en-US" sz="2800" smtClean="0">
                <a:ea typeface="ＭＳ Ｐゴシック" pitchFamily="34" charset="-128"/>
              </a:rPr>
              <a:t>Rethink nature of business</a:t>
            </a:r>
          </a:p>
          <a:p>
            <a:pPr lvl="2"/>
            <a:r>
              <a:rPr lang="en-US" altLang="en-US" sz="2800" smtClean="0">
                <a:ea typeface="ＭＳ Ｐゴシック" pitchFamily="34" charset="-128"/>
              </a:rPr>
              <a:t>Define new business model</a:t>
            </a:r>
          </a:p>
          <a:p>
            <a:pPr lvl="2"/>
            <a:r>
              <a:rPr lang="en-US" altLang="en-US" sz="2800" smtClean="0">
                <a:ea typeface="ＭＳ Ｐゴシック" pitchFamily="34" charset="-128"/>
              </a:rPr>
              <a:t>Change nature of organization</a:t>
            </a:r>
          </a:p>
          <a:p>
            <a:endParaRPr lang="en-US" altLang="en-US" smtClean="0">
              <a:solidFill>
                <a:srgbClr val="0D0D0D"/>
              </a:solidFill>
              <a:ea typeface="ＭＳ Ｐゴシック" pitchFamily="34" charset="-128"/>
            </a:endParaRPr>
          </a:p>
        </p:txBody>
      </p:sp>
      <p:sp>
        <p:nvSpPr>
          <p:cNvPr id="1229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229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229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AEB385-CE83-4191-8178-F12317B65548}" type="slidenum">
              <a:rPr lang="en-US" altLang="en-US" sz="1400">
                <a:solidFill>
                  <a:schemeClr val="bg1"/>
                </a:solidFill>
              </a:rPr>
              <a:pPr eaLnBrk="1" hangingPunct="1"/>
              <a:t>4</a:t>
            </a:fld>
            <a:endParaRPr lang="en-US" altLang="en-US" sz="1400">
              <a:solidFill>
                <a:schemeClr val="bg1"/>
              </a:solidFill>
            </a:endParaRPr>
          </a:p>
        </p:txBody>
      </p:sp>
    </p:spTree>
    <p:extLst>
      <p:ext uri="{BB962C8B-B14F-4D97-AF65-F5344CB8AC3E}">
        <p14:creationId xmlns:p14="http://schemas.microsoft.com/office/powerpoint/2010/main" val="596964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Outsourcing</a:t>
            </a:r>
          </a:p>
          <a:p>
            <a:pPr lvl="1"/>
            <a:r>
              <a:rPr lang="en-US" altLang="en-US" smtClean="0">
                <a:ea typeface="ＭＳ Ｐゴシック" pitchFamily="34" charset="-128"/>
              </a:rPr>
              <a:t>Several types</a:t>
            </a:r>
          </a:p>
          <a:p>
            <a:pPr lvl="2">
              <a:spcAft>
                <a:spcPct val="0"/>
              </a:spcAft>
            </a:pPr>
            <a:r>
              <a:rPr lang="en-US" altLang="en-US" b="1" smtClean="0">
                <a:ea typeface="ＭＳ Ｐゴシック" pitchFamily="34" charset="-128"/>
              </a:rPr>
              <a:t>Cloud and SaaS providers</a:t>
            </a:r>
          </a:p>
          <a:p>
            <a:pPr lvl="3"/>
            <a:r>
              <a:rPr lang="en-US" altLang="en-US" smtClean="0">
                <a:ea typeface="ＭＳ Ｐゴシック" pitchFamily="34" charset="-128"/>
              </a:rPr>
              <a:t>Subscribing companies use software and computer hardware provided by vendors</a:t>
            </a:r>
          </a:p>
          <a:p>
            <a:pPr lvl="2"/>
            <a:r>
              <a:rPr lang="en-US" altLang="en-US" b="1" smtClean="0">
                <a:ea typeface="ＭＳ Ｐゴシック" pitchFamily="34" charset="-128"/>
              </a:rPr>
              <a:t>External vendors</a:t>
            </a:r>
          </a:p>
          <a:p>
            <a:pPr lvl="3"/>
            <a:r>
              <a:rPr lang="en-US" altLang="en-US" smtClean="0">
                <a:ea typeface="ＭＳ Ｐゴシック" pitchFamily="34" charset="-128"/>
              </a:rPr>
              <a:t>Hired to design, create software</a:t>
            </a:r>
          </a:p>
          <a:p>
            <a:pPr lvl="3">
              <a:spcAft>
                <a:spcPct val="0"/>
              </a:spcAft>
            </a:pPr>
            <a:r>
              <a:rPr lang="en-US" altLang="en-US" b="1" smtClean="0">
                <a:ea typeface="ＭＳ Ｐゴシック" pitchFamily="34" charset="-128"/>
              </a:rPr>
              <a:t>Domestic outsourcing</a:t>
            </a:r>
          </a:p>
          <a:p>
            <a:pPr lvl="4"/>
            <a:r>
              <a:rPr lang="en-US" altLang="en-US" smtClean="0">
                <a:ea typeface="ＭＳ Ｐゴシック" pitchFamily="34" charset="-128"/>
              </a:rPr>
              <a:t>Driven by firms need for additional skills, resources, assets</a:t>
            </a:r>
          </a:p>
          <a:p>
            <a:pPr lvl="3">
              <a:spcAft>
                <a:spcPct val="0"/>
              </a:spcAft>
            </a:pPr>
            <a:r>
              <a:rPr lang="en-US" altLang="en-US" b="1" smtClean="0">
                <a:ea typeface="ＭＳ Ｐゴシック" pitchFamily="34" charset="-128"/>
              </a:rPr>
              <a:t>Offshore outsourcing</a:t>
            </a:r>
          </a:p>
          <a:p>
            <a:pPr lvl="4"/>
            <a:r>
              <a:rPr lang="en-US" altLang="en-US" smtClean="0">
                <a:ea typeface="ＭＳ Ｐゴシック" pitchFamily="34" charset="-128"/>
              </a:rPr>
              <a:t>Driven by cost-savings</a:t>
            </a:r>
          </a:p>
          <a:p>
            <a:pPr lvl="4"/>
            <a:endParaRPr lang="en-US" altLang="en-US" smtClean="0">
              <a:ea typeface="ＭＳ Ｐゴシック" pitchFamily="34" charset="-128"/>
            </a:endParaRPr>
          </a:p>
          <a:p>
            <a:endParaRPr lang="en-US" altLang="en-US" smtClean="0">
              <a:solidFill>
                <a:srgbClr val="0D0D0D"/>
              </a:solidFill>
              <a:ea typeface="ＭＳ Ｐゴシック" pitchFamily="34" charset="-128"/>
            </a:endParaRPr>
          </a:p>
        </p:txBody>
      </p:sp>
      <p:sp>
        <p:nvSpPr>
          <p:cNvPr id="47107"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7109"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711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F9F025-493D-4743-8EBB-809E95FD2FE0}" type="slidenum">
              <a:rPr lang="en-US" altLang="en-US" sz="1400">
                <a:solidFill>
                  <a:schemeClr val="bg1"/>
                </a:solidFill>
              </a:rPr>
              <a:pPr eaLnBrk="1" hangingPunct="1"/>
              <a:t>40</a:t>
            </a:fld>
            <a:endParaRPr lang="en-US" altLang="en-US" sz="1400">
              <a:solidFill>
                <a:schemeClr val="bg1"/>
              </a:solidFill>
            </a:endParaRPr>
          </a:p>
        </p:txBody>
      </p:sp>
    </p:spTree>
    <p:extLst>
      <p:ext uri="{BB962C8B-B14F-4D97-AF65-F5344CB8AC3E}">
        <p14:creationId xmlns:p14="http://schemas.microsoft.com/office/powerpoint/2010/main" val="39337498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4"/>
          <p:cNvSpPr>
            <a:spLocks noGrp="1"/>
          </p:cNvSpPr>
          <p:nvPr>
            <p:ph idx="1"/>
          </p:nvPr>
        </p:nvSpPr>
        <p:spPr/>
        <p:txBody>
          <a:bodyPr/>
          <a:lstStyle/>
          <a:p>
            <a:r>
              <a:rPr lang="en-US" altLang="en-US" sz="3200" smtClean="0">
                <a:solidFill>
                  <a:srgbClr val="0D0D0D"/>
                </a:solidFill>
                <a:ea typeface="ＭＳ Ｐゴシック" pitchFamily="34" charset="-128"/>
              </a:rPr>
              <a:t>Outsourcing (cont.)</a:t>
            </a:r>
          </a:p>
          <a:p>
            <a:pPr lvl="1"/>
            <a:r>
              <a:rPr lang="en-US" altLang="en-US" sz="2800" smtClean="0">
                <a:ea typeface="ＭＳ Ｐゴシック" pitchFamily="34" charset="-128"/>
              </a:rPr>
              <a:t>Advantages</a:t>
            </a:r>
          </a:p>
          <a:p>
            <a:pPr lvl="2"/>
            <a:r>
              <a:rPr lang="en-US" altLang="en-US" sz="2800" smtClean="0">
                <a:ea typeface="ＭＳ Ｐゴシック" pitchFamily="34" charset="-128"/>
              </a:rPr>
              <a:t>Allows organization flexibility in IT needs</a:t>
            </a:r>
          </a:p>
          <a:p>
            <a:pPr lvl="1"/>
            <a:r>
              <a:rPr lang="en-US" altLang="en-US" sz="2800" smtClean="0">
                <a:ea typeface="ＭＳ Ｐゴシック" pitchFamily="34" charset="-128"/>
              </a:rPr>
              <a:t>Disadvantages</a:t>
            </a:r>
          </a:p>
          <a:p>
            <a:pPr lvl="2"/>
            <a:r>
              <a:rPr lang="en-US" altLang="en-US" sz="2800" smtClean="0">
                <a:ea typeface="ＭＳ Ｐゴシック" pitchFamily="34" charset="-128"/>
              </a:rPr>
              <a:t>Hidden costs, e.g.</a:t>
            </a:r>
          </a:p>
          <a:p>
            <a:pPr lvl="3"/>
            <a:r>
              <a:rPr lang="en-US" altLang="en-US" sz="2400" smtClean="0">
                <a:ea typeface="ＭＳ Ｐゴシック" pitchFamily="34" charset="-128"/>
              </a:rPr>
              <a:t>Identifying and selecting vendor</a:t>
            </a:r>
          </a:p>
          <a:p>
            <a:pPr lvl="3"/>
            <a:r>
              <a:rPr lang="en-US" altLang="en-US" sz="2400" smtClean="0">
                <a:ea typeface="ＭＳ Ｐゴシック" pitchFamily="34" charset="-128"/>
              </a:rPr>
              <a:t>Transitioning to vendor</a:t>
            </a:r>
          </a:p>
          <a:p>
            <a:pPr lvl="2"/>
            <a:r>
              <a:rPr lang="en-US" altLang="en-US" sz="2800" smtClean="0">
                <a:ea typeface="ＭＳ Ｐゴシック" pitchFamily="34" charset="-128"/>
              </a:rPr>
              <a:t>Opening up proprietary business processes to third party</a:t>
            </a:r>
          </a:p>
          <a:p>
            <a:endParaRPr lang="en-US" altLang="en-US" sz="3200" smtClean="0">
              <a:solidFill>
                <a:srgbClr val="0D0D0D"/>
              </a:solidFill>
              <a:ea typeface="ＭＳ Ｐゴシック" pitchFamily="34" charset="-128"/>
            </a:endParaRPr>
          </a:p>
        </p:txBody>
      </p:sp>
      <p:sp>
        <p:nvSpPr>
          <p:cNvPr id="4813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813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813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31641A-34BB-4F45-B0ED-BA6586FC1F49}" type="slidenum">
              <a:rPr lang="en-US" altLang="en-US" sz="1400">
                <a:solidFill>
                  <a:schemeClr val="bg1"/>
                </a:solidFill>
              </a:rPr>
              <a:pPr eaLnBrk="1" hangingPunct="1"/>
              <a:t>41</a:t>
            </a:fld>
            <a:endParaRPr lang="en-US" altLang="en-US" sz="1400">
              <a:solidFill>
                <a:schemeClr val="bg1"/>
              </a:solidFill>
            </a:endParaRPr>
          </a:p>
        </p:txBody>
      </p:sp>
    </p:spTree>
    <p:extLst>
      <p:ext uri="{BB962C8B-B14F-4D97-AF65-F5344CB8AC3E}">
        <p14:creationId xmlns:p14="http://schemas.microsoft.com/office/powerpoint/2010/main" val="29098855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Alternative Systems Building Approaches</a:t>
            </a:r>
          </a:p>
        </p:txBody>
      </p:sp>
      <p:pic>
        <p:nvPicPr>
          <p:cNvPr id="11" name="Picture Placeholder 10" descr="Fig-13-10.png"/>
          <p:cNvPicPr>
            <a:picLocks noGrp="1" noChangeAspect="1"/>
          </p:cNvPicPr>
          <p:nvPr>
            <p:ph type="pic" sz="quarter" idx="15"/>
          </p:nvPr>
        </p:nvPicPr>
        <p:blipFill>
          <a:blip r:embed="rId3"/>
          <a:srcRect l="873"/>
          <a:stretch>
            <a:fillRect/>
          </a:stretch>
        </p:blipFill>
        <p:spPr>
          <a:xfrm>
            <a:off x="1143000" y="2209800"/>
            <a:ext cx="6872288" cy="3352800"/>
          </a:xfrm>
        </p:spPr>
      </p:pic>
      <p:sp>
        <p:nvSpPr>
          <p:cNvPr id="49156"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TOTAL COST OF OFFSHORE OUTSOURCING</a:t>
            </a:r>
          </a:p>
        </p:txBody>
      </p:sp>
      <p:sp>
        <p:nvSpPr>
          <p:cNvPr id="49157" name="Text Placeholder 8"/>
          <p:cNvSpPr>
            <a:spLocks noGrp="1"/>
          </p:cNvSpPr>
          <p:nvPr>
            <p:ph type="body" sz="quarter" idx="17"/>
          </p:nvPr>
        </p:nvSpPr>
        <p:spPr>
          <a:xfrm>
            <a:off x="1828800" y="5715000"/>
            <a:ext cx="6858000" cy="457200"/>
          </a:xfrm>
        </p:spPr>
        <p:txBody>
          <a:bodyPr>
            <a:normAutofit fontScale="77500" lnSpcReduction="20000"/>
          </a:bodyPr>
          <a:lstStyle/>
          <a:p>
            <a:r>
              <a:rPr lang="en-US" altLang="en-US" smtClean="0">
                <a:ea typeface="ＭＳ Ｐゴシック" pitchFamily="34" charset="-128"/>
              </a:rPr>
              <a:t>If a firm spends $10 million on offshore outsourcing contracts, that company will actually spend 15.2 percent in extra costs even under the best-case scenario. In the worst-case scenario, where there is a dramatic drop in productivity along with exceptionally high transition and layoff costs, a firm can expect to pay up to 57 percent in extra costs on top of the $10 million outlay for an offshore contract.</a:t>
            </a:r>
          </a:p>
        </p:txBody>
      </p:sp>
      <p:sp>
        <p:nvSpPr>
          <p:cNvPr id="49158" name="Text Placeholder 9"/>
          <p:cNvSpPr>
            <a:spLocks noGrp="1"/>
          </p:cNvSpPr>
          <p:nvPr>
            <p:ph type="body" sz="quarter" idx="18"/>
          </p:nvPr>
        </p:nvSpPr>
        <p:spPr>
          <a:xfrm>
            <a:off x="533400" y="5715000"/>
            <a:ext cx="1143000" cy="228600"/>
          </a:xfrm>
        </p:spPr>
        <p:txBody>
          <a:bodyPr>
            <a:normAutofit fontScale="92500" lnSpcReduction="20000"/>
          </a:bodyPr>
          <a:lstStyle/>
          <a:p>
            <a:r>
              <a:rPr lang="en-US" altLang="en-US" smtClean="0">
                <a:ea typeface="ＭＳ Ｐゴシック" pitchFamily="34" charset="-128"/>
              </a:rPr>
              <a:t>FIGURE 13-10</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49160"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49161"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C2A652-A4EA-4BB0-86D3-6B0C2B511925}" type="slidenum">
              <a:rPr lang="en-US" altLang="en-US" sz="1400">
                <a:solidFill>
                  <a:schemeClr val="bg1"/>
                </a:solidFill>
              </a:rPr>
              <a:pPr eaLnBrk="1" hangingPunct="1"/>
              <a:t>42</a:t>
            </a:fld>
            <a:endParaRPr lang="en-US" altLang="en-US" sz="1400">
              <a:solidFill>
                <a:schemeClr val="bg1"/>
              </a:solidFill>
            </a:endParaRPr>
          </a:p>
        </p:txBody>
      </p:sp>
    </p:spTree>
    <p:extLst>
      <p:ext uri="{BB962C8B-B14F-4D97-AF65-F5344CB8AC3E}">
        <p14:creationId xmlns:p14="http://schemas.microsoft.com/office/powerpoint/2010/main" val="1439940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13.4</a:t>
            </a:r>
            <a:r>
              <a:rPr lang="en-US" altLang="en-US" sz="2600" b="1" dirty="0" smtClean="0">
                <a:solidFill>
                  <a:schemeClr val="tx2"/>
                </a:solidFill>
                <a:latin typeface="Arial" charset="0"/>
                <a:cs typeface="Times New Roman" pitchFamily="18" charset="0"/>
              </a:rPr>
              <a:t>. Application Development for The Digital Firm </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43</a:t>
            </a:fld>
            <a:endParaRPr lang="en-US"/>
          </a:p>
        </p:txBody>
      </p:sp>
    </p:spTree>
    <p:extLst>
      <p:ext uri="{BB962C8B-B14F-4D97-AF65-F5344CB8AC3E}">
        <p14:creationId xmlns:p14="http://schemas.microsoft.com/office/powerpoint/2010/main" val="28467012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4"/>
          <p:cNvSpPr>
            <a:spLocks noGrp="1"/>
          </p:cNvSpPr>
          <p:nvPr>
            <p:ph idx="1"/>
          </p:nvPr>
        </p:nvSpPr>
        <p:spPr/>
        <p:txBody>
          <a:bodyPr>
            <a:normAutofit lnSpcReduction="10000"/>
          </a:bodyPr>
          <a:lstStyle/>
          <a:p>
            <a:pPr>
              <a:spcAft>
                <a:spcPct val="35000"/>
              </a:spcAft>
            </a:pPr>
            <a:r>
              <a:rPr lang="en-US" altLang="en-US" smtClean="0">
                <a:solidFill>
                  <a:srgbClr val="0D0D0D"/>
                </a:solidFill>
                <a:ea typeface="ＭＳ Ｐゴシック" pitchFamily="34" charset="-128"/>
                <a:cs typeface="Times New Roman" pitchFamily="18" charset="0"/>
              </a:rPr>
              <a:t>Rapid application development (RAD)</a:t>
            </a:r>
          </a:p>
          <a:p>
            <a:pPr lvl="1">
              <a:spcAft>
                <a:spcPct val="35000"/>
              </a:spcAft>
            </a:pPr>
            <a:r>
              <a:rPr lang="en-US" altLang="en-US" sz="2400" smtClean="0">
                <a:ea typeface="ＭＳ Ｐゴシック" pitchFamily="34" charset="-128"/>
              </a:rPr>
              <a:t>Process of creating workable systems in a very short period of time</a:t>
            </a:r>
          </a:p>
          <a:p>
            <a:pPr lvl="1">
              <a:spcAft>
                <a:spcPct val="35000"/>
              </a:spcAft>
            </a:pPr>
            <a:r>
              <a:rPr lang="en-US" altLang="en-US" sz="2400" smtClean="0">
                <a:ea typeface="ＭＳ Ｐゴシック" pitchFamily="34" charset="-128"/>
              </a:rPr>
              <a:t>Utilizes techniques such as:</a:t>
            </a:r>
          </a:p>
          <a:p>
            <a:pPr marL="1085850" lvl="2">
              <a:spcAft>
                <a:spcPct val="35000"/>
              </a:spcAft>
            </a:pPr>
            <a:r>
              <a:rPr lang="en-US" altLang="en-US" smtClean="0">
                <a:ea typeface="ＭＳ Ｐゴシック" pitchFamily="34" charset="-128"/>
              </a:rPr>
              <a:t>Visual programming and other tools for building graphical user interfaces</a:t>
            </a:r>
          </a:p>
          <a:p>
            <a:pPr marL="1085850" lvl="2">
              <a:spcAft>
                <a:spcPct val="35000"/>
              </a:spcAft>
            </a:pPr>
            <a:r>
              <a:rPr lang="en-US" altLang="en-US" smtClean="0">
                <a:ea typeface="ＭＳ Ｐゴシック" pitchFamily="34" charset="-128"/>
              </a:rPr>
              <a:t>Iterative prototyping of key system elements</a:t>
            </a:r>
          </a:p>
          <a:p>
            <a:pPr marL="1085850" lvl="2">
              <a:spcAft>
                <a:spcPct val="35000"/>
              </a:spcAft>
            </a:pPr>
            <a:r>
              <a:rPr lang="en-US" altLang="en-US" smtClean="0">
                <a:ea typeface="ＭＳ Ｐゴシック" pitchFamily="34" charset="-128"/>
              </a:rPr>
              <a:t>Automation of program code generation</a:t>
            </a:r>
          </a:p>
          <a:p>
            <a:pPr marL="1085850" lvl="2">
              <a:spcAft>
                <a:spcPct val="35000"/>
              </a:spcAft>
            </a:pPr>
            <a:r>
              <a:rPr lang="en-US" altLang="en-US" smtClean="0">
                <a:ea typeface="ＭＳ Ｐゴシック" pitchFamily="34" charset="-128"/>
              </a:rPr>
              <a:t>Close teamwork among end users and information systems specialists</a:t>
            </a:r>
          </a:p>
          <a:p>
            <a:endParaRPr lang="en-US" altLang="en-US" smtClean="0">
              <a:solidFill>
                <a:srgbClr val="0D0D0D"/>
              </a:solidFill>
              <a:ea typeface="ＭＳ Ｐゴシック" pitchFamily="34" charset="-128"/>
            </a:endParaRPr>
          </a:p>
        </p:txBody>
      </p:sp>
      <p:sp>
        <p:nvSpPr>
          <p:cNvPr id="50179"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Application Development for the Digital Firm</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5018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5018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370AA79-E6F7-402F-8F07-2B96FBC78A66}" type="slidenum">
              <a:rPr lang="en-US" altLang="en-US" sz="1400">
                <a:solidFill>
                  <a:schemeClr val="bg1"/>
                </a:solidFill>
              </a:rPr>
              <a:pPr eaLnBrk="1" hangingPunct="1"/>
              <a:t>44</a:t>
            </a:fld>
            <a:endParaRPr lang="en-US" altLang="en-US" sz="1400">
              <a:solidFill>
                <a:schemeClr val="bg1"/>
              </a:solidFill>
            </a:endParaRPr>
          </a:p>
        </p:txBody>
      </p:sp>
    </p:spTree>
    <p:extLst>
      <p:ext uri="{BB962C8B-B14F-4D97-AF65-F5344CB8AC3E}">
        <p14:creationId xmlns:p14="http://schemas.microsoft.com/office/powerpoint/2010/main" val="1239175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4"/>
          <p:cNvSpPr>
            <a:spLocks noGrp="1"/>
          </p:cNvSpPr>
          <p:nvPr>
            <p:ph idx="1"/>
          </p:nvPr>
        </p:nvSpPr>
        <p:spPr/>
        <p:txBody>
          <a:bodyPr/>
          <a:lstStyle/>
          <a:p>
            <a:r>
              <a:rPr lang="en-US" altLang="en-US" sz="3200" smtClean="0">
                <a:solidFill>
                  <a:srgbClr val="0D0D0D"/>
                </a:solidFill>
                <a:ea typeface="ＭＳ Ｐゴシック" pitchFamily="34" charset="-128"/>
              </a:rPr>
              <a:t>Joint application design (JAD)</a:t>
            </a:r>
          </a:p>
          <a:p>
            <a:pPr lvl="1"/>
            <a:r>
              <a:rPr lang="en-US" altLang="en-US" sz="2800" smtClean="0">
                <a:ea typeface="ＭＳ Ｐゴシック" pitchFamily="34" charset="-128"/>
              </a:rPr>
              <a:t>Used to accelerate generation of information requirements and to develop initial systems design </a:t>
            </a:r>
          </a:p>
          <a:p>
            <a:pPr lvl="1"/>
            <a:r>
              <a:rPr lang="en-US" altLang="en-US" sz="2800" smtClean="0">
                <a:ea typeface="ＭＳ Ｐゴシック" pitchFamily="34" charset="-128"/>
              </a:rPr>
              <a:t>Brings end users and information systems specialists together in interactive session to discuss system’s design </a:t>
            </a:r>
          </a:p>
          <a:p>
            <a:pPr lvl="1"/>
            <a:r>
              <a:rPr lang="en-US" altLang="en-US" sz="2800" smtClean="0">
                <a:ea typeface="ＭＳ Ｐゴシック" pitchFamily="34" charset="-128"/>
              </a:rPr>
              <a:t>Can significantly speed up design phase and involve users at intense level</a:t>
            </a:r>
          </a:p>
          <a:p>
            <a:pPr lvl="1"/>
            <a:endParaRPr lang="en-US" altLang="en-US" sz="2800" smtClean="0">
              <a:ea typeface="ＭＳ Ｐゴシック" pitchFamily="34" charset="-128"/>
            </a:endParaRPr>
          </a:p>
          <a:p>
            <a:endParaRPr lang="en-US" altLang="en-US" sz="3200" smtClean="0">
              <a:solidFill>
                <a:srgbClr val="0D0D0D"/>
              </a:solidFill>
              <a:ea typeface="ＭＳ Ｐゴシック" pitchFamily="34" charset="-128"/>
            </a:endParaRPr>
          </a:p>
        </p:txBody>
      </p:sp>
      <p:sp>
        <p:nvSpPr>
          <p:cNvPr id="51203"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Application Development for the Digital Firm</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51205"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51206"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23AD3D-A379-4687-9A79-8F05441CCD17}" type="slidenum">
              <a:rPr lang="en-US" altLang="en-US" sz="1400">
                <a:solidFill>
                  <a:schemeClr val="bg1"/>
                </a:solidFill>
              </a:rPr>
              <a:pPr eaLnBrk="1" hangingPunct="1"/>
              <a:t>45</a:t>
            </a:fld>
            <a:endParaRPr lang="en-US" altLang="en-US" sz="1400">
              <a:solidFill>
                <a:schemeClr val="bg1"/>
              </a:solidFill>
            </a:endParaRPr>
          </a:p>
        </p:txBody>
      </p:sp>
    </p:spTree>
    <p:extLst>
      <p:ext uri="{BB962C8B-B14F-4D97-AF65-F5344CB8AC3E}">
        <p14:creationId xmlns:p14="http://schemas.microsoft.com/office/powerpoint/2010/main" val="3046425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4"/>
          <p:cNvSpPr>
            <a:spLocks noGrp="1"/>
          </p:cNvSpPr>
          <p:nvPr>
            <p:ph idx="1"/>
          </p:nvPr>
        </p:nvSpPr>
        <p:spPr/>
        <p:txBody>
          <a:bodyPr/>
          <a:lstStyle/>
          <a:p>
            <a:r>
              <a:rPr lang="en-US" altLang="en-US" smtClean="0">
                <a:solidFill>
                  <a:srgbClr val="0D0D0D"/>
                </a:solidFill>
                <a:ea typeface="ＭＳ Ｐゴシック" pitchFamily="34" charset="-128"/>
              </a:rPr>
              <a:t>Agile development</a:t>
            </a:r>
          </a:p>
          <a:p>
            <a:pPr lvl="1"/>
            <a:r>
              <a:rPr lang="en-US" altLang="en-US" smtClean="0">
                <a:ea typeface="ＭＳ Ｐゴシック" pitchFamily="34" charset="-128"/>
              </a:rPr>
              <a:t>Focuses on rapid delivery of working software by breaking large project into several small sub-projects</a:t>
            </a:r>
          </a:p>
          <a:p>
            <a:pPr lvl="1"/>
            <a:r>
              <a:rPr lang="en-US" altLang="en-US" smtClean="0">
                <a:ea typeface="ＭＳ Ｐゴシック" pitchFamily="34" charset="-128"/>
              </a:rPr>
              <a:t>Subprojects</a:t>
            </a:r>
          </a:p>
          <a:p>
            <a:pPr lvl="2"/>
            <a:r>
              <a:rPr lang="en-US" altLang="en-US" smtClean="0">
                <a:ea typeface="ＭＳ Ｐゴシック" pitchFamily="34" charset="-128"/>
              </a:rPr>
              <a:t>Treated as separate, complete projects</a:t>
            </a:r>
          </a:p>
          <a:p>
            <a:pPr lvl="2"/>
            <a:r>
              <a:rPr lang="en-US" altLang="en-US" smtClean="0">
                <a:ea typeface="ＭＳ Ｐゴシック" pitchFamily="34" charset="-128"/>
              </a:rPr>
              <a:t>Completed in short periods of time using iteration and continuous feedback</a:t>
            </a:r>
          </a:p>
          <a:p>
            <a:pPr lvl="1"/>
            <a:r>
              <a:rPr lang="en-US" altLang="en-US" smtClean="0">
                <a:ea typeface="ＭＳ Ｐゴシック" pitchFamily="34" charset="-128"/>
              </a:rPr>
              <a:t>Emphasizes face-to-face communication over written documents, allowing collaboration and faster decision making</a:t>
            </a:r>
          </a:p>
          <a:p>
            <a:pPr lvl="1"/>
            <a:endParaRPr lang="en-US" altLang="en-US" smtClean="0">
              <a:ea typeface="ＭＳ Ｐゴシック" pitchFamily="34" charset="-128"/>
            </a:endParaRPr>
          </a:p>
          <a:p>
            <a:endParaRPr lang="en-US" altLang="en-US" smtClean="0">
              <a:solidFill>
                <a:srgbClr val="0D0D0D"/>
              </a:solidFill>
              <a:ea typeface="ＭＳ Ｐゴシック" pitchFamily="34" charset="-128"/>
            </a:endParaRPr>
          </a:p>
        </p:txBody>
      </p:sp>
      <p:sp>
        <p:nvSpPr>
          <p:cNvPr id="52227"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Application Development for the Digital Firm</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52229"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52230"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254142-B386-46BA-B613-7CD6CD6A9672}" type="slidenum">
              <a:rPr lang="en-US" altLang="en-US" sz="1400">
                <a:solidFill>
                  <a:schemeClr val="bg1"/>
                </a:solidFill>
              </a:rPr>
              <a:pPr eaLnBrk="1" hangingPunct="1"/>
              <a:t>46</a:t>
            </a:fld>
            <a:endParaRPr lang="en-US" altLang="en-US" sz="1400">
              <a:solidFill>
                <a:schemeClr val="bg1"/>
              </a:solidFill>
            </a:endParaRPr>
          </a:p>
        </p:txBody>
      </p:sp>
    </p:spTree>
    <p:extLst>
      <p:ext uri="{BB962C8B-B14F-4D97-AF65-F5344CB8AC3E}">
        <p14:creationId xmlns:p14="http://schemas.microsoft.com/office/powerpoint/2010/main" val="1586476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4"/>
          <p:cNvSpPr>
            <a:spLocks noGrp="1"/>
          </p:cNvSpPr>
          <p:nvPr>
            <p:ph idx="1"/>
          </p:nvPr>
        </p:nvSpPr>
        <p:spPr>
          <a:xfrm>
            <a:off x="304800" y="1828800"/>
            <a:ext cx="8686800" cy="4495800"/>
          </a:xfrm>
        </p:spPr>
        <p:txBody>
          <a:bodyPr>
            <a:normAutofit lnSpcReduction="10000"/>
          </a:bodyPr>
          <a:lstStyle/>
          <a:p>
            <a:r>
              <a:rPr lang="en-US" altLang="en-US" smtClean="0">
                <a:solidFill>
                  <a:srgbClr val="0D0D0D"/>
                </a:solidFill>
                <a:ea typeface="ＭＳ Ｐゴシック" pitchFamily="34" charset="-128"/>
              </a:rPr>
              <a:t>Component-based development</a:t>
            </a:r>
          </a:p>
          <a:p>
            <a:pPr lvl="1"/>
            <a:r>
              <a:rPr lang="en-US" altLang="en-US" smtClean="0">
                <a:ea typeface="ＭＳ Ｐゴシック" pitchFamily="34" charset="-128"/>
              </a:rPr>
              <a:t>Groups of objects that provide software for common functions (e.g., online ordering) and can be combined to create large-scale business applications</a:t>
            </a:r>
          </a:p>
          <a:p>
            <a:pPr lvl="1">
              <a:spcAft>
                <a:spcPct val="0"/>
              </a:spcAft>
            </a:pPr>
            <a:r>
              <a:rPr lang="en-US" altLang="en-US" smtClean="0">
                <a:ea typeface="ＭＳ Ｐゴシック" pitchFamily="34" charset="-128"/>
              </a:rPr>
              <a:t>Web services</a:t>
            </a:r>
          </a:p>
          <a:p>
            <a:pPr lvl="2">
              <a:spcAft>
                <a:spcPct val="0"/>
              </a:spcAft>
            </a:pPr>
            <a:r>
              <a:rPr lang="en-US" altLang="en-US" sz="2200" smtClean="0">
                <a:ea typeface="ＭＳ Ｐゴシック" pitchFamily="34" charset="-128"/>
              </a:rPr>
              <a:t>Reusable software components that use XML and open Internet standards (platform independent)</a:t>
            </a:r>
          </a:p>
          <a:p>
            <a:pPr lvl="2">
              <a:spcAft>
                <a:spcPct val="0"/>
              </a:spcAft>
            </a:pPr>
            <a:r>
              <a:rPr lang="en-US" altLang="en-US" sz="2200" smtClean="0">
                <a:ea typeface="ＭＳ Ｐゴシック" pitchFamily="34" charset="-128"/>
              </a:rPr>
              <a:t>Enable applications to communicate with no custom programming required to share data and services </a:t>
            </a:r>
          </a:p>
          <a:p>
            <a:pPr lvl="2">
              <a:spcAft>
                <a:spcPct val="0"/>
              </a:spcAft>
            </a:pPr>
            <a:r>
              <a:rPr lang="en-US" altLang="en-US" sz="2200" smtClean="0">
                <a:ea typeface="ＭＳ Ｐゴシック" pitchFamily="34" charset="-128"/>
              </a:rPr>
              <a:t>Can engage other Web services for more complex transactions</a:t>
            </a:r>
          </a:p>
          <a:p>
            <a:pPr lvl="2">
              <a:spcAft>
                <a:spcPct val="0"/>
              </a:spcAft>
            </a:pPr>
            <a:r>
              <a:rPr lang="en-US" altLang="en-US" sz="2200" smtClean="0">
                <a:ea typeface="ＭＳ Ｐゴシック" pitchFamily="34" charset="-128"/>
              </a:rPr>
              <a:t>Using platform and device-independent standards can result in significant cost-savings and opportunities for collaboration with other companies</a:t>
            </a:r>
          </a:p>
          <a:p>
            <a:endParaRPr lang="en-US" altLang="en-US" smtClean="0">
              <a:solidFill>
                <a:srgbClr val="0D0D0D"/>
              </a:solidFill>
              <a:ea typeface="ＭＳ Ｐゴシック" pitchFamily="34" charset="-128"/>
            </a:endParaRPr>
          </a:p>
        </p:txBody>
      </p:sp>
      <p:sp>
        <p:nvSpPr>
          <p:cNvPr id="5325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Application Development for the Digital Firm</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5325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5325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5A3F341-6819-4B25-BB67-DCD8C7E0B6AD}" type="slidenum">
              <a:rPr lang="en-US" altLang="en-US" sz="1400">
                <a:solidFill>
                  <a:schemeClr val="bg1"/>
                </a:solidFill>
              </a:rPr>
              <a:pPr eaLnBrk="1" hangingPunct="1"/>
              <a:t>47</a:t>
            </a:fld>
            <a:endParaRPr lang="en-US" altLang="en-US" sz="1400">
              <a:solidFill>
                <a:schemeClr val="bg1"/>
              </a:solidFill>
            </a:endParaRPr>
          </a:p>
        </p:txBody>
      </p:sp>
    </p:spTree>
    <p:extLst>
      <p:ext uri="{BB962C8B-B14F-4D97-AF65-F5344CB8AC3E}">
        <p14:creationId xmlns:p14="http://schemas.microsoft.com/office/powerpoint/2010/main" val="201387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pic>
        <p:nvPicPr>
          <p:cNvPr id="11" name="Picture Placeholder 10" descr="Fig-13-01.png"/>
          <p:cNvPicPr>
            <a:picLocks noGrp="1" noChangeAspect="1"/>
          </p:cNvPicPr>
          <p:nvPr>
            <p:ph type="pic" sz="quarter" idx="15"/>
          </p:nvPr>
        </p:nvPicPr>
        <p:blipFill>
          <a:blip r:embed="rId3"/>
          <a:stretch>
            <a:fillRect/>
          </a:stretch>
        </p:blipFill>
        <p:spPr>
          <a:xfrm>
            <a:off x="3271838" y="1752600"/>
            <a:ext cx="4962525" cy="4695825"/>
          </a:xfrm>
        </p:spPr>
      </p:pic>
      <p:sp>
        <p:nvSpPr>
          <p:cNvPr id="13316" name="Text Placeholder 7"/>
          <p:cNvSpPr>
            <a:spLocks noGrp="1"/>
          </p:cNvSpPr>
          <p:nvPr>
            <p:ph type="body" sz="quarter" idx="16"/>
          </p:nvPr>
        </p:nvSpPr>
        <p:spPr/>
        <p:txBody>
          <a:bodyPr>
            <a:normAutofit lnSpcReduction="10000"/>
          </a:bodyPr>
          <a:lstStyle/>
          <a:p>
            <a:pPr>
              <a:spcBef>
                <a:spcPct val="0"/>
              </a:spcBef>
            </a:pPr>
            <a:r>
              <a:rPr lang="en-US" altLang="en-US" smtClean="0">
                <a:ea typeface="ＭＳ Ｐゴシック" pitchFamily="34" charset="-128"/>
              </a:rPr>
              <a:t>ORGANIZATIONAL CHANGE CARRIES RISKS AND REWARDS</a:t>
            </a:r>
          </a:p>
        </p:txBody>
      </p:sp>
      <p:sp>
        <p:nvSpPr>
          <p:cNvPr id="13317" name="Text Placeholder 8"/>
          <p:cNvSpPr>
            <a:spLocks noGrp="1"/>
          </p:cNvSpPr>
          <p:nvPr>
            <p:ph type="body" sz="quarter" idx="17"/>
          </p:nvPr>
        </p:nvSpPr>
        <p:spPr/>
        <p:txBody>
          <a:bodyPr>
            <a:normAutofit fontScale="92500"/>
          </a:bodyPr>
          <a:lstStyle/>
          <a:p>
            <a:r>
              <a:rPr lang="en-US" altLang="en-US" smtClean="0">
                <a:ea typeface="ＭＳ Ｐゴシック" pitchFamily="34" charset="-128"/>
              </a:rPr>
              <a:t>The most common forms of organizational change are automation and rationalization. These relatively slow-moving and slow-changing strategies present modest returns but little risk. Faster and more comprehensive change—such as redesign and paradigm shifts—carries high rewards but offers substantial chances of failure.</a:t>
            </a:r>
          </a:p>
        </p:txBody>
      </p:sp>
      <p:sp>
        <p:nvSpPr>
          <p:cNvPr id="13318" name="Text Placeholder 9"/>
          <p:cNvSpPr>
            <a:spLocks noGrp="1"/>
          </p:cNvSpPr>
          <p:nvPr>
            <p:ph type="body" sz="quarter" idx="18"/>
          </p:nvPr>
        </p:nvSpPr>
        <p:spPr>
          <a:xfrm>
            <a:off x="457200" y="5334000"/>
            <a:ext cx="2133600" cy="228600"/>
          </a:xfrm>
        </p:spPr>
        <p:txBody>
          <a:bodyPr>
            <a:normAutofit fontScale="92500" lnSpcReduction="20000"/>
          </a:bodyPr>
          <a:lstStyle/>
          <a:p>
            <a:r>
              <a:rPr lang="en-US" altLang="en-US" smtClean="0">
                <a:ea typeface="ＭＳ Ｐゴシック" pitchFamily="34" charset="-128"/>
              </a:rPr>
              <a:t>FIGURE 13-1</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3320"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3321"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A15316-CAC5-4134-A28F-43883ECD03BA}" type="slidenum">
              <a:rPr lang="en-US" altLang="en-US" sz="1400">
                <a:solidFill>
                  <a:schemeClr val="bg1"/>
                </a:solidFill>
              </a:rPr>
              <a:pPr eaLnBrk="1" hangingPunct="1"/>
              <a:t>5</a:t>
            </a:fld>
            <a:endParaRPr lang="en-US" altLang="en-US" sz="1400">
              <a:solidFill>
                <a:schemeClr val="bg1"/>
              </a:solidFill>
            </a:endParaRPr>
          </a:p>
        </p:txBody>
      </p:sp>
    </p:spTree>
    <p:extLst>
      <p:ext uri="{BB962C8B-B14F-4D97-AF65-F5344CB8AC3E}">
        <p14:creationId xmlns:p14="http://schemas.microsoft.com/office/powerpoint/2010/main" val="111701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p:txBody>
          <a:bodyPr>
            <a:normAutofit lnSpcReduction="10000"/>
          </a:bodyPr>
          <a:lstStyle/>
          <a:p>
            <a:pPr>
              <a:spcAft>
                <a:spcPct val="0"/>
              </a:spcAft>
            </a:pPr>
            <a:r>
              <a:rPr lang="en-US" altLang="en-US" smtClean="0">
                <a:solidFill>
                  <a:srgbClr val="0D0D0D"/>
                </a:solidFill>
                <a:ea typeface="ＭＳ Ｐゴシック" pitchFamily="34" charset="-128"/>
              </a:rPr>
              <a:t>Business process management (BPM)</a:t>
            </a:r>
          </a:p>
          <a:p>
            <a:pPr lvl="1">
              <a:spcAft>
                <a:spcPct val="0"/>
              </a:spcAft>
            </a:pPr>
            <a:r>
              <a:rPr lang="en-US" altLang="en-US" smtClean="0">
                <a:ea typeface="ＭＳ Ｐゴシック" pitchFamily="34" charset="-128"/>
              </a:rPr>
              <a:t>Variety of tools, methodologies to analyze, design, optimize processes</a:t>
            </a:r>
          </a:p>
          <a:p>
            <a:pPr lvl="1"/>
            <a:r>
              <a:rPr lang="en-US" altLang="en-US" smtClean="0">
                <a:ea typeface="ＭＳ Ｐゴシック" pitchFamily="34" charset="-128"/>
              </a:rPr>
              <a:t>Used by firms to manage business process redesign</a:t>
            </a:r>
          </a:p>
          <a:p>
            <a:r>
              <a:rPr lang="en-US" altLang="en-US" smtClean="0">
                <a:solidFill>
                  <a:srgbClr val="0D0D0D"/>
                </a:solidFill>
                <a:ea typeface="ＭＳ Ｐゴシック" pitchFamily="34" charset="-128"/>
              </a:rPr>
              <a:t>Steps in BPM</a:t>
            </a:r>
          </a:p>
          <a:p>
            <a:pPr lvl="1">
              <a:buFont typeface="Cambria" pitchFamily="18" charset="0"/>
              <a:buAutoNum type="arabicPeriod"/>
            </a:pPr>
            <a:r>
              <a:rPr lang="en-US" altLang="en-US" smtClean="0">
                <a:ea typeface="ＭＳ Ｐゴシック" pitchFamily="34" charset="-128"/>
              </a:rPr>
              <a:t>Identify processes for change</a:t>
            </a:r>
          </a:p>
          <a:p>
            <a:pPr lvl="1">
              <a:buFont typeface="Cambria" pitchFamily="18" charset="0"/>
              <a:buAutoNum type="arabicPeriod"/>
            </a:pPr>
            <a:r>
              <a:rPr lang="en-US" altLang="en-US" smtClean="0">
                <a:ea typeface="ＭＳ Ｐゴシック" pitchFamily="34" charset="-128"/>
              </a:rPr>
              <a:t>Analyze existing processes</a:t>
            </a:r>
          </a:p>
          <a:p>
            <a:pPr lvl="1">
              <a:buFont typeface="Cambria" pitchFamily="18" charset="0"/>
              <a:buAutoNum type="arabicPeriod"/>
            </a:pPr>
            <a:r>
              <a:rPr lang="en-US" altLang="en-US" smtClean="0">
                <a:ea typeface="ＭＳ Ｐゴシック" pitchFamily="34" charset="-128"/>
              </a:rPr>
              <a:t>Design the new process</a:t>
            </a:r>
          </a:p>
          <a:p>
            <a:pPr lvl="1">
              <a:buFont typeface="Cambria" pitchFamily="18" charset="0"/>
              <a:buAutoNum type="arabicPeriod"/>
            </a:pPr>
            <a:r>
              <a:rPr lang="en-US" altLang="en-US" smtClean="0">
                <a:ea typeface="ＭＳ Ｐゴシック" pitchFamily="34" charset="-128"/>
              </a:rPr>
              <a:t>Implement the new process</a:t>
            </a:r>
          </a:p>
          <a:p>
            <a:pPr lvl="1">
              <a:buFont typeface="Cambria" pitchFamily="18" charset="0"/>
              <a:buAutoNum type="arabicPeriod"/>
            </a:pPr>
            <a:r>
              <a:rPr lang="en-US" altLang="en-US" smtClean="0">
                <a:ea typeface="ＭＳ Ｐゴシック" pitchFamily="34" charset="-128"/>
              </a:rPr>
              <a:t>Continuous measurement</a:t>
            </a:r>
          </a:p>
          <a:p>
            <a:endParaRPr lang="en-US" altLang="en-US" smtClean="0">
              <a:solidFill>
                <a:srgbClr val="0D0D0D"/>
              </a:solidFill>
              <a:ea typeface="ＭＳ Ｐゴシック" pitchFamily="34" charset="-128"/>
            </a:endParaRPr>
          </a:p>
          <a:p>
            <a:endParaRPr lang="en-US" altLang="en-US" smtClean="0">
              <a:solidFill>
                <a:srgbClr val="0D0D0D"/>
              </a:solidFill>
              <a:ea typeface="ＭＳ Ｐゴシック" pitchFamily="34" charset="-128"/>
            </a:endParaRPr>
          </a:p>
        </p:txBody>
      </p:sp>
      <p:sp>
        <p:nvSpPr>
          <p:cNvPr id="14339"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4341"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434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94A354-75A5-416E-B606-0D4087996272}" type="slidenum">
              <a:rPr lang="en-US" altLang="en-US" sz="1400">
                <a:solidFill>
                  <a:schemeClr val="bg1"/>
                </a:solidFill>
              </a:rPr>
              <a:pPr eaLnBrk="1" hangingPunct="1"/>
              <a:t>6</a:t>
            </a:fld>
            <a:endParaRPr lang="en-US" altLang="en-US" sz="1400">
              <a:solidFill>
                <a:schemeClr val="bg1"/>
              </a:solidFill>
            </a:endParaRPr>
          </a:p>
        </p:txBody>
      </p:sp>
    </p:spTree>
    <p:extLst>
      <p:ext uri="{BB962C8B-B14F-4D97-AF65-F5344CB8AC3E}">
        <p14:creationId xmlns:p14="http://schemas.microsoft.com/office/powerpoint/2010/main" val="68709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pic>
        <p:nvPicPr>
          <p:cNvPr id="11" name="Picture Placeholder 10" descr="Fig-13-02.png"/>
          <p:cNvPicPr>
            <a:picLocks noGrp="1" noChangeAspect="1"/>
          </p:cNvPicPr>
          <p:nvPr>
            <p:ph type="pic" sz="quarter" idx="15"/>
          </p:nvPr>
        </p:nvPicPr>
        <p:blipFill>
          <a:blip r:embed="rId3"/>
          <a:stretch>
            <a:fillRect/>
          </a:stretch>
        </p:blipFill>
        <p:spPr>
          <a:xfrm>
            <a:off x="1573213" y="2209800"/>
            <a:ext cx="5997575" cy="3211513"/>
          </a:xfrm>
        </p:spPr>
      </p:pic>
      <p:sp>
        <p:nvSpPr>
          <p:cNvPr id="15364"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AS-IS BUSINESS PROCESS FOR PURCHASING A BOOK FROM A PHYSICAL BOOKSTORE</a:t>
            </a:r>
          </a:p>
        </p:txBody>
      </p:sp>
      <p:sp>
        <p:nvSpPr>
          <p:cNvPr id="15365" name="Text Placeholder 8"/>
          <p:cNvSpPr>
            <a:spLocks noGrp="1"/>
          </p:cNvSpPr>
          <p:nvPr>
            <p:ph type="body" sz="quarter" idx="17"/>
          </p:nvPr>
        </p:nvSpPr>
        <p:spPr/>
        <p:txBody>
          <a:bodyPr/>
          <a:lstStyle/>
          <a:p>
            <a:r>
              <a:rPr lang="en-US" altLang="en-US" smtClean="0">
                <a:ea typeface="ＭＳ Ｐゴシック" pitchFamily="34" charset="-128"/>
              </a:rPr>
              <a:t>Purchasing a book from a physical bookstore requires many steps to be performed by both the seller and the customer.</a:t>
            </a:r>
          </a:p>
        </p:txBody>
      </p:sp>
      <p:sp>
        <p:nvSpPr>
          <p:cNvPr id="15366" name="Text Placeholder 9"/>
          <p:cNvSpPr>
            <a:spLocks noGrp="1"/>
          </p:cNvSpPr>
          <p:nvPr>
            <p:ph type="body" sz="quarter" idx="18"/>
          </p:nvPr>
        </p:nvSpPr>
        <p:spPr>
          <a:xfrm>
            <a:off x="533400" y="5791200"/>
            <a:ext cx="1066800" cy="228600"/>
          </a:xfrm>
        </p:spPr>
        <p:txBody>
          <a:bodyPr>
            <a:normAutofit fontScale="92500" lnSpcReduction="20000"/>
          </a:bodyPr>
          <a:lstStyle/>
          <a:p>
            <a:r>
              <a:rPr lang="en-US" altLang="en-US" smtClean="0">
                <a:ea typeface="ＭＳ Ｐゴシック" pitchFamily="34" charset="-128"/>
              </a:rPr>
              <a:t>FIGURE 13-2</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5368"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5369"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7446BD3-F5EB-4947-88B8-E02E05D0BBF2}" type="slidenum">
              <a:rPr lang="en-US" altLang="en-US" sz="1400">
                <a:solidFill>
                  <a:schemeClr val="bg1"/>
                </a:solidFill>
              </a:rPr>
              <a:pPr eaLnBrk="1" hangingPunct="1"/>
              <a:t>7</a:t>
            </a:fld>
            <a:endParaRPr lang="en-US" altLang="en-US" sz="1400">
              <a:solidFill>
                <a:schemeClr val="bg1"/>
              </a:solidFill>
            </a:endParaRPr>
          </a:p>
        </p:txBody>
      </p:sp>
    </p:spTree>
    <p:extLst>
      <p:ext uri="{BB962C8B-B14F-4D97-AF65-F5344CB8AC3E}">
        <p14:creationId xmlns:p14="http://schemas.microsoft.com/office/powerpoint/2010/main" val="1643080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pic>
        <p:nvPicPr>
          <p:cNvPr id="11" name="Picture Placeholder 10" descr="Fig-13-03.png"/>
          <p:cNvPicPr>
            <a:picLocks noGrp="1" noChangeAspect="1"/>
          </p:cNvPicPr>
          <p:nvPr>
            <p:ph type="pic" sz="quarter" idx="15"/>
          </p:nvPr>
        </p:nvPicPr>
        <p:blipFill>
          <a:blip r:embed="rId3"/>
          <a:stretch>
            <a:fillRect/>
          </a:stretch>
        </p:blipFill>
        <p:spPr>
          <a:xfrm>
            <a:off x="381000" y="2581275"/>
            <a:ext cx="8382000" cy="2468563"/>
          </a:xfrm>
        </p:spPr>
      </p:pic>
      <p:sp>
        <p:nvSpPr>
          <p:cNvPr id="16388" name="Text Placeholder 7"/>
          <p:cNvSpPr>
            <a:spLocks noGrp="1"/>
          </p:cNvSpPr>
          <p:nvPr>
            <p:ph type="body" sz="quarter" idx="16"/>
          </p:nvPr>
        </p:nvSpPr>
        <p:spPr/>
        <p:txBody>
          <a:bodyPr/>
          <a:lstStyle/>
          <a:p>
            <a:pPr>
              <a:spcBef>
                <a:spcPct val="0"/>
              </a:spcBef>
            </a:pPr>
            <a:r>
              <a:rPr lang="en-US" altLang="en-US" smtClean="0">
                <a:ea typeface="ＭＳ Ｐゴシック" pitchFamily="34" charset="-128"/>
              </a:rPr>
              <a:t>REDESIGNED PROCESS FOR PURCHASING A BOOK ONLINE</a:t>
            </a:r>
          </a:p>
        </p:txBody>
      </p:sp>
      <p:sp>
        <p:nvSpPr>
          <p:cNvPr id="16389" name="Text Placeholder 8"/>
          <p:cNvSpPr>
            <a:spLocks noGrp="1"/>
          </p:cNvSpPr>
          <p:nvPr>
            <p:ph type="body" sz="quarter" idx="17"/>
          </p:nvPr>
        </p:nvSpPr>
        <p:spPr/>
        <p:txBody>
          <a:bodyPr/>
          <a:lstStyle/>
          <a:p>
            <a:r>
              <a:rPr lang="en-US" altLang="en-US" smtClean="0">
                <a:ea typeface="ＭＳ Ｐゴシック" pitchFamily="34" charset="-128"/>
              </a:rPr>
              <a:t>Using Internet technology makes it possible to redesign the process for purchasing a book so that it requires fewer steps and consumes fewer resources.</a:t>
            </a:r>
          </a:p>
        </p:txBody>
      </p:sp>
      <p:sp>
        <p:nvSpPr>
          <p:cNvPr id="16390" name="Text Placeholder 9"/>
          <p:cNvSpPr>
            <a:spLocks noGrp="1"/>
          </p:cNvSpPr>
          <p:nvPr>
            <p:ph type="body" sz="quarter" idx="18"/>
          </p:nvPr>
        </p:nvSpPr>
        <p:spPr>
          <a:xfrm>
            <a:off x="533400" y="5791200"/>
            <a:ext cx="1219200" cy="228600"/>
          </a:xfrm>
        </p:spPr>
        <p:txBody>
          <a:bodyPr>
            <a:normAutofit fontScale="92500" lnSpcReduction="20000"/>
          </a:bodyPr>
          <a:lstStyle/>
          <a:p>
            <a:r>
              <a:rPr lang="en-US" altLang="en-US" smtClean="0">
                <a:ea typeface="ＭＳ Ｐゴシック" pitchFamily="34" charset="-128"/>
              </a:rPr>
              <a:t>FIGURE 13-3</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6392" name="Footer Placeholder 5"/>
          <p:cNvSpPr>
            <a:spLocks noGrp="1"/>
          </p:cNvSpPr>
          <p:nvPr>
            <p:ph type="ftr"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6393" name="Slide Number Placeholder 4"/>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0628EB6-5AB0-4470-A405-63EE51B7758A}" type="slidenum">
              <a:rPr lang="en-US" altLang="en-US" sz="1400">
                <a:solidFill>
                  <a:schemeClr val="bg1"/>
                </a:solidFill>
              </a:rPr>
              <a:pPr eaLnBrk="1" hangingPunct="1"/>
              <a:t>8</a:t>
            </a:fld>
            <a:endParaRPr lang="en-US" altLang="en-US" sz="1400">
              <a:solidFill>
                <a:schemeClr val="bg1"/>
              </a:solidFill>
            </a:endParaRPr>
          </a:p>
        </p:txBody>
      </p:sp>
    </p:spTree>
    <p:extLst>
      <p:ext uri="{BB962C8B-B14F-4D97-AF65-F5344CB8AC3E}">
        <p14:creationId xmlns:p14="http://schemas.microsoft.com/office/powerpoint/2010/main" val="145172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idx="1"/>
          </p:nvPr>
        </p:nvSpPr>
        <p:spPr/>
        <p:txBody>
          <a:bodyPr>
            <a:normAutofit lnSpcReduction="10000"/>
          </a:bodyPr>
          <a:lstStyle/>
          <a:p>
            <a:r>
              <a:rPr lang="en-US" altLang="en-US" smtClean="0">
                <a:solidFill>
                  <a:srgbClr val="0D0D0D"/>
                </a:solidFill>
                <a:ea typeface="ＭＳ Ｐゴシック" pitchFamily="34" charset="-128"/>
              </a:rPr>
              <a:t>Variety of tools for BPM, to</a:t>
            </a:r>
          </a:p>
          <a:p>
            <a:pPr lvl="1"/>
            <a:r>
              <a:rPr lang="en-US" altLang="en-US" sz="2400" smtClean="0">
                <a:ea typeface="ＭＳ Ｐゴシック" pitchFamily="34" charset="-128"/>
              </a:rPr>
              <a:t>Identify and document existing processes </a:t>
            </a:r>
          </a:p>
          <a:p>
            <a:pPr lvl="2"/>
            <a:r>
              <a:rPr lang="en-US" altLang="en-US" sz="2000" smtClean="0">
                <a:ea typeface="ＭＳ Ｐゴシック" pitchFamily="34" charset="-128"/>
              </a:rPr>
              <a:t>Identify inefficiencies</a:t>
            </a:r>
          </a:p>
          <a:p>
            <a:pPr lvl="1"/>
            <a:r>
              <a:rPr lang="en-US" altLang="en-US" sz="2400" smtClean="0">
                <a:ea typeface="ＭＳ Ｐゴシック" pitchFamily="34" charset="-128"/>
              </a:rPr>
              <a:t>Create models of improved processes </a:t>
            </a:r>
          </a:p>
          <a:p>
            <a:pPr lvl="1"/>
            <a:r>
              <a:rPr lang="en-US" altLang="en-US" sz="2400" smtClean="0">
                <a:ea typeface="ＭＳ Ｐゴシック" pitchFamily="34" charset="-128"/>
              </a:rPr>
              <a:t>Capture and enforce business rules for performing processes</a:t>
            </a:r>
          </a:p>
          <a:p>
            <a:pPr lvl="1"/>
            <a:r>
              <a:rPr lang="en-US" altLang="en-US" sz="2400" smtClean="0">
                <a:ea typeface="ＭＳ Ｐゴシック" pitchFamily="34" charset="-128"/>
              </a:rPr>
              <a:t>Integrate existing systems to support process improvements</a:t>
            </a:r>
          </a:p>
          <a:p>
            <a:pPr lvl="1"/>
            <a:r>
              <a:rPr lang="en-US" altLang="en-US" sz="2400" smtClean="0">
                <a:ea typeface="ＭＳ Ｐゴシック" pitchFamily="34" charset="-128"/>
              </a:rPr>
              <a:t>Verify that new processes have improved</a:t>
            </a:r>
          </a:p>
          <a:p>
            <a:pPr lvl="1"/>
            <a:r>
              <a:rPr lang="en-US" altLang="en-US" sz="2400" smtClean="0">
                <a:ea typeface="ＭＳ Ｐゴシック" pitchFamily="34" charset="-128"/>
              </a:rPr>
              <a:t>Measure impact of process changes on key business performance indicators</a:t>
            </a:r>
          </a:p>
          <a:p>
            <a:endParaRPr lang="en-US" altLang="en-US" smtClean="0">
              <a:solidFill>
                <a:srgbClr val="0D0D0D"/>
              </a:solidFill>
              <a:ea typeface="ＭＳ Ｐゴシック" pitchFamily="34" charset="-128"/>
            </a:endParaRPr>
          </a:p>
        </p:txBody>
      </p:sp>
      <p:sp>
        <p:nvSpPr>
          <p:cNvPr id="17411" name="Text Placeholder 5"/>
          <p:cNvSpPr>
            <a:spLocks noGrp="1"/>
          </p:cNvSpPr>
          <p:nvPr>
            <p:ph type="body" sz="quarter" idx="12"/>
          </p:nvPr>
        </p:nvSpPr>
        <p:spPr/>
        <p:txBody>
          <a:bodyPr>
            <a:normAutofit lnSpcReduction="10000"/>
          </a:bodyPr>
          <a:lstStyle/>
          <a:p>
            <a:r>
              <a:rPr lang="en-US" altLang="en-US" smtClean="0">
                <a:ea typeface="ＭＳ Ｐゴシック" pitchFamily="34" charset="-128"/>
              </a:rPr>
              <a:t>Systems as Planned Organizational Change</a:t>
            </a:r>
          </a:p>
        </p:txBody>
      </p:sp>
      <p:sp>
        <p:nvSpPr>
          <p:cNvPr id="2" name="Title 1"/>
          <p:cNvSpPr>
            <a:spLocks noGrp="1"/>
          </p:cNvSpPr>
          <p:nvPr>
            <p:ph type="title"/>
          </p:nvPr>
        </p:nvSpPr>
        <p:spPr/>
        <p:txBody>
          <a:bodyPr/>
          <a:lstStyle/>
          <a:p>
            <a:pPr>
              <a:defRPr/>
            </a:pPr>
            <a:r>
              <a:rPr lang="en-US" smtClean="0">
                <a:solidFill>
                  <a:srgbClr val="7C4B3B"/>
                </a:solidFill>
              </a:rPr>
              <a:t>CHAPTER 13: BUILDING INFORMATION SYSTEMS</a:t>
            </a:r>
          </a:p>
        </p:txBody>
      </p:sp>
      <p:sp>
        <p:nvSpPr>
          <p:cNvPr id="17413" name="Footer Placeholder 5"/>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chemeClr val="bg1"/>
                </a:solidFill>
              </a:rPr>
              <a:t>©  Prentice Hall 2011</a:t>
            </a:r>
          </a:p>
        </p:txBody>
      </p:sp>
      <p:sp>
        <p:nvSpPr>
          <p:cNvPr id="1741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47928CE-CBC6-4B62-86BD-7C4A272E4164}" type="slidenum">
              <a:rPr lang="en-US" altLang="en-US" sz="1400">
                <a:solidFill>
                  <a:schemeClr val="bg1"/>
                </a:solidFill>
              </a:rPr>
              <a:pPr eaLnBrk="1" hangingPunct="1"/>
              <a:t>9</a:t>
            </a:fld>
            <a:endParaRPr lang="en-US" altLang="en-US" sz="1400">
              <a:solidFill>
                <a:schemeClr val="bg1"/>
              </a:solidFill>
            </a:endParaRPr>
          </a:p>
        </p:txBody>
      </p:sp>
    </p:spTree>
    <p:extLst>
      <p:ext uri="{BB962C8B-B14F-4D97-AF65-F5344CB8AC3E}">
        <p14:creationId xmlns:p14="http://schemas.microsoft.com/office/powerpoint/2010/main" val="2392253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TotalTime>
  <Words>6095</Words>
  <Application>Microsoft Office PowerPoint</Application>
  <PresentationFormat>On-screen Show (4:3)</PresentationFormat>
  <Paragraphs>635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PowerPoint Presentation</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PowerPoint Presentation</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CHAPTER 13: BUILDING INFORMATION SYSTEMS</vt:lpstr>
      <vt:lpstr>PowerPoint Presentation</vt:lpstr>
      <vt:lpstr>CHAPTER 13: BUILDING INFORMATION SYSTEMS</vt:lpstr>
      <vt:lpstr>CHAPTER 13: BUILDING INFORMATION SYSTEMS</vt:lpstr>
      <vt:lpstr>CHAPTER 13: BUILDING INFORMATION SYSTEMS</vt:lpstr>
      <vt:lpstr>CHAPTER 13: BUILDING INFORMATION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85</cp:revision>
  <dcterms:created xsi:type="dcterms:W3CDTF">2013-08-01T03:39:28Z</dcterms:created>
  <dcterms:modified xsi:type="dcterms:W3CDTF">2017-01-16T07:59:03Z</dcterms:modified>
</cp:coreProperties>
</file>