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jpg" ContentType="image/jpg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15122" y="17206"/>
            <a:ext cx="8716402" cy="1049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12140" y="1784426"/>
            <a:ext cx="7919719" cy="118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12140" y="3467480"/>
            <a:ext cx="7919719" cy="1184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12140" y="2318130"/>
            <a:ext cx="3421379" cy="3538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27575" y="2241930"/>
            <a:ext cx="3700145" cy="3538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8724" y="81009"/>
            <a:ext cx="8608028" cy="1020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35787" y="1632026"/>
            <a:ext cx="74724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0739" y="2135251"/>
            <a:ext cx="7115809" cy="3317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35940" y="6507098"/>
            <a:ext cx="1991995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225790" y="6504050"/>
            <a:ext cx="39497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Relationship Id="rId3" Type="http://schemas.openxmlformats.org/officeDocument/2006/relationships/image" Target="../media/image22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png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.png"/><Relationship Id="rId3" Type="http://schemas.openxmlformats.org/officeDocument/2006/relationships/image" Target="../media/image36.jpg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7.png"/><Relationship Id="rId3" Type="http://schemas.openxmlformats.org/officeDocument/2006/relationships/image" Target="../media/image38.jp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1.jpg"/><Relationship Id="rId3" Type="http://schemas.openxmlformats.org/officeDocument/2006/relationships/image" Target="../media/image42.png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79650" y="4754117"/>
            <a:ext cx="4956810" cy="1031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ct val="100000"/>
              </a:lnSpc>
              <a:spcBef>
                <a:spcPts val="100"/>
              </a:spcBef>
            </a:pPr>
            <a:r>
              <a:rPr dirty="0" sz="2000" spc="-15" b="1">
                <a:solidFill>
                  <a:srgbClr val="5F5F5F"/>
                </a:solidFill>
                <a:latin typeface="Liberation Sans Narrow"/>
                <a:cs typeface="Liberation Sans Narrow"/>
              </a:rPr>
              <a:t>STRATEGIC </a:t>
            </a:r>
            <a:r>
              <a:rPr dirty="0" sz="2000" spc="-5" b="1">
                <a:solidFill>
                  <a:srgbClr val="5F5F5F"/>
                </a:solidFill>
                <a:latin typeface="Liberation Sans Narrow"/>
                <a:cs typeface="Liberation Sans Narrow"/>
              </a:rPr>
              <a:t>MANAGEMENT </a:t>
            </a:r>
            <a:r>
              <a:rPr dirty="0" sz="2000" b="1">
                <a:solidFill>
                  <a:srgbClr val="5F5F5F"/>
                </a:solidFill>
                <a:latin typeface="Liberation Sans Narrow"/>
                <a:cs typeface="Liberation Sans Narrow"/>
              </a:rPr>
              <a:t>&amp; BUSINESS</a:t>
            </a:r>
            <a:r>
              <a:rPr dirty="0" sz="2000" spc="-25" b="1">
                <a:solidFill>
                  <a:srgbClr val="5F5F5F"/>
                </a:solidFill>
                <a:latin typeface="Liberation Sans Narrow"/>
                <a:cs typeface="Liberation Sans Narrow"/>
              </a:rPr>
              <a:t> </a:t>
            </a:r>
            <a:r>
              <a:rPr dirty="0" sz="2000" b="1">
                <a:solidFill>
                  <a:srgbClr val="5F5F5F"/>
                </a:solidFill>
                <a:latin typeface="Liberation Sans Narrow"/>
                <a:cs typeface="Liberation Sans Narrow"/>
              </a:rPr>
              <a:t>POLICY</a:t>
            </a:r>
            <a:endParaRPr sz="2000">
              <a:latin typeface="Liberation Sans Narrow"/>
              <a:cs typeface="Liberation Sans Narrow"/>
            </a:endParaRPr>
          </a:p>
          <a:p>
            <a:pPr algn="r" marR="5080">
              <a:lnSpc>
                <a:spcPct val="100000"/>
              </a:lnSpc>
              <a:spcBef>
                <a:spcPts val="20"/>
              </a:spcBef>
            </a:pPr>
            <a:r>
              <a:rPr dirty="0" sz="1800" spc="-5">
                <a:solidFill>
                  <a:srgbClr val="5F5F5F"/>
                </a:solidFill>
                <a:latin typeface="Tahoma"/>
                <a:cs typeface="Tahoma"/>
              </a:rPr>
              <a:t>13</a:t>
            </a:r>
            <a:r>
              <a:rPr dirty="0" baseline="25462" sz="1800" spc="-7">
                <a:solidFill>
                  <a:srgbClr val="5F5F5F"/>
                </a:solidFill>
                <a:latin typeface="Tahoma"/>
                <a:cs typeface="Tahoma"/>
              </a:rPr>
              <a:t>TH</a:t>
            </a:r>
            <a:r>
              <a:rPr dirty="0" baseline="25462" sz="1800" spc="157">
                <a:solidFill>
                  <a:srgbClr val="5F5F5F"/>
                </a:solidFill>
                <a:latin typeface="Tahoma"/>
                <a:cs typeface="Tahoma"/>
              </a:rPr>
              <a:t> </a:t>
            </a:r>
            <a:r>
              <a:rPr dirty="0" sz="1800" spc="-5">
                <a:solidFill>
                  <a:srgbClr val="5F5F5F"/>
                </a:solidFill>
                <a:latin typeface="Tahoma"/>
                <a:cs typeface="Tahoma"/>
              </a:rPr>
              <a:t>EDITION</a:t>
            </a:r>
            <a:endParaRPr sz="1800">
              <a:latin typeface="Tahoma"/>
              <a:cs typeface="Tahoma"/>
            </a:endParaRPr>
          </a:p>
          <a:p>
            <a:pPr marL="198120">
              <a:lnSpc>
                <a:spcPct val="100000"/>
              </a:lnSpc>
              <a:spcBef>
                <a:spcPts val="1415"/>
              </a:spcBef>
              <a:tabLst>
                <a:tab pos="2782570" algn="l"/>
              </a:tabLst>
            </a:pPr>
            <a:r>
              <a:rPr dirty="0" sz="1600" spc="-15" b="1">
                <a:solidFill>
                  <a:srgbClr val="5F5F5F"/>
                </a:solidFill>
                <a:latin typeface="Arial"/>
                <a:cs typeface="Arial"/>
              </a:rPr>
              <a:t>THOMAS</a:t>
            </a:r>
            <a:r>
              <a:rPr dirty="0" sz="1600" spc="5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5F5F5F"/>
                </a:solidFill>
                <a:latin typeface="Arial"/>
                <a:cs typeface="Arial"/>
              </a:rPr>
              <a:t>L.</a:t>
            </a:r>
            <a:r>
              <a:rPr dirty="0" sz="1600" spc="15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5F5F5F"/>
                </a:solidFill>
                <a:latin typeface="Arial"/>
                <a:cs typeface="Arial"/>
              </a:rPr>
              <a:t>WHEELEN	J. </a:t>
            </a:r>
            <a:r>
              <a:rPr dirty="0" sz="1600" spc="-40" b="1">
                <a:solidFill>
                  <a:srgbClr val="5F5F5F"/>
                </a:solidFill>
                <a:latin typeface="Arial"/>
                <a:cs typeface="Arial"/>
              </a:rPr>
              <a:t>DAVID</a:t>
            </a:r>
            <a:r>
              <a:rPr dirty="0" sz="1600" spc="40" b="1">
                <a:solidFill>
                  <a:srgbClr val="5F5F5F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5F5F5F"/>
                </a:solidFill>
                <a:latin typeface="Arial"/>
                <a:cs typeface="Arial"/>
              </a:rPr>
              <a:t>HUNGER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2000" y="0"/>
            <a:ext cx="0" cy="6324600"/>
          </a:xfrm>
          <a:custGeom>
            <a:avLst/>
            <a:gdLst/>
            <a:ahLst/>
            <a:cxnLst/>
            <a:rect l="l" t="t" r="r" b="b"/>
            <a:pathLst>
              <a:path w="0" h="6324600">
                <a:moveTo>
                  <a:pt x="0" y="0"/>
                </a:moveTo>
                <a:lnTo>
                  <a:pt x="0" y="6324600"/>
                </a:lnTo>
              </a:path>
            </a:pathLst>
          </a:custGeom>
          <a:ln w="57150">
            <a:solidFill>
              <a:srgbClr val="99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62000" y="63246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57150">
            <a:solidFill>
              <a:srgbClr val="99CC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99895" y="1978782"/>
            <a:ext cx="6396379" cy="1696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dirty="0" u="heavy" sz="2800" spc="-10">
                <a:uFill>
                  <a:solidFill>
                    <a:srgbClr val="000000"/>
                  </a:solidFill>
                </a:uFill>
              </a:rPr>
              <a:t>Strategic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</a:rPr>
              <a:t>choice perspective</a:t>
            </a:r>
            <a:r>
              <a:rPr dirty="0" sz="2800" spc="-5"/>
              <a:t>: </a:t>
            </a:r>
            <a:r>
              <a:rPr dirty="0" spc="-5"/>
              <a:t>organizations </a:t>
            </a:r>
            <a:r>
              <a:rPr dirty="0"/>
              <a:t>adapt </a:t>
            </a:r>
            <a:r>
              <a:rPr dirty="0" spc="-5"/>
              <a:t>to  change and </a:t>
            </a:r>
            <a:r>
              <a:rPr dirty="0" spc="-10"/>
              <a:t>have </a:t>
            </a:r>
            <a:r>
              <a:rPr dirty="0" spc="-5"/>
              <a:t>the ability to </a:t>
            </a:r>
            <a:r>
              <a:rPr dirty="0" spc="-10"/>
              <a:t>reshape </a:t>
            </a:r>
            <a:r>
              <a:rPr dirty="0" spc="-5"/>
              <a:t>their  environment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</a:rPr>
              <a:t>Organizational learning theory</a:t>
            </a:r>
            <a:r>
              <a:rPr dirty="0" sz="2800" spc="-5"/>
              <a:t>: </a:t>
            </a:r>
            <a:r>
              <a:rPr dirty="0" spc="-5"/>
              <a:t>organizations </a:t>
            </a:r>
            <a:r>
              <a:rPr dirty="0"/>
              <a:t>adapt  </a:t>
            </a:r>
            <a:r>
              <a:rPr dirty="0" spc="-10"/>
              <a:t>defensively </a:t>
            </a:r>
            <a:r>
              <a:rPr dirty="0" spc="-5"/>
              <a:t>and </a:t>
            </a:r>
            <a:r>
              <a:rPr dirty="0"/>
              <a:t>use </a:t>
            </a:r>
            <a:r>
              <a:rPr dirty="0" spc="-5"/>
              <a:t>knowledge to </a:t>
            </a:r>
            <a:r>
              <a:rPr dirty="0" spc="-10"/>
              <a:t>improve </a:t>
            </a:r>
            <a:r>
              <a:rPr dirty="0" spc="-5"/>
              <a:t>their  relationship with the</a:t>
            </a:r>
            <a:r>
              <a:rPr dirty="0" spc="-25"/>
              <a:t> </a:t>
            </a:r>
            <a:r>
              <a:rPr dirty="0" spc="-5"/>
              <a:t>environment</a:t>
            </a:r>
            <a:endParaRPr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1682318"/>
            <a:ext cx="6805930" cy="82931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pc="-5">
                <a:uFill>
                  <a:solidFill>
                    <a:srgbClr val="000000"/>
                  </a:solidFill>
                </a:uFill>
              </a:rPr>
              <a:t>Strategic </a:t>
            </a:r>
            <a:r>
              <a:rPr dirty="0" u="heavy" spc="-10">
                <a:uFill>
                  <a:solidFill>
                    <a:srgbClr val="000000"/>
                  </a:solidFill>
                </a:uFill>
              </a:rPr>
              <a:t>flexibility</a:t>
            </a:r>
            <a:r>
              <a:rPr dirty="0" spc="-10"/>
              <a:t>: </a:t>
            </a:r>
            <a:r>
              <a:rPr dirty="0" sz="2400" spc="-5"/>
              <a:t>the ability to shift from</a:t>
            </a:r>
            <a:r>
              <a:rPr dirty="0" sz="2400" spc="170"/>
              <a:t> </a:t>
            </a:r>
            <a:r>
              <a:rPr dirty="0" sz="2400"/>
              <a:t>one</a:t>
            </a:r>
            <a:endParaRPr sz="2400"/>
          </a:p>
          <a:p>
            <a:pPr marL="355600">
              <a:lnSpc>
                <a:spcPct val="100000"/>
              </a:lnSpc>
              <a:spcBef>
                <a:spcPts val="90"/>
              </a:spcBef>
            </a:pPr>
            <a:r>
              <a:rPr dirty="0" sz="2400"/>
              <a:t>dominant </a:t>
            </a:r>
            <a:r>
              <a:rPr dirty="0" sz="2400" spc="-5"/>
              <a:t>strategy to another and</a:t>
            </a:r>
            <a:r>
              <a:rPr dirty="0" sz="2400" spc="-50"/>
              <a:t> </a:t>
            </a:r>
            <a:r>
              <a:rPr dirty="0" sz="2400" spc="-5"/>
              <a:t>requires: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59740" y="3009976"/>
            <a:ext cx="7927975" cy="13906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Tahoma"/>
                <a:cs typeface="Tahoma"/>
              </a:rPr>
              <a:t>Long-term commitment to the development and  nurturing of critical</a:t>
            </a:r>
            <a:r>
              <a:rPr dirty="0" sz="2800" spc="5">
                <a:latin typeface="Tahoma"/>
                <a:cs typeface="Tahoma"/>
              </a:rPr>
              <a:t> </a:t>
            </a:r>
            <a:r>
              <a:rPr dirty="0" sz="2800" spc="-5">
                <a:latin typeface="Tahoma"/>
                <a:cs typeface="Tahoma"/>
              </a:rPr>
              <a:t>resources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Tahoma"/>
                <a:cs typeface="Tahoma"/>
              </a:rPr>
              <a:t>Learning organization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8726846" cy="901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2144394"/>
            <a:ext cx="7687309" cy="155003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dirty="0" u="heavy" spc="-5">
                <a:uFill>
                  <a:solidFill>
                    <a:srgbClr val="000000"/>
                  </a:solidFill>
                </a:uFill>
              </a:rPr>
              <a:t>Learning organization</a:t>
            </a:r>
            <a:r>
              <a:rPr dirty="0" spc="-5"/>
              <a:t>: </a:t>
            </a:r>
            <a:r>
              <a:rPr dirty="0" sz="2400" spc="-5"/>
              <a:t>an organization skilled </a:t>
            </a:r>
            <a:r>
              <a:rPr dirty="0" sz="2400"/>
              <a:t>at  </a:t>
            </a:r>
            <a:r>
              <a:rPr dirty="0" sz="2400" spc="-5"/>
              <a:t>creating, </a:t>
            </a:r>
            <a:r>
              <a:rPr dirty="0" sz="2400"/>
              <a:t>acquiring, </a:t>
            </a:r>
            <a:r>
              <a:rPr dirty="0" sz="2400" spc="-5"/>
              <a:t>and transferring </a:t>
            </a:r>
            <a:r>
              <a:rPr dirty="0" sz="2400"/>
              <a:t>knowledge </a:t>
            </a:r>
            <a:r>
              <a:rPr dirty="0" sz="2400" spc="-5"/>
              <a:t>and</a:t>
            </a:r>
            <a:r>
              <a:rPr dirty="0" sz="2400" spc="-120"/>
              <a:t> </a:t>
            </a:r>
            <a:r>
              <a:rPr dirty="0" sz="2400"/>
              <a:t>at  modifying its </a:t>
            </a:r>
            <a:r>
              <a:rPr dirty="0" sz="2400" spc="-5"/>
              <a:t>behavior to reflect </a:t>
            </a:r>
            <a:r>
              <a:rPr dirty="0" sz="2400"/>
              <a:t>new knowledge and  </a:t>
            </a:r>
            <a:r>
              <a:rPr dirty="0" sz="2400" spc="-5"/>
              <a:t>insights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8726846" cy="901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0506" y="1350010"/>
            <a:ext cx="769810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Main activities of a learning organization</a:t>
            </a:r>
            <a:r>
              <a:rPr dirty="0" spc="130"/>
              <a:t> </a:t>
            </a:r>
            <a:r>
              <a:rPr dirty="0" spc="-5"/>
              <a:t>include: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625978"/>
            <a:ext cx="3607435" cy="1708150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355600" marR="949325" indent="-342900">
              <a:lnSpc>
                <a:spcPts val="231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Solving</a:t>
            </a:r>
            <a:r>
              <a:rPr dirty="0" sz="2400" spc="-7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problems  systematically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ahoma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30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Experimenting with</a:t>
            </a:r>
            <a:r>
              <a:rPr dirty="0" sz="2400" spc="-10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new  </a:t>
            </a:r>
            <a:r>
              <a:rPr dirty="0" sz="2400" spc="-5">
                <a:latin typeface="Tahoma"/>
                <a:cs typeface="Tahoma"/>
              </a:rPr>
              <a:t>approaches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1375" y="2549778"/>
            <a:ext cx="3546475" cy="2586355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marL="355600" marR="45720" indent="-342900">
              <a:lnSpc>
                <a:spcPts val="2310"/>
              </a:lnSpc>
              <a:spcBef>
                <a:spcPts val="65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latin typeface="Tahoma"/>
                <a:cs typeface="Tahoma"/>
              </a:rPr>
              <a:t>Learning from </a:t>
            </a:r>
            <a:r>
              <a:rPr dirty="0" sz="2400">
                <a:latin typeface="Tahoma"/>
                <a:cs typeface="Tahoma"/>
              </a:rPr>
              <a:t>past  </a:t>
            </a:r>
            <a:r>
              <a:rPr dirty="0" sz="2400" spc="-5">
                <a:latin typeface="Tahoma"/>
                <a:cs typeface="Tahoma"/>
              </a:rPr>
              <a:t>experience, history </a:t>
            </a:r>
            <a:r>
              <a:rPr dirty="0" sz="2400">
                <a:latin typeface="Tahoma"/>
                <a:cs typeface="Tahoma"/>
              </a:rPr>
              <a:t>and  </a:t>
            </a:r>
            <a:r>
              <a:rPr dirty="0" sz="2400" spc="-5">
                <a:latin typeface="Tahoma"/>
                <a:cs typeface="Tahoma"/>
              </a:rPr>
              <a:t>experiences </a:t>
            </a:r>
            <a:r>
              <a:rPr dirty="0" sz="2400">
                <a:latin typeface="Tahoma"/>
                <a:cs typeface="Tahoma"/>
              </a:rPr>
              <a:t>of</a:t>
            </a:r>
            <a:r>
              <a:rPr dirty="0" sz="2400" spc="-2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others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Tahoma"/>
              <a:buChar char="•"/>
            </a:pPr>
            <a:endParaRPr sz="3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latin typeface="Tahoma"/>
                <a:cs typeface="Tahoma"/>
              </a:rPr>
              <a:t>Transferring knowledge  </a:t>
            </a:r>
            <a:r>
              <a:rPr dirty="0" sz="2400">
                <a:latin typeface="Tahoma"/>
                <a:cs typeface="Tahoma"/>
              </a:rPr>
              <a:t>quickly and </a:t>
            </a:r>
            <a:r>
              <a:rPr dirty="0" sz="2400" spc="-5">
                <a:latin typeface="Tahoma"/>
                <a:cs typeface="Tahoma"/>
              </a:rPr>
              <a:t>easily  </a:t>
            </a:r>
            <a:r>
              <a:rPr dirty="0" sz="2400">
                <a:latin typeface="Tahoma"/>
                <a:cs typeface="Tahoma"/>
              </a:rPr>
              <a:t>throughout the  organization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0"/>
            <a:ext cx="8726846" cy="901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7952" y="1632026"/>
            <a:ext cx="641794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Basic </a:t>
            </a:r>
            <a:r>
              <a:rPr dirty="0" spc="-5"/>
              <a:t>Elements </a:t>
            </a:r>
            <a:r>
              <a:rPr dirty="0"/>
              <a:t>of </a:t>
            </a:r>
            <a:r>
              <a:rPr dirty="0" spc="-5"/>
              <a:t>Strategic</a:t>
            </a:r>
            <a:r>
              <a:rPr dirty="0" spc="5"/>
              <a:t> </a:t>
            </a:r>
            <a:r>
              <a:rPr dirty="0" spc="-5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498087"/>
            <a:ext cx="3860165" cy="178117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Environmental</a:t>
            </a:r>
            <a:r>
              <a:rPr dirty="0" sz="2400" spc="-5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scanning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Strategy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formulation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Strategy</a:t>
            </a:r>
            <a:r>
              <a:rPr dirty="0" sz="2400" spc="-8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implementation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Evaluation and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control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6373"/>
            <a:ext cx="8659340" cy="994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373"/>
            <a:ext cx="8659340" cy="994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59984" y="2900362"/>
            <a:ext cx="8254198" cy="12887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438"/>
            <a:ext cx="8732108" cy="1002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981200" y="1066800"/>
            <a:ext cx="7162799" cy="5530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7952" y="1632026"/>
            <a:ext cx="641794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Basic </a:t>
            </a:r>
            <a:r>
              <a:rPr dirty="0" spc="-5"/>
              <a:t>Elements </a:t>
            </a:r>
            <a:r>
              <a:rPr dirty="0"/>
              <a:t>of </a:t>
            </a:r>
            <a:r>
              <a:rPr dirty="0" spc="-5"/>
              <a:t>Strategic</a:t>
            </a:r>
            <a:r>
              <a:rPr dirty="0" spc="5"/>
              <a:t> </a:t>
            </a:r>
            <a:r>
              <a:rPr dirty="0" spc="-5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719197"/>
            <a:ext cx="7778115" cy="1560195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546100" marR="5080" indent="-534035">
              <a:lnSpc>
                <a:spcPct val="100899"/>
              </a:lnSpc>
              <a:spcBef>
                <a:spcPts val="65"/>
              </a:spcBef>
            </a:pP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Environmental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Scanning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is the </a:t>
            </a:r>
            <a:r>
              <a:rPr dirty="0" sz="2400" spc="-5">
                <a:latin typeface="Tahoma"/>
                <a:cs typeface="Tahoma"/>
              </a:rPr>
              <a:t>monitoring, evaluating  and disseminating </a:t>
            </a:r>
            <a:r>
              <a:rPr dirty="0" sz="2400">
                <a:latin typeface="Tahoma"/>
                <a:cs typeface="Tahoma"/>
              </a:rPr>
              <a:t>of </a:t>
            </a:r>
            <a:r>
              <a:rPr dirty="0" sz="2400" spc="-5">
                <a:latin typeface="Tahoma"/>
                <a:cs typeface="Tahoma"/>
              </a:rPr>
              <a:t>information from the external  and internal environments to key </a:t>
            </a:r>
            <a:r>
              <a:rPr dirty="0" sz="2400">
                <a:latin typeface="Tahoma"/>
                <a:cs typeface="Tahoma"/>
              </a:rPr>
              <a:t>people </a:t>
            </a:r>
            <a:r>
              <a:rPr dirty="0" sz="2400" spc="-5">
                <a:latin typeface="Tahoma"/>
                <a:cs typeface="Tahoma"/>
              </a:rPr>
              <a:t>within the  organization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6373"/>
            <a:ext cx="8659340" cy="994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438"/>
            <a:ext cx="8732108" cy="1002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47072" y="1118894"/>
            <a:ext cx="4964506" cy="51710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2516250"/>
            <a:ext cx="7687945" cy="15500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Strategy Formulation</a:t>
            </a:r>
            <a:r>
              <a:rPr dirty="0" sz="2400" spc="-5">
                <a:latin typeface="Tahoma"/>
                <a:cs typeface="Tahoma"/>
              </a:rPr>
              <a:t>: the </a:t>
            </a:r>
            <a:r>
              <a:rPr dirty="0" sz="2400">
                <a:latin typeface="Tahoma"/>
                <a:cs typeface="Tahoma"/>
              </a:rPr>
              <a:t>development of long-range  plans for </a:t>
            </a:r>
            <a:r>
              <a:rPr dirty="0" sz="2400" spc="-5">
                <a:latin typeface="Tahoma"/>
                <a:cs typeface="Tahoma"/>
              </a:rPr>
              <a:t>the effective </a:t>
            </a:r>
            <a:r>
              <a:rPr dirty="0" sz="2400">
                <a:latin typeface="Tahoma"/>
                <a:cs typeface="Tahoma"/>
              </a:rPr>
              <a:t>management of </a:t>
            </a:r>
            <a:r>
              <a:rPr dirty="0" sz="2400" spc="-5">
                <a:latin typeface="Tahoma"/>
                <a:cs typeface="Tahoma"/>
              </a:rPr>
              <a:t>environmental  opportunities and threats in </a:t>
            </a:r>
            <a:r>
              <a:rPr dirty="0" sz="2400">
                <a:latin typeface="Tahoma"/>
                <a:cs typeface="Tahoma"/>
              </a:rPr>
              <a:t>light of </a:t>
            </a:r>
            <a:r>
              <a:rPr dirty="0" sz="2400" spc="-5">
                <a:latin typeface="Tahoma"/>
                <a:cs typeface="Tahoma"/>
              </a:rPr>
              <a:t>organizational  strengths and </a:t>
            </a:r>
            <a:r>
              <a:rPr dirty="0" sz="2400" spc="-10">
                <a:latin typeface="Tahoma"/>
                <a:cs typeface="Tahoma"/>
              </a:rPr>
              <a:t>weaknesses</a:t>
            </a:r>
            <a:r>
              <a:rPr dirty="0" sz="2400" spc="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(SWOT)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6373"/>
            <a:ext cx="8659340" cy="994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8194" y="979678"/>
            <a:ext cx="641413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Basic Elements of </a:t>
            </a:r>
            <a:r>
              <a:rPr dirty="0" spc="-10"/>
              <a:t>Strategic</a:t>
            </a:r>
            <a:r>
              <a:rPr dirty="0" spc="35"/>
              <a:t> </a:t>
            </a:r>
            <a:r>
              <a:rPr dirty="0" spc="-5"/>
              <a:t>Management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1632026"/>
            <a:ext cx="7693659" cy="118427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dirty="0" u="heavy" spc="-5">
                <a:uFill>
                  <a:solidFill>
                    <a:srgbClr val="000000"/>
                  </a:solidFill>
                </a:uFill>
              </a:rPr>
              <a:t>Strategic Management</a:t>
            </a:r>
            <a:r>
              <a:rPr dirty="0" spc="-5"/>
              <a:t>: </a:t>
            </a:r>
            <a:r>
              <a:rPr dirty="0" sz="2400"/>
              <a:t>a </a:t>
            </a:r>
            <a:r>
              <a:rPr dirty="0" sz="2400" spc="-5"/>
              <a:t>set </a:t>
            </a:r>
            <a:r>
              <a:rPr dirty="0" sz="2400"/>
              <a:t>of managerial decisions  </a:t>
            </a:r>
            <a:r>
              <a:rPr dirty="0" sz="2400" spc="-5"/>
              <a:t>and </a:t>
            </a:r>
            <a:r>
              <a:rPr dirty="0" sz="2400"/>
              <a:t>actions </a:t>
            </a:r>
            <a:r>
              <a:rPr dirty="0" sz="2400" spc="-5"/>
              <a:t>that </a:t>
            </a:r>
            <a:r>
              <a:rPr dirty="0" sz="2400"/>
              <a:t>determines </a:t>
            </a:r>
            <a:r>
              <a:rPr dirty="0" sz="2400" spc="-5"/>
              <a:t>the </a:t>
            </a:r>
            <a:r>
              <a:rPr dirty="0" sz="2400"/>
              <a:t>long-run performance  of a</a:t>
            </a:r>
            <a:r>
              <a:rPr dirty="0" sz="2400" spc="-30"/>
              <a:t> </a:t>
            </a:r>
            <a:r>
              <a:rPr dirty="0" sz="2400" spc="-5"/>
              <a:t>corporation.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59740" y="3229148"/>
            <a:ext cx="6251575" cy="229425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3275965">
              <a:lnSpc>
                <a:spcPct val="100000"/>
              </a:lnSpc>
              <a:spcBef>
                <a:spcPts val="770"/>
              </a:spcBef>
            </a:pPr>
            <a:r>
              <a:rPr dirty="0" sz="2800" spc="-10">
                <a:latin typeface="Tahoma"/>
                <a:cs typeface="Tahoma"/>
              </a:rPr>
              <a:t>Includes: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Internal and </a:t>
            </a:r>
            <a:r>
              <a:rPr dirty="0" sz="2400" spc="-10">
                <a:latin typeface="Tahoma"/>
                <a:cs typeface="Tahoma"/>
              </a:rPr>
              <a:t>external </a:t>
            </a:r>
            <a:r>
              <a:rPr dirty="0" sz="2400" spc="-5">
                <a:latin typeface="Tahoma"/>
                <a:cs typeface="Tahoma"/>
              </a:rPr>
              <a:t>environment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scanning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Strategy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formulation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Strategy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implementation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Evaluation and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control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6254" y="33207"/>
            <a:ext cx="8794865" cy="979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3098368"/>
            <a:ext cx="7268845" cy="18421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Vision-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describes </a:t>
            </a:r>
            <a:r>
              <a:rPr dirty="0" sz="2400" spc="-5">
                <a:latin typeface="Tahoma"/>
                <a:cs typeface="Tahoma"/>
              </a:rPr>
              <a:t>what </a:t>
            </a:r>
            <a:r>
              <a:rPr dirty="0" sz="2400">
                <a:latin typeface="Tahoma"/>
                <a:cs typeface="Tahoma"/>
              </a:rPr>
              <a:t>the organization </a:t>
            </a:r>
            <a:r>
              <a:rPr dirty="0" sz="2400" spc="-5">
                <a:latin typeface="Tahoma"/>
                <a:cs typeface="Tahoma"/>
              </a:rPr>
              <a:t>would </a:t>
            </a:r>
            <a:r>
              <a:rPr dirty="0" sz="2400">
                <a:latin typeface="Tahoma"/>
                <a:cs typeface="Tahoma"/>
              </a:rPr>
              <a:t>like</a:t>
            </a:r>
            <a:r>
              <a:rPr dirty="0" sz="2400" spc="-7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to</a:t>
            </a:r>
            <a:endParaRPr sz="2400">
              <a:latin typeface="Tahoma"/>
              <a:cs typeface="Tahoma"/>
            </a:endParaRPr>
          </a:p>
          <a:p>
            <a:pPr marL="5461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Tahoma"/>
                <a:cs typeface="Tahoma"/>
              </a:rPr>
              <a:t>become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Objectives</a:t>
            </a:r>
            <a:r>
              <a:rPr dirty="0" sz="2800" spc="-5">
                <a:latin typeface="Tahoma"/>
                <a:cs typeface="Tahoma"/>
              </a:rPr>
              <a:t>- </a:t>
            </a:r>
            <a:r>
              <a:rPr dirty="0" sz="2400" spc="-5">
                <a:latin typeface="Tahoma"/>
                <a:cs typeface="Tahoma"/>
              </a:rPr>
              <a:t>the end results </a:t>
            </a:r>
            <a:r>
              <a:rPr dirty="0" sz="2400">
                <a:latin typeface="Tahoma"/>
                <a:cs typeface="Tahoma"/>
              </a:rPr>
              <a:t>of planned</a:t>
            </a:r>
            <a:r>
              <a:rPr dirty="0" sz="2400" spc="-6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activity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6373"/>
            <a:ext cx="8659340" cy="994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979678"/>
            <a:ext cx="7321550" cy="15468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6223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Basic Elements of </a:t>
            </a:r>
            <a:r>
              <a:rPr dirty="0" spc="-10"/>
              <a:t>Strategic</a:t>
            </a:r>
            <a:r>
              <a:rPr dirty="0" spc="45"/>
              <a:t> </a:t>
            </a:r>
            <a:r>
              <a:rPr dirty="0" spc="-5"/>
              <a:t>Management</a:t>
            </a:r>
          </a:p>
          <a:p>
            <a:pPr marL="12700">
              <a:lnSpc>
                <a:spcPct val="100000"/>
              </a:lnSpc>
              <a:spcBef>
                <a:spcPts val="2380"/>
              </a:spcBef>
            </a:pPr>
            <a:r>
              <a:rPr dirty="0" u="heavy" spc="-5">
                <a:uFill>
                  <a:solidFill>
                    <a:srgbClr val="000000"/>
                  </a:solidFill>
                </a:uFill>
              </a:rPr>
              <a:t>Mission-</a:t>
            </a:r>
            <a:r>
              <a:rPr dirty="0" spc="-5"/>
              <a:t> </a:t>
            </a:r>
            <a:r>
              <a:rPr dirty="0" sz="2400" spc="-5"/>
              <a:t>the </a:t>
            </a:r>
            <a:r>
              <a:rPr dirty="0" sz="2400"/>
              <a:t>purpose or </a:t>
            </a:r>
            <a:r>
              <a:rPr dirty="0" sz="2400" spc="-5"/>
              <a:t>reason for the</a:t>
            </a:r>
            <a:r>
              <a:rPr dirty="0" sz="2400" spc="-30"/>
              <a:t> </a:t>
            </a:r>
            <a:r>
              <a:rPr dirty="0" sz="2400"/>
              <a:t>organization’s</a:t>
            </a:r>
            <a:endParaRPr sz="2400"/>
          </a:p>
          <a:p>
            <a:pPr marL="546100">
              <a:lnSpc>
                <a:spcPct val="100000"/>
              </a:lnSpc>
            </a:pPr>
            <a:r>
              <a:rPr dirty="0" sz="2400" spc="-5"/>
              <a:t>existence</a:t>
            </a:r>
            <a:endParaRPr sz="2400"/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556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states </a:t>
            </a:r>
            <a:r>
              <a:rPr dirty="0"/>
              <a:t>how the </a:t>
            </a:r>
            <a:r>
              <a:rPr dirty="0" spc="-5"/>
              <a:t>corporation will </a:t>
            </a:r>
            <a:r>
              <a:rPr dirty="0"/>
              <a:t>achieve its mission  and</a:t>
            </a:r>
            <a:r>
              <a:rPr dirty="0" spc="-20"/>
              <a:t> </a:t>
            </a:r>
            <a:r>
              <a:rPr dirty="0"/>
              <a:t>objectives</a:t>
            </a:r>
          </a:p>
          <a:p>
            <a:pPr marL="756285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dirty="0"/>
              <a:t>Corporate</a:t>
            </a:r>
          </a:p>
          <a:p>
            <a:pPr marL="756285" indent="-28638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dirty="0" spc="-5"/>
              <a:t>Business</a:t>
            </a:r>
          </a:p>
          <a:p>
            <a:pPr marL="756285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dirty="0"/>
              <a:t>Functional</a:t>
            </a:r>
          </a:p>
          <a:p>
            <a:pPr marL="355600" marR="257810" indent="-343535">
              <a:lnSpc>
                <a:spcPct val="100000"/>
              </a:lnSpc>
              <a:spcBef>
                <a:spcPts val="670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</a:rPr>
              <a:t>Policies</a:t>
            </a:r>
            <a:r>
              <a:rPr dirty="0" sz="2800" spc="-5"/>
              <a:t>- </a:t>
            </a:r>
            <a:r>
              <a:rPr dirty="0" spc="-5"/>
              <a:t>the </a:t>
            </a:r>
            <a:r>
              <a:rPr dirty="0"/>
              <a:t>broad guidelines for decision</a:t>
            </a:r>
            <a:r>
              <a:rPr dirty="0" spc="-110"/>
              <a:t> </a:t>
            </a:r>
            <a:r>
              <a:rPr dirty="0"/>
              <a:t>making  that links the formulation of a </a:t>
            </a:r>
            <a:r>
              <a:rPr dirty="0" spc="-5"/>
              <a:t>strategy with </a:t>
            </a:r>
            <a:r>
              <a:rPr dirty="0"/>
              <a:t>its  implementation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0" y="16373"/>
            <a:ext cx="8659340" cy="994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840739" y="979678"/>
            <a:ext cx="7142480" cy="118046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699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Basic Elements of </a:t>
            </a:r>
            <a:r>
              <a:rPr dirty="0" spc="-10"/>
              <a:t>Strategic</a:t>
            </a:r>
            <a:r>
              <a:rPr dirty="0" spc="45"/>
              <a:t> </a:t>
            </a:r>
            <a:r>
              <a:rPr dirty="0" spc="-5"/>
              <a:t>Management</a:t>
            </a:r>
          </a:p>
          <a:p>
            <a:pPr marL="12700">
              <a:lnSpc>
                <a:spcPct val="100000"/>
              </a:lnSpc>
              <a:spcBef>
                <a:spcPts val="2380"/>
              </a:spcBef>
            </a:pPr>
            <a:r>
              <a:rPr dirty="0" u="heavy" spc="-5">
                <a:uFill>
                  <a:solidFill>
                    <a:srgbClr val="000000"/>
                  </a:solidFill>
                </a:uFill>
              </a:rPr>
              <a:t>Strategies</a:t>
            </a:r>
            <a:r>
              <a:rPr dirty="0" spc="-5"/>
              <a:t>- </a:t>
            </a:r>
            <a:r>
              <a:rPr dirty="0" sz="2400"/>
              <a:t>form a comprehensive master plan</a:t>
            </a:r>
            <a:r>
              <a:rPr dirty="0" sz="2400" spc="-60"/>
              <a:t> </a:t>
            </a:r>
            <a:r>
              <a:rPr dirty="0" sz="2400" spc="-5"/>
              <a:t>that</a:t>
            </a:r>
            <a:endParaRPr sz="2400"/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438"/>
            <a:ext cx="8732108" cy="1002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1551618"/>
            <a:ext cx="7287858" cy="4466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7952" y="1632026"/>
            <a:ext cx="641794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Basic </a:t>
            </a:r>
            <a:r>
              <a:rPr dirty="0" spc="-5"/>
              <a:t>Elements </a:t>
            </a:r>
            <a:r>
              <a:rPr dirty="0"/>
              <a:t>of </a:t>
            </a:r>
            <a:r>
              <a:rPr dirty="0" spc="-5"/>
              <a:t>Strategic</a:t>
            </a:r>
            <a:r>
              <a:rPr dirty="0" spc="5"/>
              <a:t> </a:t>
            </a:r>
            <a:r>
              <a:rPr dirty="0" spc="-5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583306"/>
            <a:ext cx="7776209" cy="29400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46100" marR="5080" indent="-534035">
              <a:lnSpc>
                <a:spcPct val="100000"/>
              </a:lnSpc>
              <a:spcBef>
                <a:spcPts val="95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Strategy implementation</a:t>
            </a:r>
            <a:r>
              <a:rPr dirty="0" sz="2800" spc="-5">
                <a:latin typeface="Tahoma"/>
                <a:cs typeface="Tahoma"/>
              </a:rPr>
              <a:t>: </a:t>
            </a:r>
            <a:r>
              <a:rPr dirty="0" sz="2400" spc="-5">
                <a:latin typeface="Tahoma"/>
                <a:cs typeface="Tahoma"/>
              </a:rPr>
              <a:t>the process </a:t>
            </a:r>
            <a:r>
              <a:rPr dirty="0" sz="2400">
                <a:latin typeface="Tahoma"/>
                <a:cs typeface="Tahoma"/>
              </a:rPr>
              <a:t>by </a:t>
            </a:r>
            <a:r>
              <a:rPr dirty="0" sz="2400" spc="-5">
                <a:latin typeface="Tahoma"/>
                <a:cs typeface="Tahoma"/>
              </a:rPr>
              <a:t>which  strategies </a:t>
            </a:r>
            <a:r>
              <a:rPr dirty="0" sz="2400">
                <a:latin typeface="Tahoma"/>
                <a:cs typeface="Tahoma"/>
              </a:rPr>
              <a:t>and policies are put into action </a:t>
            </a:r>
            <a:r>
              <a:rPr dirty="0" sz="2400" spc="-5">
                <a:latin typeface="Tahoma"/>
                <a:cs typeface="Tahoma"/>
              </a:rPr>
              <a:t>through the  development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of: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Times New Roman"/>
              <a:cs typeface="Times New Roman"/>
            </a:endParaRPr>
          </a:p>
          <a:p>
            <a:pPr marL="546100" indent="-533400">
              <a:lnSpc>
                <a:spcPct val="100000"/>
              </a:lnSpc>
              <a:buChar char="•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Programs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7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Budgets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80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Procedures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6373"/>
            <a:ext cx="8659340" cy="994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7952" y="1250949"/>
            <a:ext cx="64192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Basic </a:t>
            </a:r>
            <a:r>
              <a:rPr dirty="0" spc="-5"/>
              <a:t>Elements </a:t>
            </a:r>
            <a:r>
              <a:rPr dirty="0"/>
              <a:t>of </a:t>
            </a:r>
            <a:r>
              <a:rPr dirty="0" spc="-5"/>
              <a:t>Strategic</a:t>
            </a:r>
            <a:r>
              <a:rPr dirty="0" spc="30"/>
              <a:t> </a:t>
            </a:r>
            <a:r>
              <a:rPr dirty="0" spc="-5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02306"/>
            <a:ext cx="6986270" cy="15500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46100" marR="5080" indent="-534035">
              <a:lnSpc>
                <a:spcPct val="100000"/>
              </a:lnSpc>
              <a:spcBef>
                <a:spcPts val="95"/>
              </a:spcBef>
            </a:pP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Evaluation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and </a:t>
            </a:r>
            <a:r>
              <a:rPr dirty="0" u="heavy" sz="280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control</a:t>
            </a:r>
            <a:r>
              <a:rPr dirty="0" sz="2800">
                <a:latin typeface="Tahoma"/>
                <a:cs typeface="Tahoma"/>
              </a:rPr>
              <a:t>: </a:t>
            </a:r>
            <a:r>
              <a:rPr dirty="0" sz="2400" spc="-5">
                <a:latin typeface="Tahoma"/>
                <a:cs typeface="Tahoma"/>
              </a:rPr>
              <a:t>the process </a:t>
            </a:r>
            <a:r>
              <a:rPr dirty="0" sz="2400">
                <a:latin typeface="Tahoma"/>
                <a:cs typeface="Tahoma"/>
              </a:rPr>
              <a:t>in </a:t>
            </a:r>
            <a:r>
              <a:rPr dirty="0" sz="2400" spc="-5">
                <a:latin typeface="Tahoma"/>
                <a:cs typeface="Tahoma"/>
              </a:rPr>
              <a:t>which  corporate </a:t>
            </a:r>
            <a:r>
              <a:rPr dirty="0" sz="2400">
                <a:latin typeface="Tahoma"/>
                <a:cs typeface="Tahoma"/>
              </a:rPr>
              <a:t>activities </a:t>
            </a:r>
            <a:r>
              <a:rPr dirty="0" sz="2400" spc="-5">
                <a:latin typeface="Tahoma"/>
                <a:cs typeface="Tahoma"/>
              </a:rPr>
              <a:t>and </a:t>
            </a:r>
            <a:r>
              <a:rPr dirty="0" sz="2400">
                <a:latin typeface="Tahoma"/>
                <a:cs typeface="Tahoma"/>
              </a:rPr>
              <a:t>performance </a:t>
            </a:r>
            <a:r>
              <a:rPr dirty="0" sz="2400" spc="-5">
                <a:latin typeface="Tahoma"/>
                <a:cs typeface="Tahoma"/>
              </a:rPr>
              <a:t>results are  </a:t>
            </a:r>
            <a:r>
              <a:rPr dirty="0" sz="2400">
                <a:latin typeface="Tahoma"/>
                <a:cs typeface="Tahoma"/>
              </a:rPr>
              <a:t>monitored </a:t>
            </a:r>
            <a:r>
              <a:rPr dirty="0" sz="2400" spc="-5">
                <a:latin typeface="Tahoma"/>
                <a:cs typeface="Tahoma"/>
              </a:rPr>
              <a:t>so </a:t>
            </a:r>
            <a:r>
              <a:rPr dirty="0" sz="2400">
                <a:latin typeface="Tahoma"/>
                <a:cs typeface="Tahoma"/>
              </a:rPr>
              <a:t>that actual </a:t>
            </a:r>
            <a:r>
              <a:rPr dirty="0" sz="2400" spc="-5">
                <a:latin typeface="Tahoma"/>
                <a:cs typeface="Tahoma"/>
              </a:rPr>
              <a:t>performance can </a:t>
            </a:r>
            <a:r>
              <a:rPr dirty="0" sz="2400">
                <a:latin typeface="Tahoma"/>
                <a:cs typeface="Tahoma"/>
              </a:rPr>
              <a:t>be  </a:t>
            </a:r>
            <a:r>
              <a:rPr dirty="0" sz="2400" spc="-5">
                <a:latin typeface="Tahoma"/>
                <a:cs typeface="Tahoma"/>
              </a:rPr>
              <a:t>compared to </a:t>
            </a:r>
            <a:r>
              <a:rPr dirty="0" sz="2400">
                <a:latin typeface="Tahoma"/>
                <a:cs typeface="Tahoma"/>
              </a:rPr>
              <a:t>desired</a:t>
            </a:r>
            <a:r>
              <a:rPr dirty="0" sz="2400" spc="-3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performance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6373"/>
            <a:ext cx="8659340" cy="994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7952" y="1250949"/>
            <a:ext cx="641921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Basic </a:t>
            </a:r>
            <a:r>
              <a:rPr dirty="0" spc="-5"/>
              <a:t>Elements </a:t>
            </a:r>
            <a:r>
              <a:rPr dirty="0"/>
              <a:t>of </a:t>
            </a:r>
            <a:r>
              <a:rPr dirty="0" spc="-5"/>
              <a:t>Strategic</a:t>
            </a:r>
            <a:r>
              <a:rPr dirty="0" spc="30"/>
              <a:t> </a:t>
            </a:r>
            <a:r>
              <a:rPr dirty="0" spc="-5"/>
              <a:t>Management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641218"/>
            <a:ext cx="7675880" cy="17691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Performance: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the end result </a:t>
            </a:r>
            <a:r>
              <a:rPr dirty="0" sz="2400">
                <a:latin typeface="Tahoma"/>
                <a:cs typeface="Tahoma"/>
              </a:rPr>
              <a:t>of </a:t>
            </a:r>
            <a:r>
              <a:rPr dirty="0" sz="2400" spc="-5">
                <a:latin typeface="Tahoma"/>
                <a:cs typeface="Tahoma"/>
              </a:rPr>
              <a:t>organizational</a:t>
            </a:r>
            <a:r>
              <a:rPr dirty="0" sz="2400" spc="-15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activities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550">
              <a:latin typeface="Times New Roman"/>
              <a:cs typeface="Times New Roman"/>
            </a:endParaRPr>
          </a:p>
          <a:p>
            <a:pPr marL="546100" marR="969010" indent="-534035">
              <a:lnSpc>
                <a:spcPct val="100000"/>
              </a:lnSpc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Feedback/Learning Process: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revise </a:t>
            </a:r>
            <a:r>
              <a:rPr dirty="0" sz="2400">
                <a:latin typeface="Tahoma"/>
                <a:cs typeface="Tahoma"/>
              </a:rPr>
              <a:t>or </a:t>
            </a:r>
            <a:r>
              <a:rPr dirty="0" sz="2400" spc="-5">
                <a:latin typeface="Tahoma"/>
                <a:cs typeface="Tahoma"/>
              </a:rPr>
              <a:t>correct  </a:t>
            </a:r>
            <a:r>
              <a:rPr dirty="0" sz="2400">
                <a:latin typeface="Tahoma"/>
                <a:cs typeface="Tahoma"/>
              </a:rPr>
              <a:t>decisions based </a:t>
            </a:r>
            <a:r>
              <a:rPr dirty="0" sz="2400" spc="-5">
                <a:latin typeface="Tahoma"/>
                <a:cs typeface="Tahoma"/>
              </a:rPr>
              <a:t>on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performance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6373"/>
            <a:ext cx="8659340" cy="9949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6590" y="66688"/>
            <a:ext cx="8827540" cy="9827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2083435"/>
            <a:ext cx="7769859" cy="8178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46100" marR="5080" indent="-534035">
              <a:lnSpc>
                <a:spcPct val="100000"/>
              </a:lnSpc>
              <a:spcBef>
                <a:spcPts val="95"/>
              </a:spcBef>
            </a:pPr>
            <a:r>
              <a:rPr dirty="0" u="heavy" spc="-35">
                <a:uFill>
                  <a:solidFill>
                    <a:srgbClr val="000000"/>
                  </a:solidFill>
                </a:uFill>
              </a:rPr>
              <a:t>Triggering </a:t>
            </a:r>
            <a:r>
              <a:rPr dirty="0" u="heavy" spc="-5">
                <a:uFill>
                  <a:solidFill>
                    <a:srgbClr val="000000"/>
                  </a:solidFill>
                </a:uFill>
              </a:rPr>
              <a:t>event</a:t>
            </a:r>
            <a:r>
              <a:rPr dirty="0" spc="-5"/>
              <a:t>: </a:t>
            </a:r>
            <a:r>
              <a:rPr dirty="0" sz="2400" spc="-5"/>
              <a:t>something that acts </a:t>
            </a:r>
            <a:r>
              <a:rPr dirty="0" sz="2400"/>
              <a:t>as a </a:t>
            </a:r>
            <a:r>
              <a:rPr dirty="0" sz="2400" spc="-5"/>
              <a:t>stimulus </a:t>
            </a:r>
            <a:r>
              <a:rPr dirty="0" sz="2400" spc="-10"/>
              <a:t>for  </a:t>
            </a:r>
            <a:r>
              <a:rPr dirty="0" sz="2400"/>
              <a:t>a </a:t>
            </a:r>
            <a:r>
              <a:rPr dirty="0" sz="2400" spc="-5"/>
              <a:t>change in </a:t>
            </a:r>
            <a:r>
              <a:rPr dirty="0" sz="2400" spc="-10"/>
              <a:t>strategy </a:t>
            </a:r>
            <a:r>
              <a:rPr dirty="0" sz="2400" spc="-5"/>
              <a:t>and can</a:t>
            </a:r>
            <a:r>
              <a:rPr dirty="0" sz="2400" spc="10"/>
              <a:t> </a:t>
            </a:r>
            <a:r>
              <a:rPr dirty="0" sz="2400" spc="-5"/>
              <a:t>include: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535940" y="3315080"/>
            <a:ext cx="4685030" cy="222059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67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New CEO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7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External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intervention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80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 spc="-5">
                <a:latin typeface="Tahoma"/>
                <a:cs typeface="Tahoma"/>
              </a:rPr>
              <a:t>Threat </a:t>
            </a:r>
            <a:r>
              <a:rPr dirty="0" sz="2400">
                <a:latin typeface="Tahoma"/>
                <a:cs typeface="Tahoma"/>
              </a:rPr>
              <a:t>of </a:t>
            </a:r>
            <a:r>
              <a:rPr dirty="0" sz="2400" spc="-5">
                <a:latin typeface="Tahoma"/>
                <a:cs typeface="Tahoma"/>
              </a:rPr>
              <a:t>change </a:t>
            </a:r>
            <a:r>
              <a:rPr dirty="0" sz="2400">
                <a:latin typeface="Tahoma"/>
                <a:cs typeface="Tahoma"/>
              </a:rPr>
              <a:t>of</a:t>
            </a:r>
            <a:r>
              <a:rPr dirty="0" sz="2400" spc="-11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ownership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7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 spc="-10">
                <a:latin typeface="Tahoma"/>
                <a:cs typeface="Tahoma"/>
              </a:rPr>
              <a:t>Performance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gap</a:t>
            </a:r>
            <a:endParaRPr sz="2400">
              <a:latin typeface="Tahoma"/>
              <a:cs typeface="Tahoma"/>
            </a:endParaRPr>
          </a:p>
          <a:p>
            <a:pPr marL="546100" indent="-533400">
              <a:lnSpc>
                <a:spcPct val="100000"/>
              </a:lnSpc>
              <a:spcBef>
                <a:spcPts val="575"/>
              </a:spcBef>
              <a:buChar char="•"/>
              <a:tabLst>
                <a:tab pos="546100" algn="l"/>
                <a:tab pos="546735" algn="l"/>
              </a:tabLst>
            </a:pPr>
            <a:r>
              <a:rPr dirty="0" sz="2400" spc="-10">
                <a:latin typeface="Tahoma"/>
                <a:cs typeface="Tahoma"/>
              </a:rPr>
              <a:t>Strategic </a:t>
            </a:r>
            <a:r>
              <a:rPr dirty="0" sz="2400">
                <a:latin typeface="Tahoma"/>
                <a:cs typeface="Tahoma"/>
              </a:rPr>
              <a:t>inflection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point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0842" y="1632026"/>
            <a:ext cx="531876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What Makes a Strategic</a:t>
            </a:r>
            <a:r>
              <a:rPr dirty="0" spc="5"/>
              <a:t> </a:t>
            </a:r>
            <a:r>
              <a:rPr dirty="0" spc="-5"/>
              <a:t>Decision?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583306"/>
            <a:ext cx="7320915" cy="3013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Strategic decision making</a:t>
            </a:r>
            <a:r>
              <a:rPr dirty="0" sz="2800" spc="-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focuses on the </a:t>
            </a:r>
            <a:r>
              <a:rPr dirty="0" sz="2400">
                <a:latin typeface="Tahoma"/>
                <a:cs typeface="Tahoma"/>
              </a:rPr>
              <a:t>long-run  </a:t>
            </a:r>
            <a:r>
              <a:rPr dirty="0" sz="2400" spc="-5">
                <a:latin typeface="Tahoma"/>
                <a:cs typeface="Tahoma"/>
              </a:rPr>
              <a:t>future </a:t>
            </a:r>
            <a:r>
              <a:rPr dirty="0" sz="2400">
                <a:latin typeface="Tahoma"/>
                <a:cs typeface="Tahoma"/>
              </a:rPr>
              <a:t>of </a:t>
            </a:r>
            <a:r>
              <a:rPr dirty="0" sz="2400" spc="-5">
                <a:latin typeface="Tahoma"/>
                <a:cs typeface="Tahoma"/>
              </a:rPr>
              <a:t>the</a:t>
            </a:r>
            <a:r>
              <a:rPr dirty="0" sz="2400" spc="-5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organization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Tahoma"/>
                <a:cs typeface="Tahoma"/>
              </a:rPr>
              <a:t>Characteristics of </a:t>
            </a:r>
            <a:r>
              <a:rPr dirty="0" sz="2400" spc="-5">
                <a:latin typeface="Tahoma"/>
                <a:cs typeface="Tahoma"/>
              </a:rPr>
              <a:t>strategic decision making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include: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Tahoma"/>
                <a:cs typeface="Tahoma"/>
              </a:rPr>
              <a:t>Rare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Consequential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Directive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3285" y="16328"/>
            <a:ext cx="8654142" cy="10123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Mintzberg’s </a:t>
            </a:r>
            <a:r>
              <a:rPr dirty="0"/>
              <a:t>Modes of </a:t>
            </a:r>
            <a:r>
              <a:rPr dirty="0" spc="-5"/>
              <a:t>Strategic Decision</a:t>
            </a:r>
            <a:r>
              <a:rPr dirty="0" spc="20"/>
              <a:t> </a:t>
            </a:r>
            <a:r>
              <a:rPr dirty="0" spc="-5"/>
              <a:t>Making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498087"/>
            <a:ext cx="4548505" cy="178117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Entrepreneurial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Tahoma"/>
                <a:cs typeface="Tahoma"/>
              </a:rPr>
              <a:t>Adaptive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Planning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Logical </a:t>
            </a:r>
            <a:r>
              <a:rPr dirty="0" sz="2400">
                <a:latin typeface="Tahoma"/>
                <a:cs typeface="Tahoma"/>
              </a:rPr>
              <a:t>incrementalism</a:t>
            </a:r>
            <a:r>
              <a:rPr dirty="0" sz="2400" spc="-6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(Quinn)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3285" y="16328"/>
            <a:ext cx="8654142" cy="10123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6801" y="1334769"/>
            <a:ext cx="54673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Strategic Decision Making</a:t>
            </a:r>
            <a:r>
              <a:rPr dirty="0" spc="5"/>
              <a:t> </a:t>
            </a:r>
            <a:r>
              <a:rPr dirty="0" spc="-10"/>
              <a:t>Process: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46100" marR="193040" indent="-5334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pc="-5"/>
              <a:t>Evaluate current  </a:t>
            </a:r>
            <a:r>
              <a:rPr dirty="0"/>
              <a:t>performance</a:t>
            </a:r>
            <a:r>
              <a:rPr dirty="0" spc="-125"/>
              <a:t> </a:t>
            </a:r>
            <a:r>
              <a:rPr dirty="0" spc="-5"/>
              <a:t>results</a:t>
            </a:r>
          </a:p>
          <a:p>
            <a:pPr marL="546100" marR="530225" indent="-5334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/>
              <a:t>Review</a:t>
            </a:r>
            <a:r>
              <a:rPr dirty="0" spc="-80"/>
              <a:t> </a:t>
            </a:r>
            <a:r>
              <a:rPr dirty="0" spc="-5"/>
              <a:t>corporate  governance</a:t>
            </a:r>
          </a:p>
          <a:p>
            <a:pPr marL="546100" marR="5080" indent="-53340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pc="-5"/>
              <a:t>Scan and assess the  external</a:t>
            </a:r>
            <a:r>
              <a:rPr dirty="0" spc="-70"/>
              <a:t> </a:t>
            </a:r>
            <a:r>
              <a:rPr dirty="0" spc="-5"/>
              <a:t>environment</a:t>
            </a:r>
          </a:p>
          <a:p>
            <a:pPr marL="546100" marR="144780" indent="-5334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6100" algn="l"/>
                <a:tab pos="546735" algn="l"/>
              </a:tabLst>
            </a:pPr>
            <a:r>
              <a:rPr dirty="0" spc="-5"/>
              <a:t>Scan and assess the  internal corporate  environment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3" sz="half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46100" marR="869950" indent="-533400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546100" algn="l"/>
                <a:tab pos="546735" algn="l"/>
              </a:tabLst>
            </a:pPr>
            <a:r>
              <a:rPr dirty="0"/>
              <a:t>Analyze</a:t>
            </a:r>
            <a:r>
              <a:rPr dirty="0" spc="-85"/>
              <a:t> </a:t>
            </a:r>
            <a:r>
              <a:rPr dirty="0" spc="-5"/>
              <a:t>strategic  </a:t>
            </a:r>
            <a:r>
              <a:rPr dirty="0"/>
              <a:t>(SWOT)</a:t>
            </a:r>
            <a:r>
              <a:rPr dirty="0" spc="-25"/>
              <a:t> </a:t>
            </a:r>
            <a:r>
              <a:rPr dirty="0" spc="-5"/>
              <a:t>factors</a:t>
            </a:r>
          </a:p>
          <a:p>
            <a:pPr marL="546100" marR="5080" indent="-533400">
              <a:lnSpc>
                <a:spcPct val="100000"/>
              </a:lnSpc>
              <a:spcBef>
                <a:spcPts val="575"/>
              </a:spcBef>
              <a:buAutoNum type="arabicPeriod" startAt="5"/>
              <a:tabLst>
                <a:tab pos="546100" algn="l"/>
                <a:tab pos="546735" algn="l"/>
              </a:tabLst>
            </a:pPr>
            <a:r>
              <a:rPr dirty="0" spc="-5"/>
              <a:t>Generate, </a:t>
            </a:r>
            <a:r>
              <a:rPr dirty="0"/>
              <a:t>evaluate</a:t>
            </a:r>
            <a:r>
              <a:rPr dirty="0" spc="-100"/>
              <a:t> </a:t>
            </a:r>
            <a:r>
              <a:rPr dirty="0"/>
              <a:t>and  </a:t>
            </a:r>
            <a:r>
              <a:rPr dirty="0" spc="-5"/>
              <a:t>select </a:t>
            </a:r>
            <a:r>
              <a:rPr dirty="0"/>
              <a:t>the </a:t>
            </a:r>
            <a:r>
              <a:rPr dirty="0" spc="-5"/>
              <a:t>best  alternative</a:t>
            </a:r>
            <a:r>
              <a:rPr dirty="0" spc="-15"/>
              <a:t> </a:t>
            </a:r>
            <a:r>
              <a:rPr dirty="0" spc="-5"/>
              <a:t>strategy</a:t>
            </a:r>
          </a:p>
          <a:p>
            <a:pPr marL="546100" indent="-533400">
              <a:lnSpc>
                <a:spcPct val="100000"/>
              </a:lnSpc>
              <a:spcBef>
                <a:spcPts val="580"/>
              </a:spcBef>
              <a:buAutoNum type="arabicPeriod" startAt="5"/>
              <a:tabLst>
                <a:tab pos="546100" algn="l"/>
                <a:tab pos="546735" algn="l"/>
              </a:tabLst>
            </a:pPr>
            <a:r>
              <a:rPr dirty="0"/>
              <a:t>Implement</a:t>
            </a:r>
            <a:r>
              <a:rPr dirty="0" spc="-35"/>
              <a:t> </a:t>
            </a:r>
            <a:r>
              <a:rPr dirty="0" spc="-5"/>
              <a:t>selected</a:t>
            </a:r>
          </a:p>
          <a:p>
            <a:pPr marL="546100">
              <a:lnSpc>
                <a:spcPct val="100000"/>
              </a:lnSpc>
            </a:pPr>
            <a:r>
              <a:rPr dirty="0" spc="-5"/>
              <a:t>strategies</a:t>
            </a:r>
          </a:p>
          <a:p>
            <a:pPr marL="546100" marR="158750" indent="-533400">
              <a:lnSpc>
                <a:spcPct val="100000"/>
              </a:lnSpc>
              <a:spcBef>
                <a:spcPts val="575"/>
              </a:spcBef>
              <a:buAutoNum type="arabicPeriod" startAt="8"/>
              <a:tabLst>
                <a:tab pos="546100" algn="l"/>
                <a:tab pos="546735" algn="l"/>
              </a:tabLst>
            </a:pPr>
            <a:r>
              <a:rPr dirty="0"/>
              <a:t>Evaluate </a:t>
            </a:r>
            <a:r>
              <a:rPr dirty="0" spc="-5"/>
              <a:t>implemented  strategies</a:t>
            </a:r>
          </a:p>
        </p:txBody>
      </p:sp>
      <p:sp>
        <p:nvSpPr>
          <p:cNvPr id="5" name="object 5"/>
          <p:cNvSpPr/>
          <p:nvPr/>
        </p:nvSpPr>
        <p:spPr>
          <a:xfrm>
            <a:off x="163285" y="16328"/>
            <a:ext cx="8654142" cy="10123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13305" y="1632026"/>
            <a:ext cx="528828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Phases </a:t>
            </a:r>
            <a:r>
              <a:rPr dirty="0"/>
              <a:t>of </a:t>
            </a:r>
            <a:r>
              <a:rPr dirty="0" spc="-5"/>
              <a:t>Strategic</a:t>
            </a:r>
            <a:r>
              <a:rPr dirty="0" spc="5"/>
              <a:t> </a:t>
            </a:r>
            <a:r>
              <a:rPr dirty="0" spc="-5"/>
              <a:t>Management: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498087"/>
            <a:ext cx="6629400" cy="178117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Phase 1: </a:t>
            </a:r>
            <a:r>
              <a:rPr dirty="0" sz="2400">
                <a:latin typeface="Tahoma"/>
                <a:cs typeface="Tahoma"/>
              </a:rPr>
              <a:t>Basic </a:t>
            </a:r>
            <a:r>
              <a:rPr dirty="0" sz="2400" spc="-5">
                <a:latin typeface="Tahoma"/>
                <a:cs typeface="Tahoma"/>
              </a:rPr>
              <a:t>financial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planning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Phase </a:t>
            </a:r>
            <a:r>
              <a:rPr dirty="0" sz="2400">
                <a:latin typeface="Tahoma"/>
                <a:cs typeface="Tahoma"/>
              </a:rPr>
              <a:t>2: </a:t>
            </a:r>
            <a:r>
              <a:rPr dirty="0" sz="2400" spc="-5">
                <a:latin typeface="Tahoma"/>
                <a:cs typeface="Tahoma"/>
              </a:rPr>
              <a:t>Forecast-based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planning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Phase 3: Externally </a:t>
            </a:r>
            <a:r>
              <a:rPr dirty="0" sz="2400">
                <a:latin typeface="Tahoma"/>
                <a:cs typeface="Tahoma"/>
              </a:rPr>
              <a:t>oriented </a:t>
            </a:r>
            <a:r>
              <a:rPr dirty="0" sz="2400" spc="-5">
                <a:latin typeface="Tahoma"/>
                <a:cs typeface="Tahoma"/>
              </a:rPr>
              <a:t>strategic</a:t>
            </a:r>
            <a:r>
              <a:rPr dirty="0" sz="2400" spc="-6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planning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Phase 4: Strategic</a:t>
            </a:r>
            <a:r>
              <a:rPr dirty="0" sz="2400" spc="-1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management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6254" y="33207"/>
            <a:ext cx="8794865" cy="979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285" y="16328"/>
            <a:ext cx="8654142" cy="10123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49999" y="1252475"/>
            <a:ext cx="7128671" cy="50299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285" y="16328"/>
            <a:ext cx="8654142" cy="10123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91883" y="2037682"/>
            <a:ext cx="5755229" cy="3618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2546730"/>
            <a:ext cx="7294880" cy="118427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u="heavy" spc="-10">
                <a:uFill>
                  <a:solidFill>
                    <a:srgbClr val="000000"/>
                  </a:solidFill>
                </a:uFill>
              </a:rPr>
              <a:t>Strategic </a:t>
            </a:r>
            <a:r>
              <a:rPr dirty="0" u="heavy" spc="-5">
                <a:uFill>
                  <a:solidFill>
                    <a:srgbClr val="000000"/>
                  </a:solidFill>
                </a:uFill>
              </a:rPr>
              <a:t>audit</a:t>
            </a:r>
            <a:r>
              <a:rPr dirty="0" spc="-5"/>
              <a:t> </a:t>
            </a:r>
            <a:r>
              <a:rPr dirty="0" sz="2400" spc="-5"/>
              <a:t>provides </a:t>
            </a:r>
            <a:r>
              <a:rPr dirty="0" sz="2400"/>
              <a:t>a </a:t>
            </a:r>
            <a:r>
              <a:rPr dirty="0" sz="2400" spc="-5"/>
              <a:t>checklist </a:t>
            </a:r>
            <a:r>
              <a:rPr dirty="0" sz="2400"/>
              <a:t>of questions, </a:t>
            </a:r>
            <a:r>
              <a:rPr dirty="0" sz="2400" spc="-5"/>
              <a:t>by  area </a:t>
            </a:r>
            <a:r>
              <a:rPr dirty="0" sz="2400"/>
              <a:t>or </a:t>
            </a:r>
            <a:r>
              <a:rPr dirty="0" sz="2400" spc="-5"/>
              <a:t>issue, that enables </a:t>
            </a:r>
            <a:r>
              <a:rPr dirty="0" sz="2400"/>
              <a:t>a </a:t>
            </a:r>
            <a:r>
              <a:rPr dirty="0" sz="2400" spc="-5"/>
              <a:t>systematic </a:t>
            </a:r>
            <a:r>
              <a:rPr dirty="0" sz="2400"/>
              <a:t>analysis </a:t>
            </a:r>
            <a:r>
              <a:rPr dirty="0" sz="2400" spc="-5"/>
              <a:t>to </a:t>
            </a:r>
            <a:r>
              <a:rPr dirty="0" sz="2400"/>
              <a:t>be  made of </a:t>
            </a:r>
            <a:r>
              <a:rPr dirty="0" sz="2400" spc="-10"/>
              <a:t>various corporate </a:t>
            </a:r>
            <a:r>
              <a:rPr dirty="0" sz="2400" spc="-5"/>
              <a:t>functions and</a:t>
            </a:r>
            <a:r>
              <a:rPr dirty="0" sz="2400" spc="-50"/>
              <a:t> </a:t>
            </a:r>
            <a:r>
              <a:rPr dirty="0" sz="2400"/>
              <a:t>activities</a:t>
            </a:r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724" y="81009"/>
            <a:ext cx="8608028" cy="1020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950793" y="1701932"/>
            <a:ext cx="6726396" cy="4207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548972" cy="63746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3540" y="1327150"/>
            <a:ext cx="8268334" cy="4416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708025" indent="-3556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55600" algn="l"/>
              </a:tabLst>
            </a:pPr>
            <a:r>
              <a:rPr dirty="0" sz="2400" spc="-10">
                <a:latin typeface="Tahoma"/>
                <a:cs typeface="Tahoma"/>
              </a:rPr>
              <a:t>Why </a:t>
            </a:r>
            <a:r>
              <a:rPr dirty="0" sz="2400">
                <a:latin typeface="Tahoma"/>
                <a:cs typeface="Tahoma"/>
              </a:rPr>
              <a:t>has </a:t>
            </a:r>
            <a:r>
              <a:rPr dirty="0" sz="2400" spc="-5">
                <a:latin typeface="Tahoma"/>
                <a:cs typeface="Tahoma"/>
              </a:rPr>
              <a:t>strategic </a:t>
            </a:r>
            <a:r>
              <a:rPr dirty="0" sz="2400">
                <a:latin typeface="Tahoma"/>
                <a:cs typeface="Tahoma"/>
              </a:rPr>
              <a:t>management become </a:t>
            </a:r>
            <a:r>
              <a:rPr dirty="0" sz="2400" spc="-5">
                <a:latin typeface="Tahoma"/>
                <a:cs typeface="Tahoma"/>
              </a:rPr>
              <a:t>so</a:t>
            </a:r>
            <a:r>
              <a:rPr dirty="0" sz="2400" spc="-9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important  </a:t>
            </a:r>
            <a:r>
              <a:rPr dirty="0" sz="2400" spc="-5">
                <a:latin typeface="Tahoma"/>
                <a:cs typeface="Tahoma"/>
              </a:rPr>
              <a:t>to </a:t>
            </a:r>
            <a:r>
              <a:rPr dirty="0" sz="2400" spc="-10">
                <a:latin typeface="Tahoma"/>
                <a:cs typeface="Tahoma"/>
              </a:rPr>
              <a:t>today’s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corporations?</a:t>
            </a:r>
            <a:endParaRPr sz="2400">
              <a:latin typeface="Tahoma"/>
              <a:cs typeface="Tahoma"/>
            </a:endParaRPr>
          </a:p>
          <a:p>
            <a:pPr marL="355600" marR="1358265" indent="-3556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How </a:t>
            </a:r>
            <a:r>
              <a:rPr dirty="0" sz="2400">
                <a:latin typeface="Tahoma"/>
                <a:cs typeface="Tahoma"/>
              </a:rPr>
              <a:t>does </a:t>
            </a:r>
            <a:r>
              <a:rPr dirty="0" sz="2400" spc="-5">
                <a:latin typeface="Tahoma"/>
                <a:cs typeface="Tahoma"/>
              </a:rPr>
              <a:t>strategic management typically </a:t>
            </a:r>
            <a:r>
              <a:rPr dirty="0" sz="2400" spc="-10">
                <a:latin typeface="Tahoma"/>
                <a:cs typeface="Tahoma"/>
              </a:rPr>
              <a:t>evolve  </a:t>
            </a:r>
            <a:r>
              <a:rPr dirty="0" sz="2400" spc="-5">
                <a:latin typeface="Tahoma"/>
                <a:cs typeface="Tahoma"/>
              </a:rPr>
              <a:t>in </a:t>
            </a:r>
            <a:r>
              <a:rPr dirty="0" sz="2400">
                <a:latin typeface="Tahoma"/>
                <a:cs typeface="Tahoma"/>
              </a:rPr>
              <a:t>a</a:t>
            </a:r>
            <a:r>
              <a:rPr dirty="0" sz="2400" spc="-5">
                <a:latin typeface="Tahoma"/>
                <a:cs typeface="Tahoma"/>
              </a:rPr>
              <a:t> corporation?</a:t>
            </a:r>
            <a:endParaRPr sz="2400">
              <a:latin typeface="Tahoma"/>
              <a:cs typeface="Tahoma"/>
            </a:endParaRPr>
          </a:p>
          <a:p>
            <a:pPr marL="355600" marR="5080" indent="-35560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2400">
                <a:latin typeface="Tahoma"/>
                <a:cs typeface="Tahoma"/>
              </a:rPr>
              <a:t>What is a learning </a:t>
            </a:r>
            <a:r>
              <a:rPr dirty="0" sz="2400" spc="-5">
                <a:latin typeface="Tahoma"/>
                <a:cs typeface="Tahoma"/>
              </a:rPr>
              <a:t>organization? </a:t>
            </a:r>
            <a:r>
              <a:rPr dirty="0" sz="2400" spc="-10">
                <a:latin typeface="Tahoma"/>
                <a:cs typeface="Tahoma"/>
              </a:rPr>
              <a:t>Is </a:t>
            </a:r>
            <a:r>
              <a:rPr dirty="0" sz="2400">
                <a:latin typeface="Tahoma"/>
                <a:cs typeface="Tahoma"/>
              </a:rPr>
              <a:t>this </a:t>
            </a:r>
            <a:r>
              <a:rPr dirty="0" sz="2400" spc="-5">
                <a:latin typeface="Tahoma"/>
                <a:cs typeface="Tahoma"/>
              </a:rPr>
              <a:t>approach to  strategic </a:t>
            </a:r>
            <a:r>
              <a:rPr dirty="0" sz="2400">
                <a:latin typeface="Tahoma"/>
                <a:cs typeface="Tahoma"/>
              </a:rPr>
              <a:t>management </a:t>
            </a:r>
            <a:r>
              <a:rPr dirty="0" sz="2400" spc="-5">
                <a:latin typeface="Tahoma"/>
                <a:cs typeface="Tahoma"/>
              </a:rPr>
              <a:t>better than the more traditional  </a:t>
            </a:r>
            <a:r>
              <a:rPr dirty="0" sz="2400">
                <a:latin typeface="Tahoma"/>
                <a:cs typeface="Tahoma"/>
              </a:rPr>
              <a:t>top-down </a:t>
            </a:r>
            <a:r>
              <a:rPr dirty="0" sz="2400" spc="-5">
                <a:latin typeface="Tahoma"/>
                <a:cs typeface="Tahoma"/>
              </a:rPr>
              <a:t>approach in which strategic </a:t>
            </a:r>
            <a:r>
              <a:rPr dirty="0" sz="2400">
                <a:latin typeface="Tahoma"/>
                <a:cs typeface="Tahoma"/>
              </a:rPr>
              <a:t>planning is </a:t>
            </a:r>
            <a:r>
              <a:rPr dirty="0" sz="2400" spc="-5">
                <a:latin typeface="Tahoma"/>
                <a:cs typeface="Tahoma"/>
              </a:rPr>
              <a:t>primarily  </a:t>
            </a:r>
            <a:r>
              <a:rPr dirty="0" sz="2400">
                <a:latin typeface="Tahoma"/>
                <a:cs typeface="Tahoma"/>
              </a:rPr>
              <a:t>done </a:t>
            </a:r>
            <a:r>
              <a:rPr dirty="0" sz="2400" spc="-5">
                <a:latin typeface="Tahoma"/>
                <a:cs typeface="Tahoma"/>
              </a:rPr>
              <a:t>by top</a:t>
            </a:r>
            <a:r>
              <a:rPr dirty="0" sz="2400" spc="-4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management?</a:t>
            </a:r>
            <a:endParaRPr sz="2400">
              <a:latin typeface="Tahoma"/>
              <a:cs typeface="Tahoma"/>
            </a:endParaRPr>
          </a:p>
          <a:p>
            <a:pPr marL="355600" marR="698500" indent="-355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5600" algn="l"/>
              </a:tabLst>
            </a:pPr>
            <a:r>
              <a:rPr dirty="0" sz="2400" spc="-10">
                <a:latin typeface="Tahoma"/>
                <a:cs typeface="Tahoma"/>
              </a:rPr>
              <a:t>Why </a:t>
            </a:r>
            <a:r>
              <a:rPr dirty="0" sz="2400" spc="-5">
                <a:latin typeface="Tahoma"/>
                <a:cs typeface="Tahoma"/>
              </a:rPr>
              <a:t>are strategic </a:t>
            </a:r>
            <a:r>
              <a:rPr dirty="0" sz="2400">
                <a:latin typeface="Tahoma"/>
                <a:cs typeface="Tahoma"/>
              </a:rPr>
              <a:t>decisions </a:t>
            </a:r>
            <a:r>
              <a:rPr dirty="0" sz="2400" spc="-10">
                <a:latin typeface="Tahoma"/>
                <a:cs typeface="Tahoma"/>
              </a:rPr>
              <a:t>different from </a:t>
            </a:r>
            <a:r>
              <a:rPr dirty="0" sz="2400">
                <a:latin typeface="Tahoma"/>
                <a:cs typeface="Tahoma"/>
              </a:rPr>
              <a:t>other </a:t>
            </a:r>
            <a:r>
              <a:rPr dirty="0" sz="2400" spc="-5">
                <a:latin typeface="Tahoma"/>
                <a:cs typeface="Tahoma"/>
              </a:rPr>
              <a:t>kinds  </a:t>
            </a:r>
            <a:r>
              <a:rPr dirty="0" sz="2400">
                <a:latin typeface="Tahoma"/>
                <a:cs typeface="Tahoma"/>
              </a:rPr>
              <a:t>of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decisions?</a:t>
            </a:r>
            <a:endParaRPr sz="2400">
              <a:latin typeface="Tahoma"/>
              <a:cs typeface="Tahoma"/>
            </a:endParaRPr>
          </a:p>
          <a:p>
            <a:pPr marL="295910" marR="371475" indent="-283210">
              <a:lnSpc>
                <a:spcPct val="100000"/>
              </a:lnSpc>
              <a:buAutoNum type="arabicPeriod"/>
              <a:tabLst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When </a:t>
            </a:r>
            <a:r>
              <a:rPr dirty="0" sz="2400">
                <a:latin typeface="Tahoma"/>
                <a:cs typeface="Tahoma"/>
              </a:rPr>
              <a:t>is the planning mode of </a:t>
            </a:r>
            <a:r>
              <a:rPr dirty="0" sz="2400" spc="-10">
                <a:latin typeface="Tahoma"/>
                <a:cs typeface="Tahoma"/>
              </a:rPr>
              <a:t>strategic </a:t>
            </a:r>
            <a:r>
              <a:rPr dirty="0" sz="2400" spc="-5">
                <a:latin typeface="Tahoma"/>
                <a:cs typeface="Tahoma"/>
              </a:rPr>
              <a:t>decision making  superior to the entrepreneurial </a:t>
            </a:r>
            <a:r>
              <a:rPr dirty="0" sz="2400">
                <a:latin typeface="Tahoma"/>
                <a:cs typeface="Tahoma"/>
              </a:rPr>
              <a:t>and </a:t>
            </a:r>
            <a:r>
              <a:rPr dirty="0" sz="2400" spc="-5">
                <a:latin typeface="Tahoma"/>
                <a:cs typeface="Tahoma"/>
              </a:rPr>
              <a:t>adaptive</a:t>
            </a:r>
            <a:r>
              <a:rPr dirty="0" sz="2400" spc="-5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modes?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63"/>
            <a:ext cx="9144000" cy="8207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19577" y="611250"/>
            <a:ext cx="370332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PowerPoint </a:t>
            </a:r>
            <a:r>
              <a:rPr dirty="0" sz="2800">
                <a:latin typeface="Arial"/>
                <a:cs typeface="Arial"/>
              </a:rPr>
              <a:t>created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by: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47186" y="1371041"/>
            <a:ext cx="300164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latin typeface="Arial"/>
                <a:cs typeface="Arial"/>
              </a:rPr>
              <a:t>Ronald</a:t>
            </a:r>
            <a:r>
              <a:rPr dirty="0" sz="3200" spc="-110" b="1">
                <a:latin typeface="Arial"/>
                <a:cs typeface="Arial"/>
              </a:rPr>
              <a:t> </a:t>
            </a:r>
            <a:r>
              <a:rPr dirty="0" sz="3200" spc="-5" b="1">
                <a:latin typeface="Arial"/>
                <a:cs typeface="Arial"/>
              </a:rPr>
              <a:t>Heimler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2167254"/>
            <a:ext cx="6711315" cy="36106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Dowling College-</a:t>
            </a:r>
            <a:r>
              <a:rPr dirty="0" sz="2800" spc="2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MBA</a:t>
            </a:r>
            <a:endParaRPr sz="2800">
              <a:latin typeface="Arial"/>
              <a:cs typeface="Arial"/>
            </a:endParaRPr>
          </a:p>
          <a:p>
            <a:pPr marL="354965" marR="62865" indent="-342265">
              <a:lnSpc>
                <a:spcPts val="269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Georgetown University- BS Business  Administration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Adjunct Professor- LIM College,</a:t>
            </a:r>
            <a:r>
              <a:rPr dirty="0" sz="2800" spc="6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NY</a:t>
            </a:r>
            <a:endParaRPr sz="2800">
              <a:latin typeface="Arial"/>
              <a:cs typeface="Arial"/>
            </a:endParaRPr>
          </a:p>
          <a:p>
            <a:pPr marL="354965" marR="1050290" indent="-342265">
              <a:lnSpc>
                <a:spcPts val="269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Adjunct Professor- Long Island  University,</a:t>
            </a:r>
            <a:r>
              <a:rPr dirty="0" sz="2800" spc="2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NY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8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b="1">
                <a:latin typeface="Arial"/>
                <a:cs typeface="Arial"/>
              </a:rPr>
              <a:t>Lecturer- </a:t>
            </a:r>
            <a:r>
              <a:rPr dirty="0" sz="2800" spc="-5" b="1">
                <a:latin typeface="Arial"/>
                <a:cs typeface="Arial"/>
              </a:rPr>
              <a:t>California State Polytechnic  University, </a:t>
            </a:r>
            <a:r>
              <a:rPr dirty="0" sz="2800" spc="-10" b="1">
                <a:latin typeface="Arial"/>
                <a:cs typeface="Arial"/>
              </a:rPr>
              <a:t>Pomona,</a:t>
            </a:r>
            <a:r>
              <a:rPr dirty="0" sz="2800" spc="55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CA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800" spc="-5" b="1">
                <a:latin typeface="Arial"/>
                <a:cs typeface="Arial"/>
              </a:rPr>
              <a:t>President- Walter Heimler,</a:t>
            </a:r>
            <a:r>
              <a:rPr dirty="0" sz="2800" spc="20" b="1">
                <a:latin typeface="Arial"/>
                <a:cs typeface="Arial"/>
              </a:rPr>
              <a:t> </a:t>
            </a:r>
            <a:r>
              <a:rPr dirty="0" sz="2800" spc="-5" b="1">
                <a:latin typeface="Arial"/>
                <a:cs typeface="Arial"/>
              </a:rPr>
              <a:t>Inc.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200" y="838072"/>
            <a:ext cx="7685151" cy="2402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6018" y="3546728"/>
            <a:ext cx="7884795" cy="2230755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algn="ctr" marL="12065" marR="5080" indent="-1270">
              <a:lnSpc>
                <a:spcPct val="80000"/>
              </a:lnSpc>
              <a:spcBef>
                <a:spcPts val="585"/>
              </a:spcBef>
            </a:pPr>
            <a:r>
              <a:rPr dirty="0" sz="2000">
                <a:latin typeface="Arial"/>
                <a:cs typeface="Arial"/>
              </a:rPr>
              <a:t>All rights reserved. No part of this publication may be reproduced,  stored in a retrieval system, or transmitted, in any form or by any  means, electronic, mechanical, photocopying, recording, or</a:t>
            </a:r>
            <a:r>
              <a:rPr dirty="0" sz="2000" spc="-18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otherwise,  without the prior written permission of the publisher. Printed in </a:t>
            </a:r>
            <a:r>
              <a:rPr dirty="0" sz="2000" spc="-5">
                <a:latin typeface="Arial"/>
                <a:cs typeface="Arial"/>
              </a:rPr>
              <a:t>the  </a:t>
            </a:r>
            <a:r>
              <a:rPr dirty="0" sz="2000">
                <a:latin typeface="Arial"/>
                <a:cs typeface="Arial"/>
              </a:rPr>
              <a:t>United States of</a:t>
            </a:r>
            <a:r>
              <a:rPr dirty="0" sz="2000" spc="-7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America.</a:t>
            </a:r>
            <a:endParaRPr sz="2000">
              <a:latin typeface="Arial"/>
              <a:cs typeface="Arial"/>
            </a:endParaRPr>
          </a:p>
          <a:p>
            <a:pPr algn="ctr" marL="662940" marR="661035">
              <a:lnSpc>
                <a:spcPts val="2690"/>
              </a:lnSpc>
              <a:spcBef>
                <a:spcPts val="1875"/>
              </a:spcBef>
            </a:pPr>
            <a:r>
              <a:rPr dirty="0" sz="2800">
                <a:latin typeface="Arial"/>
                <a:cs typeface="Arial"/>
              </a:rPr>
              <a:t>Copyright </a:t>
            </a:r>
            <a:r>
              <a:rPr dirty="0" sz="2800" spc="-5">
                <a:latin typeface="Arial"/>
                <a:cs typeface="Arial"/>
              </a:rPr>
              <a:t>©2012 Pearson </a:t>
            </a:r>
            <a:r>
              <a:rPr dirty="0" sz="2800">
                <a:latin typeface="Arial"/>
                <a:cs typeface="Arial"/>
              </a:rPr>
              <a:t>Education,</a:t>
            </a:r>
            <a:r>
              <a:rPr dirty="0" sz="2800" spc="-4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Inc.  publishing as </a:t>
            </a:r>
            <a:r>
              <a:rPr dirty="0" sz="2800" spc="-5">
                <a:latin typeface="Arial"/>
                <a:cs typeface="Arial"/>
              </a:rPr>
              <a:t>Prentice</a:t>
            </a:r>
            <a:r>
              <a:rPr dirty="0" sz="2800" spc="-1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Hall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1395729"/>
            <a:ext cx="6513830" cy="37890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96595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Arial"/>
                <a:cs typeface="Arial"/>
              </a:rPr>
              <a:t>Benefits of Strategic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5">
                <a:latin typeface="Arial"/>
                <a:cs typeface="Arial"/>
              </a:rPr>
              <a:t>Management: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100">
              <a:latin typeface="Times New Roman"/>
              <a:cs typeface="Times New Roman"/>
            </a:endParaRPr>
          </a:p>
          <a:p>
            <a:pPr marL="354965" marR="5080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Tahoma"/>
                <a:cs typeface="Tahoma"/>
              </a:rPr>
              <a:t>Clearer </a:t>
            </a:r>
            <a:r>
              <a:rPr dirty="0" sz="2800" spc="-10">
                <a:latin typeface="Tahoma"/>
                <a:cs typeface="Tahoma"/>
              </a:rPr>
              <a:t>sense </a:t>
            </a:r>
            <a:r>
              <a:rPr dirty="0" sz="2800" spc="-5">
                <a:latin typeface="Tahoma"/>
                <a:cs typeface="Tahoma"/>
              </a:rPr>
              <a:t>of strategic </a:t>
            </a:r>
            <a:r>
              <a:rPr dirty="0" sz="2800" spc="-10">
                <a:latin typeface="Tahoma"/>
                <a:cs typeface="Tahoma"/>
              </a:rPr>
              <a:t>vision </a:t>
            </a:r>
            <a:r>
              <a:rPr dirty="0" sz="2800" spc="-5">
                <a:latin typeface="Tahoma"/>
                <a:cs typeface="Tahoma"/>
              </a:rPr>
              <a:t>for the  </a:t>
            </a:r>
            <a:r>
              <a:rPr dirty="0" sz="2800" spc="-10">
                <a:latin typeface="Tahoma"/>
                <a:cs typeface="Tahoma"/>
              </a:rPr>
              <a:t>firm</a:t>
            </a:r>
            <a:endParaRPr sz="2800">
              <a:latin typeface="Tahoma"/>
              <a:cs typeface="Tahoma"/>
            </a:endParaRPr>
          </a:p>
          <a:p>
            <a:pPr marL="354965" marR="280670" indent="-342265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10">
                <a:latin typeface="Tahoma"/>
                <a:cs typeface="Tahoma"/>
              </a:rPr>
              <a:t>Sharper </a:t>
            </a:r>
            <a:r>
              <a:rPr dirty="0" sz="2800" spc="-5">
                <a:latin typeface="Tahoma"/>
                <a:cs typeface="Tahoma"/>
              </a:rPr>
              <a:t>focus on what is </a:t>
            </a:r>
            <a:r>
              <a:rPr dirty="0" sz="2800" spc="-10">
                <a:latin typeface="Tahoma"/>
                <a:cs typeface="Tahoma"/>
              </a:rPr>
              <a:t>strategically  </a:t>
            </a:r>
            <a:r>
              <a:rPr dirty="0" sz="2800" spc="-5">
                <a:latin typeface="Tahoma"/>
                <a:cs typeface="Tahoma"/>
              </a:rPr>
              <a:t>important</a:t>
            </a:r>
            <a:endParaRPr sz="2800">
              <a:latin typeface="Tahoma"/>
              <a:cs typeface="Tahoma"/>
            </a:endParaRPr>
          </a:p>
          <a:p>
            <a:pPr marL="354965" marR="409575" indent="-342265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800" spc="-5">
                <a:latin typeface="Tahoma"/>
                <a:cs typeface="Tahoma"/>
              </a:rPr>
              <a:t>Improved understanding </a:t>
            </a:r>
            <a:r>
              <a:rPr dirty="0" sz="2800">
                <a:latin typeface="Tahoma"/>
                <a:cs typeface="Tahoma"/>
              </a:rPr>
              <a:t>of </a:t>
            </a:r>
            <a:r>
              <a:rPr dirty="0" sz="2800" spc="-5">
                <a:latin typeface="Tahoma"/>
                <a:cs typeface="Tahoma"/>
              </a:rPr>
              <a:t>a </a:t>
            </a:r>
            <a:r>
              <a:rPr dirty="0" sz="2800" spc="-10">
                <a:latin typeface="Tahoma"/>
                <a:cs typeface="Tahoma"/>
              </a:rPr>
              <a:t>rapidly  changing </a:t>
            </a:r>
            <a:r>
              <a:rPr dirty="0" sz="2800" spc="-5">
                <a:latin typeface="Tahoma"/>
                <a:cs typeface="Tahoma"/>
              </a:rPr>
              <a:t>environment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6254" y="33207"/>
            <a:ext cx="8794865" cy="979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976754"/>
            <a:ext cx="3632200" cy="3500754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55600" marR="5080" indent="-342900">
              <a:lnSpc>
                <a:spcPts val="2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Improved organizational  </a:t>
            </a:r>
            <a:r>
              <a:rPr dirty="0" sz="2400">
                <a:latin typeface="Tahoma"/>
                <a:cs typeface="Tahoma"/>
              </a:rPr>
              <a:t>performance</a:t>
            </a:r>
            <a:endParaRPr sz="2400">
              <a:latin typeface="Tahoma"/>
              <a:cs typeface="Tahoma"/>
            </a:endParaRPr>
          </a:p>
          <a:p>
            <a:pPr marL="355600" marR="918210" indent="-342900">
              <a:lnSpc>
                <a:spcPts val="259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Tahoma"/>
                <a:cs typeface="Tahoma"/>
              </a:rPr>
              <a:t>Achieves a</a:t>
            </a:r>
            <a:r>
              <a:rPr dirty="0" sz="2400" spc="-9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match  </a:t>
            </a:r>
            <a:r>
              <a:rPr dirty="0" sz="2400">
                <a:latin typeface="Tahoma"/>
                <a:cs typeface="Tahoma"/>
              </a:rPr>
              <a:t>between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the</a:t>
            </a:r>
            <a:endParaRPr sz="2400">
              <a:latin typeface="Tahoma"/>
              <a:cs typeface="Tahoma"/>
            </a:endParaRPr>
          </a:p>
          <a:p>
            <a:pPr marL="355600" marR="590550">
              <a:lnSpc>
                <a:spcPts val="2590"/>
              </a:lnSpc>
              <a:spcBef>
                <a:spcPts val="10"/>
              </a:spcBef>
            </a:pPr>
            <a:r>
              <a:rPr dirty="0" sz="2400" spc="-5">
                <a:latin typeface="Tahoma"/>
                <a:cs typeface="Tahoma"/>
              </a:rPr>
              <a:t>organization’s  environment and</a:t>
            </a:r>
            <a:r>
              <a:rPr dirty="0" sz="2400" spc="-9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its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ts val="2415"/>
              </a:lnSpc>
            </a:pPr>
            <a:r>
              <a:rPr dirty="0" sz="2400" spc="-5">
                <a:latin typeface="Tahoma"/>
                <a:cs typeface="Tahoma"/>
              </a:rPr>
              <a:t>strategy, structure</a:t>
            </a:r>
            <a:r>
              <a:rPr dirty="0" sz="2400" spc="-5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and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ts val="2735"/>
              </a:lnSpc>
            </a:pPr>
            <a:r>
              <a:rPr dirty="0" sz="2400" spc="-5">
                <a:latin typeface="Tahoma"/>
                <a:cs typeface="Tahoma"/>
              </a:rPr>
              <a:t>processes</a:t>
            </a:r>
            <a:endParaRPr sz="2400">
              <a:latin typeface="Tahoma"/>
              <a:cs typeface="Tahoma"/>
            </a:endParaRPr>
          </a:p>
          <a:p>
            <a:pPr marL="355600" marR="355600" indent="-342900">
              <a:lnSpc>
                <a:spcPts val="2590"/>
              </a:lnSpc>
              <a:spcBef>
                <a:spcPts val="61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Important in unstable  environments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7575" y="1940179"/>
            <a:ext cx="3470910" cy="83058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85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 spc="-5">
                <a:latin typeface="Tahoma"/>
                <a:cs typeface="Tahoma"/>
              </a:rPr>
              <a:t>Strategic</a:t>
            </a:r>
            <a:r>
              <a:rPr dirty="0" sz="2400" spc="-1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thinking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har char="•"/>
              <a:tabLst>
                <a:tab pos="355600" algn="l"/>
                <a:tab pos="356235" algn="l"/>
              </a:tabLst>
            </a:pPr>
            <a:r>
              <a:rPr dirty="0" sz="2400">
                <a:latin typeface="Tahoma"/>
                <a:cs typeface="Tahoma"/>
              </a:rPr>
              <a:t>Organizational</a:t>
            </a:r>
            <a:r>
              <a:rPr dirty="0" sz="2400" spc="-10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learning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6254" y="33207"/>
            <a:ext cx="8794865" cy="97961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222044" y="1022349"/>
            <a:ext cx="705167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Additional Benefits of </a:t>
            </a:r>
            <a:r>
              <a:rPr dirty="0" spc="-10"/>
              <a:t>Strategic</a:t>
            </a:r>
            <a:r>
              <a:rPr dirty="0" spc="65"/>
              <a:t> </a:t>
            </a:r>
            <a:r>
              <a:rPr dirty="0" spc="-5"/>
              <a:t>Management</a:t>
            </a:r>
            <a:r>
              <a:rPr dirty="0" sz="1800" spc="-5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2257" y="1632026"/>
            <a:ext cx="376618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latin typeface="Tahoma"/>
                <a:cs typeface="Tahoma"/>
              </a:rPr>
              <a:t>Impact </a:t>
            </a:r>
            <a:r>
              <a:rPr dirty="0" sz="2800">
                <a:latin typeface="Tahoma"/>
                <a:cs typeface="Tahoma"/>
              </a:rPr>
              <a:t>of</a:t>
            </a:r>
            <a:r>
              <a:rPr dirty="0" sz="2800" spc="-40">
                <a:latin typeface="Tahoma"/>
                <a:cs typeface="Tahoma"/>
              </a:rPr>
              <a:t> </a:t>
            </a:r>
            <a:r>
              <a:rPr dirty="0" sz="2800" spc="-10">
                <a:latin typeface="Tahoma"/>
                <a:cs typeface="Tahoma"/>
              </a:rPr>
              <a:t>Globalization: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2647468"/>
            <a:ext cx="7840980" cy="950594"/>
          </a:xfrm>
          <a:prstGeom prst="rect">
            <a:avLst/>
          </a:prstGeom>
        </p:spPr>
        <p:txBody>
          <a:bodyPr wrap="square" lIns="0" tIns="22225" rIns="0" bIns="0" rtlCol="0" vert="horz">
            <a:spAutoFit/>
          </a:bodyPr>
          <a:lstStyle/>
          <a:p>
            <a:pPr marL="355600" marR="5080" indent="-342900">
              <a:lnSpc>
                <a:spcPct val="114399"/>
              </a:lnSpc>
              <a:spcBef>
                <a:spcPts val="175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Globalization</a:t>
            </a:r>
            <a:r>
              <a:rPr dirty="0" sz="2800" spc="-5">
                <a:latin typeface="Tahoma"/>
                <a:cs typeface="Tahoma"/>
              </a:rPr>
              <a:t>: </a:t>
            </a:r>
            <a:r>
              <a:rPr dirty="0" sz="2400" spc="-5">
                <a:latin typeface="Tahoma"/>
                <a:cs typeface="Tahoma"/>
              </a:rPr>
              <a:t>the integration and </a:t>
            </a:r>
            <a:r>
              <a:rPr dirty="0" sz="2400">
                <a:latin typeface="Tahoma"/>
                <a:cs typeface="Tahoma"/>
              </a:rPr>
              <a:t>internationalization of  markets </a:t>
            </a:r>
            <a:r>
              <a:rPr dirty="0" sz="2400" spc="-5">
                <a:latin typeface="Tahoma"/>
                <a:cs typeface="Tahoma"/>
              </a:rPr>
              <a:t>and</a:t>
            </a:r>
            <a:r>
              <a:rPr dirty="0" sz="2400" spc="-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corporations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6501" y="66416"/>
            <a:ext cx="8794865" cy="1261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59153" y="1632026"/>
            <a:ext cx="619569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Impact </a:t>
            </a:r>
            <a:r>
              <a:rPr dirty="0"/>
              <a:t>of </a:t>
            </a:r>
            <a:r>
              <a:rPr dirty="0" spc="-10"/>
              <a:t>Environmental</a:t>
            </a:r>
            <a:r>
              <a:rPr dirty="0" spc="50"/>
              <a:t> </a:t>
            </a:r>
            <a:r>
              <a:rPr dirty="0" spc="-10"/>
              <a:t>Sustainability: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2583306"/>
            <a:ext cx="7769859" cy="1184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800" spc="-10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Environmental </a:t>
            </a: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Sustainability</a:t>
            </a:r>
            <a:r>
              <a:rPr dirty="0" sz="2800" spc="-5">
                <a:latin typeface="Tahoma"/>
                <a:cs typeface="Tahoma"/>
              </a:rPr>
              <a:t>: </a:t>
            </a:r>
            <a:r>
              <a:rPr dirty="0" sz="2400" spc="-5">
                <a:latin typeface="Tahoma"/>
                <a:cs typeface="Tahoma"/>
              </a:rPr>
              <a:t>the </a:t>
            </a:r>
            <a:r>
              <a:rPr dirty="0" sz="2400">
                <a:latin typeface="Tahoma"/>
                <a:cs typeface="Tahoma"/>
              </a:rPr>
              <a:t>use of</a:t>
            </a:r>
            <a:r>
              <a:rPr dirty="0" sz="2400" spc="6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business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Tahoma"/>
                <a:cs typeface="Tahoma"/>
              </a:rPr>
              <a:t>practices </a:t>
            </a:r>
            <a:r>
              <a:rPr dirty="0" sz="2400" spc="-5">
                <a:latin typeface="Tahoma"/>
                <a:cs typeface="Tahoma"/>
              </a:rPr>
              <a:t>to reduce </a:t>
            </a:r>
            <a:r>
              <a:rPr dirty="0" sz="2400">
                <a:latin typeface="Tahoma"/>
                <a:cs typeface="Tahoma"/>
              </a:rPr>
              <a:t>a </a:t>
            </a:r>
            <a:r>
              <a:rPr dirty="0" sz="2400" spc="-5">
                <a:latin typeface="Tahoma"/>
                <a:cs typeface="Tahoma"/>
              </a:rPr>
              <a:t>company’s </a:t>
            </a:r>
            <a:r>
              <a:rPr dirty="0" sz="2400">
                <a:latin typeface="Tahoma"/>
                <a:cs typeface="Tahoma"/>
              </a:rPr>
              <a:t>impact on </a:t>
            </a:r>
            <a:r>
              <a:rPr dirty="0" sz="2400" spc="-5">
                <a:latin typeface="Tahoma"/>
                <a:cs typeface="Tahoma"/>
              </a:rPr>
              <a:t>the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natural,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dirty="0" sz="2400" spc="-5">
                <a:latin typeface="Tahoma"/>
                <a:cs typeface="Tahoma"/>
              </a:rPr>
              <a:t>physical environment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6501" y="66416"/>
            <a:ext cx="8794865" cy="1261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427857"/>
            <a:ext cx="3545204" cy="170878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Regulatory</a:t>
            </a:r>
            <a:r>
              <a:rPr dirty="0" sz="2400" spc="-4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risk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Supply chain</a:t>
            </a:r>
            <a:r>
              <a:rPr dirty="0" sz="2400" spc="-3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risk</a:t>
            </a:r>
            <a:endParaRPr sz="24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Product and technology  risk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04028" y="3388233"/>
            <a:ext cx="2615565" cy="134302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Tahoma"/>
                <a:cs typeface="Tahoma"/>
              </a:rPr>
              <a:t>Litigation</a:t>
            </a:r>
            <a:r>
              <a:rPr dirty="0" sz="2400" spc="-5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risk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>
                <a:latin typeface="Tahoma"/>
                <a:cs typeface="Tahoma"/>
              </a:rPr>
              <a:t>Reputational</a:t>
            </a:r>
            <a:r>
              <a:rPr dirty="0" sz="2400" spc="-1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risk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dirty="0" sz="2400" spc="-5">
                <a:latin typeface="Tahoma"/>
                <a:cs typeface="Tahoma"/>
              </a:rPr>
              <a:t>Physical</a:t>
            </a:r>
            <a:r>
              <a:rPr dirty="0" sz="2400" spc="-15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risk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6501" y="66416"/>
            <a:ext cx="8794865" cy="1261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745994" y="2362580"/>
            <a:ext cx="437896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Tahoma"/>
                <a:cs typeface="Tahoma"/>
              </a:rPr>
              <a:t>Risks of </a:t>
            </a:r>
            <a:r>
              <a:rPr dirty="0" sz="2400" spc="-5">
                <a:latin typeface="Tahoma"/>
                <a:cs typeface="Tahoma"/>
              </a:rPr>
              <a:t>Climate </a:t>
            </a:r>
            <a:r>
              <a:rPr dirty="0" sz="2400">
                <a:latin typeface="Tahoma"/>
                <a:cs typeface="Tahoma"/>
              </a:rPr>
              <a:t>Change</a:t>
            </a:r>
            <a:r>
              <a:rPr dirty="0" sz="2400" spc="-5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include</a:t>
            </a:r>
            <a:r>
              <a:rPr dirty="0" sz="1800" spc="-5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060194" y="1632026"/>
            <a:ext cx="606234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Impact </a:t>
            </a:r>
            <a:r>
              <a:rPr dirty="0"/>
              <a:t>of </a:t>
            </a:r>
            <a:r>
              <a:rPr dirty="0" spc="-10"/>
              <a:t>Environmental</a:t>
            </a:r>
            <a:r>
              <a:rPr dirty="0" spc="45"/>
              <a:t> </a:t>
            </a:r>
            <a:r>
              <a:rPr dirty="0" spc="-10"/>
              <a:t>Sustainability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400" y="6096000"/>
            <a:ext cx="7772400" cy="0"/>
          </a:xfrm>
          <a:custGeom>
            <a:avLst/>
            <a:gdLst/>
            <a:ahLst/>
            <a:cxnLst/>
            <a:rect l="l" t="t" r="r" b="b"/>
            <a:pathLst>
              <a:path w="7772400" h="0">
                <a:moveTo>
                  <a:pt x="0" y="0"/>
                </a:moveTo>
                <a:lnTo>
                  <a:pt x="7772400" y="0"/>
                </a:lnTo>
              </a:path>
            </a:pathLst>
          </a:custGeom>
          <a:ln w="12700">
            <a:solidFill>
              <a:srgbClr val="00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5122" y="17206"/>
            <a:ext cx="8716402" cy="1049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12140" y="1784426"/>
            <a:ext cx="7196455" cy="81851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753859" algn="l"/>
              </a:tabLst>
            </a:pPr>
            <a:r>
              <a:rPr dirty="0" u="heavy" spc="-70">
                <a:uFill>
                  <a:solidFill>
                    <a:srgbClr val="000000"/>
                  </a:solidFill>
                </a:uFill>
              </a:rPr>
              <a:t>P</a:t>
            </a:r>
            <a:r>
              <a:rPr dirty="0" u="heavy" spc="-5">
                <a:uFill>
                  <a:solidFill>
                    <a:srgbClr val="000000"/>
                  </a:solidFill>
                </a:uFill>
              </a:rPr>
              <a:t>opulat</a:t>
            </a:r>
            <a:r>
              <a:rPr dirty="0" u="heavy" spc="-20">
                <a:uFill>
                  <a:solidFill>
                    <a:srgbClr val="000000"/>
                  </a:solidFill>
                </a:uFill>
              </a:rPr>
              <a:t>i</a:t>
            </a:r>
            <a:r>
              <a:rPr dirty="0" u="heavy" spc="-5">
                <a:uFill>
                  <a:solidFill>
                    <a:srgbClr val="000000"/>
                  </a:solidFill>
                </a:uFill>
              </a:rPr>
              <a:t>o</a:t>
            </a:r>
            <a:r>
              <a:rPr dirty="0" u="heavy" spc="-5">
                <a:uFill>
                  <a:solidFill>
                    <a:srgbClr val="000000"/>
                  </a:solidFill>
                </a:uFill>
              </a:rPr>
              <a:t>n</a:t>
            </a:r>
            <a:r>
              <a:rPr dirty="0" u="heavy" spc="10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heavy" spc="-5">
                <a:uFill>
                  <a:solidFill>
                    <a:srgbClr val="000000"/>
                  </a:solidFill>
                </a:uFill>
              </a:rPr>
              <a:t>e</a:t>
            </a:r>
            <a:r>
              <a:rPr dirty="0" u="heavy" spc="5">
                <a:uFill>
                  <a:solidFill>
                    <a:srgbClr val="000000"/>
                  </a:solidFill>
                </a:uFill>
              </a:rPr>
              <a:t>c</a:t>
            </a:r>
            <a:r>
              <a:rPr dirty="0" u="heavy" spc="-5">
                <a:uFill>
                  <a:solidFill>
                    <a:srgbClr val="000000"/>
                  </a:solidFill>
                </a:uFill>
              </a:rPr>
              <a:t>olog</a:t>
            </a:r>
            <a:r>
              <a:rPr dirty="0" u="heavy" spc="15">
                <a:uFill>
                  <a:solidFill>
                    <a:srgbClr val="000000"/>
                  </a:solidFill>
                </a:uFill>
              </a:rPr>
              <a:t>y</a:t>
            </a:r>
            <a:r>
              <a:rPr dirty="0" spc="-5"/>
              <a:t>:</a:t>
            </a:r>
            <a:r>
              <a:rPr dirty="0" spc="-5"/>
              <a:t> </a:t>
            </a:r>
            <a:r>
              <a:rPr dirty="0" sz="2400" spc="-5"/>
              <a:t>establishe</a:t>
            </a:r>
            <a:r>
              <a:rPr dirty="0" sz="2400"/>
              <a:t>d</a:t>
            </a:r>
            <a:r>
              <a:rPr dirty="0" sz="2400" spc="-10"/>
              <a:t> </a:t>
            </a:r>
            <a:r>
              <a:rPr dirty="0" sz="2400"/>
              <a:t>o</a:t>
            </a:r>
            <a:r>
              <a:rPr dirty="0" sz="2400" spc="-10"/>
              <a:t>r</a:t>
            </a:r>
            <a:r>
              <a:rPr dirty="0" sz="2400"/>
              <a:t>gan</a:t>
            </a:r>
            <a:r>
              <a:rPr dirty="0" sz="2400" spc="5"/>
              <a:t>i</a:t>
            </a:r>
            <a:r>
              <a:rPr dirty="0" sz="2400" spc="-5"/>
              <a:t>zatio</a:t>
            </a:r>
            <a:r>
              <a:rPr dirty="0" sz="2400" spc="5"/>
              <a:t>n</a:t>
            </a:r>
            <a:r>
              <a:rPr dirty="0" sz="2400"/>
              <a:t>s</a:t>
            </a:r>
            <a:r>
              <a:rPr dirty="0" sz="2400"/>
              <a:t>	</a:t>
            </a:r>
            <a:r>
              <a:rPr dirty="0" sz="2400"/>
              <a:t>a</a:t>
            </a:r>
            <a:r>
              <a:rPr dirty="0" sz="2400" spc="-10"/>
              <a:t>r</a:t>
            </a:r>
            <a:r>
              <a:rPr dirty="0" sz="2400"/>
              <a:t>e</a:t>
            </a:r>
            <a:endParaRPr sz="2400"/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2400"/>
              <a:t>unable </a:t>
            </a:r>
            <a:r>
              <a:rPr dirty="0" sz="2400" spc="-5"/>
              <a:t>to adapt to</a:t>
            </a:r>
            <a:r>
              <a:rPr dirty="0" sz="2400" spc="-35"/>
              <a:t> </a:t>
            </a:r>
            <a:r>
              <a:rPr dirty="0" sz="2400" spc="-5"/>
              <a:t>change</a:t>
            </a:r>
            <a:endParaRPr sz="2400"/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Prentice </a:t>
            </a:r>
            <a:r>
              <a:rPr dirty="0" spc="-5"/>
              <a:t>Hall, </a:t>
            </a:r>
            <a:r>
              <a:rPr dirty="0"/>
              <a:t>Inc.</a:t>
            </a:r>
            <a:r>
              <a:rPr dirty="0" spc="-114"/>
              <a:t> </a:t>
            </a:r>
            <a:r>
              <a:rPr dirty="0" spc="-5"/>
              <a:t>©2012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1-</a:t>
            </a:r>
            <a:fld id="{81D60167-4931-47E6-BA6A-407CBD079E47}" type="slidenum">
              <a:rPr dirty="0"/>
              <a:t>15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612140" y="3101416"/>
            <a:ext cx="7290434" cy="8185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800" spc="-5">
                <a:uFill>
                  <a:solidFill>
                    <a:srgbClr val="000000"/>
                  </a:solidFill>
                </a:uFill>
                <a:latin typeface="Tahoma"/>
                <a:cs typeface="Tahoma"/>
              </a:rPr>
              <a:t>Institution theory</a:t>
            </a:r>
            <a:r>
              <a:rPr dirty="0" sz="2800" spc="-5">
                <a:latin typeface="Tahoma"/>
                <a:cs typeface="Tahoma"/>
              </a:rPr>
              <a:t>: </a:t>
            </a:r>
            <a:r>
              <a:rPr dirty="0" sz="2400" spc="-5">
                <a:latin typeface="Tahoma"/>
                <a:cs typeface="Tahoma"/>
              </a:rPr>
              <a:t>organizations </a:t>
            </a:r>
            <a:r>
              <a:rPr dirty="0" sz="2400">
                <a:latin typeface="Tahoma"/>
                <a:cs typeface="Tahoma"/>
              </a:rPr>
              <a:t>adapt by</a:t>
            </a:r>
            <a:r>
              <a:rPr dirty="0" sz="2400" spc="-10">
                <a:latin typeface="Tahoma"/>
                <a:cs typeface="Tahoma"/>
              </a:rPr>
              <a:t> </a:t>
            </a:r>
            <a:r>
              <a:rPr dirty="0" sz="2400">
                <a:latin typeface="Tahoma"/>
                <a:cs typeface="Tahoma"/>
              </a:rPr>
              <a:t>imitating</a:t>
            </a:r>
            <a:endParaRPr sz="24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2400" spc="-10">
                <a:latin typeface="Tahoma"/>
                <a:cs typeface="Tahoma"/>
              </a:rPr>
              <a:t>successful</a:t>
            </a:r>
            <a:r>
              <a:rPr dirty="0" sz="2400" spc="20">
                <a:latin typeface="Tahoma"/>
                <a:cs typeface="Tahoma"/>
              </a:rPr>
              <a:t> </a:t>
            </a:r>
            <a:r>
              <a:rPr dirty="0" sz="2400" spc="-5">
                <a:latin typeface="Tahoma"/>
                <a:cs typeface="Tahoma"/>
              </a:rPr>
              <a:t>organizations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Kimberlee Keef (kkeef)</dc:creator>
  <dc:title>Slide 1</dc:title>
  <dcterms:created xsi:type="dcterms:W3CDTF">2018-10-01T00:19:43Z</dcterms:created>
  <dcterms:modified xsi:type="dcterms:W3CDTF">2018-10-01T00:19:43Z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2012-01-27T00:00:00Z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2018-10-01T00:00:00Z</vt:filetime>
  </property>
</Properties>
</file>