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jpg" ContentType="image/jpg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63014" y="1250949"/>
            <a:ext cx="5617971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3268" y="1371041"/>
            <a:ext cx="3077463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716" y="2897200"/>
            <a:ext cx="8100567" cy="277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6507098"/>
            <a:ext cx="19919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25790" y="6504050"/>
            <a:ext cx="39497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9650" y="4754117"/>
            <a:ext cx="495681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solidFill>
                  <a:srgbClr val="5F5F5F"/>
                </a:solidFill>
                <a:latin typeface="Liberation Sans Narrow"/>
                <a:cs typeface="Liberation Sans Narrow"/>
              </a:rPr>
              <a:t>STRATEGIC </a:t>
            </a:r>
            <a:r>
              <a:rPr dirty="0" sz="2000" spc="-5" b="1">
                <a:solidFill>
                  <a:srgbClr val="5F5F5F"/>
                </a:solidFill>
                <a:latin typeface="Liberation Sans Narrow"/>
                <a:cs typeface="Liberation Sans Narrow"/>
              </a:rPr>
              <a:t>MANAGEMENT </a:t>
            </a:r>
            <a:r>
              <a:rPr dirty="0" sz="2000" b="1">
                <a:solidFill>
                  <a:srgbClr val="5F5F5F"/>
                </a:solidFill>
                <a:latin typeface="Liberation Sans Narrow"/>
                <a:cs typeface="Liberation Sans Narrow"/>
              </a:rPr>
              <a:t>&amp; BUSINESS</a:t>
            </a:r>
            <a:r>
              <a:rPr dirty="0" sz="2000" spc="-25" b="1">
                <a:solidFill>
                  <a:srgbClr val="5F5F5F"/>
                </a:solidFill>
                <a:latin typeface="Liberation Sans Narrow"/>
                <a:cs typeface="Liberation Sans Narrow"/>
              </a:rPr>
              <a:t> </a:t>
            </a:r>
            <a:r>
              <a:rPr dirty="0" sz="2000" b="1">
                <a:solidFill>
                  <a:srgbClr val="5F5F5F"/>
                </a:solidFill>
                <a:latin typeface="Liberation Sans Narrow"/>
                <a:cs typeface="Liberation Sans Narrow"/>
              </a:rPr>
              <a:t>POLICY</a:t>
            </a:r>
            <a:endParaRPr sz="2000">
              <a:latin typeface="Liberation Sans Narrow"/>
              <a:cs typeface="Liberation Sans Narrow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13</a:t>
            </a:r>
            <a:r>
              <a:rPr dirty="0" baseline="25462" sz="1800" spc="-7">
                <a:solidFill>
                  <a:srgbClr val="5F5F5F"/>
                </a:solidFill>
                <a:latin typeface="Tahoma"/>
                <a:cs typeface="Tahoma"/>
              </a:rPr>
              <a:t>TH</a:t>
            </a:r>
            <a:r>
              <a:rPr dirty="0" baseline="25462" sz="1800" spc="157">
                <a:solidFill>
                  <a:srgbClr val="5F5F5F"/>
                </a:solidFill>
                <a:latin typeface="Tahoma"/>
                <a:cs typeface="Tahoma"/>
              </a:rPr>
              <a:t> </a:t>
            </a: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EDITION</a:t>
            </a:r>
            <a:endParaRPr sz="1800">
              <a:latin typeface="Tahoma"/>
              <a:cs typeface="Tahoma"/>
            </a:endParaRPr>
          </a:p>
          <a:p>
            <a:pPr marL="198120">
              <a:lnSpc>
                <a:spcPct val="100000"/>
              </a:lnSpc>
              <a:spcBef>
                <a:spcPts val="1415"/>
              </a:spcBef>
              <a:tabLst>
                <a:tab pos="2782570" algn="l"/>
              </a:tabLst>
            </a:pPr>
            <a:r>
              <a:rPr dirty="0" sz="1600" spc="-15" b="1">
                <a:solidFill>
                  <a:srgbClr val="5F5F5F"/>
                </a:solidFill>
                <a:latin typeface="Arial"/>
                <a:cs typeface="Arial"/>
              </a:rPr>
              <a:t>THOMAS</a:t>
            </a:r>
            <a:r>
              <a:rPr dirty="0" sz="1600" spc="5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L.</a:t>
            </a:r>
            <a:r>
              <a:rPr dirty="0" sz="16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WHEELEN	J. </a:t>
            </a:r>
            <a:r>
              <a:rPr dirty="0" sz="1600" spc="-40" b="1">
                <a:solidFill>
                  <a:srgbClr val="5F5F5F"/>
                </a:solidFill>
                <a:latin typeface="Arial"/>
                <a:cs typeface="Arial"/>
              </a:rPr>
              <a:t>DAVID</a:t>
            </a:r>
            <a:r>
              <a:rPr dirty="0" sz="1600" spc="4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HUNGER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0"/>
            <a:ext cx="0" cy="6324600"/>
          </a:xfrm>
          <a:custGeom>
            <a:avLst/>
            <a:gdLst/>
            <a:ahLst/>
            <a:cxnLst/>
            <a:rect l="l" t="t" r="r" b="b"/>
            <a:pathLst>
              <a:path w="0" h="6324600">
                <a:moveTo>
                  <a:pt x="0" y="0"/>
                </a:moveTo>
                <a:lnTo>
                  <a:pt x="0" y="632460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2000" y="6324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098" y="1279750"/>
            <a:ext cx="7001301" cy="2741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805" y="1632026"/>
            <a:ext cx="49066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Reasons for Unethical</a:t>
            </a:r>
            <a:r>
              <a:rPr dirty="0" sz="2800" spc="25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498087"/>
            <a:ext cx="7207250" cy="295211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6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>
                <a:latin typeface="Tahoma"/>
                <a:cs typeface="Tahoma"/>
              </a:rPr>
              <a:t>Unaware </a:t>
            </a:r>
            <a:r>
              <a:rPr dirty="0" sz="2400" spc="-5">
                <a:latin typeface="Tahoma"/>
                <a:cs typeface="Tahoma"/>
              </a:rPr>
              <a:t>that </a:t>
            </a:r>
            <a:r>
              <a:rPr dirty="0" sz="2400">
                <a:latin typeface="Tahoma"/>
                <a:cs typeface="Tahoma"/>
              </a:rPr>
              <a:t>behavior is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questionable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>
                <a:latin typeface="Tahoma"/>
                <a:cs typeface="Tahoma"/>
              </a:rPr>
              <a:t>Lack of </a:t>
            </a:r>
            <a:r>
              <a:rPr dirty="0" sz="2400" spc="-5">
                <a:latin typeface="Tahoma"/>
                <a:cs typeface="Tahoma"/>
              </a:rPr>
              <a:t>standards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conduct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Different cultural </a:t>
            </a:r>
            <a:r>
              <a:rPr dirty="0" sz="2400">
                <a:latin typeface="Tahoma"/>
                <a:cs typeface="Tahoma"/>
              </a:rPr>
              <a:t>norms </a:t>
            </a:r>
            <a:r>
              <a:rPr dirty="0" sz="2400" spc="-5">
                <a:latin typeface="Tahoma"/>
                <a:cs typeface="Tahoma"/>
              </a:rPr>
              <a:t>and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values</a:t>
            </a:r>
            <a:endParaRPr sz="2400">
              <a:latin typeface="Tahoma"/>
              <a:cs typeface="Tahoma"/>
            </a:endParaRPr>
          </a:p>
          <a:p>
            <a:pPr marL="546100" marR="508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Behavior-based </a:t>
            </a:r>
            <a:r>
              <a:rPr dirty="0" sz="2400">
                <a:latin typeface="Tahoma"/>
                <a:cs typeface="Tahoma"/>
              </a:rPr>
              <a:t>or </a:t>
            </a:r>
            <a:r>
              <a:rPr dirty="0" sz="2400" spc="-5">
                <a:latin typeface="Tahoma"/>
                <a:cs typeface="Tahoma"/>
              </a:rPr>
              <a:t>relationship-based governance  systems</a:t>
            </a:r>
            <a:endParaRPr sz="2400">
              <a:latin typeface="Tahoma"/>
              <a:cs typeface="Tahoma"/>
            </a:endParaRPr>
          </a:p>
          <a:p>
            <a:pPr marL="546100" marR="475615" indent="-533400">
              <a:lnSpc>
                <a:spcPct val="100000"/>
              </a:lnSpc>
              <a:spcBef>
                <a:spcPts val="58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Different values between business </a:t>
            </a:r>
            <a:r>
              <a:rPr dirty="0" sz="2400">
                <a:latin typeface="Tahoma"/>
                <a:cs typeface="Tahoma"/>
              </a:rPr>
              <a:t>people </a:t>
            </a:r>
            <a:r>
              <a:rPr dirty="0" sz="2400" spc="-5">
                <a:latin typeface="Tahoma"/>
                <a:cs typeface="Tahoma"/>
              </a:rPr>
              <a:t>and  stakeholders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682318"/>
            <a:ext cx="7914005" cy="1560830"/>
          </a:xfrm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546100" marR="5080" indent="-534035">
              <a:lnSpc>
                <a:spcPct val="100899"/>
              </a:lnSpc>
              <a:spcBef>
                <a:spcPts val="65"/>
              </a:spcBef>
            </a:pP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Moral Relativism</a:t>
            </a:r>
            <a:r>
              <a:rPr dirty="0" sz="2800" spc="-5" b="0">
                <a:latin typeface="Tahoma"/>
                <a:cs typeface="Tahoma"/>
              </a:rPr>
              <a:t> </a:t>
            </a:r>
            <a:r>
              <a:rPr dirty="0" sz="2400" spc="-5" b="0">
                <a:latin typeface="Tahoma"/>
                <a:cs typeface="Tahoma"/>
              </a:rPr>
              <a:t>claims that </a:t>
            </a:r>
            <a:r>
              <a:rPr dirty="0" sz="2400" b="0">
                <a:latin typeface="Tahoma"/>
                <a:cs typeface="Tahoma"/>
              </a:rPr>
              <a:t>morality is </a:t>
            </a:r>
            <a:r>
              <a:rPr dirty="0" sz="2400" spc="-5" b="0">
                <a:latin typeface="Tahoma"/>
                <a:cs typeface="Tahoma"/>
              </a:rPr>
              <a:t>relative to some  </a:t>
            </a:r>
            <a:r>
              <a:rPr dirty="0" sz="2400" b="0">
                <a:latin typeface="Tahoma"/>
                <a:cs typeface="Tahoma"/>
              </a:rPr>
              <a:t>personal, </a:t>
            </a:r>
            <a:r>
              <a:rPr dirty="0" sz="2400" spc="-5" b="0">
                <a:latin typeface="Tahoma"/>
                <a:cs typeface="Tahoma"/>
              </a:rPr>
              <a:t>social, </a:t>
            </a:r>
            <a:r>
              <a:rPr dirty="0" sz="2400" b="0">
                <a:latin typeface="Tahoma"/>
                <a:cs typeface="Tahoma"/>
              </a:rPr>
              <a:t>or </a:t>
            </a:r>
            <a:r>
              <a:rPr dirty="0" sz="2400" spc="-5" b="0">
                <a:latin typeface="Tahoma"/>
                <a:cs typeface="Tahoma"/>
              </a:rPr>
              <a:t>cultural standard and that there </a:t>
            </a:r>
            <a:r>
              <a:rPr dirty="0" sz="2400" b="0">
                <a:latin typeface="Tahoma"/>
                <a:cs typeface="Tahoma"/>
              </a:rPr>
              <a:t>is  not a method for deciding </a:t>
            </a:r>
            <a:r>
              <a:rPr dirty="0" sz="2400" spc="-5" b="0">
                <a:latin typeface="Tahoma"/>
                <a:cs typeface="Tahoma"/>
              </a:rPr>
              <a:t>whether </a:t>
            </a:r>
            <a:r>
              <a:rPr dirty="0" sz="2400" b="0">
                <a:latin typeface="Tahoma"/>
                <a:cs typeface="Tahoma"/>
              </a:rPr>
              <a:t>one </a:t>
            </a:r>
            <a:r>
              <a:rPr dirty="0" sz="2400" spc="-5" b="0">
                <a:latin typeface="Tahoma"/>
                <a:cs typeface="Tahoma"/>
              </a:rPr>
              <a:t>decision </a:t>
            </a:r>
            <a:r>
              <a:rPr dirty="0" sz="2400" b="0">
                <a:latin typeface="Tahoma"/>
                <a:cs typeface="Tahoma"/>
              </a:rPr>
              <a:t>is  better </a:t>
            </a:r>
            <a:r>
              <a:rPr dirty="0" sz="2400" spc="-5" b="0">
                <a:latin typeface="Tahoma"/>
                <a:cs typeface="Tahoma"/>
              </a:rPr>
              <a:t>than</a:t>
            </a:r>
            <a:r>
              <a:rPr dirty="0" sz="2400" spc="-40" b="0">
                <a:latin typeface="Tahoma"/>
                <a:cs typeface="Tahoma"/>
              </a:rPr>
              <a:t> </a:t>
            </a:r>
            <a:r>
              <a:rPr dirty="0" sz="2400" b="0">
                <a:latin typeface="Tahoma"/>
                <a:cs typeface="Tahoma"/>
              </a:rPr>
              <a:t>another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144394"/>
            <a:ext cx="6692265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12545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Types </a:t>
            </a:r>
            <a:r>
              <a:rPr dirty="0" sz="2800">
                <a:latin typeface="Tahoma"/>
                <a:cs typeface="Tahoma"/>
              </a:rPr>
              <a:t>of </a:t>
            </a:r>
            <a:r>
              <a:rPr dirty="0" sz="2800" spc="-5">
                <a:latin typeface="Tahoma"/>
                <a:cs typeface="Tahoma"/>
              </a:rPr>
              <a:t>Moral Relativism</a:t>
            </a:r>
            <a:r>
              <a:rPr dirty="0" sz="2800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include: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spcBef>
                <a:spcPts val="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Naïve</a:t>
            </a:r>
            <a:r>
              <a:rPr dirty="0" u="heavy" sz="2800" spc="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relativism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Role</a:t>
            </a:r>
            <a:r>
              <a:rPr dirty="0" u="heavy" sz="2800" spc="-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relativism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Social group</a:t>
            </a:r>
            <a:r>
              <a:rPr dirty="0" u="heavy" sz="2800" spc="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relativism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Cultural</a:t>
            </a:r>
            <a:r>
              <a:rPr dirty="0" u="heavy" sz="2800" spc="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relativism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5813" y="1632026"/>
            <a:ext cx="63023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Kohlberg’s Levels </a:t>
            </a:r>
            <a:r>
              <a:rPr dirty="0" sz="2800" b="0">
                <a:latin typeface="Tahoma"/>
                <a:cs typeface="Tahoma"/>
              </a:rPr>
              <a:t>of </a:t>
            </a:r>
            <a:r>
              <a:rPr dirty="0" sz="2800" spc="-5" b="0">
                <a:latin typeface="Tahoma"/>
                <a:cs typeface="Tahoma"/>
              </a:rPr>
              <a:t>Moral</a:t>
            </a:r>
            <a:r>
              <a:rPr dirty="0" sz="2800" spc="30" b="0">
                <a:latin typeface="Tahoma"/>
                <a:cs typeface="Tahoma"/>
              </a:rPr>
              <a:t> </a:t>
            </a:r>
            <a:r>
              <a:rPr dirty="0" sz="2800" spc="-5" b="0">
                <a:latin typeface="Tahoma"/>
                <a:cs typeface="Tahoma"/>
              </a:rPr>
              <a:t>Development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497477"/>
            <a:ext cx="7916545" cy="192786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77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Preconventional level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:</a:t>
            </a:r>
            <a:r>
              <a:rPr dirty="0" sz="2400" spc="-5">
                <a:latin typeface="Tahoma"/>
                <a:cs typeface="Tahoma"/>
              </a:rPr>
              <a:t> concern </a:t>
            </a:r>
            <a:r>
              <a:rPr dirty="0" sz="2400">
                <a:latin typeface="Tahoma"/>
                <a:cs typeface="Tahoma"/>
              </a:rPr>
              <a:t>for </a:t>
            </a:r>
            <a:r>
              <a:rPr dirty="0" sz="2400" spc="-5">
                <a:latin typeface="Tahoma"/>
                <a:cs typeface="Tahoma"/>
              </a:rPr>
              <a:t>one’s</a:t>
            </a:r>
            <a:r>
              <a:rPr dirty="0" sz="240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self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Conventional level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:</a:t>
            </a:r>
            <a:r>
              <a:rPr dirty="0" sz="2400" spc="-5">
                <a:latin typeface="Tahoma"/>
                <a:cs typeface="Tahoma"/>
              </a:rPr>
              <a:t> considerations </a:t>
            </a:r>
            <a:r>
              <a:rPr dirty="0" sz="2400">
                <a:latin typeface="Tahoma"/>
                <a:cs typeface="Tahoma"/>
              </a:rPr>
              <a:t>for </a:t>
            </a:r>
            <a:r>
              <a:rPr dirty="0" sz="2400" spc="-5">
                <a:latin typeface="Tahoma"/>
                <a:cs typeface="Tahoma"/>
              </a:rPr>
              <a:t>society’s</a:t>
            </a:r>
            <a:r>
              <a:rPr dirty="0" sz="2400" spc="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laws</a:t>
            </a:r>
            <a:endParaRPr sz="2400">
              <a:latin typeface="Tahoma"/>
              <a:cs typeface="Tahoma"/>
            </a:endParaRPr>
          </a:p>
          <a:p>
            <a:pPr marL="54610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Tahoma"/>
                <a:cs typeface="Tahoma"/>
              </a:rPr>
              <a:t>and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norms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Principled </a:t>
            </a:r>
            <a:r>
              <a:rPr dirty="0" u="heavy" sz="28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level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:</a:t>
            </a:r>
            <a:r>
              <a:rPr dirty="0" sz="2400">
                <a:latin typeface="Tahoma"/>
                <a:cs typeface="Tahoma"/>
              </a:rPr>
              <a:t> guided </a:t>
            </a:r>
            <a:r>
              <a:rPr dirty="0" sz="2400" spc="-5">
                <a:latin typeface="Tahoma"/>
                <a:cs typeface="Tahoma"/>
              </a:rPr>
              <a:t>by an internal code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ethics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6873" y="1632026"/>
            <a:ext cx="45783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Encouraging </a:t>
            </a:r>
            <a:r>
              <a:rPr dirty="0" sz="2800" spc="-10" b="0">
                <a:latin typeface="Tahoma"/>
                <a:cs typeface="Tahoma"/>
              </a:rPr>
              <a:t>Ethical</a:t>
            </a:r>
            <a:r>
              <a:rPr dirty="0" sz="2800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583306"/>
            <a:ext cx="7348220" cy="21355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6100" marR="156845" indent="-533400">
              <a:lnSpc>
                <a:spcPct val="100000"/>
              </a:lnSpc>
              <a:spcBef>
                <a:spcPts val="9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Code of Ethics-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specifies </a:t>
            </a:r>
            <a:r>
              <a:rPr dirty="0" sz="2400">
                <a:latin typeface="Tahoma"/>
                <a:cs typeface="Tahoma"/>
              </a:rPr>
              <a:t>how </a:t>
            </a:r>
            <a:r>
              <a:rPr dirty="0" sz="2400" spc="-5">
                <a:latin typeface="Tahoma"/>
                <a:cs typeface="Tahoma"/>
              </a:rPr>
              <a:t>an organization  expects </a:t>
            </a:r>
            <a:r>
              <a:rPr dirty="0" sz="2400">
                <a:latin typeface="Tahoma"/>
                <a:cs typeface="Tahoma"/>
              </a:rPr>
              <a:t>its </a:t>
            </a:r>
            <a:r>
              <a:rPr dirty="0" sz="2400" spc="-5">
                <a:latin typeface="Tahoma"/>
                <a:cs typeface="Tahoma"/>
              </a:rPr>
              <a:t>employees to </a:t>
            </a:r>
            <a:r>
              <a:rPr dirty="0" sz="2400">
                <a:latin typeface="Tahoma"/>
                <a:cs typeface="Tahoma"/>
              </a:rPr>
              <a:t>behave </a:t>
            </a:r>
            <a:r>
              <a:rPr dirty="0" sz="2400" spc="-5">
                <a:latin typeface="Tahoma"/>
                <a:cs typeface="Tahoma"/>
              </a:rPr>
              <a:t>while </a:t>
            </a:r>
            <a:r>
              <a:rPr dirty="0" sz="2400">
                <a:latin typeface="Tahoma"/>
                <a:cs typeface="Tahoma"/>
              </a:rPr>
              <a:t>on </a:t>
            </a:r>
            <a:r>
              <a:rPr dirty="0" sz="2400" spc="-5">
                <a:latin typeface="Tahoma"/>
                <a:cs typeface="Tahoma"/>
              </a:rPr>
              <a:t>the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job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ahoma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  <a:buChar char="•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Whistleblowers</a:t>
            </a:r>
            <a:r>
              <a:rPr dirty="0" sz="2400" spc="-5">
                <a:latin typeface="Tahoma"/>
                <a:cs typeface="Tahoma"/>
              </a:rPr>
              <a:t>- employees who report </a:t>
            </a:r>
            <a:r>
              <a:rPr dirty="0" sz="2400">
                <a:latin typeface="Tahoma"/>
                <a:cs typeface="Tahoma"/>
              </a:rPr>
              <a:t>illegal or  </a:t>
            </a:r>
            <a:r>
              <a:rPr dirty="0" sz="2400" spc="-5">
                <a:latin typeface="Tahoma"/>
                <a:cs typeface="Tahoma"/>
              </a:rPr>
              <a:t>unethical </a:t>
            </a:r>
            <a:r>
              <a:rPr dirty="0" sz="2400">
                <a:latin typeface="Tahoma"/>
                <a:cs typeface="Tahoma"/>
              </a:rPr>
              <a:t>behavior </a:t>
            </a:r>
            <a:r>
              <a:rPr dirty="0" sz="2400" spc="-5">
                <a:latin typeface="Tahoma"/>
                <a:cs typeface="Tahoma"/>
              </a:rPr>
              <a:t>on the </a:t>
            </a:r>
            <a:r>
              <a:rPr dirty="0" sz="2400">
                <a:latin typeface="Tahoma"/>
                <a:cs typeface="Tahoma"/>
              </a:rPr>
              <a:t>part of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others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0485" y="1632026"/>
            <a:ext cx="46926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Key </a:t>
            </a:r>
            <a:r>
              <a:rPr dirty="0" sz="2800" b="0">
                <a:latin typeface="Tahoma"/>
                <a:cs typeface="Tahoma"/>
              </a:rPr>
              <a:t>Terms </a:t>
            </a:r>
            <a:r>
              <a:rPr dirty="0" sz="2800" spc="-5" b="0">
                <a:latin typeface="Tahoma"/>
                <a:cs typeface="Tahoma"/>
              </a:rPr>
              <a:t>in </a:t>
            </a:r>
            <a:r>
              <a:rPr dirty="0" sz="2800" spc="-10" b="0">
                <a:latin typeface="Tahoma"/>
                <a:cs typeface="Tahoma"/>
              </a:rPr>
              <a:t>Ethical</a:t>
            </a:r>
            <a:r>
              <a:rPr dirty="0" sz="2800" spc="5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719197"/>
            <a:ext cx="7739380" cy="295084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546100" marR="5080" indent="-534035">
              <a:lnSpc>
                <a:spcPct val="102600"/>
              </a:lnSpc>
              <a:spcBef>
                <a:spcPts val="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Ethics-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 consensually accepted standards </a:t>
            </a:r>
            <a:r>
              <a:rPr dirty="0" sz="2400">
                <a:latin typeface="Tahoma"/>
                <a:cs typeface="Tahoma"/>
              </a:rPr>
              <a:t>of behavior  for </a:t>
            </a:r>
            <a:r>
              <a:rPr dirty="0" sz="2400" spc="-5">
                <a:latin typeface="Tahoma"/>
                <a:cs typeface="Tahoma"/>
              </a:rPr>
              <a:t>an </a:t>
            </a:r>
            <a:r>
              <a:rPr dirty="0" sz="2400">
                <a:latin typeface="Tahoma"/>
                <a:cs typeface="Tahoma"/>
              </a:rPr>
              <a:t>occupation, </a:t>
            </a:r>
            <a:r>
              <a:rPr dirty="0" sz="2400" spc="-5">
                <a:latin typeface="Tahoma"/>
                <a:cs typeface="Tahoma"/>
              </a:rPr>
              <a:t>trade, </a:t>
            </a:r>
            <a:r>
              <a:rPr dirty="0" sz="2400">
                <a:latin typeface="Tahoma"/>
                <a:cs typeface="Tahoma"/>
              </a:rPr>
              <a:t>or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profession</a:t>
            </a:r>
            <a:endParaRPr sz="2400">
              <a:latin typeface="Tahoma"/>
              <a:cs typeface="Tahoma"/>
            </a:endParaRPr>
          </a:p>
          <a:p>
            <a:pPr marL="546100" marR="414655" indent="-534035">
              <a:lnSpc>
                <a:spcPct val="100000"/>
              </a:lnSpc>
              <a:spcBef>
                <a:spcPts val="67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Morality-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precepts of personal behavior based</a:t>
            </a:r>
            <a:r>
              <a:rPr dirty="0" sz="2400" spc="-19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on  religious </a:t>
            </a:r>
            <a:r>
              <a:rPr dirty="0" sz="2400">
                <a:latin typeface="Tahoma"/>
                <a:cs typeface="Tahoma"/>
              </a:rPr>
              <a:t>or </a:t>
            </a:r>
            <a:r>
              <a:rPr dirty="0" sz="2400" spc="-5">
                <a:latin typeface="Tahoma"/>
                <a:cs typeface="Tahoma"/>
              </a:rPr>
              <a:t>philosophical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grounds</a:t>
            </a:r>
            <a:endParaRPr sz="2400">
              <a:latin typeface="Tahoma"/>
              <a:cs typeface="Tahoma"/>
            </a:endParaRPr>
          </a:p>
          <a:p>
            <a:pPr marL="546100" marR="593725" indent="-534035">
              <a:lnSpc>
                <a:spcPct val="100000"/>
              </a:lnSpc>
              <a:spcBef>
                <a:spcPts val="67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Law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is the </a:t>
            </a:r>
            <a:r>
              <a:rPr dirty="0" sz="2400" spc="-5">
                <a:latin typeface="Tahoma"/>
                <a:cs typeface="Tahoma"/>
              </a:rPr>
              <a:t>formal codes that </a:t>
            </a:r>
            <a:r>
              <a:rPr dirty="0" sz="2400">
                <a:latin typeface="Tahoma"/>
                <a:cs typeface="Tahoma"/>
              </a:rPr>
              <a:t>permit or </a:t>
            </a:r>
            <a:r>
              <a:rPr dirty="0" sz="2400" spc="-5">
                <a:latin typeface="Tahoma"/>
                <a:cs typeface="Tahoma"/>
              </a:rPr>
              <a:t>forbid certain  </a:t>
            </a:r>
            <a:r>
              <a:rPr dirty="0" sz="2400">
                <a:latin typeface="Tahoma"/>
                <a:cs typeface="Tahoma"/>
              </a:rPr>
              <a:t>behaviors </a:t>
            </a:r>
            <a:r>
              <a:rPr dirty="0" sz="2400" spc="-5">
                <a:latin typeface="Tahoma"/>
                <a:cs typeface="Tahoma"/>
              </a:rPr>
              <a:t>and may </a:t>
            </a:r>
            <a:r>
              <a:rPr dirty="0" sz="2400">
                <a:latin typeface="Tahoma"/>
                <a:cs typeface="Tahoma"/>
              </a:rPr>
              <a:t>or may not </a:t>
            </a:r>
            <a:r>
              <a:rPr dirty="0" sz="2400" spc="-5">
                <a:latin typeface="Tahoma"/>
                <a:cs typeface="Tahoma"/>
              </a:rPr>
              <a:t>enforce ethics </a:t>
            </a:r>
            <a:r>
              <a:rPr dirty="0" sz="2400">
                <a:latin typeface="Tahoma"/>
                <a:cs typeface="Tahoma"/>
              </a:rPr>
              <a:t>or  morality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473" y="1632026"/>
            <a:ext cx="48837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Approaches to Ethical</a:t>
            </a:r>
            <a:r>
              <a:rPr dirty="0" sz="2800" spc="-10" b="0">
                <a:latin typeface="Tahoma"/>
                <a:cs typeface="Tahoma"/>
              </a:rPr>
              <a:t> </a:t>
            </a:r>
            <a:r>
              <a:rPr dirty="0" sz="2800" spc="-5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497477"/>
            <a:ext cx="7856220" cy="266001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Utilitarian-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actions are judged </a:t>
            </a:r>
            <a:r>
              <a:rPr dirty="0" sz="2400" spc="-5">
                <a:latin typeface="Tahoma"/>
                <a:cs typeface="Tahoma"/>
              </a:rPr>
              <a:t>by consequences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Individual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rights-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fundamental </a:t>
            </a:r>
            <a:r>
              <a:rPr dirty="0" sz="2400" spc="-5">
                <a:latin typeface="Tahoma"/>
                <a:cs typeface="Tahoma"/>
              </a:rPr>
              <a:t>rights should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be</a:t>
            </a:r>
            <a:endParaRPr sz="2400">
              <a:latin typeface="Tahoma"/>
              <a:cs typeface="Tahoma"/>
            </a:endParaRPr>
          </a:p>
          <a:p>
            <a:pPr marL="54610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Tahoma"/>
                <a:cs typeface="Tahoma"/>
              </a:rPr>
              <a:t>respected</a:t>
            </a:r>
            <a:endParaRPr sz="2400">
              <a:latin typeface="Tahoma"/>
              <a:cs typeface="Tahoma"/>
            </a:endParaRPr>
          </a:p>
          <a:p>
            <a:pPr marL="546100" marR="5080" indent="-534035">
              <a:lnSpc>
                <a:spcPct val="100000"/>
              </a:lnSpc>
              <a:spcBef>
                <a:spcPts val="67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Justice-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decisions must be </a:t>
            </a:r>
            <a:r>
              <a:rPr dirty="0" sz="2400" spc="-5">
                <a:latin typeface="Tahoma"/>
                <a:cs typeface="Tahoma"/>
              </a:rPr>
              <a:t>equitable, fair and </a:t>
            </a:r>
            <a:r>
              <a:rPr dirty="0" sz="2400">
                <a:latin typeface="Tahoma"/>
                <a:cs typeface="Tahoma"/>
              </a:rPr>
              <a:t>impartial </a:t>
            </a:r>
            <a:r>
              <a:rPr dirty="0" sz="2400" spc="-5">
                <a:latin typeface="Tahoma"/>
                <a:cs typeface="Tahoma"/>
              </a:rPr>
              <a:t>in  the distribution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costs </a:t>
            </a:r>
            <a:r>
              <a:rPr dirty="0" sz="2400">
                <a:latin typeface="Tahoma"/>
                <a:cs typeface="Tahoma"/>
              </a:rPr>
              <a:t>and benefits </a:t>
            </a:r>
            <a:r>
              <a:rPr dirty="0" sz="2400" spc="-5">
                <a:latin typeface="Tahoma"/>
                <a:cs typeface="Tahoma"/>
              </a:rPr>
              <a:t>to individuals </a:t>
            </a:r>
            <a:r>
              <a:rPr dirty="0" sz="2400">
                <a:latin typeface="Tahoma"/>
                <a:cs typeface="Tahoma"/>
              </a:rPr>
              <a:t>or  groups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473" y="1632026"/>
            <a:ext cx="48837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Approaches to Ethical</a:t>
            </a:r>
            <a:r>
              <a:rPr dirty="0" sz="2800" spc="-10" b="0">
                <a:latin typeface="Tahoma"/>
                <a:cs typeface="Tahoma"/>
              </a:rPr>
              <a:t> </a:t>
            </a:r>
            <a:r>
              <a:rPr dirty="0" sz="2800" spc="-5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583306"/>
            <a:ext cx="7770495" cy="2940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Cavanagh’s questions to </a:t>
            </a:r>
            <a:r>
              <a:rPr dirty="0" sz="2800" spc="-10">
                <a:latin typeface="Tahoma"/>
                <a:cs typeface="Tahoma"/>
              </a:rPr>
              <a:t>solve </a:t>
            </a:r>
            <a:r>
              <a:rPr dirty="0" sz="2800" spc="-5">
                <a:latin typeface="Tahoma"/>
                <a:cs typeface="Tahoma"/>
              </a:rPr>
              <a:t>ethical</a:t>
            </a:r>
            <a:r>
              <a:rPr dirty="0" sz="2800" spc="110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problems: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546100" marR="977900" indent="-5334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>
                <a:latin typeface="Tahoma"/>
                <a:cs typeface="Tahoma"/>
              </a:rPr>
              <a:t>Utility- does it </a:t>
            </a:r>
            <a:r>
              <a:rPr dirty="0" sz="2400" spc="-5">
                <a:latin typeface="Tahoma"/>
                <a:cs typeface="Tahoma"/>
              </a:rPr>
              <a:t>optimize the satisfactions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the  stakeholders?</a:t>
            </a:r>
            <a:endParaRPr sz="2400">
              <a:latin typeface="Tahoma"/>
              <a:cs typeface="Tahoma"/>
            </a:endParaRPr>
          </a:p>
          <a:p>
            <a:pPr marL="546100" marR="403860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Rights- Does </a:t>
            </a:r>
            <a:r>
              <a:rPr dirty="0" sz="2400">
                <a:latin typeface="Tahoma"/>
                <a:cs typeface="Tahoma"/>
              </a:rPr>
              <a:t>it </a:t>
            </a:r>
            <a:r>
              <a:rPr dirty="0" sz="2400" spc="-5">
                <a:latin typeface="Tahoma"/>
                <a:cs typeface="Tahoma"/>
              </a:rPr>
              <a:t>respect the rights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individuals  </a:t>
            </a:r>
            <a:r>
              <a:rPr dirty="0" sz="2400" spc="-5">
                <a:latin typeface="Tahoma"/>
                <a:cs typeface="Tahoma"/>
              </a:rPr>
              <a:t>involved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Justice- Is </a:t>
            </a:r>
            <a:r>
              <a:rPr dirty="0" sz="2400">
                <a:latin typeface="Tahoma"/>
                <a:cs typeface="Tahoma"/>
              </a:rPr>
              <a:t>it </a:t>
            </a:r>
            <a:r>
              <a:rPr dirty="0" sz="2400" spc="-5">
                <a:latin typeface="Tahoma"/>
                <a:cs typeface="Tahoma"/>
              </a:rPr>
              <a:t>consistent with </a:t>
            </a:r>
            <a:r>
              <a:rPr dirty="0" sz="2400">
                <a:latin typeface="Tahoma"/>
                <a:cs typeface="Tahoma"/>
              </a:rPr>
              <a:t>the </a:t>
            </a:r>
            <a:r>
              <a:rPr dirty="0" sz="2400" spc="-5">
                <a:latin typeface="Tahoma"/>
                <a:cs typeface="Tahoma"/>
              </a:rPr>
              <a:t>canons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justice?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473" y="1632026"/>
            <a:ext cx="48837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Approaches to Ethical</a:t>
            </a:r>
            <a:r>
              <a:rPr dirty="0" sz="2800" spc="-10" b="0">
                <a:latin typeface="Tahoma"/>
                <a:cs typeface="Tahoma"/>
              </a:rPr>
              <a:t> </a:t>
            </a:r>
            <a:r>
              <a:rPr dirty="0" sz="2800" spc="-5" b="0"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583306"/>
            <a:ext cx="7698740" cy="2867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52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Kant’s categorical</a:t>
            </a:r>
            <a:r>
              <a:rPr dirty="0" sz="2800" spc="5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imperatives: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>
                <a:latin typeface="Tahoma"/>
                <a:cs typeface="Tahoma"/>
              </a:rPr>
              <a:t>Actions are </a:t>
            </a:r>
            <a:r>
              <a:rPr dirty="0" sz="2400" spc="-5">
                <a:latin typeface="Tahoma"/>
                <a:cs typeface="Tahoma"/>
              </a:rPr>
              <a:t>ethical only </a:t>
            </a:r>
            <a:r>
              <a:rPr dirty="0" sz="2400">
                <a:latin typeface="Tahoma"/>
                <a:cs typeface="Tahoma"/>
              </a:rPr>
              <a:t>if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person is </a:t>
            </a:r>
            <a:r>
              <a:rPr dirty="0" sz="2400" spc="-5">
                <a:latin typeface="Tahoma"/>
                <a:cs typeface="Tahoma"/>
              </a:rPr>
              <a:t>willing for the  same </a:t>
            </a:r>
            <a:r>
              <a:rPr dirty="0" sz="2400">
                <a:latin typeface="Tahoma"/>
                <a:cs typeface="Tahoma"/>
              </a:rPr>
              <a:t>action </a:t>
            </a:r>
            <a:r>
              <a:rPr dirty="0" sz="2400" spc="-5">
                <a:latin typeface="Tahoma"/>
                <a:cs typeface="Tahoma"/>
              </a:rPr>
              <a:t>to </a:t>
            </a:r>
            <a:r>
              <a:rPr dirty="0" sz="2400">
                <a:latin typeface="Tahoma"/>
                <a:cs typeface="Tahoma"/>
              </a:rPr>
              <a:t>be </a:t>
            </a:r>
            <a:r>
              <a:rPr dirty="0" sz="2400" spc="-5">
                <a:latin typeface="Tahoma"/>
                <a:cs typeface="Tahoma"/>
              </a:rPr>
              <a:t>taken by everyone who </a:t>
            </a:r>
            <a:r>
              <a:rPr dirty="0" sz="2400">
                <a:latin typeface="Tahoma"/>
                <a:cs typeface="Tahoma"/>
              </a:rPr>
              <a:t>is </a:t>
            </a:r>
            <a:r>
              <a:rPr dirty="0" sz="2400" spc="-5">
                <a:latin typeface="Tahoma"/>
                <a:cs typeface="Tahoma"/>
              </a:rPr>
              <a:t>in </a:t>
            </a:r>
            <a:r>
              <a:rPr dirty="0" sz="2400">
                <a:latin typeface="Tahoma"/>
                <a:cs typeface="Tahoma"/>
              </a:rPr>
              <a:t>a  </a:t>
            </a:r>
            <a:r>
              <a:rPr dirty="0" sz="2400" spc="-5">
                <a:latin typeface="Tahoma"/>
                <a:cs typeface="Tahoma"/>
              </a:rPr>
              <a:t>similar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situation</a:t>
            </a:r>
            <a:endParaRPr sz="2400">
              <a:latin typeface="Tahoma"/>
              <a:cs typeface="Tahoma"/>
            </a:endParaRPr>
          </a:p>
          <a:p>
            <a:pPr marL="546100" marR="387350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Never treat another </a:t>
            </a:r>
            <a:r>
              <a:rPr dirty="0" sz="2400">
                <a:latin typeface="Tahoma"/>
                <a:cs typeface="Tahoma"/>
              </a:rPr>
              <a:t>person </a:t>
            </a:r>
            <a:r>
              <a:rPr dirty="0" sz="2400" spc="-5">
                <a:latin typeface="Tahoma"/>
                <a:cs typeface="Tahoma"/>
              </a:rPr>
              <a:t>simply </a:t>
            </a:r>
            <a:r>
              <a:rPr dirty="0" sz="2400">
                <a:latin typeface="Tahoma"/>
                <a:cs typeface="Tahoma"/>
              </a:rPr>
              <a:t>as a </a:t>
            </a:r>
            <a:r>
              <a:rPr dirty="0" sz="2400" spc="-5">
                <a:latin typeface="Tahoma"/>
                <a:cs typeface="Tahoma"/>
              </a:rPr>
              <a:t>means </a:t>
            </a:r>
            <a:r>
              <a:rPr dirty="0" sz="2400">
                <a:latin typeface="Tahoma"/>
                <a:cs typeface="Tahoma"/>
              </a:rPr>
              <a:t>but  always as </a:t>
            </a:r>
            <a:r>
              <a:rPr dirty="0" sz="2400" spc="-5">
                <a:latin typeface="Tahoma"/>
                <a:cs typeface="Tahoma"/>
              </a:rPr>
              <a:t>an</a:t>
            </a:r>
            <a:r>
              <a:rPr dirty="0" sz="2400" spc="10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end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812881" cy="1019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548972" cy="637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4540" y="1403350"/>
            <a:ext cx="7195820" cy="258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03505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dirty="0" sz="2400">
                <a:latin typeface="Tahoma"/>
                <a:cs typeface="Tahoma"/>
              </a:rPr>
              <a:t>What is the </a:t>
            </a:r>
            <a:r>
              <a:rPr dirty="0" sz="2400" spc="-5">
                <a:latin typeface="Tahoma"/>
                <a:cs typeface="Tahoma"/>
              </a:rPr>
              <a:t>relationship </a:t>
            </a:r>
            <a:r>
              <a:rPr dirty="0" sz="2400">
                <a:latin typeface="Tahoma"/>
                <a:cs typeface="Tahoma"/>
              </a:rPr>
              <a:t>between</a:t>
            </a:r>
            <a:r>
              <a:rPr dirty="0" sz="2400" spc="-1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corporate  governance </a:t>
            </a:r>
            <a:r>
              <a:rPr dirty="0" sz="2400">
                <a:latin typeface="Tahoma"/>
                <a:cs typeface="Tahoma"/>
              </a:rPr>
              <a:t>and </a:t>
            </a:r>
            <a:r>
              <a:rPr dirty="0" sz="2400" spc="-5">
                <a:latin typeface="Tahoma"/>
                <a:cs typeface="Tahoma"/>
              </a:rPr>
              <a:t>social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responsibility?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dirty="0" sz="2400">
                <a:latin typeface="Tahoma"/>
                <a:cs typeface="Tahoma"/>
              </a:rPr>
              <a:t>What is </a:t>
            </a:r>
            <a:r>
              <a:rPr dirty="0" sz="2400" spc="-5">
                <a:latin typeface="Tahoma"/>
                <a:cs typeface="Tahoma"/>
              </a:rPr>
              <a:t>your </a:t>
            </a:r>
            <a:r>
              <a:rPr dirty="0" sz="2400">
                <a:latin typeface="Tahoma"/>
                <a:cs typeface="Tahoma"/>
              </a:rPr>
              <a:t>opinion of </a:t>
            </a:r>
            <a:r>
              <a:rPr dirty="0" sz="2400" spc="-5">
                <a:latin typeface="Tahoma"/>
                <a:cs typeface="Tahoma"/>
              </a:rPr>
              <a:t>GAP </a:t>
            </a:r>
            <a:r>
              <a:rPr dirty="0" sz="2400" spc="-10">
                <a:latin typeface="Tahoma"/>
                <a:cs typeface="Tahoma"/>
              </a:rPr>
              <a:t>International’s </a:t>
            </a:r>
            <a:r>
              <a:rPr dirty="0" sz="2400" spc="-5">
                <a:latin typeface="Tahoma"/>
                <a:cs typeface="Tahoma"/>
              </a:rPr>
              <a:t>having  </a:t>
            </a:r>
            <a:r>
              <a:rPr dirty="0" sz="2400">
                <a:latin typeface="Tahoma"/>
                <a:cs typeface="Tahoma"/>
              </a:rPr>
              <a:t>a </a:t>
            </a:r>
            <a:r>
              <a:rPr dirty="0" sz="2400" spc="-5">
                <a:latin typeface="Tahoma"/>
                <a:cs typeface="Tahoma"/>
              </a:rPr>
              <a:t>code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conduct </a:t>
            </a:r>
            <a:r>
              <a:rPr dirty="0" sz="2400" spc="-10">
                <a:latin typeface="Tahoma"/>
                <a:cs typeface="Tahoma"/>
              </a:rPr>
              <a:t>for </a:t>
            </a:r>
            <a:r>
              <a:rPr dirty="0" sz="2400">
                <a:latin typeface="Tahoma"/>
                <a:cs typeface="Tahoma"/>
              </a:rPr>
              <a:t>its </a:t>
            </a:r>
            <a:r>
              <a:rPr dirty="0" sz="2400" spc="-5">
                <a:latin typeface="Tahoma"/>
                <a:cs typeface="Tahoma"/>
              </a:rPr>
              <a:t>suppliers? </a:t>
            </a:r>
            <a:r>
              <a:rPr dirty="0" sz="2400">
                <a:latin typeface="Tahoma"/>
                <a:cs typeface="Tahoma"/>
              </a:rPr>
              <a:t>What </a:t>
            </a:r>
            <a:r>
              <a:rPr dirty="0" sz="2400" spc="-5">
                <a:latin typeface="Tahoma"/>
                <a:cs typeface="Tahoma"/>
              </a:rPr>
              <a:t>would  </a:t>
            </a:r>
            <a:r>
              <a:rPr dirty="0" sz="2400">
                <a:latin typeface="Tahoma"/>
                <a:cs typeface="Tahoma"/>
              </a:rPr>
              <a:t>Milton </a:t>
            </a:r>
            <a:r>
              <a:rPr dirty="0" sz="2400" spc="-5">
                <a:latin typeface="Tahoma"/>
                <a:cs typeface="Tahoma"/>
              </a:rPr>
              <a:t>Friedman </a:t>
            </a:r>
            <a:r>
              <a:rPr dirty="0" sz="2400" spc="-10">
                <a:latin typeface="Tahoma"/>
                <a:cs typeface="Tahoma"/>
              </a:rPr>
              <a:t>say? </a:t>
            </a:r>
            <a:r>
              <a:rPr dirty="0" sz="2400" spc="-5">
                <a:latin typeface="Tahoma"/>
                <a:cs typeface="Tahoma"/>
              </a:rPr>
              <a:t>Contrast his view with </a:t>
            </a:r>
            <a:r>
              <a:rPr dirty="0" sz="2400" spc="-10">
                <a:latin typeface="Tahoma"/>
                <a:cs typeface="Tahoma"/>
              </a:rPr>
              <a:t>Archie  Carroll’s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view.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823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3014" y="1250949"/>
            <a:ext cx="53854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Responsibilities of a </a:t>
            </a:r>
            <a:r>
              <a:rPr dirty="0" sz="2800" spc="-10">
                <a:latin typeface="Tahoma"/>
                <a:cs typeface="Tahoma"/>
              </a:rPr>
              <a:t>Business</a:t>
            </a:r>
            <a:r>
              <a:rPr dirty="0" sz="2800" spc="3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337942"/>
            <a:ext cx="7531100" cy="11950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55600" marR="5080" indent="-342900">
              <a:lnSpc>
                <a:spcPct val="101299"/>
              </a:lnSpc>
              <a:spcBef>
                <a:spcPts val="5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Social Responsibility: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proposes </a:t>
            </a:r>
            <a:r>
              <a:rPr dirty="0" sz="2400" spc="-5">
                <a:latin typeface="Tahoma"/>
                <a:cs typeface="Tahoma"/>
              </a:rPr>
              <a:t>that </a:t>
            </a:r>
            <a:r>
              <a:rPr dirty="0" sz="2400">
                <a:latin typeface="Tahoma"/>
                <a:cs typeface="Tahoma"/>
              </a:rPr>
              <a:t>a </a:t>
            </a:r>
            <a:r>
              <a:rPr dirty="0" sz="2400" spc="-5">
                <a:latin typeface="Tahoma"/>
                <a:cs typeface="Tahoma"/>
              </a:rPr>
              <a:t>private  corporation </a:t>
            </a:r>
            <a:r>
              <a:rPr dirty="0" sz="2400">
                <a:latin typeface="Tahoma"/>
                <a:cs typeface="Tahoma"/>
              </a:rPr>
              <a:t>has </a:t>
            </a:r>
            <a:r>
              <a:rPr dirty="0" sz="2400" spc="-5">
                <a:latin typeface="Tahoma"/>
                <a:cs typeface="Tahoma"/>
              </a:rPr>
              <a:t>responsibilities to society </a:t>
            </a:r>
            <a:r>
              <a:rPr dirty="0" sz="2400">
                <a:latin typeface="Tahoma"/>
                <a:cs typeface="Tahoma"/>
              </a:rPr>
              <a:t>that </a:t>
            </a:r>
            <a:r>
              <a:rPr dirty="0" sz="2400" spc="-5">
                <a:latin typeface="Tahoma"/>
                <a:cs typeface="Tahoma"/>
              </a:rPr>
              <a:t>extend  </a:t>
            </a:r>
            <a:r>
              <a:rPr dirty="0" sz="2400">
                <a:latin typeface="Tahoma"/>
                <a:cs typeface="Tahoma"/>
              </a:rPr>
              <a:t>beyond making a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profit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548972" cy="637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1327150"/>
            <a:ext cx="8243570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ahoma"/>
                <a:cs typeface="Tahoma"/>
              </a:rPr>
              <a:t>3. Does </a:t>
            </a:r>
            <a:r>
              <a:rPr dirty="0" sz="2400">
                <a:latin typeface="Tahoma"/>
                <a:cs typeface="Tahoma"/>
              </a:rPr>
              <a:t>a </a:t>
            </a:r>
            <a:r>
              <a:rPr dirty="0" sz="2400" spc="-5">
                <a:latin typeface="Tahoma"/>
                <a:cs typeface="Tahoma"/>
              </a:rPr>
              <a:t>company </a:t>
            </a:r>
            <a:r>
              <a:rPr dirty="0" sz="2400" spc="-10">
                <a:latin typeface="Tahoma"/>
                <a:cs typeface="Tahoma"/>
              </a:rPr>
              <a:t>have </a:t>
            </a:r>
            <a:r>
              <a:rPr dirty="0" sz="2400" spc="-5">
                <a:latin typeface="Tahoma"/>
                <a:cs typeface="Tahoma"/>
              </a:rPr>
              <a:t>to </a:t>
            </a:r>
            <a:r>
              <a:rPr dirty="0" sz="2400">
                <a:latin typeface="Tahoma"/>
                <a:cs typeface="Tahoma"/>
              </a:rPr>
              <a:t>act </a:t>
            </a:r>
            <a:r>
              <a:rPr dirty="0" sz="2400" spc="-5">
                <a:latin typeface="Tahoma"/>
                <a:cs typeface="Tahoma"/>
              </a:rPr>
              <a:t>selflessly to </a:t>
            </a:r>
            <a:r>
              <a:rPr dirty="0" sz="2400">
                <a:latin typeface="Tahoma"/>
                <a:cs typeface="Tahoma"/>
              </a:rPr>
              <a:t>be </a:t>
            </a:r>
            <a:r>
              <a:rPr dirty="0" sz="2400" spc="-10">
                <a:latin typeface="Tahoma"/>
                <a:cs typeface="Tahoma"/>
              </a:rPr>
              <a:t>considered  </a:t>
            </a:r>
            <a:r>
              <a:rPr dirty="0" sz="2400" spc="-5">
                <a:latin typeface="Tahoma"/>
                <a:cs typeface="Tahoma"/>
              </a:rPr>
              <a:t>socially responsible? </a:t>
            </a:r>
            <a:r>
              <a:rPr dirty="0" sz="2400" spc="-25">
                <a:latin typeface="Tahoma"/>
                <a:cs typeface="Tahoma"/>
              </a:rPr>
              <a:t>For </a:t>
            </a:r>
            <a:r>
              <a:rPr dirty="0" sz="2400" spc="-5">
                <a:latin typeface="Tahoma"/>
                <a:cs typeface="Tahoma"/>
              </a:rPr>
              <a:t>example, when </a:t>
            </a:r>
            <a:r>
              <a:rPr dirty="0" sz="2400">
                <a:latin typeface="Tahoma"/>
                <a:cs typeface="Tahoma"/>
              </a:rPr>
              <a:t>building a new  plant, a </a:t>
            </a:r>
            <a:r>
              <a:rPr dirty="0" sz="2400" spc="-5">
                <a:latin typeface="Tahoma"/>
                <a:cs typeface="Tahoma"/>
              </a:rPr>
              <a:t>corporation voluntarily </a:t>
            </a:r>
            <a:r>
              <a:rPr dirty="0" sz="2400" spc="-10">
                <a:latin typeface="Tahoma"/>
                <a:cs typeface="Tahoma"/>
              </a:rPr>
              <a:t>invested </a:t>
            </a:r>
            <a:r>
              <a:rPr dirty="0" sz="2400">
                <a:latin typeface="Tahoma"/>
                <a:cs typeface="Tahoma"/>
              </a:rPr>
              <a:t>in additional  </a:t>
            </a:r>
            <a:r>
              <a:rPr dirty="0" sz="2400" spc="-5">
                <a:latin typeface="Tahoma"/>
                <a:cs typeface="Tahoma"/>
              </a:rPr>
              <a:t>equipment that enabled </a:t>
            </a:r>
            <a:r>
              <a:rPr dirty="0" sz="2400">
                <a:latin typeface="Tahoma"/>
                <a:cs typeface="Tahoma"/>
              </a:rPr>
              <a:t>it </a:t>
            </a:r>
            <a:r>
              <a:rPr dirty="0" sz="2400" spc="-5">
                <a:latin typeface="Tahoma"/>
                <a:cs typeface="Tahoma"/>
              </a:rPr>
              <a:t>to </a:t>
            </a:r>
            <a:r>
              <a:rPr dirty="0" sz="2400" spc="-10">
                <a:latin typeface="Tahoma"/>
                <a:cs typeface="Tahoma"/>
              </a:rPr>
              <a:t>reduce </a:t>
            </a:r>
            <a:r>
              <a:rPr dirty="0" sz="2400">
                <a:latin typeface="Tahoma"/>
                <a:cs typeface="Tahoma"/>
              </a:rPr>
              <a:t>its pollution </a:t>
            </a:r>
            <a:r>
              <a:rPr dirty="0" sz="2400" spc="-5">
                <a:latin typeface="Tahoma"/>
                <a:cs typeface="Tahoma"/>
              </a:rPr>
              <a:t>emissions  beyond </a:t>
            </a:r>
            <a:r>
              <a:rPr dirty="0" sz="2400" spc="-10">
                <a:latin typeface="Tahoma"/>
                <a:cs typeface="Tahoma"/>
              </a:rPr>
              <a:t>any current laws. </a:t>
            </a:r>
            <a:r>
              <a:rPr dirty="0" sz="2400">
                <a:latin typeface="Tahoma"/>
                <a:cs typeface="Tahoma"/>
              </a:rPr>
              <a:t>Knowing </a:t>
            </a:r>
            <a:r>
              <a:rPr dirty="0" sz="2400" spc="-5">
                <a:latin typeface="Tahoma"/>
                <a:cs typeface="Tahoma"/>
              </a:rPr>
              <a:t>that </a:t>
            </a:r>
            <a:r>
              <a:rPr dirty="0" sz="2400">
                <a:latin typeface="Tahoma"/>
                <a:cs typeface="Tahoma"/>
              </a:rPr>
              <a:t>it </a:t>
            </a:r>
            <a:r>
              <a:rPr dirty="0" sz="2400" spc="-5">
                <a:latin typeface="Tahoma"/>
                <a:cs typeface="Tahoma"/>
              </a:rPr>
              <a:t>would </a:t>
            </a:r>
            <a:r>
              <a:rPr dirty="0" sz="2400">
                <a:latin typeface="Tahoma"/>
                <a:cs typeface="Tahoma"/>
              </a:rPr>
              <a:t>be </a:t>
            </a:r>
            <a:r>
              <a:rPr dirty="0" sz="2400" spc="-10">
                <a:latin typeface="Tahoma"/>
                <a:cs typeface="Tahoma"/>
              </a:rPr>
              <a:t>very  expensive for </a:t>
            </a:r>
            <a:r>
              <a:rPr dirty="0" sz="2400">
                <a:latin typeface="Tahoma"/>
                <a:cs typeface="Tahoma"/>
              </a:rPr>
              <a:t>its </a:t>
            </a:r>
            <a:r>
              <a:rPr dirty="0" sz="2400" spc="-5">
                <a:latin typeface="Tahoma"/>
                <a:cs typeface="Tahoma"/>
              </a:rPr>
              <a:t>competitors to do the same, the firm  </a:t>
            </a:r>
            <a:r>
              <a:rPr dirty="0" sz="2400">
                <a:latin typeface="Tahoma"/>
                <a:cs typeface="Tahoma"/>
              </a:rPr>
              <a:t>lobbied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 spc="-10">
                <a:latin typeface="Tahoma"/>
                <a:cs typeface="Tahoma"/>
              </a:rPr>
              <a:t>government </a:t>
            </a:r>
            <a:r>
              <a:rPr dirty="0" sz="2400" spc="-5">
                <a:latin typeface="Tahoma"/>
                <a:cs typeface="Tahoma"/>
              </a:rPr>
              <a:t>to make </a:t>
            </a:r>
            <a:r>
              <a:rPr dirty="0" sz="2400">
                <a:latin typeface="Tahoma"/>
                <a:cs typeface="Tahoma"/>
              </a:rPr>
              <a:t>pollution </a:t>
            </a:r>
            <a:r>
              <a:rPr dirty="0" sz="2400" spc="-5">
                <a:latin typeface="Tahoma"/>
                <a:cs typeface="Tahoma"/>
              </a:rPr>
              <a:t>regulations  </a:t>
            </a:r>
            <a:r>
              <a:rPr dirty="0" sz="2400">
                <a:latin typeface="Tahoma"/>
                <a:cs typeface="Tahoma"/>
              </a:rPr>
              <a:t>more </a:t>
            </a:r>
            <a:r>
              <a:rPr dirty="0" sz="2400" spc="-10">
                <a:latin typeface="Tahoma"/>
                <a:cs typeface="Tahoma"/>
              </a:rPr>
              <a:t>restrictive </a:t>
            </a:r>
            <a:r>
              <a:rPr dirty="0" sz="2400" spc="-5">
                <a:latin typeface="Tahoma"/>
                <a:cs typeface="Tahoma"/>
              </a:rPr>
              <a:t>on the entire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industry.</a:t>
            </a:r>
            <a:endParaRPr sz="2400">
              <a:latin typeface="Tahoma"/>
              <a:cs typeface="Tahoma"/>
            </a:endParaRPr>
          </a:p>
          <a:p>
            <a:pPr marL="355600" marR="338455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Tahoma"/>
                <a:cs typeface="Tahoma"/>
              </a:rPr>
              <a:t>Is </a:t>
            </a:r>
            <a:r>
              <a:rPr dirty="0" sz="2400" spc="-5">
                <a:latin typeface="Tahoma"/>
                <a:cs typeface="Tahoma"/>
              </a:rPr>
              <a:t>this </a:t>
            </a:r>
            <a:r>
              <a:rPr dirty="0" sz="2400" spc="-10">
                <a:latin typeface="Tahoma"/>
                <a:cs typeface="Tahoma"/>
              </a:rPr>
              <a:t>company </a:t>
            </a:r>
            <a:r>
              <a:rPr dirty="0" sz="2400" spc="-5">
                <a:latin typeface="Tahoma"/>
                <a:cs typeface="Tahoma"/>
              </a:rPr>
              <a:t>socially responsible? </a:t>
            </a:r>
            <a:r>
              <a:rPr dirty="0" sz="2400" spc="-30">
                <a:latin typeface="Tahoma"/>
                <a:cs typeface="Tahoma"/>
              </a:rPr>
              <a:t>Were </a:t>
            </a:r>
            <a:r>
              <a:rPr dirty="0" sz="2400">
                <a:latin typeface="Tahoma"/>
                <a:cs typeface="Tahoma"/>
              </a:rPr>
              <a:t>its </a:t>
            </a:r>
            <a:r>
              <a:rPr dirty="0" sz="2400" spc="-5">
                <a:latin typeface="Tahoma"/>
                <a:cs typeface="Tahoma"/>
              </a:rPr>
              <a:t>managers  </a:t>
            </a:r>
            <a:r>
              <a:rPr dirty="0" sz="2400">
                <a:latin typeface="Tahoma"/>
                <a:cs typeface="Tahoma"/>
              </a:rPr>
              <a:t>acting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ethically?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8991600" cy="808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548972" cy="637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590" y="1937130"/>
            <a:ext cx="792035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latin typeface="Tahoma"/>
                <a:cs typeface="Tahoma"/>
              </a:rPr>
              <a:t>4. Are the </a:t>
            </a:r>
            <a:r>
              <a:rPr dirty="0" sz="2400" b="0">
                <a:latin typeface="Tahoma"/>
                <a:cs typeface="Tahoma"/>
              </a:rPr>
              <a:t>people </a:t>
            </a:r>
            <a:r>
              <a:rPr dirty="0" sz="2400" spc="-5" b="0">
                <a:latin typeface="Tahoma"/>
                <a:cs typeface="Tahoma"/>
              </a:rPr>
              <a:t>living in </a:t>
            </a:r>
            <a:r>
              <a:rPr dirty="0" sz="2400" b="0">
                <a:latin typeface="Tahoma"/>
                <a:cs typeface="Tahoma"/>
              </a:rPr>
              <a:t>a </a:t>
            </a:r>
            <a:r>
              <a:rPr dirty="0" sz="2400" spc="-5" b="0">
                <a:latin typeface="Tahoma"/>
                <a:cs typeface="Tahoma"/>
              </a:rPr>
              <a:t>relationship-based </a:t>
            </a:r>
            <a:r>
              <a:rPr dirty="0" sz="2400" spc="-10" b="0">
                <a:latin typeface="Tahoma"/>
                <a:cs typeface="Tahoma"/>
              </a:rPr>
              <a:t>governance  </a:t>
            </a:r>
            <a:r>
              <a:rPr dirty="0" sz="2400" spc="-5" b="0">
                <a:latin typeface="Tahoma"/>
                <a:cs typeface="Tahoma"/>
              </a:rPr>
              <a:t>system </a:t>
            </a:r>
            <a:r>
              <a:rPr dirty="0" sz="2400" spc="-10" b="0">
                <a:latin typeface="Tahoma"/>
                <a:cs typeface="Tahoma"/>
              </a:rPr>
              <a:t>likely </a:t>
            </a:r>
            <a:r>
              <a:rPr dirty="0" sz="2400" spc="-5" b="0">
                <a:latin typeface="Tahoma"/>
                <a:cs typeface="Tahoma"/>
              </a:rPr>
              <a:t>to </a:t>
            </a:r>
            <a:r>
              <a:rPr dirty="0" sz="2400" b="0">
                <a:latin typeface="Tahoma"/>
                <a:cs typeface="Tahoma"/>
              </a:rPr>
              <a:t>be </a:t>
            </a:r>
            <a:r>
              <a:rPr dirty="0" sz="2400" spc="-5" b="0">
                <a:latin typeface="Tahoma"/>
                <a:cs typeface="Tahoma"/>
              </a:rPr>
              <a:t>unethical in business</a:t>
            </a:r>
            <a:r>
              <a:rPr dirty="0" sz="2400" spc="5" b="0">
                <a:latin typeface="Tahoma"/>
                <a:cs typeface="Tahoma"/>
              </a:rPr>
              <a:t> </a:t>
            </a:r>
            <a:r>
              <a:rPr dirty="0" sz="2400" spc="-5" b="0">
                <a:latin typeface="Tahoma"/>
                <a:cs typeface="Tahoma"/>
              </a:rPr>
              <a:t>dealings?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3034665"/>
            <a:ext cx="808609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ahoma"/>
                <a:cs typeface="Tahoma"/>
              </a:rPr>
              <a:t>5. </a:t>
            </a:r>
            <a:r>
              <a:rPr dirty="0" sz="2400" spc="-10">
                <a:latin typeface="Tahoma"/>
                <a:cs typeface="Tahoma"/>
              </a:rPr>
              <a:t>Given </a:t>
            </a:r>
            <a:r>
              <a:rPr dirty="0" sz="2400" spc="-5">
                <a:latin typeface="Tahoma"/>
                <a:cs typeface="Tahoma"/>
              </a:rPr>
              <a:t>that </a:t>
            </a:r>
            <a:r>
              <a:rPr dirty="0" sz="2400">
                <a:latin typeface="Tahoma"/>
                <a:cs typeface="Tahoma"/>
              </a:rPr>
              <a:t>people </a:t>
            </a:r>
            <a:r>
              <a:rPr dirty="0" sz="2400" spc="-15">
                <a:latin typeface="Tahoma"/>
                <a:cs typeface="Tahoma"/>
              </a:rPr>
              <a:t>rarely </a:t>
            </a:r>
            <a:r>
              <a:rPr dirty="0" sz="2400">
                <a:latin typeface="Tahoma"/>
                <a:cs typeface="Tahoma"/>
              </a:rPr>
              <a:t>use a </a:t>
            </a:r>
            <a:r>
              <a:rPr dirty="0" sz="2400" spc="-10">
                <a:latin typeface="Tahoma"/>
                <a:cs typeface="Tahoma"/>
              </a:rPr>
              <a:t>company’s </a:t>
            </a:r>
            <a:r>
              <a:rPr dirty="0" sz="2400" spc="-5">
                <a:latin typeface="Tahoma"/>
                <a:cs typeface="Tahoma"/>
              </a:rPr>
              <a:t>code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ethics  to </a:t>
            </a:r>
            <a:r>
              <a:rPr dirty="0" sz="2400">
                <a:latin typeface="Tahoma"/>
                <a:cs typeface="Tahoma"/>
              </a:rPr>
              <a:t>guide </a:t>
            </a:r>
            <a:r>
              <a:rPr dirty="0" sz="2400" spc="-5">
                <a:latin typeface="Tahoma"/>
                <a:cs typeface="Tahoma"/>
              </a:rPr>
              <a:t>their decision </a:t>
            </a:r>
            <a:r>
              <a:rPr dirty="0" sz="2400">
                <a:latin typeface="Tahoma"/>
                <a:cs typeface="Tahoma"/>
              </a:rPr>
              <a:t>making, </a:t>
            </a:r>
            <a:r>
              <a:rPr dirty="0" sz="2400" spc="-5">
                <a:latin typeface="Tahoma"/>
                <a:cs typeface="Tahoma"/>
              </a:rPr>
              <a:t>what </a:t>
            </a:r>
            <a:r>
              <a:rPr dirty="0" sz="2400">
                <a:latin typeface="Tahoma"/>
                <a:cs typeface="Tahoma"/>
              </a:rPr>
              <a:t>good </a:t>
            </a:r>
            <a:r>
              <a:rPr dirty="0" sz="2400" spc="-5">
                <a:latin typeface="Tahoma"/>
                <a:cs typeface="Tahoma"/>
              </a:rPr>
              <a:t>are </a:t>
            </a: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1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codes?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0"/>
            <a:ext cx="8839200" cy="793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9577" y="611250"/>
            <a:ext cx="37033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PowerPoint </a:t>
            </a:r>
            <a:r>
              <a:rPr dirty="0" sz="2800">
                <a:latin typeface="Arial"/>
                <a:cs typeface="Arial"/>
              </a:rPr>
              <a:t>created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5"/>
              </a:spcBef>
            </a:pPr>
            <a:r>
              <a:rPr dirty="0"/>
              <a:t>Ronald</a:t>
            </a:r>
            <a:r>
              <a:rPr dirty="0" spc="-110"/>
              <a:t> </a:t>
            </a:r>
            <a:r>
              <a:rPr dirty="0" spc="-5"/>
              <a:t>Heimler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2167254"/>
            <a:ext cx="6711315" cy="3610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Dowling College-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MBA</a:t>
            </a:r>
            <a:endParaRPr sz="2800">
              <a:latin typeface="Arial"/>
              <a:cs typeface="Arial"/>
            </a:endParaRPr>
          </a:p>
          <a:p>
            <a:pPr marL="354965" marR="62865" indent="-342265">
              <a:lnSpc>
                <a:spcPts val="26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Georgetown University- BS Business  Administration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Adjunct Professor- LIM College,</a:t>
            </a:r>
            <a:r>
              <a:rPr dirty="0" sz="2800" spc="6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  <a:p>
            <a:pPr marL="354965" marR="1050290" indent="-342265">
              <a:lnSpc>
                <a:spcPts val="26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Adjunct Professor- Long Island  University,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Lecturer- California State Polytechnic  University, </a:t>
            </a:r>
            <a:r>
              <a:rPr dirty="0" sz="2800" spc="-10" b="1">
                <a:latin typeface="Arial"/>
                <a:cs typeface="Arial"/>
              </a:rPr>
              <a:t>Pomona,</a:t>
            </a:r>
            <a:r>
              <a:rPr dirty="0" sz="2800" spc="5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CA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President- Walter Heimler,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Inc.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838072"/>
            <a:ext cx="7685151" cy="240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018" y="3546728"/>
            <a:ext cx="7884795" cy="223075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L="12065" marR="5080" indent="-127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latin typeface="Arial"/>
                <a:cs typeface="Arial"/>
              </a:rPr>
              <a:t>All rights reserved. No part of this publication may be reproduced,  stored in a retrieval system, or transmitted, in any form or by any  means, electronic, mechanical, photocopying, recording, or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otherwise,  without the prior written permission of the publisher. Printed in </a:t>
            </a:r>
            <a:r>
              <a:rPr dirty="0" sz="2000" spc="-5">
                <a:latin typeface="Arial"/>
                <a:cs typeface="Arial"/>
              </a:rPr>
              <a:t>the  </a:t>
            </a:r>
            <a:r>
              <a:rPr dirty="0" sz="2000">
                <a:latin typeface="Arial"/>
                <a:cs typeface="Arial"/>
              </a:rPr>
              <a:t>United States of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America.</a:t>
            </a:r>
            <a:endParaRPr sz="2000">
              <a:latin typeface="Arial"/>
              <a:cs typeface="Arial"/>
            </a:endParaRPr>
          </a:p>
          <a:p>
            <a:pPr algn="ctr" marL="662940" marR="661035">
              <a:lnSpc>
                <a:spcPts val="2690"/>
              </a:lnSpc>
              <a:spcBef>
                <a:spcPts val="1875"/>
              </a:spcBef>
            </a:pPr>
            <a:r>
              <a:rPr dirty="0" sz="2800">
                <a:latin typeface="Arial"/>
                <a:cs typeface="Arial"/>
              </a:rPr>
              <a:t>Copyright </a:t>
            </a:r>
            <a:r>
              <a:rPr dirty="0" sz="2800" spc="-5">
                <a:latin typeface="Arial"/>
                <a:cs typeface="Arial"/>
              </a:rPr>
              <a:t>©2012 Pearson </a:t>
            </a:r>
            <a:r>
              <a:rPr dirty="0" sz="2800">
                <a:latin typeface="Arial"/>
                <a:cs typeface="Arial"/>
              </a:rPr>
              <a:t>Education,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Inc.  publishing as </a:t>
            </a:r>
            <a:r>
              <a:rPr dirty="0" sz="2800" spc="-5">
                <a:latin typeface="Arial"/>
                <a:cs typeface="Arial"/>
              </a:rPr>
              <a:t>Prentice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Hall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3014" y="1250949"/>
            <a:ext cx="53854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Responsibilities of a </a:t>
            </a:r>
            <a:r>
              <a:rPr dirty="0" sz="2800" spc="-10" b="0">
                <a:latin typeface="Tahoma"/>
                <a:cs typeface="Tahoma"/>
              </a:rPr>
              <a:t>Business</a:t>
            </a:r>
            <a:r>
              <a:rPr dirty="0" sz="2800" spc="30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701823"/>
            <a:ext cx="7572375" cy="264795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800" spc="-5">
                <a:latin typeface="Tahoma"/>
                <a:cs typeface="Tahoma"/>
              </a:rPr>
              <a:t>Friedman’s </a:t>
            </a:r>
            <a:r>
              <a:rPr dirty="0" sz="2800" spc="-10">
                <a:latin typeface="Tahoma"/>
                <a:cs typeface="Tahoma"/>
              </a:rPr>
              <a:t>traditional view </a:t>
            </a:r>
            <a:r>
              <a:rPr dirty="0" sz="2800">
                <a:latin typeface="Tahoma"/>
                <a:cs typeface="Tahoma"/>
              </a:rPr>
              <a:t>of </a:t>
            </a:r>
            <a:r>
              <a:rPr dirty="0" sz="2800" spc="-5">
                <a:latin typeface="Tahoma"/>
                <a:cs typeface="Tahoma"/>
              </a:rPr>
              <a:t>a business</a:t>
            </a:r>
            <a:r>
              <a:rPr dirty="0" sz="2800" spc="10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firm:</a:t>
            </a:r>
            <a:endParaRPr sz="2800">
              <a:latin typeface="Tahoma"/>
              <a:cs typeface="Tahoma"/>
            </a:endParaRPr>
          </a:p>
          <a:p>
            <a:pPr marL="355600" marR="154876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Argues against the concept of social  responsibility</a:t>
            </a:r>
            <a:endParaRPr sz="2800">
              <a:latin typeface="Tahoma"/>
              <a:cs typeface="Tahoma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580"/>
              </a:spcBef>
            </a:pPr>
            <a:r>
              <a:rPr dirty="0" sz="2400">
                <a:latin typeface="Tahoma"/>
                <a:cs typeface="Tahoma"/>
              </a:rPr>
              <a:t>– </a:t>
            </a:r>
            <a:r>
              <a:rPr dirty="0" sz="2400" spc="-5">
                <a:latin typeface="Tahoma"/>
                <a:cs typeface="Tahoma"/>
              </a:rPr>
              <a:t>Primary </a:t>
            </a:r>
            <a:r>
              <a:rPr dirty="0" sz="2400">
                <a:latin typeface="Tahoma"/>
                <a:cs typeface="Tahoma"/>
              </a:rPr>
              <a:t>goal of business is profit maximization not  </a:t>
            </a:r>
            <a:r>
              <a:rPr dirty="0" sz="2400" spc="-5">
                <a:latin typeface="Tahoma"/>
                <a:cs typeface="Tahoma"/>
              </a:rPr>
              <a:t>spending shareholder </a:t>
            </a:r>
            <a:r>
              <a:rPr dirty="0" sz="2400">
                <a:latin typeface="Tahoma"/>
                <a:cs typeface="Tahoma"/>
              </a:rPr>
              <a:t>money for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general</a:t>
            </a:r>
            <a:r>
              <a:rPr dirty="0" sz="2400" spc="-12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social  interest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403349"/>
            <a:ext cx="7880350" cy="38785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1572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Responsibilities of a </a:t>
            </a:r>
            <a:r>
              <a:rPr dirty="0" sz="2800" spc="-10">
                <a:latin typeface="Tahoma"/>
                <a:cs typeface="Tahoma"/>
              </a:rPr>
              <a:t>Business</a:t>
            </a:r>
            <a:r>
              <a:rPr dirty="0" sz="2800" spc="4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latin typeface="Tahoma"/>
                <a:cs typeface="Tahoma"/>
              </a:rPr>
              <a:t>Carroll’s </a:t>
            </a:r>
            <a:r>
              <a:rPr dirty="0" sz="2800" spc="-10">
                <a:latin typeface="Tahoma"/>
                <a:cs typeface="Tahoma"/>
              </a:rPr>
              <a:t>four </a:t>
            </a:r>
            <a:r>
              <a:rPr dirty="0" sz="2800" spc="-5">
                <a:latin typeface="Tahoma"/>
                <a:cs typeface="Tahoma"/>
              </a:rPr>
              <a:t>responsibilities of business: (in order  </a:t>
            </a:r>
            <a:r>
              <a:rPr dirty="0" sz="2800">
                <a:latin typeface="Tahoma"/>
                <a:cs typeface="Tahoma"/>
              </a:rPr>
              <a:t>of</a:t>
            </a:r>
            <a:r>
              <a:rPr dirty="0" sz="2800" spc="-15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priority)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Economic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Legal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Tahoma"/>
                <a:cs typeface="Tahoma"/>
              </a:rPr>
              <a:t>Ethical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Tahoma"/>
                <a:cs typeface="Tahoma"/>
              </a:rPr>
              <a:t>Discretionary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097" y="1321054"/>
            <a:ext cx="64084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Carroll’s </a:t>
            </a:r>
            <a:r>
              <a:rPr dirty="0" sz="2800" spc="-10" b="0">
                <a:latin typeface="Tahoma"/>
                <a:cs typeface="Tahoma"/>
              </a:rPr>
              <a:t>four </a:t>
            </a:r>
            <a:r>
              <a:rPr dirty="0" sz="2800" spc="-5" b="0">
                <a:latin typeface="Tahoma"/>
                <a:cs typeface="Tahoma"/>
              </a:rPr>
              <a:t>responsibilities of</a:t>
            </a:r>
            <a:r>
              <a:rPr dirty="0" sz="2800" spc="65" b="0">
                <a:latin typeface="Tahoma"/>
                <a:cs typeface="Tahoma"/>
              </a:rPr>
              <a:t> </a:t>
            </a:r>
            <a:r>
              <a:rPr dirty="0" sz="2800" spc="-5" b="0">
                <a:latin typeface="Tahoma"/>
                <a:cs typeface="Tahoma"/>
              </a:rPr>
              <a:t>business: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663" y="2603004"/>
            <a:ext cx="8810354" cy="2769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5548" y="953465"/>
            <a:ext cx="53873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Tahoma"/>
                <a:cs typeface="Tahoma"/>
              </a:rPr>
              <a:t>Responsibilities </a:t>
            </a:r>
            <a:r>
              <a:rPr dirty="0" sz="2800" b="0">
                <a:latin typeface="Tahoma"/>
                <a:cs typeface="Tahoma"/>
              </a:rPr>
              <a:t>of </a:t>
            </a:r>
            <a:r>
              <a:rPr dirty="0" sz="2800" spc="-5" b="0">
                <a:latin typeface="Tahoma"/>
                <a:cs typeface="Tahoma"/>
              </a:rPr>
              <a:t>a Business</a:t>
            </a:r>
            <a:r>
              <a:rPr dirty="0" sz="2800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82544"/>
            <a:ext cx="3580129" cy="1612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ts val="228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The </a:t>
            </a:r>
            <a:r>
              <a:rPr dirty="0" sz="2000" spc="-5">
                <a:latin typeface="Tahoma"/>
                <a:cs typeface="Tahoma"/>
              </a:rPr>
              <a:t>ability </a:t>
            </a:r>
            <a:r>
              <a:rPr dirty="0" sz="2000">
                <a:latin typeface="Tahoma"/>
                <a:cs typeface="Tahoma"/>
              </a:rPr>
              <a:t>to </a:t>
            </a:r>
            <a:r>
              <a:rPr dirty="0" sz="2000" spc="-5">
                <a:latin typeface="Tahoma"/>
                <a:cs typeface="Tahoma"/>
              </a:rPr>
              <a:t>enter </a:t>
            </a:r>
            <a:r>
              <a:rPr dirty="0" sz="2000">
                <a:latin typeface="Tahoma"/>
                <a:cs typeface="Tahoma"/>
              </a:rPr>
              <a:t>local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and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280"/>
              </a:lnSpc>
            </a:pPr>
            <a:r>
              <a:rPr dirty="0" sz="2000">
                <a:latin typeface="Tahoma"/>
                <a:cs typeface="Tahoma"/>
              </a:rPr>
              <a:t>international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markets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Enhanced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reputation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Tahoma"/>
                <a:cs typeface="Tahoma"/>
              </a:rPr>
              <a:t>Competitive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advantage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4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Tahoma"/>
                <a:cs typeface="Tahoma"/>
              </a:rPr>
              <a:t>Cost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5">
                <a:latin typeface="Tahoma"/>
                <a:cs typeface="Tahoma"/>
              </a:rPr>
              <a:t>savings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713605" indent="-342900">
              <a:lnSpc>
                <a:spcPts val="2280"/>
              </a:lnSpc>
              <a:spcBef>
                <a:spcPts val="105"/>
              </a:spcBef>
              <a:buChar char="•"/>
              <a:tabLst>
                <a:tab pos="4713605" algn="l"/>
                <a:tab pos="4714240" algn="l"/>
              </a:tabLst>
            </a:pPr>
            <a:r>
              <a:rPr dirty="0"/>
              <a:t>The </a:t>
            </a:r>
            <a:r>
              <a:rPr dirty="0" spc="-5"/>
              <a:t>ability </a:t>
            </a:r>
            <a:r>
              <a:rPr dirty="0"/>
              <a:t>to </a:t>
            </a:r>
            <a:r>
              <a:rPr dirty="0" spc="-5"/>
              <a:t>charge</a:t>
            </a:r>
            <a:r>
              <a:rPr dirty="0" spc="-45"/>
              <a:t> </a:t>
            </a:r>
            <a:r>
              <a:rPr dirty="0" spc="-5"/>
              <a:t>premium</a:t>
            </a:r>
          </a:p>
          <a:p>
            <a:pPr marL="4713605">
              <a:lnSpc>
                <a:spcPts val="2280"/>
              </a:lnSpc>
            </a:pPr>
            <a:r>
              <a:rPr dirty="0" spc="-5"/>
              <a:t>prices</a:t>
            </a:r>
          </a:p>
          <a:p>
            <a:pPr marL="4713605" marR="264795" indent="-342900">
              <a:lnSpc>
                <a:spcPts val="2160"/>
              </a:lnSpc>
              <a:spcBef>
                <a:spcPts val="509"/>
              </a:spcBef>
              <a:buChar char="•"/>
              <a:tabLst>
                <a:tab pos="4713605" algn="l"/>
                <a:tab pos="4714240" algn="l"/>
              </a:tabLst>
            </a:pPr>
            <a:r>
              <a:rPr dirty="0"/>
              <a:t>Improved </a:t>
            </a:r>
            <a:r>
              <a:rPr dirty="0" spc="-5"/>
              <a:t>relationships</a:t>
            </a:r>
            <a:r>
              <a:rPr dirty="0" spc="-110"/>
              <a:t> </a:t>
            </a:r>
            <a:r>
              <a:rPr dirty="0" spc="-5"/>
              <a:t>with  suppliers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 spc="-5"/>
              <a:t>distributors</a:t>
            </a:r>
          </a:p>
          <a:p>
            <a:pPr marL="4713605" indent="-342900">
              <a:lnSpc>
                <a:spcPts val="2280"/>
              </a:lnSpc>
              <a:spcBef>
                <a:spcPts val="215"/>
              </a:spcBef>
              <a:buChar char="•"/>
              <a:tabLst>
                <a:tab pos="4713605" algn="l"/>
                <a:tab pos="4714240" algn="l"/>
              </a:tabLst>
            </a:pPr>
            <a:r>
              <a:rPr dirty="0"/>
              <a:t>The </a:t>
            </a:r>
            <a:r>
              <a:rPr dirty="0" spc="-5"/>
              <a:t>ability </a:t>
            </a:r>
            <a:r>
              <a:rPr dirty="0"/>
              <a:t>to attract</a:t>
            </a:r>
            <a:r>
              <a:rPr dirty="0" spc="-35"/>
              <a:t> </a:t>
            </a:r>
            <a:r>
              <a:rPr dirty="0" spc="-5"/>
              <a:t>better</a:t>
            </a:r>
          </a:p>
          <a:p>
            <a:pPr marL="4713605">
              <a:lnSpc>
                <a:spcPts val="2280"/>
              </a:lnSpc>
            </a:pPr>
            <a:r>
              <a:rPr dirty="0"/>
              <a:t>talent</a:t>
            </a:r>
          </a:p>
          <a:p>
            <a:pPr marL="4713605" marR="91440" indent="-342900">
              <a:lnSpc>
                <a:spcPts val="2160"/>
              </a:lnSpc>
              <a:spcBef>
                <a:spcPts val="509"/>
              </a:spcBef>
              <a:buChar char="•"/>
              <a:tabLst>
                <a:tab pos="4713605" algn="l"/>
                <a:tab pos="4714240" algn="l"/>
              </a:tabLst>
            </a:pPr>
            <a:r>
              <a:rPr dirty="0" spc="-5"/>
              <a:t>Goodwill </a:t>
            </a:r>
            <a:r>
              <a:rPr dirty="0"/>
              <a:t>in </a:t>
            </a:r>
            <a:r>
              <a:rPr dirty="0" spc="-5"/>
              <a:t>the eyes </a:t>
            </a:r>
            <a:r>
              <a:rPr dirty="0"/>
              <a:t>of </a:t>
            </a:r>
            <a:r>
              <a:rPr dirty="0" spc="-5"/>
              <a:t>public  </a:t>
            </a:r>
            <a:r>
              <a:rPr dirty="0"/>
              <a:t>officials</a:t>
            </a:r>
          </a:p>
          <a:p>
            <a:pPr marL="4713605" indent="-342900">
              <a:lnSpc>
                <a:spcPct val="100000"/>
              </a:lnSpc>
              <a:spcBef>
                <a:spcPts val="210"/>
              </a:spcBef>
              <a:buChar char="•"/>
              <a:tabLst>
                <a:tab pos="4713605" algn="l"/>
                <a:tab pos="4714240" algn="l"/>
              </a:tabLst>
            </a:pPr>
            <a:r>
              <a:rPr dirty="0"/>
              <a:t>Access to</a:t>
            </a:r>
            <a:r>
              <a:rPr dirty="0" spc="-40"/>
              <a:t> </a:t>
            </a:r>
            <a:r>
              <a:rPr dirty="0" spc="-5"/>
              <a:t>capital</a:t>
            </a: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1014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8340" y="1719168"/>
            <a:ext cx="7729855" cy="90170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Social capital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refers to the </a:t>
            </a:r>
            <a:r>
              <a:rPr dirty="0" sz="2400" spc="-5">
                <a:latin typeface="Arial"/>
                <a:cs typeface="Arial"/>
              </a:rPr>
              <a:t>goodwill </a:t>
            </a:r>
            <a:r>
              <a:rPr dirty="0" sz="2400">
                <a:latin typeface="Arial"/>
                <a:cs typeface="Arial"/>
              </a:rPr>
              <a:t>of key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stakeholders</a:t>
            </a:r>
            <a:endParaRPr sz="24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305"/>
              </a:spcBef>
            </a:pPr>
            <a:r>
              <a:rPr dirty="0" sz="2400" spc="-5">
                <a:latin typeface="Arial"/>
                <a:cs typeface="Arial"/>
              </a:rPr>
              <a:t>and provides a company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with: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3"/>
            <a:ext cx="9144000" cy="1014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8340" y="953465"/>
            <a:ext cx="6424295" cy="4079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49655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Responsibilities </a:t>
            </a:r>
            <a:r>
              <a:rPr dirty="0" sz="2800">
                <a:latin typeface="Tahoma"/>
                <a:cs typeface="Tahoma"/>
              </a:rPr>
              <a:t>of </a:t>
            </a:r>
            <a:r>
              <a:rPr dirty="0" sz="2800" spc="-5">
                <a:latin typeface="Tahoma"/>
                <a:cs typeface="Tahoma"/>
              </a:rPr>
              <a:t>a Business</a:t>
            </a:r>
            <a:r>
              <a:rPr dirty="0" sz="280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  <a:p>
            <a:pPr marL="1393190">
              <a:lnSpc>
                <a:spcPct val="100000"/>
              </a:lnSpc>
              <a:spcBef>
                <a:spcPts val="3025"/>
              </a:spcBef>
            </a:pPr>
            <a:r>
              <a:rPr dirty="0" sz="2800">
                <a:latin typeface="Arial"/>
                <a:cs typeface="Arial"/>
              </a:rPr>
              <a:t>Characteristics </a:t>
            </a:r>
            <a:r>
              <a:rPr dirty="0" sz="2800" spc="-5">
                <a:latin typeface="Arial"/>
                <a:cs typeface="Arial"/>
              </a:rPr>
              <a:t>of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Sustainability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spcBef>
                <a:spcPts val="5"/>
              </a:spcBef>
              <a:buSzPct val="96428"/>
              <a:buChar char="•"/>
              <a:tabLst>
                <a:tab pos="137795" algn="l"/>
              </a:tabLst>
            </a:pPr>
            <a:r>
              <a:rPr dirty="0" sz="2800" spc="-5">
                <a:latin typeface="Arial"/>
                <a:cs typeface="Arial"/>
              </a:rPr>
              <a:t>Environmental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buSzPct val="96428"/>
              <a:buChar char="•"/>
              <a:tabLst>
                <a:tab pos="137795" algn="l"/>
              </a:tabLst>
            </a:pPr>
            <a:r>
              <a:rPr dirty="0" sz="2800" spc="-5">
                <a:latin typeface="Arial"/>
                <a:cs typeface="Arial"/>
              </a:rPr>
              <a:t>Economic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spcBef>
                <a:spcPts val="5"/>
              </a:spcBef>
              <a:buSzPct val="96428"/>
              <a:buChar char="•"/>
              <a:tabLst>
                <a:tab pos="137795" algn="l"/>
              </a:tabLst>
            </a:pPr>
            <a:r>
              <a:rPr dirty="0" sz="2800" spc="-5">
                <a:latin typeface="Arial"/>
                <a:cs typeface="Arial"/>
              </a:rPr>
              <a:t>Social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8833" y="1632026"/>
            <a:ext cx="36957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0">
                <a:latin typeface="Tahoma"/>
                <a:cs typeface="Tahoma"/>
              </a:rPr>
              <a:t>Corporate</a:t>
            </a:r>
            <a:r>
              <a:rPr dirty="0" sz="2800" spc="-15" b="0">
                <a:latin typeface="Tahoma"/>
                <a:cs typeface="Tahoma"/>
              </a:rPr>
              <a:t> </a:t>
            </a:r>
            <a:r>
              <a:rPr dirty="0" sz="2800" spc="-10" b="0">
                <a:latin typeface="Tahoma"/>
                <a:cs typeface="Tahoma"/>
              </a:rPr>
              <a:t>Stakeholders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583306"/>
            <a:ext cx="7872095" cy="2574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Stakeholders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have </a:t>
            </a:r>
            <a:r>
              <a:rPr dirty="0" sz="2400" spc="-5">
                <a:latin typeface="Tahoma"/>
                <a:cs typeface="Tahoma"/>
              </a:rPr>
              <a:t>an interest in the </a:t>
            </a:r>
            <a:r>
              <a:rPr dirty="0" sz="2400">
                <a:latin typeface="Tahoma"/>
                <a:cs typeface="Tahoma"/>
              </a:rPr>
              <a:t>business </a:t>
            </a:r>
            <a:r>
              <a:rPr dirty="0" sz="2400" spc="-5">
                <a:latin typeface="Tahoma"/>
                <a:cs typeface="Tahoma"/>
              </a:rPr>
              <a:t>and affect  </a:t>
            </a:r>
            <a:r>
              <a:rPr dirty="0" sz="2400">
                <a:latin typeface="Tahoma"/>
                <a:cs typeface="Tahoma"/>
              </a:rPr>
              <a:t>or are affected by </a:t>
            </a:r>
            <a:r>
              <a:rPr dirty="0" sz="2400" spc="-5">
                <a:latin typeface="Tahoma"/>
                <a:cs typeface="Tahoma"/>
              </a:rPr>
              <a:t>the achievement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the firm’s  objectives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935990" indent="-342900">
              <a:lnSpc>
                <a:spcPct val="100000"/>
              </a:lnSpc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Enterprise strategy-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articulates the </a:t>
            </a:r>
            <a:r>
              <a:rPr dirty="0" sz="2400" spc="-5">
                <a:latin typeface="Tahoma"/>
                <a:cs typeface="Tahoma"/>
              </a:rPr>
              <a:t>firm’s ethical  relationship with </a:t>
            </a:r>
            <a:r>
              <a:rPr dirty="0" sz="2400">
                <a:latin typeface="Tahoma"/>
                <a:cs typeface="Tahoma"/>
              </a:rPr>
              <a:t>its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stakeholders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589354"/>
            <a:ext cx="7460615" cy="78168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20"/>
              </a:lnSpc>
              <a:spcBef>
                <a:spcPts val="95"/>
              </a:spcBef>
            </a:pPr>
            <a:r>
              <a:rPr dirty="0" u="heavy" sz="2800" spc="-10" b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Stakeholder </a:t>
            </a:r>
            <a:r>
              <a:rPr dirty="0" u="heavy" sz="2800" spc="-5" b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Analysis-</a:t>
            </a:r>
            <a:r>
              <a:rPr dirty="0" sz="2800" spc="-5" b="0">
                <a:latin typeface="Tahoma"/>
                <a:cs typeface="Tahoma"/>
              </a:rPr>
              <a:t> </a:t>
            </a:r>
            <a:r>
              <a:rPr dirty="0" sz="2400" spc="-5" b="0">
                <a:latin typeface="Tahoma"/>
                <a:cs typeface="Tahoma"/>
              </a:rPr>
              <a:t>the identification </a:t>
            </a:r>
            <a:r>
              <a:rPr dirty="0" sz="2400" b="0">
                <a:latin typeface="Tahoma"/>
                <a:cs typeface="Tahoma"/>
              </a:rPr>
              <a:t>of</a:t>
            </a:r>
            <a:r>
              <a:rPr dirty="0" sz="2400" spc="75" b="0">
                <a:latin typeface="Tahoma"/>
                <a:cs typeface="Tahoma"/>
              </a:rPr>
              <a:t> </a:t>
            </a:r>
            <a:r>
              <a:rPr dirty="0" sz="2400" spc="-5" b="0">
                <a:latin typeface="Tahoma"/>
                <a:cs typeface="Tahoma"/>
              </a:rPr>
              <a:t>corporate</a:t>
            </a:r>
            <a:endParaRPr sz="2400">
              <a:latin typeface="Tahoma"/>
              <a:cs typeface="Tahoma"/>
            </a:endParaRPr>
          </a:p>
          <a:p>
            <a:pPr marL="546100">
              <a:lnSpc>
                <a:spcPts val="2740"/>
              </a:lnSpc>
            </a:pPr>
            <a:r>
              <a:rPr dirty="0" sz="2400" spc="-5" b="0">
                <a:latin typeface="Tahoma"/>
                <a:cs typeface="Tahoma"/>
              </a:rPr>
              <a:t>stakeholders in </a:t>
            </a:r>
            <a:r>
              <a:rPr dirty="0" sz="2400" b="0">
                <a:latin typeface="Tahoma"/>
                <a:cs typeface="Tahoma"/>
              </a:rPr>
              <a:t>3</a:t>
            </a:r>
            <a:r>
              <a:rPr dirty="0" sz="2400" spc="-15" b="0">
                <a:latin typeface="Tahoma"/>
                <a:cs typeface="Tahoma"/>
              </a:rPr>
              <a:t> </a:t>
            </a:r>
            <a:r>
              <a:rPr dirty="0" sz="2400" spc="-5" b="0">
                <a:latin typeface="Tahoma"/>
                <a:cs typeface="Tahoma"/>
              </a:rPr>
              <a:t>steps: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790520"/>
            <a:ext cx="7908290" cy="30378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546100" marR="5080" indent="-533400">
              <a:lnSpc>
                <a:spcPct val="90200"/>
              </a:lnSpc>
              <a:spcBef>
                <a:spcPts val="42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Primary stakeholders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have a direct </a:t>
            </a:r>
            <a:r>
              <a:rPr dirty="0" sz="2400" spc="-5">
                <a:latin typeface="Tahoma"/>
                <a:cs typeface="Tahoma"/>
              </a:rPr>
              <a:t>connection </a:t>
            </a:r>
            <a:r>
              <a:rPr dirty="0" sz="2400" spc="-10">
                <a:latin typeface="Tahoma"/>
                <a:cs typeface="Tahoma"/>
              </a:rPr>
              <a:t>with  </a:t>
            </a:r>
            <a:r>
              <a:rPr dirty="0" sz="2400" spc="-5">
                <a:latin typeface="Tahoma"/>
                <a:cs typeface="Tahoma"/>
              </a:rPr>
              <a:t>the corporation and </a:t>
            </a:r>
            <a:r>
              <a:rPr dirty="0" sz="2400">
                <a:latin typeface="Tahoma"/>
                <a:cs typeface="Tahoma"/>
              </a:rPr>
              <a:t>have </a:t>
            </a:r>
            <a:r>
              <a:rPr dirty="0" sz="2400" spc="-5">
                <a:latin typeface="Tahoma"/>
                <a:cs typeface="Tahoma"/>
              </a:rPr>
              <a:t>sufficient </a:t>
            </a:r>
            <a:r>
              <a:rPr dirty="0" sz="2400">
                <a:latin typeface="Tahoma"/>
                <a:cs typeface="Tahoma"/>
              </a:rPr>
              <a:t>bargaining </a:t>
            </a:r>
            <a:r>
              <a:rPr dirty="0" sz="2400" spc="-5">
                <a:latin typeface="Tahoma"/>
                <a:cs typeface="Tahoma"/>
              </a:rPr>
              <a:t>power  to directly </a:t>
            </a:r>
            <a:r>
              <a:rPr dirty="0" sz="2400">
                <a:latin typeface="Tahoma"/>
                <a:cs typeface="Tahoma"/>
              </a:rPr>
              <a:t>affect </a:t>
            </a:r>
            <a:r>
              <a:rPr dirty="0" sz="2400" spc="-5">
                <a:latin typeface="Tahoma"/>
                <a:cs typeface="Tahoma"/>
              </a:rPr>
              <a:t>corporate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activities</a:t>
            </a:r>
            <a:endParaRPr sz="2400">
              <a:latin typeface="Tahoma"/>
              <a:cs typeface="Tahoma"/>
            </a:endParaRPr>
          </a:p>
          <a:p>
            <a:pPr marL="546100" marR="245745" indent="-533400">
              <a:lnSpc>
                <a:spcPct val="90200"/>
              </a:lnSpc>
              <a:spcBef>
                <a:spcPts val="66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Secondary stakeholders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have </a:t>
            </a:r>
            <a:r>
              <a:rPr dirty="0" sz="2400" spc="-5">
                <a:latin typeface="Tahoma"/>
                <a:cs typeface="Tahoma"/>
              </a:rPr>
              <a:t>an </a:t>
            </a:r>
            <a:r>
              <a:rPr dirty="0" sz="2400">
                <a:latin typeface="Tahoma"/>
                <a:cs typeface="Tahoma"/>
              </a:rPr>
              <a:t>indirect </a:t>
            </a:r>
            <a:r>
              <a:rPr dirty="0" sz="2400" spc="-5">
                <a:latin typeface="Tahoma"/>
                <a:cs typeface="Tahoma"/>
              </a:rPr>
              <a:t>stake in  the corporation </a:t>
            </a:r>
            <a:r>
              <a:rPr dirty="0" sz="2400">
                <a:latin typeface="Tahoma"/>
                <a:cs typeface="Tahoma"/>
              </a:rPr>
              <a:t>but are also </a:t>
            </a:r>
            <a:r>
              <a:rPr dirty="0" sz="2400" spc="-5">
                <a:latin typeface="Tahoma"/>
                <a:cs typeface="Tahoma"/>
              </a:rPr>
              <a:t>affected by corporate  </a:t>
            </a:r>
            <a:r>
              <a:rPr dirty="0" sz="2400">
                <a:latin typeface="Tahoma"/>
                <a:cs typeface="Tahoma"/>
              </a:rPr>
              <a:t>activities</a:t>
            </a:r>
            <a:endParaRPr sz="2400">
              <a:latin typeface="Tahoma"/>
              <a:cs typeface="Tahoma"/>
            </a:endParaRPr>
          </a:p>
          <a:p>
            <a:pPr marL="546100" marR="828675" indent="-533400">
              <a:lnSpc>
                <a:spcPct val="90500"/>
              </a:lnSpc>
              <a:spcBef>
                <a:spcPts val="65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Estimate</a:t>
            </a:r>
            <a:r>
              <a:rPr dirty="0" sz="2800" spc="-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 effect </a:t>
            </a:r>
            <a:r>
              <a:rPr dirty="0" sz="2400">
                <a:latin typeface="Tahoma"/>
                <a:cs typeface="Tahoma"/>
              </a:rPr>
              <a:t>on </a:t>
            </a:r>
            <a:r>
              <a:rPr dirty="0" sz="2400" spc="-5">
                <a:latin typeface="Tahoma"/>
                <a:cs typeface="Tahoma"/>
              </a:rPr>
              <a:t>each stakeholder from </a:t>
            </a:r>
            <a:r>
              <a:rPr dirty="0" sz="2400">
                <a:latin typeface="Tahoma"/>
                <a:cs typeface="Tahoma"/>
              </a:rPr>
              <a:t>a  particular </a:t>
            </a:r>
            <a:r>
              <a:rPr dirty="0" sz="2400" spc="-5">
                <a:latin typeface="Tahoma"/>
                <a:cs typeface="Tahoma"/>
              </a:rPr>
              <a:t>strategic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decision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8848"/>
            <a:ext cx="8975014" cy="995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3-</a:t>
            </a: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Arief Kusuma</dc:creator>
  <dc:title>Slide 1</dc:title>
  <dcterms:created xsi:type="dcterms:W3CDTF">2018-10-01T00:21:17Z</dcterms:created>
  <dcterms:modified xsi:type="dcterms:W3CDTF">2018-10-01T00:21:17Z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2018-10-01T00:00:00Z</vt:filetime>
  </property>
</Properties>
</file>