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handoutMasterIdLst>
    <p:handoutMasterId r:id="rId9"/>
  </p:handoutMasterIdLst>
  <p:sldIdLst>
    <p:sldId id="256" r:id="rId2"/>
    <p:sldId id="267" r:id="rId3"/>
    <p:sldId id="257" r:id="rId4"/>
    <p:sldId id="259" r:id="rId5"/>
    <p:sldId id="268" r:id="rId6"/>
    <p:sldId id="266" r:id="rId7"/>
    <p:sldId id="265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1044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A7FF3D3-C2D4-4954-9106-27E3F3189266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</dgm:pt>
    <dgm:pt modelId="{024E115C-E088-4361-8141-EC924207015F}">
      <dgm:prSet phldrT="[Text]" custT="1"/>
      <dgm:spPr/>
      <dgm:t>
        <a:bodyPr/>
        <a:lstStyle/>
        <a:p>
          <a:pPr algn="l">
            <a:spcAft>
              <a:spcPts val="0"/>
            </a:spcAft>
          </a:pPr>
          <a:r>
            <a:rPr lang="en-US" sz="4000" b="1" dirty="0" err="1" smtClean="0">
              <a:solidFill>
                <a:srgbClr val="FFFF00"/>
              </a:solidFill>
            </a:rPr>
            <a:t>Entrepre</a:t>
          </a:r>
          <a:r>
            <a:rPr lang="en-US" sz="4000" b="1" dirty="0" smtClean="0">
              <a:solidFill>
                <a:srgbClr val="FFFF00"/>
              </a:solidFill>
            </a:rPr>
            <a:t>-</a:t>
          </a:r>
        </a:p>
        <a:p>
          <a:pPr algn="l">
            <a:spcAft>
              <a:spcPts val="0"/>
            </a:spcAft>
          </a:pPr>
          <a:r>
            <a:rPr lang="en-US" sz="4000" b="1" dirty="0" err="1" smtClean="0">
              <a:solidFill>
                <a:srgbClr val="FFFF00"/>
              </a:solidFill>
            </a:rPr>
            <a:t>neurship</a:t>
          </a:r>
          <a:endParaRPr lang="en-US" sz="4000" b="1" dirty="0">
            <a:solidFill>
              <a:srgbClr val="FFFF00"/>
            </a:solidFill>
          </a:endParaRPr>
        </a:p>
      </dgm:t>
    </dgm:pt>
    <dgm:pt modelId="{72B6B632-272B-4942-9F05-3D587992FE6D}" type="parTrans" cxnId="{86C0B9E1-831F-44D3-8DF4-65C4A3683A51}">
      <dgm:prSet/>
      <dgm:spPr/>
      <dgm:t>
        <a:bodyPr/>
        <a:lstStyle/>
        <a:p>
          <a:endParaRPr lang="en-US"/>
        </a:p>
      </dgm:t>
    </dgm:pt>
    <dgm:pt modelId="{DE594333-DB4D-4F48-8D6F-A59333F934C2}" type="sibTrans" cxnId="{86C0B9E1-831F-44D3-8DF4-65C4A3683A51}">
      <dgm:prSet/>
      <dgm:spPr/>
      <dgm:t>
        <a:bodyPr/>
        <a:lstStyle/>
        <a:p>
          <a:endParaRPr lang="en-US"/>
        </a:p>
      </dgm:t>
    </dgm:pt>
    <dgm:pt modelId="{533306B7-FEB6-4F49-92A2-4905203A3CC0}">
      <dgm:prSet phldrT="[Text]" custT="1"/>
      <dgm:spPr/>
      <dgm:t>
        <a:bodyPr/>
        <a:lstStyle/>
        <a:p>
          <a:pPr algn="ctr">
            <a:spcAft>
              <a:spcPts val="0"/>
            </a:spcAft>
          </a:pPr>
          <a:r>
            <a:rPr lang="en-US" sz="4000" b="1" dirty="0" smtClean="0">
              <a:solidFill>
                <a:srgbClr val="FFFF00"/>
              </a:solidFill>
            </a:rPr>
            <a:t>   L </a:t>
          </a:r>
          <a:r>
            <a:rPr lang="en-US" sz="4000" b="1" dirty="0" smtClean="0">
              <a:solidFill>
                <a:srgbClr val="FFFF00"/>
              </a:solidFill>
            </a:rPr>
            <a:t>e a d </a:t>
          </a:r>
          <a:r>
            <a:rPr lang="en-US" sz="4000" b="1" dirty="0" smtClean="0">
              <a:solidFill>
                <a:srgbClr val="FFFF00"/>
              </a:solidFill>
            </a:rPr>
            <a:t>e r- </a:t>
          </a:r>
        </a:p>
        <a:p>
          <a:pPr algn="ctr">
            <a:spcAft>
              <a:spcPts val="0"/>
            </a:spcAft>
          </a:pPr>
          <a:r>
            <a:rPr lang="en-US" sz="4000" b="1" dirty="0" smtClean="0">
              <a:solidFill>
                <a:srgbClr val="FFFF00"/>
              </a:solidFill>
            </a:rPr>
            <a:t>s h </a:t>
          </a:r>
          <a:r>
            <a:rPr lang="en-US" sz="4000" b="1" dirty="0" err="1" smtClean="0">
              <a:solidFill>
                <a:srgbClr val="FFFF00"/>
              </a:solidFill>
            </a:rPr>
            <a:t>i</a:t>
          </a:r>
          <a:r>
            <a:rPr lang="en-US" sz="4000" b="1" dirty="0" smtClean="0">
              <a:solidFill>
                <a:srgbClr val="FFFF00"/>
              </a:solidFill>
            </a:rPr>
            <a:t> </a:t>
          </a:r>
          <a:r>
            <a:rPr lang="en-US" sz="4000" b="1" dirty="0" smtClean="0">
              <a:solidFill>
                <a:srgbClr val="FFFF00"/>
              </a:solidFill>
            </a:rPr>
            <a:t>p</a:t>
          </a:r>
          <a:endParaRPr lang="en-US" sz="4000" b="1" dirty="0">
            <a:solidFill>
              <a:srgbClr val="FFFF00"/>
            </a:solidFill>
          </a:endParaRPr>
        </a:p>
      </dgm:t>
    </dgm:pt>
    <dgm:pt modelId="{FB8A81F8-CA04-46FA-80D7-ACDD3F3203C6}" type="parTrans" cxnId="{C8087136-D8CD-440C-B736-8E7A242D7DA2}">
      <dgm:prSet/>
      <dgm:spPr/>
      <dgm:t>
        <a:bodyPr/>
        <a:lstStyle/>
        <a:p>
          <a:endParaRPr lang="en-US"/>
        </a:p>
      </dgm:t>
    </dgm:pt>
    <dgm:pt modelId="{95123D98-4151-4523-847A-0AE92E1CBDD8}" type="sibTrans" cxnId="{C8087136-D8CD-440C-B736-8E7A242D7DA2}">
      <dgm:prSet/>
      <dgm:spPr/>
      <dgm:t>
        <a:bodyPr/>
        <a:lstStyle/>
        <a:p>
          <a:endParaRPr lang="en-US"/>
        </a:p>
      </dgm:t>
    </dgm:pt>
    <dgm:pt modelId="{B4A83652-4AD7-4354-B0DA-1309774BF276}" type="pres">
      <dgm:prSet presAssocID="{BA7FF3D3-C2D4-4954-9106-27E3F3189266}" presName="compositeShape" presStyleCnt="0">
        <dgm:presLayoutVars>
          <dgm:chMax val="7"/>
          <dgm:dir/>
          <dgm:resizeHandles val="exact"/>
        </dgm:presLayoutVars>
      </dgm:prSet>
      <dgm:spPr/>
    </dgm:pt>
    <dgm:pt modelId="{2FBFE3DB-5D2C-4927-804B-566BFCB1CDC7}" type="pres">
      <dgm:prSet presAssocID="{024E115C-E088-4361-8141-EC924207015F}" presName="circ1" presStyleLbl="vennNode1" presStyleIdx="0" presStyleCnt="2" custScaleX="116440"/>
      <dgm:spPr/>
      <dgm:t>
        <a:bodyPr/>
        <a:lstStyle/>
        <a:p>
          <a:endParaRPr lang="en-US"/>
        </a:p>
      </dgm:t>
    </dgm:pt>
    <dgm:pt modelId="{D4E51FB2-C652-4253-8C59-B54606EB3655}" type="pres">
      <dgm:prSet presAssocID="{024E115C-E088-4361-8141-EC924207015F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A4EC6EC-E3A8-4C5D-B67B-3E6586501BCB}" type="pres">
      <dgm:prSet presAssocID="{533306B7-FEB6-4F49-92A2-4905203A3CC0}" presName="circ2" presStyleLbl="vennNode1" presStyleIdx="1" presStyleCnt="2" custScaleX="108220" custLinFactNeighborX="2055" custLinFactNeighborY="781"/>
      <dgm:spPr/>
      <dgm:t>
        <a:bodyPr/>
        <a:lstStyle/>
        <a:p>
          <a:endParaRPr lang="en-US"/>
        </a:p>
      </dgm:t>
    </dgm:pt>
    <dgm:pt modelId="{350AB4B5-6E12-4D16-B134-51525927D086}" type="pres">
      <dgm:prSet presAssocID="{533306B7-FEB6-4F49-92A2-4905203A3CC0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94F1023-ABEE-4D9B-8D62-DCDFEA135A26}" type="presOf" srcId="{533306B7-FEB6-4F49-92A2-4905203A3CC0}" destId="{0A4EC6EC-E3A8-4C5D-B67B-3E6586501BCB}" srcOrd="0" destOrd="0" presId="urn:microsoft.com/office/officeart/2005/8/layout/venn1"/>
    <dgm:cxn modelId="{EA6461AC-1034-4816-B16F-80E0AA1C2919}" type="presOf" srcId="{024E115C-E088-4361-8141-EC924207015F}" destId="{D4E51FB2-C652-4253-8C59-B54606EB3655}" srcOrd="1" destOrd="0" presId="urn:microsoft.com/office/officeart/2005/8/layout/venn1"/>
    <dgm:cxn modelId="{C8087136-D8CD-440C-B736-8E7A242D7DA2}" srcId="{BA7FF3D3-C2D4-4954-9106-27E3F3189266}" destId="{533306B7-FEB6-4F49-92A2-4905203A3CC0}" srcOrd="1" destOrd="0" parTransId="{FB8A81F8-CA04-46FA-80D7-ACDD3F3203C6}" sibTransId="{95123D98-4151-4523-847A-0AE92E1CBDD8}"/>
    <dgm:cxn modelId="{E29E7610-DA70-49FF-ABAA-0B2B3340DA14}" type="presOf" srcId="{BA7FF3D3-C2D4-4954-9106-27E3F3189266}" destId="{B4A83652-4AD7-4354-B0DA-1309774BF276}" srcOrd="0" destOrd="0" presId="urn:microsoft.com/office/officeart/2005/8/layout/venn1"/>
    <dgm:cxn modelId="{4979D654-5744-4D3E-84F3-FB86BC452BF0}" type="presOf" srcId="{024E115C-E088-4361-8141-EC924207015F}" destId="{2FBFE3DB-5D2C-4927-804B-566BFCB1CDC7}" srcOrd="0" destOrd="0" presId="urn:microsoft.com/office/officeart/2005/8/layout/venn1"/>
    <dgm:cxn modelId="{04E2EB41-A729-4547-B8D1-83D7F8C38C1D}" type="presOf" srcId="{533306B7-FEB6-4F49-92A2-4905203A3CC0}" destId="{350AB4B5-6E12-4D16-B134-51525927D086}" srcOrd="1" destOrd="0" presId="urn:microsoft.com/office/officeart/2005/8/layout/venn1"/>
    <dgm:cxn modelId="{86C0B9E1-831F-44D3-8DF4-65C4A3683A51}" srcId="{BA7FF3D3-C2D4-4954-9106-27E3F3189266}" destId="{024E115C-E088-4361-8141-EC924207015F}" srcOrd="0" destOrd="0" parTransId="{72B6B632-272B-4942-9F05-3D587992FE6D}" sibTransId="{DE594333-DB4D-4F48-8D6F-A59333F934C2}"/>
    <dgm:cxn modelId="{144CFEAB-65DA-4889-89CE-494669B31F13}" type="presParOf" srcId="{B4A83652-4AD7-4354-B0DA-1309774BF276}" destId="{2FBFE3DB-5D2C-4927-804B-566BFCB1CDC7}" srcOrd="0" destOrd="0" presId="urn:microsoft.com/office/officeart/2005/8/layout/venn1"/>
    <dgm:cxn modelId="{1D8E8120-ADB7-4193-B8F2-95014CC763E0}" type="presParOf" srcId="{B4A83652-4AD7-4354-B0DA-1309774BF276}" destId="{D4E51FB2-C652-4253-8C59-B54606EB3655}" srcOrd="1" destOrd="0" presId="urn:microsoft.com/office/officeart/2005/8/layout/venn1"/>
    <dgm:cxn modelId="{27F19236-D3C1-4A6C-AB10-05BC0AAC077E}" type="presParOf" srcId="{B4A83652-4AD7-4354-B0DA-1309774BF276}" destId="{0A4EC6EC-E3A8-4C5D-B67B-3E6586501BCB}" srcOrd="2" destOrd="0" presId="urn:microsoft.com/office/officeart/2005/8/layout/venn1"/>
    <dgm:cxn modelId="{C42188B7-FC96-40D7-ADC6-E168852AB4FE}" type="presParOf" srcId="{B4A83652-4AD7-4354-B0DA-1309774BF276}" destId="{350AB4B5-6E12-4D16-B134-51525927D086}" srcOrd="3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FBFE3DB-5D2C-4927-804B-566BFCB1CDC7}">
      <dsp:nvSpPr>
        <dsp:cNvPr id="0" name=""/>
        <dsp:cNvSpPr/>
      </dsp:nvSpPr>
      <dsp:spPr>
        <a:xfrm>
          <a:off x="89709" y="11939"/>
          <a:ext cx="5083256" cy="4365558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l" defTabSz="17780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n-US" sz="4000" b="1" kern="1200" dirty="0" err="1" smtClean="0">
              <a:solidFill>
                <a:srgbClr val="FFFF00"/>
              </a:solidFill>
            </a:rPr>
            <a:t>Entrepre</a:t>
          </a:r>
          <a:r>
            <a:rPr lang="en-US" sz="4000" b="1" kern="1200" dirty="0" smtClean="0">
              <a:solidFill>
                <a:srgbClr val="FFFF00"/>
              </a:solidFill>
            </a:rPr>
            <a:t>-</a:t>
          </a:r>
        </a:p>
        <a:p>
          <a:pPr lvl="0" algn="l" defTabSz="17780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n-US" sz="4000" b="1" kern="1200" dirty="0" err="1" smtClean="0">
              <a:solidFill>
                <a:srgbClr val="FFFF00"/>
              </a:solidFill>
            </a:rPr>
            <a:t>neurship</a:t>
          </a:r>
          <a:endParaRPr lang="en-US" sz="4000" b="1" kern="1200" dirty="0">
            <a:solidFill>
              <a:srgbClr val="FFFF00"/>
            </a:solidFill>
          </a:endParaRPr>
        </a:p>
      </dsp:txBody>
      <dsp:txXfrm>
        <a:off x="799533" y="526732"/>
        <a:ext cx="2930886" cy="3335972"/>
      </dsp:txXfrm>
    </dsp:sp>
    <dsp:sp modelId="{0A4EC6EC-E3A8-4C5D-B67B-3E6586501BCB}">
      <dsp:nvSpPr>
        <dsp:cNvPr id="0" name=""/>
        <dsp:cNvSpPr/>
      </dsp:nvSpPr>
      <dsp:spPr>
        <a:xfrm>
          <a:off x="3505192" y="23878"/>
          <a:ext cx="4724407" cy="4365558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n-US" sz="4000" b="1" kern="1200" dirty="0" smtClean="0">
              <a:solidFill>
                <a:srgbClr val="FFFF00"/>
              </a:solidFill>
            </a:rPr>
            <a:t>   L </a:t>
          </a:r>
          <a:r>
            <a:rPr lang="en-US" sz="4000" b="1" kern="1200" dirty="0" smtClean="0">
              <a:solidFill>
                <a:srgbClr val="FFFF00"/>
              </a:solidFill>
            </a:rPr>
            <a:t>e a d </a:t>
          </a:r>
          <a:r>
            <a:rPr lang="en-US" sz="4000" b="1" kern="1200" dirty="0" smtClean="0">
              <a:solidFill>
                <a:srgbClr val="FFFF00"/>
              </a:solidFill>
            </a:rPr>
            <a:t>e r- </a:t>
          </a:r>
        </a:p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n-US" sz="4000" b="1" kern="1200" dirty="0" smtClean="0">
              <a:solidFill>
                <a:srgbClr val="FFFF00"/>
              </a:solidFill>
            </a:rPr>
            <a:t>s h </a:t>
          </a:r>
          <a:r>
            <a:rPr lang="en-US" sz="4000" b="1" kern="1200" dirty="0" err="1" smtClean="0">
              <a:solidFill>
                <a:srgbClr val="FFFF00"/>
              </a:solidFill>
            </a:rPr>
            <a:t>i</a:t>
          </a:r>
          <a:r>
            <a:rPr lang="en-US" sz="4000" b="1" kern="1200" dirty="0" smtClean="0">
              <a:solidFill>
                <a:srgbClr val="FFFF00"/>
              </a:solidFill>
            </a:rPr>
            <a:t> </a:t>
          </a:r>
          <a:r>
            <a:rPr lang="en-US" sz="4000" b="1" kern="1200" dirty="0" smtClean="0">
              <a:solidFill>
                <a:srgbClr val="FFFF00"/>
              </a:solidFill>
            </a:rPr>
            <a:t>p</a:t>
          </a:r>
          <a:endParaRPr lang="en-US" sz="4000" b="1" kern="1200" dirty="0">
            <a:solidFill>
              <a:srgbClr val="FFFF00"/>
            </a:solidFill>
          </a:endParaRPr>
        </a:p>
      </dsp:txBody>
      <dsp:txXfrm>
        <a:off x="4845902" y="538671"/>
        <a:ext cx="2723982" cy="333597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F0D925-227B-4211-B656-8C6C57A859DC}" type="datetimeFigureOut">
              <a:rPr lang="en-US" smtClean="0"/>
              <a:pPr/>
              <a:t>9/16/2018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3AA156-97A4-445B-BC5B-141B4B11ED61}" type="slidenum">
              <a:rPr lang="en-AU" smtClean="0"/>
              <a:pPr/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8A41C-62CE-40FC-A300-0045E0714DBB}" type="datetimeFigureOut">
              <a:rPr lang="en-US" smtClean="0"/>
              <a:pPr/>
              <a:t>9/16/2018</a:t>
            </a:fld>
            <a:endParaRPr lang="en-A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0FAD6-6066-4018-B8DA-1CF2BE03AF1F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8A41C-62CE-40FC-A300-0045E0714DBB}" type="datetimeFigureOut">
              <a:rPr lang="en-US" smtClean="0"/>
              <a:pPr/>
              <a:t>9/16/2018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0FAD6-6066-4018-B8DA-1CF2BE03AF1F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8A41C-62CE-40FC-A300-0045E0714DBB}" type="datetimeFigureOut">
              <a:rPr lang="en-US" smtClean="0"/>
              <a:pPr/>
              <a:t>9/16/2018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0FAD6-6066-4018-B8DA-1CF2BE03AF1F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8A41C-62CE-40FC-A300-0045E0714DBB}" type="datetimeFigureOut">
              <a:rPr lang="en-US" smtClean="0"/>
              <a:pPr/>
              <a:t>9/16/2018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0FAD6-6066-4018-B8DA-1CF2BE03AF1F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8A41C-62CE-40FC-A300-0045E0714DBB}" type="datetimeFigureOut">
              <a:rPr lang="en-US" smtClean="0"/>
              <a:pPr/>
              <a:t>9/16/2018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0FAD6-6066-4018-B8DA-1CF2BE03AF1F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8A41C-62CE-40FC-A300-0045E0714DBB}" type="datetimeFigureOut">
              <a:rPr lang="en-US" smtClean="0"/>
              <a:pPr/>
              <a:t>9/16/2018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0FAD6-6066-4018-B8DA-1CF2BE03AF1F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8A41C-62CE-40FC-A300-0045E0714DBB}" type="datetimeFigureOut">
              <a:rPr lang="en-US" smtClean="0"/>
              <a:pPr/>
              <a:t>9/16/2018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0FAD6-6066-4018-B8DA-1CF2BE03AF1F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8A41C-62CE-40FC-A300-0045E0714DBB}" type="datetimeFigureOut">
              <a:rPr lang="en-US" smtClean="0"/>
              <a:pPr/>
              <a:t>9/16/2018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0FAD6-6066-4018-B8DA-1CF2BE03AF1F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8A41C-62CE-40FC-A300-0045E0714DBB}" type="datetimeFigureOut">
              <a:rPr lang="en-US" smtClean="0"/>
              <a:pPr/>
              <a:t>9/16/2018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0FAD6-6066-4018-B8DA-1CF2BE03AF1F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8A41C-62CE-40FC-A300-0045E0714DBB}" type="datetimeFigureOut">
              <a:rPr lang="en-US" smtClean="0"/>
              <a:pPr/>
              <a:t>9/16/2018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0FAD6-6066-4018-B8DA-1CF2BE03AF1F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8A41C-62CE-40FC-A300-0045E0714DBB}" type="datetimeFigureOut">
              <a:rPr lang="en-US" smtClean="0"/>
              <a:pPr/>
              <a:t>9/16/2018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E80FAD6-6066-4018-B8DA-1CF2BE03AF1F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478A41C-62CE-40FC-A300-0045E0714DBB}" type="datetimeFigureOut">
              <a:rPr lang="en-US" smtClean="0"/>
              <a:pPr/>
              <a:t>9/16/2018</a:t>
            </a:fld>
            <a:endParaRPr lang="en-A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E80FAD6-6066-4018-B8DA-1CF2BE03AF1F}" type="slidenum">
              <a:rPr lang="en-AU" smtClean="0"/>
              <a:pPr/>
              <a:t>‹#›</a:t>
            </a:fld>
            <a:endParaRPr lang="en-A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904" y="-304800"/>
            <a:ext cx="9144000" cy="4267200"/>
          </a:xfrm>
        </p:spPr>
        <p:txBody>
          <a:bodyPr>
            <a:noAutofit/>
          </a:bodyPr>
          <a:lstStyle/>
          <a:p>
            <a:pPr algn="ctr"/>
            <a:r>
              <a:rPr lang="en-GB" sz="5400" dirty="0" smtClean="0">
                <a:latin typeface="Arial Rounded MT Bold" panose="020F0704030504030204" pitchFamily="34" charset="0"/>
              </a:rPr>
              <a:t/>
            </a:r>
            <a:br>
              <a:rPr lang="en-GB" sz="5400" dirty="0" smtClean="0">
                <a:latin typeface="Arial Rounded MT Bold" panose="020F0704030504030204" pitchFamily="34" charset="0"/>
              </a:rPr>
            </a:br>
            <a:r>
              <a:rPr lang="en-GB" sz="6600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ENTREPRENEURIAL LEADERSHIP</a:t>
            </a:r>
            <a:r>
              <a:rPr lang="en-AU" sz="5000" dirty="0" smtClean="0"/>
              <a:t/>
            </a:r>
            <a:br>
              <a:rPr lang="en-AU" sz="5000" dirty="0" smtClean="0"/>
            </a:br>
            <a:endParaRPr lang="en-AU" sz="5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048000"/>
            <a:ext cx="7854696" cy="2971800"/>
          </a:xfrm>
        </p:spPr>
        <p:txBody>
          <a:bodyPr>
            <a:normAutofit fontScale="92500" lnSpcReduction="10000"/>
          </a:bodyPr>
          <a:lstStyle/>
          <a:p>
            <a:pPr algn="ctr"/>
            <a:endParaRPr lang="en-AU" dirty="0"/>
          </a:p>
          <a:p>
            <a:pPr algn="ctr"/>
            <a:endParaRPr lang="en-AU" sz="2800" i="1" u="sng" dirty="0" smtClean="0"/>
          </a:p>
          <a:p>
            <a:pPr algn="ctr"/>
            <a:endParaRPr lang="en-AU" sz="2800" i="1" u="sng" dirty="0"/>
          </a:p>
          <a:p>
            <a:pPr algn="ctr"/>
            <a:endParaRPr lang="en-AU" sz="2800" i="1" u="sng" dirty="0" smtClean="0"/>
          </a:p>
          <a:p>
            <a:pPr marL="514350" indent="-514350" algn="ctr"/>
            <a:r>
              <a:rPr lang="en-AU" sz="4000" b="1" i="1" u="sng" dirty="0" smtClean="0"/>
              <a:t>Rathoyo </a:t>
            </a:r>
            <a:r>
              <a:rPr lang="en-AU" sz="4000" b="1" i="1" u="sng" dirty="0" err="1" smtClean="0"/>
              <a:t>Rasdan</a:t>
            </a:r>
            <a:endParaRPr lang="en-AU" sz="4000" b="1" i="1" u="sng" dirty="0" smtClean="0"/>
          </a:p>
          <a:p>
            <a:pPr marL="514350" indent="-514350" algn="ctr"/>
            <a:r>
              <a:rPr lang="en-AU" sz="4000" dirty="0" smtClean="0"/>
              <a:t>NIDK 8836250017</a:t>
            </a:r>
            <a:endParaRPr lang="en-A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838200"/>
            <a:ext cx="9144000" cy="990600"/>
          </a:xfrm>
        </p:spPr>
        <p:txBody>
          <a:bodyPr>
            <a:noAutofit/>
          </a:bodyPr>
          <a:lstStyle/>
          <a:p>
            <a:pPr algn="ctr"/>
            <a:r>
              <a:rPr lang="en-GB" sz="4800" b="1" dirty="0" err="1" smtClean="0">
                <a:latin typeface="Arial Rounded MT Bold" panose="020F0704030504030204" pitchFamily="34" charset="0"/>
              </a:rPr>
              <a:t>Kepemimpinan</a:t>
            </a:r>
            <a:r>
              <a:rPr lang="en-GB" sz="4800" b="1" dirty="0" smtClean="0">
                <a:latin typeface="Arial Rounded MT Bold" panose="020F0704030504030204" pitchFamily="34" charset="0"/>
              </a:rPr>
              <a:t> </a:t>
            </a:r>
            <a:r>
              <a:rPr lang="en-GB" sz="4800" dirty="0" smtClean="0">
                <a:latin typeface="Arial Rounded MT Bold" panose="020F0704030504030204" pitchFamily="34" charset="0"/>
              </a:rPr>
              <a:t>[</a:t>
            </a:r>
            <a:r>
              <a:rPr lang="en-GB" sz="4800" dirty="0" err="1" smtClean="0">
                <a:latin typeface="Arial Rounded MT Bold" panose="020F0704030504030204" pitchFamily="34" charset="0"/>
              </a:rPr>
              <a:t>berbasis</a:t>
            </a:r>
            <a:r>
              <a:rPr lang="en-GB" sz="4800" dirty="0" smtClean="0">
                <a:latin typeface="Arial Rounded MT Bold" panose="020F0704030504030204" pitchFamily="34" charset="0"/>
              </a:rPr>
              <a:t>] </a:t>
            </a:r>
            <a:r>
              <a:rPr lang="en-GB" sz="4800" b="1" dirty="0" err="1" smtClean="0">
                <a:latin typeface="Arial Rounded MT Bold" panose="020F0704030504030204" pitchFamily="34" charset="0"/>
              </a:rPr>
              <a:t>Kewirausahaan</a:t>
            </a:r>
            <a:endParaRPr lang="en-GB" sz="4800" b="1" dirty="0">
              <a:latin typeface="Arial Rounded MT Bold" panose="020F0704030504030204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28803583"/>
              </p:ext>
            </p:extLst>
          </p:nvPr>
        </p:nvGraphicFramePr>
        <p:xfrm>
          <a:off x="457200" y="1935163"/>
          <a:ext cx="8229600" cy="4389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886200" y="3837493"/>
            <a:ext cx="1676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400" b="1" dirty="0" smtClean="0">
                <a:solidFill>
                  <a:schemeClr val="bg1"/>
                </a:solidFill>
              </a:rPr>
              <a:t>‘EL’</a:t>
            </a:r>
            <a:endParaRPr lang="en-GB" sz="5400" b="1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6186982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 err="1" smtClean="0"/>
              <a:t>Bukan</a:t>
            </a:r>
            <a:r>
              <a:rPr lang="en-GB" sz="3600" dirty="0" smtClean="0"/>
              <a:t>: </a:t>
            </a:r>
            <a:r>
              <a:rPr lang="en-GB" sz="3600" dirty="0" err="1" smtClean="0"/>
              <a:t>Kepemimpinan</a:t>
            </a:r>
            <a:r>
              <a:rPr lang="en-GB" sz="3600" dirty="0" smtClean="0"/>
              <a:t> </a:t>
            </a:r>
            <a:r>
              <a:rPr lang="en-GB" sz="3600" dirty="0" err="1" smtClean="0"/>
              <a:t>dan</a:t>
            </a:r>
            <a:r>
              <a:rPr lang="en-GB" sz="3600" dirty="0" smtClean="0"/>
              <a:t> </a:t>
            </a:r>
            <a:r>
              <a:rPr lang="en-GB" sz="3600" dirty="0" err="1" smtClean="0"/>
              <a:t>Kewirausahaan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2760040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686800" cy="914400"/>
          </a:xfrm>
        </p:spPr>
        <p:txBody>
          <a:bodyPr>
            <a:noAutofit/>
          </a:bodyPr>
          <a:lstStyle/>
          <a:p>
            <a:r>
              <a:rPr lang="en-AU" b="1" dirty="0" smtClean="0"/>
              <a:t>PENGANTAR &amp; RUANG LINGKUP</a:t>
            </a:r>
            <a:endParaRPr lang="en-AU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71600"/>
            <a:ext cx="9144000" cy="5486400"/>
          </a:xfrm>
        </p:spPr>
        <p:txBody>
          <a:bodyPr>
            <a:normAutofit fontScale="70000" lnSpcReduction="20000"/>
          </a:bodyPr>
          <a:lstStyle/>
          <a:p>
            <a:r>
              <a:rPr lang="en-AU" sz="4400" dirty="0" smtClean="0"/>
              <a:t>  </a:t>
            </a:r>
            <a:r>
              <a:rPr lang="en-AU" sz="4400" u="sng" dirty="0" err="1" smtClean="0"/>
              <a:t>Pengantar</a:t>
            </a:r>
            <a:r>
              <a:rPr lang="en-AU" sz="4400" u="sng" dirty="0" smtClean="0"/>
              <a:t>: </a:t>
            </a:r>
          </a:p>
          <a:p>
            <a:pPr lvl="1">
              <a:buFont typeface="Courier New" pitchFamily="49" charset="0"/>
              <a:buChar char="o"/>
            </a:pPr>
            <a:r>
              <a:rPr lang="en-AU" sz="3800" dirty="0" smtClean="0"/>
              <a:t> </a:t>
            </a:r>
            <a:r>
              <a:rPr lang="en-AU" sz="3800" dirty="0" err="1" smtClean="0"/>
              <a:t>Perkenalan</a:t>
            </a:r>
            <a:r>
              <a:rPr lang="en-AU" sz="3800" dirty="0" smtClean="0"/>
              <a:t> </a:t>
            </a:r>
          </a:p>
          <a:p>
            <a:pPr lvl="1">
              <a:buFont typeface="Courier New" pitchFamily="49" charset="0"/>
              <a:buChar char="o"/>
            </a:pPr>
            <a:r>
              <a:rPr lang="en-AU" sz="3800" dirty="0"/>
              <a:t> </a:t>
            </a:r>
            <a:r>
              <a:rPr lang="en-AU" sz="3800" dirty="0" smtClean="0"/>
              <a:t>4W1H of ‘EL’ </a:t>
            </a:r>
            <a:endParaRPr lang="en-AU" sz="3800" dirty="0" smtClean="0"/>
          </a:p>
          <a:p>
            <a:pPr lvl="1">
              <a:buFont typeface="Courier New" pitchFamily="49" charset="0"/>
              <a:buChar char="o"/>
            </a:pPr>
            <a:r>
              <a:rPr lang="en-AU" sz="3800" dirty="0" smtClean="0"/>
              <a:t> </a:t>
            </a:r>
            <a:r>
              <a:rPr lang="en-AU" sz="3800" dirty="0" err="1" smtClean="0"/>
              <a:t>Hakekat</a:t>
            </a:r>
            <a:r>
              <a:rPr lang="en-AU" sz="3800" dirty="0" smtClean="0"/>
              <a:t>  </a:t>
            </a:r>
            <a:r>
              <a:rPr lang="en-AU" sz="3800" dirty="0" err="1" smtClean="0"/>
              <a:t>pendidikan</a:t>
            </a:r>
            <a:r>
              <a:rPr lang="en-AU" sz="3800" dirty="0" smtClean="0"/>
              <a:t> vs </a:t>
            </a:r>
            <a:r>
              <a:rPr lang="en-AU" sz="3800" dirty="0" err="1" smtClean="0"/>
              <a:t>pengajaran</a:t>
            </a:r>
            <a:r>
              <a:rPr lang="en-AU" sz="3800" dirty="0" smtClean="0"/>
              <a:t> </a:t>
            </a:r>
            <a:endParaRPr lang="en-AU" sz="3800" dirty="0" smtClean="0"/>
          </a:p>
          <a:p>
            <a:r>
              <a:rPr lang="en-AU" sz="4200" dirty="0" smtClean="0"/>
              <a:t>  </a:t>
            </a:r>
            <a:r>
              <a:rPr lang="en-AU" sz="4200" u="sng" dirty="0" err="1" smtClean="0"/>
              <a:t>Ruang</a:t>
            </a:r>
            <a:r>
              <a:rPr lang="en-AU" sz="4200" u="sng" dirty="0" smtClean="0"/>
              <a:t> </a:t>
            </a:r>
            <a:r>
              <a:rPr lang="en-AU" sz="4200" u="sng" dirty="0" err="1" smtClean="0"/>
              <a:t>Lingkup</a:t>
            </a:r>
            <a:r>
              <a:rPr lang="en-AU" sz="4200" u="sng" dirty="0" smtClean="0"/>
              <a:t>:</a:t>
            </a:r>
          </a:p>
          <a:p>
            <a:pPr lvl="1">
              <a:buFont typeface="Courier New" pitchFamily="49" charset="0"/>
              <a:buChar char="o"/>
            </a:pPr>
            <a:r>
              <a:rPr lang="en-AU" sz="4000" dirty="0" smtClean="0"/>
              <a:t>  Leadership?</a:t>
            </a:r>
          </a:p>
          <a:p>
            <a:pPr lvl="1">
              <a:buFont typeface="Courier New" pitchFamily="49" charset="0"/>
              <a:buChar char="o"/>
            </a:pPr>
            <a:r>
              <a:rPr lang="en-AU" sz="4000" dirty="0" smtClean="0"/>
              <a:t>  Entrepreneurship?</a:t>
            </a:r>
          </a:p>
          <a:p>
            <a:pPr lvl="1">
              <a:buFont typeface="Courier New" pitchFamily="49" charset="0"/>
              <a:buChar char="o"/>
            </a:pPr>
            <a:r>
              <a:rPr lang="en-AU" sz="4000" dirty="0" smtClean="0"/>
              <a:t>  Entrepreneurial Leadership? </a:t>
            </a:r>
          </a:p>
          <a:p>
            <a:r>
              <a:rPr lang="en-AU" sz="4200" dirty="0" smtClean="0"/>
              <a:t>  </a:t>
            </a:r>
            <a:r>
              <a:rPr lang="en-AU" sz="4200" u="sng" dirty="0" err="1" smtClean="0"/>
              <a:t>Referensi</a:t>
            </a:r>
            <a:r>
              <a:rPr lang="en-AU" sz="4200" u="sng" dirty="0" smtClean="0"/>
              <a:t>:</a:t>
            </a:r>
          </a:p>
          <a:p>
            <a:pPr marL="868363" lvl="1" indent="-474663">
              <a:buFont typeface="Courier New" pitchFamily="49" charset="0"/>
              <a:buChar char="o"/>
            </a:pPr>
            <a:r>
              <a:rPr lang="en-AU" sz="4200" dirty="0" err="1" smtClean="0"/>
              <a:t>Jurnal</a:t>
            </a:r>
            <a:r>
              <a:rPr lang="en-AU" sz="4200" dirty="0" smtClean="0"/>
              <a:t> </a:t>
            </a:r>
            <a:r>
              <a:rPr lang="en-AU" sz="4200" dirty="0" err="1" smtClean="0"/>
              <a:t>Internasional</a:t>
            </a:r>
            <a:r>
              <a:rPr lang="en-AU" sz="4200" dirty="0" smtClean="0"/>
              <a:t>: Entrepreneurial </a:t>
            </a:r>
            <a:r>
              <a:rPr lang="en-AU" sz="4200" dirty="0" smtClean="0"/>
              <a:t>Leadership</a:t>
            </a:r>
          </a:p>
          <a:p>
            <a:pPr lvl="1">
              <a:buFont typeface="Courier New" pitchFamily="49" charset="0"/>
              <a:buChar char="o"/>
            </a:pPr>
            <a:r>
              <a:rPr lang="en-AU" sz="4200" dirty="0" smtClean="0"/>
              <a:t>  </a:t>
            </a:r>
            <a:r>
              <a:rPr lang="en-AU" sz="4200" dirty="0" err="1" smtClean="0"/>
              <a:t>Buku</a:t>
            </a:r>
            <a:r>
              <a:rPr lang="en-AU" sz="4200" dirty="0" smtClean="0"/>
              <a:t> </a:t>
            </a:r>
            <a:r>
              <a:rPr lang="en-AU" sz="4200" dirty="0" err="1" smtClean="0"/>
              <a:t>Lengkap</a:t>
            </a:r>
            <a:r>
              <a:rPr lang="en-AU" sz="4200" dirty="0" smtClean="0"/>
              <a:t> </a:t>
            </a:r>
            <a:r>
              <a:rPr lang="en-AU" sz="4200" dirty="0" smtClean="0"/>
              <a:t> </a:t>
            </a:r>
            <a:r>
              <a:rPr lang="en-AU" sz="4200" b="1" dirty="0" smtClean="0"/>
              <a:t>“</a:t>
            </a:r>
            <a:r>
              <a:rPr lang="en-AU" sz="4200" dirty="0" err="1" smtClean="0"/>
              <a:t>Kepemimpinan</a:t>
            </a:r>
            <a:r>
              <a:rPr lang="en-AU" sz="4200" b="1" dirty="0" smtClean="0"/>
              <a:t>” </a:t>
            </a:r>
            <a:r>
              <a:rPr lang="en-AU" sz="4200" b="1" dirty="0" smtClean="0"/>
              <a:t>: </a:t>
            </a:r>
            <a:r>
              <a:rPr lang="en-AU" sz="4200" dirty="0" err="1" smtClean="0"/>
              <a:t>Dr</a:t>
            </a:r>
            <a:r>
              <a:rPr lang="en-AU" sz="4200" dirty="0" err="1" smtClean="0"/>
              <a:t>.</a:t>
            </a:r>
            <a:r>
              <a:rPr lang="en-AU" sz="4200" dirty="0" smtClean="0"/>
              <a:t> </a:t>
            </a:r>
            <a:r>
              <a:rPr lang="en-AU" sz="4200" dirty="0" err="1" smtClean="0"/>
              <a:t>Wirawan</a:t>
            </a:r>
            <a:r>
              <a:rPr lang="en-AU" sz="4200" dirty="0" smtClean="0"/>
              <a:t> </a:t>
            </a:r>
            <a:endParaRPr lang="en-AU" sz="4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1143000"/>
          </a:xfrm>
        </p:spPr>
        <p:txBody>
          <a:bodyPr>
            <a:noAutofit/>
          </a:bodyPr>
          <a:lstStyle/>
          <a:p>
            <a:pPr algn="ctr"/>
            <a:r>
              <a:rPr lang="en-AU" b="1" dirty="0" smtClean="0"/>
              <a:t>ENAM BAB PILIHAN </a:t>
            </a:r>
            <a:endParaRPr lang="en-AU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76400"/>
            <a:ext cx="9144000" cy="46482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arenR"/>
            </a:pPr>
            <a:r>
              <a:rPr lang="en-AU" sz="4000" dirty="0" err="1" smtClean="0"/>
              <a:t>Kepemimpinan</a:t>
            </a:r>
            <a:r>
              <a:rPr lang="en-AU" sz="4000" dirty="0" smtClean="0"/>
              <a:t> </a:t>
            </a:r>
            <a:r>
              <a:rPr lang="en-AU" sz="4000" dirty="0" err="1" smtClean="0"/>
              <a:t>dan</a:t>
            </a:r>
            <a:r>
              <a:rPr lang="en-AU" sz="4000" dirty="0" smtClean="0"/>
              <a:t> </a:t>
            </a:r>
            <a:r>
              <a:rPr lang="en-AU" sz="4000" dirty="0" err="1" smtClean="0"/>
              <a:t>Kemanusiaan</a:t>
            </a:r>
            <a:endParaRPr lang="en-AU" sz="4000" dirty="0" smtClean="0"/>
          </a:p>
          <a:p>
            <a:pPr marL="514350" indent="-514350">
              <a:buFont typeface="+mj-lt"/>
              <a:buAutoNum type="arabicParenR"/>
            </a:pPr>
            <a:r>
              <a:rPr lang="en-AU" sz="4000" dirty="0" err="1" smtClean="0"/>
              <a:t>Profesi</a:t>
            </a:r>
            <a:r>
              <a:rPr lang="en-AU" sz="4000" dirty="0" smtClean="0"/>
              <a:t> </a:t>
            </a:r>
            <a:r>
              <a:rPr lang="en-AU" sz="4000" dirty="0" err="1" smtClean="0"/>
              <a:t>dan</a:t>
            </a:r>
            <a:r>
              <a:rPr lang="en-AU" sz="4000" dirty="0" smtClean="0"/>
              <a:t> </a:t>
            </a:r>
            <a:r>
              <a:rPr lang="en-AU" sz="4000" dirty="0" err="1" smtClean="0"/>
              <a:t>Ilmu</a:t>
            </a:r>
            <a:r>
              <a:rPr lang="en-AU" sz="4000" dirty="0" smtClean="0"/>
              <a:t> </a:t>
            </a:r>
            <a:r>
              <a:rPr lang="en-AU" sz="4000" dirty="0" err="1" smtClean="0"/>
              <a:t>Kepemimpinan</a:t>
            </a:r>
            <a:endParaRPr lang="en-AU" sz="4000" dirty="0" smtClean="0"/>
          </a:p>
          <a:p>
            <a:pPr marL="514350" indent="-514350">
              <a:buFont typeface="+mj-lt"/>
              <a:buAutoNum type="arabicParenR"/>
            </a:pPr>
            <a:r>
              <a:rPr lang="en-AU" sz="4000" dirty="0" err="1" smtClean="0"/>
              <a:t>Mempengaruhi</a:t>
            </a:r>
            <a:r>
              <a:rPr lang="en-AU" sz="4000" dirty="0" smtClean="0"/>
              <a:t> </a:t>
            </a:r>
            <a:r>
              <a:rPr lang="en-AU" sz="4000" dirty="0" smtClean="0"/>
              <a:t>(</a:t>
            </a:r>
            <a:r>
              <a:rPr lang="en-AU" sz="4000" i="1" dirty="0" smtClean="0"/>
              <a:t>Influencing</a:t>
            </a:r>
            <a:r>
              <a:rPr lang="en-AU" sz="4000" dirty="0" smtClean="0"/>
              <a:t>)</a:t>
            </a:r>
          </a:p>
          <a:p>
            <a:pPr marL="514350" indent="-514350">
              <a:buFont typeface="+mj-lt"/>
              <a:buAutoNum type="arabicParenR"/>
            </a:pPr>
            <a:r>
              <a:rPr lang="en-AU" sz="4000" dirty="0" err="1" smtClean="0"/>
              <a:t>Kekuasaan</a:t>
            </a:r>
            <a:r>
              <a:rPr lang="en-AU" sz="4000" dirty="0" smtClean="0"/>
              <a:t> </a:t>
            </a:r>
            <a:r>
              <a:rPr lang="en-AU" sz="4000" dirty="0" err="1" smtClean="0"/>
              <a:t>dan</a:t>
            </a:r>
            <a:r>
              <a:rPr lang="en-AU" sz="4000" dirty="0" smtClean="0"/>
              <a:t> </a:t>
            </a:r>
            <a:r>
              <a:rPr lang="en-AU" sz="4000" dirty="0" err="1" smtClean="0"/>
              <a:t>Politik</a:t>
            </a:r>
            <a:r>
              <a:rPr lang="en-AU" sz="4000" dirty="0" smtClean="0"/>
              <a:t> </a:t>
            </a:r>
            <a:r>
              <a:rPr lang="en-AU" sz="4000" dirty="0" err="1" smtClean="0"/>
              <a:t>Organisasi</a:t>
            </a:r>
            <a:endParaRPr lang="en-AU" sz="4000" dirty="0" smtClean="0"/>
          </a:p>
          <a:p>
            <a:pPr marL="514350" indent="-514350">
              <a:buFont typeface="+mj-lt"/>
              <a:buAutoNum type="arabicParenR"/>
            </a:pPr>
            <a:r>
              <a:rPr lang="en-AU" sz="4000" dirty="0" smtClean="0"/>
              <a:t>Gaya </a:t>
            </a:r>
            <a:r>
              <a:rPr lang="en-AU" sz="4000" dirty="0" err="1" smtClean="0"/>
              <a:t>Kepemimpinan</a:t>
            </a:r>
            <a:endParaRPr lang="en-AU" sz="4000" dirty="0" smtClean="0"/>
          </a:p>
          <a:p>
            <a:pPr marL="514350" indent="-514350">
              <a:buFont typeface="+mj-lt"/>
              <a:buAutoNum type="arabicParenR"/>
            </a:pPr>
            <a:r>
              <a:rPr lang="en-AU" sz="4000" dirty="0" err="1" smtClean="0"/>
              <a:t>Kepemimpinan</a:t>
            </a:r>
            <a:r>
              <a:rPr lang="en-AU" sz="4000" dirty="0" smtClean="0"/>
              <a:t> </a:t>
            </a:r>
            <a:r>
              <a:rPr lang="en-AU" sz="4000" dirty="0" err="1" smtClean="0"/>
              <a:t>Bisnis</a:t>
            </a:r>
            <a:r>
              <a:rPr lang="en-AU" sz="4000" dirty="0" smtClean="0"/>
              <a:t> </a:t>
            </a:r>
            <a:r>
              <a:rPr lang="en-AU" sz="4000" dirty="0" smtClean="0"/>
              <a:t> </a:t>
            </a:r>
            <a:endParaRPr lang="en-A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838200"/>
          </a:xfrm>
        </p:spPr>
        <p:txBody>
          <a:bodyPr>
            <a:noAutofit/>
          </a:bodyPr>
          <a:lstStyle/>
          <a:p>
            <a:pPr algn="ctr"/>
            <a:r>
              <a:rPr lang="en-AU" b="1" dirty="0" smtClean="0"/>
              <a:t>ENAM JURNAL PILIHAN </a:t>
            </a:r>
            <a:endParaRPr lang="en-AU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24000"/>
            <a:ext cx="8991600" cy="5334000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spcBef>
                <a:spcPts val="0"/>
              </a:spcBef>
              <a:spcAft>
                <a:spcPts val="600"/>
              </a:spcAft>
              <a:buFont typeface="+mj-lt"/>
              <a:buAutoNum type="arabicParenR"/>
            </a:pPr>
            <a:r>
              <a:rPr lang="en-AU" sz="3200" dirty="0" smtClean="0"/>
              <a:t>Entrepreneurial Leadership in the 21th Century </a:t>
            </a:r>
          </a:p>
          <a:p>
            <a:pPr marL="514350" indent="-514350">
              <a:spcBef>
                <a:spcPts val="0"/>
              </a:spcBef>
              <a:spcAft>
                <a:spcPts val="600"/>
              </a:spcAft>
              <a:buFont typeface="+mj-lt"/>
              <a:buAutoNum type="arabicParenR"/>
            </a:pPr>
            <a:r>
              <a:rPr lang="en-AU" sz="3200" dirty="0" smtClean="0"/>
              <a:t>Entrepreneurial Leadership Measurement Validation in Innovation</a:t>
            </a:r>
          </a:p>
          <a:p>
            <a:pPr marL="514350" indent="-514350">
              <a:spcBef>
                <a:spcPts val="0"/>
              </a:spcBef>
              <a:spcAft>
                <a:spcPts val="600"/>
              </a:spcAft>
              <a:buFont typeface="+mj-lt"/>
              <a:buAutoNum type="arabicParenR"/>
            </a:pPr>
            <a:r>
              <a:rPr lang="en-AU" sz="3200" dirty="0" smtClean="0"/>
              <a:t>Leadership Styles and Entrepreneurial Orientation on Technology Based SMEs Performance in Malaysia</a:t>
            </a:r>
          </a:p>
          <a:p>
            <a:pPr marL="514350" indent="-514350">
              <a:spcBef>
                <a:spcPts val="0"/>
              </a:spcBef>
              <a:spcAft>
                <a:spcPts val="600"/>
              </a:spcAft>
              <a:buFont typeface="+mj-lt"/>
              <a:buAutoNum type="arabicParenR"/>
            </a:pPr>
            <a:r>
              <a:rPr lang="en-AU" sz="3200" dirty="0" smtClean="0"/>
              <a:t>Entrepreneurial Leadership Theory: An Exploration of Three Essential Start-Up Task </a:t>
            </a:r>
            <a:r>
              <a:rPr lang="en-AU" sz="3200" dirty="0" err="1" smtClean="0"/>
              <a:t>Behaviors</a:t>
            </a:r>
            <a:endParaRPr lang="en-AU" sz="3200" dirty="0" smtClean="0"/>
          </a:p>
          <a:p>
            <a:pPr marL="514350" indent="-514350">
              <a:spcBef>
                <a:spcPts val="0"/>
              </a:spcBef>
              <a:spcAft>
                <a:spcPts val="600"/>
              </a:spcAft>
              <a:buFont typeface="+mj-lt"/>
              <a:buAutoNum type="arabicParenR"/>
            </a:pPr>
            <a:r>
              <a:rPr lang="en-AU" sz="3200" dirty="0" smtClean="0"/>
              <a:t>Improving Managerial Performance: A Study on Entrepreneurial and Leadership Competencies</a:t>
            </a:r>
          </a:p>
          <a:p>
            <a:pPr marL="514350" indent="-514350">
              <a:spcBef>
                <a:spcPts val="0"/>
              </a:spcBef>
              <a:spcAft>
                <a:spcPts val="600"/>
              </a:spcAft>
              <a:buFont typeface="+mj-lt"/>
              <a:buAutoNum type="arabicParenR"/>
            </a:pPr>
            <a:r>
              <a:rPr lang="en-AU" sz="3200" dirty="0" smtClean="0"/>
              <a:t>Entrepreneurial Leadership, Human Capital Management, and Global Competitiveness   </a:t>
            </a:r>
            <a:endParaRPr lang="en-AU" sz="3200" dirty="0"/>
          </a:p>
        </p:txBody>
      </p:sp>
    </p:spTree>
    <p:extLst>
      <p:ext uri="{BB962C8B-B14F-4D97-AF65-F5344CB8AC3E}">
        <p14:creationId xmlns:p14="http://schemas.microsoft.com/office/powerpoint/2010/main" val="3352200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77" y="533400"/>
            <a:ext cx="8962623" cy="1402080"/>
          </a:xfrm>
        </p:spPr>
        <p:txBody>
          <a:bodyPr>
            <a:normAutofit fontScale="90000"/>
          </a:bodyPr>
          <a:lstStyle/>
          <a:p>
            <a:pPr algn="ctr"/>
            <a:r>
              <a:rPr lang="en-AU" b="1" dirty="0" smtClean="0"/>
              <a:t>   </a:t>
            </a:r>
            <a:r>
              <a:rPr lang="en-AU" b="1" dirty="0" smtClean="0"/>
              <a:t>PENDALAMAN/TUGAS MAHASISWA</a:t>
            </a:r>
            <a:br>
              <a:rPr lang="en-AU" b="1" dirty="0" smtClean="0"/>
            </a:br>
            <a:r>
              <a:rPr lang="en-AU" b="1" dirty="0" smtClean="0"/>
              <a:t>(</a:t>
            </a:r>
            <a:r>
              <a:rPr lang="en-AU" b="1" i="1" dirty="0" smtClean="0"/>
              <a:t>How to Grab the Main Idea</a:t>
            </a:r>
            <a:r>
              <a:rPr lang="en-AU" b="1" dirty="0" smtClean="0"/>
              <a:t>)</a:t>
            </a:r>
            <a:endParaRPr lang="en-AU" b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 algn="ctr">
              <a:spcBef>
                <a:spcPts val="0"/>
              </a:spcBef>
              <a:buNone/>
            </a:pPr>
            <a:r>
              <a:rPr lang="en-GB" sz="5400" dirty="0" smtClean="0">
                <a:latin typeface="Brush Script MT" panose="03060802040406070304" pitchFamily="66" charset="0"/>
              </a:rPr>
              <a:t>……..</a:t>
            </a:r>
            <a:r>
              <a:rPr lang="en-GB" sz="5400" i="1" dirty="0" err="1" smtClean="0">
                <a:latin typeface="Brush Script MT" panose="03060802040406070304" pitchFamily="66" charset="0"/>
              </a:rPr>
              <a:t>disesuaikan</a:t>
            </a:r>
            <a:r>
              <a:rPr lang="en-GB" sz="5400" i="1" dirty="0" smtClean="0">
                <a:latin typeface="Brush Script MT" panose="03060802040406070304" pitchFamily="66" charset="0"/>
              </a:rPr>
              <a:t> </a:t>
            </a:r>
            <a:r>
              <a:rPr lang="en-GB" sz="5400" i="1" dirty="0" err="1" smtClean="0">
                <a:latin typeface="Brush Script MT" panose="03060802040406070304" pitchFamily="66" charset="0"/>
              </a:rPr>
              <a:t>dengan</a:t>
            </a:r>
            <a:r>
              <a:rPr lang="en-GB" sz="5400" i="1" dirty="0" smtClean="0">
                <a:latin typeface="Brush Script MT" panose="03060802040406070304" pitchFamily="66" charset="0"/>
              </a:rPr>
              <a:t>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GB" sz="5400" dirty="0" smtClean="0">
                <a:latin typeface="Brush Script MT" panose="03060802040406070304" pitchFamily="66" charset="0"/>
              </a:rPr>
              <a:t>‘state-of-the-art’……… </a:t>
            </a:r>
            <a:endParaRPr lang="en-GB" sz="5400" dirty="0">
              <a:latin typeface="Brush Script MT" panose="03060802040406070304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8160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n-AU" sz="8800" dirty="0" smtClean="0">
              <a:latin typeface="Brush Script MT" pitchFamily="66" charset="0"/>
            </a:endParaRPr>
          </a:p>
          <a:p>
            <a:pPr algn="ctr">
              <a:buNone/>
            </a:pPr>
            <a:r>
              <a:rPr lang="en-AU" sz="8800" dirty="0" err="1" smtClean="0">
                <a:latin typeface="Brush Script MT" pitchFamily="66" charset="0"/>
              </a:rPr>
              <a:t>Terima</a:t>
            </a:r>
            <a:r>
              <a:rPr lang="en-AU" sz="8800" dirty="0" smtClean="0">
                <a:latin typeface="Brush Script MT" pitchFamily="66" charset="0"/>
              </a:rPr>
              <a:t> </a:t>
            </a:r>
            <a:r>
              <a:rPr lang="en-AU" sz="8800" dirty="0" err="1" smtClean="0">
                <a:latin typeface="Brush Script MT" pitchFamily="66" charset="0"/>
              </a:rPr>
              <a:t>Kasih</a:t>
            </a:r>
            <a:endParaRPr lang="en-AU" sz="8800" dirty="0">
              <a:latin typeface="Brush Script MT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251</TotalTime>
  <Words>175</Words>
  <Application>Microsoft Office PowerPoint</Application>
  <PresentationFormat>On-screen Show (4:3)</PresentationFormat>
  <Paragraphs>48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 Rounded MT Bold</vt:lpstr>
      <vt:lpstr>Brush Script MT</vt:lpstr>
      <vt:lpstr>Calibri</vt:lpstr>
      <vt:lpstr>Constantia</vt:lpstr>
      <vt:lpstr>Courier New</vt:lpstr>
      <vt:lpstr>Wingdings 2</vt:lpstr>
      <vt:lpstr>Flow</vt:lpstr>
      <vt:lpstr> ENTREPRENEURIAL LEADERSHIP </vt:lpstr>
      <vt:lpstr>Kepemimpinan [berbasis] Kewirausahaan</vt:lpstr>
      <vt:lpstr>PENGANTAR &amp; RUANG LINGKUP</vt:lpstr>
      <vt:lpstr>ENAM BAB PILIHAN </vt:lpstr>
      <vt:lpstr>ENAM JURNAL PILIHAN </vt:lpstr>
      <vt:lpstr>   PENDALAMAN/TUGAS MAHASISWA (How to Grab the Main Idea)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ENTREPRENEURIAL LEADERSHIP</dc:title>
  <dc:creator>jica-bakorkamla</dc:creator>
  <cp:lastModifiedBy>rathoyo</cp:lastModifiedBy>
  <cp:revision>28</cp:revision>
  <dcterms:created xsi:type="dcterms:W3CDTF">2016-09-09T22:00:24Z</dcterms:created>
  <dcterms:modified xsi:type="dcterms:W3CDTF">2018-09-16T01:49:03Z</dcterms:modified>
</cp:coreProperties>
</file>