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6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851648" cy="2209800"/>
          </a:xfrm>
        </p:spPr>
        <p:txBody>
          <a:bodyPr>
            <a:noAutofit/>
          </a:bodyPr>
          <a:lstStyle/>
          <a:p>
            <a:pPr algn="ctr"/>
            <a:r>
              <a:rPr lang="en-AU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KEPEMIMPINAN DAN KEMANUSIAAN</a:t>
            </a:r>
            <a:endParaRPr lang="en-AU" sz="6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0"/>
            <a:ext cx="7854696" cy="1676400"/>
          </a:xfrm>
        </p:spPr>
        <p:txBody>
          <a:bodyPr>
            <a:normAutofit/>
          </a:bodyPr>
          <a:lstStyle/>
          <a:p>
            <a:endParaRPr lang="en-AU" dirty="0" smtClean="0"/>
          </a:p>
          <a:p>
            <a:pPr algn="ctr"/>
            <a:r>
              <a:rPr lang="en-AU" sz="2800" i="1" u="sng" dirty="0" err="1" smtClean="0"/>
              <a:t>Disarikan</a:t>
            </a:r>
            <a:r>
              <a:rPr lang="en-AU" sz="2800" i="1" u="sng" dirty="0" smtClean="0"/>
              <a:t> </a:t>
            </a:r>
            <a:r>
              <a:rPr lang="en-AU" sz="2800" i="1" u="sng" dirty="0" err="1" smtClean="0"/>
              <a:t>dari</a:t>
            </a:r>
            <a:r>
              <a:rPr lang="en-AU" sz="2800" i="1" u="sng" dirty="0" smtClean="0"/>
              <a:t> </a:t>
            </a:r>
            <a:r>
              <a:rPr lang="en-AU" sz="2800" i="1" u="sng" dirty="0" err="1" smtClean="0"/>
              <a:t>buku</a:t>
            </a:r>
            <a:r>
              <a:rPr lang="en-AU" sz="2800" i="1" u="sng" dirty="0" smtClean="0"/>
              <a:t> “</a:t>
            </a:r>
            <a:r>
              <a:rPr lang="en-AU" sz="2800" i="1" u="sng" dirty="0" err="1" smtClean="0"/>
              <a:t>Kepemimpinan</a:t>
            </a:r>
            <a:r>
              <a:rPr lang="en-AU" sz="2800" i="1" u="sng" dirty="0" smtClean="0"/>
              <a:t>” </a:t>
            </a:r>
          </a:p>
          <a:p>
            <a:pPr algn="ctr"/>
            <a:r>
              <a:rPr lang="en-AU" sz="2800" i="1" u="sng" dirty="0" err="1" smtClean="0"/>
              <a:t>Karya</a:t>
            </a:r>
            <a:r>
              <a:rPr lang="en-AU" sz="2800" i="1" u="sng" dirty="0" smtClean="0"/>
              <a:t> </a:t>
            </a:r>
            <a:r>
              <a:rPr lang="en-AU" sz="2800" dirty="0" err="1" smtClean="0"/>
              <a:t>Dr.</a:t>
            </a:r>
            <a:r>
              <a:rPr lang="en-AU" sz="2800" dirty="0" smtClean="0"/>
              <a:t> </a:t>
            </a:r>
            <a:r>
              <a:rPr lang="en-AU" sz="2800" dirty="0" err="1" smtClean="0"/>
              <a:t>Wirawan</a:t>
            </a:r>
            <a:endParaRPr lang="en-AU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4000" y="3657600"/>
            <a:ext cx="601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 err="1" smtClean="0"/>
              <a:t>Oleh</a:t>
            </a:r>
            <a:r>
              <a:rPr lang="en-AU" sz="3200" dirty="0" smtClean="0"/>
              <a:t>:</a:t>
            </a:r>
            <a:endParaRPr lang="en-AU" sz="3200" dirty="0" smtClean="0"/>
          </a:p>
          <a:p>
            <a:pPr algn="ctr"/>
            <a:r>
              <a:rPr lang="en-AU" sz="3200" dirty="0" smtClean="0"/>
              <a:t> </a:t>
            </a:r>
            <a:r>
              <a:rPr lang="en-AU" sz="3200" b="1" i="1" dirty="0" smtClean="0"/>
              <a:t>Rathoyo </a:t>
            </a:r>
            <a:r>
              <a:rPr lang="en-AU" sz="3200" b="1" i="1" dirty="0" err="1" smtClean="0"/>
              <a:t>Rasdan</a:t>
            </a:r>
            <a:endParaRPr lang="en-A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AU" b="1" dirty="0" smtClean="0"/>
              <a:t/>
            </a:r>
            <a:br>
              <a:rPr lang="en-AU" b="1" dirty="0" smtClean="0"/>
            </a:br>
            <a:r>
              <a:rPr lang="en-AU" sz="4800" b="1" dirty="0" smtClean="0"/>
              <a:t>A. </a:t>
            </a:r>
            <a:r>
              <a:rPr lang="en-AU" sz="4800" b="1" dirty="0" err="1" smtClean="0"/>
              <a:t>Kepemimpinan</a:t>
            </a:r>
            <a:r>
              <a:rPr lang="en-AU" sz="4800" b="1" dirty="0" smtClean="0"/>
              <a:t> </a:t>
            </a:r>
            <a:r>
              <a:rPr lang="en-AU" sz="4800" b="1" dirty="0" err="1" smtClean="0"/>
              <a:t>dan</a:t>
            </a:r>
            <a:r>
              <a:rPr lang="en-AU" sz="4800" b="1" dirty="0" smtClean="0"/>
              <a:t> </a:t>
            </a:r>
            <a:r>
              <a:rPr lang="en-AU" sz="4800" b="1" dirty="0" err="1" smtClean="0"/>
              <a:t>Sistem</a:t>
            </a:r>
            <a:r>
              <a:rPr lang="en-AU" sz="4800" b="1" dirty="0" smtClean="0"/>
              <a:t> </a:t>
            </a:r>
            <a:r>
              <a:rPr lang="en-AU" sz="4800" b="1" dirty="0" err="1" smtClean="0"/>
              <a:t>Sosial</a:t>
            </a:r>
            <a:r>
              <a:rPr lang="en-AU" sz="4800" b="1" dirty="0" smtClean="0"/>
              <a:t> </a:t>
            </a:r>
            <a:endParaRPr lang="en-AU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+mj-lt"/>
              <a:buAutoNum type="arabicPeriod"/>
            </a:pPr>
            <a:r>
              <a:rPr lang="en-AU" sz="4400" dirty="0" smtClean="0"/>
              <a:t>  </a:t>
            </a:r>
            <a:r>
              <a:rPr lang="en-AU" sz="4400" dirty="0" err="1" smtClean="0"/>
              <a:t>Krisis</a:t>
            </a:r>
            <a:r>
              <a:rPr lang="en-AU" sz="4400" dirty="0" smtClean="0"/>
              <a:t> </a:t>
            </a:r>
            <a:r>
              <a:rPr lang="en-AU" sz="4400" dirty="0" err="1" smtClean="0"/>
              <a:t>Kepemimpinan</a:t>
            </a:r>
            <a:endParaRPr lang="en-AU" sz="4400" dirty="0" smtClean="0"/>
          </a:p>
          <a:p>
            <a:pPr marL="582613" lvl="1" indent="-217488">
              <a:buNone/>
            </a:pPr>
            <a:r>
              <a:rPr lang="en-AU" sz="3600" dirty="0" smtClean="0"/>
              <a:t>  </a:t>
            </a:r>
            <a:r>
              <a:rPr lang="en-AU" sz="3600" dirty="0" err="1" smtClean="0"/>
              <a:t>Bapak</a:t>
            </a:r>
            <a:r>
              <a:rPr lang="en-AU" sz="3600" dirty="0" smtClean="0"/>
              <a:t> </a:t>
            </a:r>
            <a:r>
              <a:rPr lang="en-AU" sz="3600" dirty="0" err="1" smtClean="0"/>
              <a:t>Pendidikan</a:t>
            </a:r>
            <a:r>
              <a:rPr lang="en-AU" sz="3600" dirty="0" smtClean="0"/>
              <a:t> </a:t>
            </a:r>
            <a:r>
              <a:rPr lang="en-AU" sz="3600" dirty="0" err="1" smtClean="0"/>
              <a:t>Nasional</a:t>
            </a:r>
            <a:r>
              <a:rPr lang="en-AU" sz="3600" dirty="0" smtClean="0"/>
              <a:t>: </a:t>
            </a:r>
            <a:r>
              <a:rPr lang="en-AU" sz="3600" i="1" dirty="0" err="1" smtClean="0"/>
              <a:t>ing</a:t>
            </a:r>
            <a:r>
              <a:rPr lang="en-AU" sz="3600" i="1" dirty="0" smtClean="0"/>
              <a:t> </a:t>
            </a:r>
            <a:r>
              <a:rPr lang="en-AU" sz="3600" i="1" dirty="0" err="1" smtClean="0"/>
              <a:t>ngarso</a:t>
            </a:r>
            <a:r>
              <a:rPr lang="en-AU" sz="3600" i="1" dirty="0" smtClean="0"/>
              <a:t> sung </a:t>
            </a:r>
            <a:r>
              <a:rPr lang="en-AU" sz="3600" i="1" dirty="0" err="1" smtClean="0"/>
              <a:t>tulodho</a:t>
            </a:r>
            <a:r>
              <a:rPr lang="en-AU" sz="3600" i="1" dirty="0" smtClean="0"/>
              <a:t>, </a:t>
            </a:r>
            <a:r>
              <a:rPr lang="en-AU" sz="3600" i="1" dirty="0" err="1" smtClean="0"/>
              <a:t>ing</a:t>
            </a:r>
            <a:r>
              <a:rPr lang="en-AU" sz="3600" i="1" dirty="0" smtClean="0"/>
              <a:t> </a:t>
            </a:r>
            <a:r>
              <a:rPr lang="en-AU" sz="3600" i="1" dirty="0" err="1" smtClean="0"/>
              <a:t>madyo</a:t>
            </a:r>
            <a:r>
              <a:rPr lang="en-AU" sz="3600" i="1" dirty="0" smtClean="0"/>
              <a:t> </a:t>
            </a:r>
            <a:r>
              <a:rPr lang="en-AU" sz="3600" i="1" dirty="0" err="1" smtClean="0"/>
              <a:t>mangun</a:t>
            </a:r>
            <a:r>
              <a:rPr lang="en-AU" sz="3600" i="1" dirty="0" smtClean="0"/>
              <a:t> </a:t>
            </a:r>
            <a:r>
              <a:rPr lang="en-AU" sz="3600" i="1" dirty="0" err="1" smtClean="0"/>
              <a:t>karso</a:t>
            </a:r>
            <a:r>
              <a:rPr lang="en-AU" sz="3600" i="1" dirty="0" smtClean="0"/>
              <a:t>, tut </a:t>
            </a:r>
            <a:r>
              <a:rPr lang="en-AU" sz="3600" i="1" dirty="0" err="1" smtClean="0"/>
              <a:t>wuri</a:t>
            </a:r>
            <a:r>
              <a:rPr lang="en-AU" sz="3600" i="1" dirty="0" smtClean="0"/>
              <a:t> </a:t>
            </a:r>
            <a:r>
              <a:rPr lang="en-AU" sz="3600" i="1" dirty="0" err="1" smtClean="0"/>
              <a:t>handayani</a:t>
            </a:r>
            <a:r>
              <a:rPr lang="en-AU" sz="3600" i="1" dirty="0" smtClean="0"/>
              <a:t>. </a:t>
            </a:r>
            <a:r>
              <a:rPr lang="en-AU" sz="3600" dirty="0" err="1" smtClean="0"/>
              <a:t>Bagaimana</a:t>
            </a:r>
            <a:r>
              <a:rPr lang="en-AU" sz="3600" dirty="0" smtClean="0"/>
              <a:t> </a:t>
            </a:r>
            <a:r>
              <a:rPr lang="en-AU" sz="3600" dirty="0" err="1" smtClean="0"/>
              <a:t>kondisi</a:t>
            </a:r>
            <a:r>
              <a:rPr lang="en-AU" sz="3600" dirty="0" smtClean="0"/>
              <a:t> </a:t>
            </a:r>
            <a:r>
              <a:rPr lang="en-AU" sz="3600" dirty="0" err="1" smtClean="0"/>
              <a:t>sekarang</a:t>
            </a:r>
            <a:r>
              <a:rPr lang="en-AU" sz="3600" dirty="0" smtClean="0"/>
              <a:t>?</a:t>
            </a:r>
          </a:p>
          <a:p>
            <a:pPr marL="582613" indent="-582613">
              <a:buFont typeface="+mj-lt"/>
              <a:buAutoNum type="arabicPeriod"/>
            </a:pPr>
            <a:r>
              <a:rPr lang="en-AU" sz="4400" dirty="0" err="1" smtClean="0"/>
              <a:t>Sistem</a:t>
            </a:r>
            <a:r>
              <a:rPr lang="en-AU" sz="4400" dirty="0" smtClean="0"/>
              <a:t> </a:t>
            </a:r>
            <a:r>
              <a:rPr lang="en-AU" sz="4400" dirty="0" err="1" smtClean="0"/>
              <a:t>Sosial</a:t>
            </a:r>
            <a:endParaRPr lang="en-AU" sz="4400" dirty="0" smtClean="0"/>
          </a:p>
          <a:p>
            <a:pPr marL="948373" lvl="1" indent="-582613">
              <a:buNone/>
            </a:pPr>
            <a:r>
              <a:rPr lang="en-AU" sz="4200" dirty="0" smtClean="0"/>
              <a:t>  </a:t>
            </a:r>
            <a:r>
              <a:rPr lang="en-AU" sz="3500" dirty="0" err="1" smtClean="0"/>
              <a:t>Tugas</a:t>
            </a:r>
            <a:r>
              <a:rPr lang="en-AU" sz="3500" dirty="0" smtClean="0"/>
              <a:t> </a:t>
            </a:r>
            <a:r>
              <a:rPr lang="en-AU" sz="3500" dirty="0" err="1" smtClean="0"/>
              <a:t>utama</a:t>
            </a:r>
            <a:r>
              <a:rPr lang="en-AU" sz="3500" dirty="0" smtClean="0"/>
              <a:t> </a:t>
            </a:r>
            <a:r>
              <a:rPr lang="en-AU" sz="3500" dirty="0" err="1" smtClean="0"/>
              <a:t>pemimpin</a:t>
            </a:r>
            <a:r>
              <a:rPr lang="en-AU" sz="3500" dirty="0" smtClean="0"/>
              <a:t>: </a:t>
            </a:r>
          </a:p>
          <a:p>
            <a:pPr marL="948373" lvl="1" indent="-582613">
              <a:buNone/>
            </a:pPr>
            <a:r>
              <a:rPr lang="en-AU" sz="3500" dirty="0" smtClean="0"/>
              <a:t>   </a:t>
            </a:r>
            <a:r>
              <a:rPr lang="en-AU" sz="3500" dirty="0" err="1" smtClean="0"/>
              <a:t>menciptakan</a:t>
            </a:r>
            <a:r>
              <a:rPr lang="en-AU" sz="3500" dirty="0" smtClean="0"/>
              <a:t> </a:t>
            </a:r>
            <a:r>
              <a:rPr lang="en-AU" sz="3500" dirty="0" err="1" smtClean="0"/>
              <a:t>sinergi</a:t>
            </a:r>
            <a:r>
              <a:rPr lang="en-AU" sz="3500" dirty="0" smtClean="0"/>
              <a:t> masing2 </a:t>
            </a:r>
            <a:r>
              <a:rPr lang="en-AU" sz="3500" dirty="0" err="1" smtClean="0"/>
              <a:t>elemen</a:t>
            </a:r>
            <a:r>
              <a:rPr lang="en-AU" sz="3500" dirty="0" smtClean="0"/>
              <a:t> </a:t>
            </a:r>
          </a:p>
          <a:p>
            <a:pPr marL="636588" lvl="1" indent="-271463">
              <a:buNone/>
            </a:pPr>
            <a:r>
              <a:rPr lang="en-AU" sz="3500" dirty="0" smtClean="0"/>
              <a:t>   </a:t>
            </a:r>
            <a:r>
              <a:rPr lang="en-AU" sz="3500" dirty="0" err="1" smtClean="0"/>
              <a:t>dalam</a:t>
            </a:r>
            <a:r>
              <a:rPr lang="en-AU" sz="3500" dirty="0" smtClean="0"/>
              <a:t> sub-</a:t>
            </a:r>
            <a:r>
              <a:rPr lang="en-AU" sz="3500" dirty="0" err="1" smtClean="0"/>
              <a:t>sistem</a:t>
            </a:r>
            <a:r>
              <a:rPr lang="en-AU" sz="3500" dirty="0" smtClean="0"/>
              <a:t> </a:t>
            </a:r>
            <a:r>
              <a:rPr lang="en-AU" sz="3500" dirty="0" err="1" smtClean="0"/>
              <a:t>untuk</a:t>
            </a:r>
            <a:r>
              <a:rPr lang="en-AU" sz="3500" dirty="0" smtClean="0"/>
              <a:t> </a:t>
            </a:r>
            <a:r>
              <a:rPr lang="en-AU" sz="3500" dirty="0" err="1" smtClean="0"/>
              <a:t>mencapai</a:t>
            </a:r>
            <a:r>
              <a:rPr lang="en-AU" sz="3500" dirty="0" smtClean="0"/>
              <a:t> </a:t>
            </a:r>
            <a:r>
              <a:rPr lang="en-AU" sz="3500" dirty="0" err="1" smtClean="0"/>
              <a:t>tujuan</a:t>
            </a:r>
            <a:r>
              <a:rPr lang="en-AU" sz="3500" dirty="0" smtClean="0"/>
              <a:t> </a:t>
            </a:r>
            <a:r>
              <a:rPr lang="en-AU" sz="3500" dirty="0" err="1" smtClean="0"/>
              <a:t>bersama</a:t>
            </a:r>
            <a:r>
              <a:rPr lang="en-AU" sz="3500" dirty="0" smtClean="0"/>
              <a:t> (</a:t>
            </a:r>
            <a:r>
              <a:rPr lang="en-AU" sz="3500" i="1" dirty="0" smtClean="0"/>
              <a:t>common goals</a:t>
            </a:r>
            <a:r>
              <a:rPr lang="en-AU" sz="3500" dirty="0" smtClean="0"/>
              <a:t>)</a:t>
            </a:r>
          </a:p>
          <a:p>
            <a:pPr marL="582613" indent="-582613">
              <a:buNone/>
            </a:pPr>
            <a:endParaRPr lang="en-AU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>
            <a:normAutofit/>
          </a:bodyPr>
          <a:lstStyle/>
          <a:p>
            <a:r>
              <a:rPr lang="en-AU" b="1" dirty="0" smtClean="0"/>
              <a:t>B. </a:t>
            </a:r>
            <a:r>
              <a:rPr lang="en-AU" b="1" dirty="0" err="1" smtClean="0"/>
              <a:t>Konsep</a:t>
            </a:r>
            <a:r>
              <a:rPr lang="en-AU" b="1" dirty="0" smtClean="0"/>
              <a:t> </a:t>
            </a:r>
            <a:r>
              <a:rPr lang="en-AU" b="1" dirty="0" err="1" smtClean="0"/>
              <a:t>Kepemimpinan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876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sz="4000" dirty="0" err="1" smtClean="0"/>
              <a:t>Definisi</a:t>
            </a:r>
            <a:r>
              <a:rPr lang="en-AU" sz="4000" dirty="0" smtClean="0"/>
              <a:t> </a:t>
            </a:r>
            <a:r>
              <a:rPr lang="en-AU" sz="4000" dirty="0" err="1" smtClean="0"/>
              <a:t>Kepemimpinan</a:t>
            </a:r>
            <a:endParaRPr lang="en-AU" sz="4000" dirty="0" smtClean="0"/>
          </a:p>
          <a:p>
            <a:pPr marL="582613" lvl="1" indent="-217488">
              <a:buNone/>
            </a:pPr>
            <a:r>
              <a:rPr lang="en-AU" sz="3800" dirty="0" smtClean="0"/>
              <a:t>  </a:t>
            </a:r>
            <a:r>
              <a:rPr lang="en-AU" sz="3600" dirty="0" err="1" smtClean="0"/>
              <a:t>Banyak</a:t>
            </a:r>
            <a:r>
              <a:rPr lang="en-AU" sz="3600" dirty="0" smtClean="0"/>
              <a:t> </a:t>
            </a:r>
            <a:r>
              <a:rPr lang="en-AU" sz="3600" dirty="0" err="1" smtClean="0"/>
              <a:t>definisi</a:t>
            </a:r>
            <a:r>
              <a:rPr lang="en-AU" sz="3600" dirty="0" smtClean="0"/>
              <a:t>, </a:t>
            </a:r>
            <a:r>
              <a:rPr lang="en-AU" sz="3600" dirty="0" err="1" smtClean="0"/>
              <a:t>intinya</a:t>
            </a:r>
            <a:r>
              <a:rPr lang="en-AU" sz="3600" dirty="0" smtClean="0"/>
              <a:t>: </a:t>
            </a:r>
            <a:r>
              <a:rPr lang="en-AU" sz="3600" dirty="0" err="1" smtClean="0"/>
              <a:t>proses</a:t>
            </a:r>
            <a:r>
              <a:rPr lang="en-AU" sz="3600" dirty="0" smtClean="0"/>
              <a:t>, </a:t>
            </a:r>
            <a:r>
              <a:rPr lang="en-AU" sz="3600" dirty="0" err="1" smtClean="0"/>
              <a:t>pemimpin</a:t>
            </a:r>
            <a:r>
              <a:rPr lang="en-AU" sz="3600" dirty="0" smtClean="0"/>
              <a:t>, </a:t>
            </a:r>
            <a:r>
              <a:rPr lang="en-AU" sz="3600" dirty="0" err="1" smtClean="0"/>
              <a:t>visi</a:t>
            </a:r>
            <a:r>
              <a:rPr lang="en-AU" sz="3600" dirty="0" smtClean="0"/>
              <a:t>, </a:t>
            </a:r>
            <a:r>
              <a:rPr lang="en-AU" sz="3600" dirty="0" err="1" smtClean="0"/>
              <a:t>memengaruhi</a:t>
            </a:r>
            <a:r>
              <a:rPr lang="en-AU" sz="3600" dirty="0" smtClean="0"/>
              <a:t>, </a:t>
            </a:r>
            <a:r>
              <a:rPr lang="en-AU" sz="3600" dirty="0" err="1" smtClean="0"/>
              <a:t>merealisasikan</a:t>
            </a:r>
            <a:r>
              <a:rPr lang="en-AU" sz="3600" dirty="0" smtClean="0"/>
              <a:t> </a:t>
            </a:r>
            <a:r>
              <a:rPr lang="en-AU" sz="3600" dirty="0" err="1" smtClean="0"/>
              <a:t>visi</a:t>
            </a:r>
            <a:endParaRPr lang="en-AU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AU" sz="4000" dirty="0" err="1" smtClean="0"/>
              <a:t>Pemimpin</a:t>
            </a:r>
            <a:r>
              <a:rPr lang="en-AU" sz="4000" dirty="0" smtClean="0"/>
              <a:t> </a:t>
            </a:r>
            <a:r>
              <a:rPr lang="en-AU" sz="4000" dirty="0" smtClean="0">
                <a:sym typeface="Wingdings" pitchFamily="2" charset="2"/>
              </a:rPr>
              <a:t> </a:t>
            </a:r>
            <a:r>
              <a:rPr lang="en-AU" sz="3600" dirty="0" err="1" smtClean="0">
                <a:sym typeface="Wingdings" pitchFamily="2" charset="2"/>
              </a:rPr>
              <a:t>kualifikasi</a:t>
            </a:r>
            <a:r>
              <a:rPr lang="en-AU" sz="3600" dirty="0" smtClean="0">
                <a:sym typeface="Wingdings" pitchFamily="2" charset="2"/>
              </a:rPr>
              <a:t> </a:t>
            </a:r>
            <a:r>
              <a:rPr lang="en-AU" sz="3600" dirty="0" err="1" smtClean="0">
                <a:sym typeface="Wingdings" pitchFamily="2" charset="2"/>
              </a:rPr>
              <a:t>tertentu</a:t>
            </a:r>
            <a:r>
              <a:rPr lang="en-AU" sz="3600" dirty="0" smtClean="0">
                <a:sym typeface="Wingdings" pitchFamily="2" charset="2"/>
              </a:rPr>
              <a:t>?</a:t>
            </a:r>
            <a:endParaRPr lang="en-AU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AU" sz="4000" dirty="0" err="1" smtClean="0"/>
              <a:t>Kepemimpinan</a:t>
            </a:r>
            <a:r>
              <a:rPr lang="en-AU" sz="4000" dirty="0" smtClean="0"/>
              <a:t> </a:t>
            </a:r>
            <a:r>
              <a:rPr lang="en-AU" sz="4000" dirty="0" err="1" smtClean="0"/>
              <a:t>vs</a:t>
            </a:r>
            <a:r>
              <a:rPr lang="en-AU" sz="4000" dirty="0" smtClean="0"/>
              <a:t> </a:t>
            </a:r>
            <a:r>
              <a:rPr lang="en-AU" sz="4000" dirty="0" err="1" smtClean="0"/>
              <a:t>Manajemen</a:t>
            </a:r>
            <a:r>
              <a:rPr lang="en-AU" sz="4000" dirty="0" smtClean="0"/>
              <a:t> </a:t>
            </a:r>
            <a:r>
              <a:rPr lang="en-AU" sz="4000" dirty="0" err="1" smtClean="0"/>
              <a:t>vs</a:t>
            </a:r>
            <a:r>
              <a:rPr lang="en-AU" sz="4000" dirty="0" smtClean="0"/>
              <a:t> </a:t>
            </a:r>
            <a:r>
              <a:rPr lang="en-AU" sz="4000" dirty="0" err="1" smtClean="0"/>
              <a:t>Administrasi</a:t>
            </a:r>
            <a:r>
              <a:rPr lang="en-AU" sz="4000" dirty="0" smtClean="0"/>
              <a:t> </a:t>
            </a:r>
            <a:r>
              <a:rPr lang="en-AU" sz="4000" dirty="0" smtClean="0">
                <a:sym typeface="Wingdings" pitchFamily="2" charset="2"/>
              </a:rPr>
              <a:t> </a:t>
            </a:r>
            <a:r>
              <a:rPr lang="en-AU" sz="4000" dirty="0" err="1" smtClean="0">
                <a:sym typeface="Wingdings" pitchFamily="2" charset="2"/>
              </a:rPr>
              <a:t>uraikan</a:t>
            </a:r>
            <a:r>
              <a:rPr lang="en-AU" sz="4000" dirty="0" smtClean="0">
                <a:sym typeface="Wingdings" pitchFamily="2" charset="2"/>
              </a:rPr>
              <a:t> (</a:t>
            </a:r>
            <a:r>
              <a:rPr lang="en-AU" sz="4000" dirty="0" err="1" smtClean="0">
                <a:sym typeface="Wingdings" pitchFamily="2" charset="2"/>
              </a:rPr>
              <a:t>hal</a:t>
            </a:r>
            <a:r>
              <a:rPr lang="en-AU" sz="4000" dirty="0" smtClean="0">
                <a:sym typeface="Wingdings" pitchFamily="2" charset="2"/>
              </a:rPr>
              <a:t>. 61 – 64)</a:t>
            </a:r>
            <a:endParaRPr lang="en-AU" sz="4000" dirty="0" smtClean="0"/>
          </a:p>
          <a:p>
            <a:pPr marL="514350" indent="-514350">
              <a:buFont typeface="+mj-lt"/>
              <a:buAutoNum type="arabicParenR"/>
            </a:pPr>
            <a:endParaRPr lang="en-A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1143000"/>
          </a:xfrm>
        </p:spPr>
        <p:txBody>
          <a:bodyPr>
            <a:noAutofit/>
          </a:bodyPr>
          <a:lstStyle/>
          <a:p>
            <a:r>
              <a:rPr lang="en-AU" sz="5400" b="1" dirty="0" smtClean="0"/>
              <a:t>c. </a:t>
            </a:r>
            <a:r>
              <a:rPr lang="en-AU" sz="5400" b="1" dirty="0" err="1" smtClean="0"/>
              <a:t>Fungsi</a:t>
            </a:r>
            <a:r>
              <a:rPr lang="en-AU" sz="5400" b="1" dirty="0" smtClean="0"/>
              <a:t> </a:t>
            </a:r>
            <a:r>
              <a:rPr lang="en-AU" sz="5400" b="1" dirty="0" err="1" smtClean="0"/>
              <a:t>Kepemimpinan</a:t>
            </a:r>
            <a:endParaRPr lang="en-AU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648200"/>
          </a:xfrm>
        </p:spPr>
        <p:txBody>
          <a:bodyPr>
            <a:normAutofit/>
          </a:bodyPr>
          <a:lstStyle/>
          <a:p>
            <a:pPr marL="471488" indent="-471488">
              <a:buFont typeface="+mj-lt"/>
              <a:buAutoNum type="arabicPeriod"/>
            </a:pPr>
            <a:r>
              <a:rPr lang="en-AU" sz="4800" dirty="0" err="1" smtClean="0"/>
              <a:t>Menciptakan</a:t>
            </a:r>
            <a:r>
              <a:rPr lang="en-AU" sz="4800" dirty="0" smtClean="0"/>
              <a:t> </a:t>
            </a:r>
            <a:r>
              <a:rPr lang="en-AU" sz="4800" dirty="0" err="1" smtClean="0"/>
              <a:t>visi</a:t>
            </a:r>
            <a:endParaRPr lang="en-AU" sz="4800" dirty="0" smtClean="0"/>
          </a:p>
          <a:p>
            <a:pPr marL="471488" indent="-471488">
              <a:buFont typeface="+mj-lt"/>
              <a:buAutoNum type="arabicPeriod"/>
            </a:pPr>
            <a:r>
              <a:rPr lang="en-AU" sz="4800" dirty="0" err="1" smtClean="0"/>
              <a:t>Mengembangkan</a:t>
            </a:r>
            <a:r>
              <a:rPr lang="en-AU" sz="4800" dirty="0" smtClean="0"/>
              <a:t> </a:t>
            </a:r>
            <a:r>
              <a:rPr lang="en-AU" sz="4800" dirty="0" err="1" smtClean="0"/>
              <a:t>Budaya</a:t>
            </a:r>
            <a:r>
              <a:rPr lang="en-AU" sz="4800" dirty="0" smtClean="0"/>
              <a:t> </a:t>
            </a:r>
            <a:r>
              <a:rPr lang="en-AU" sz="4800" dirty="0" err="1" smtClean="0"/>
              <a:t>Organisasi</a:t>
            </a:r>
            <a:endParaRPr lang="en-AU" sz="4800" dirty="0" smtClean="0"/>
          </a:p>
          <a:p>
            <a:pPr marL="471488" indent="-471488">
              <a:buFont typeface="+mj-lt"/>
              <a:buAutoNum type="arabicPeriod"/>
            </a:pPr>
            <a:r>
              <a:rPr lang="en-AU" sz="4800" dirty="0" err="1" smtClean="0"/>
              <a:t>Menciptakan</a:t>
            </a:r>
            <a:r>
              <a:rPr lang="en-AU" sz="4800" dirty="0" smtClean="0"/>
              <a:t> </a:t>
            </a:r>
            <a:r>
              <a:rPr lang="en-AU" sz="4800" dirty="0" err="1" smtClean="0"/>
              <a:t>Sinergi</a:t>
            </a:r>
            <a:endParaRPr lang="en-AU" sz="4800" dirty="0" smtClean="0"/>
          </a:p>
          <a:p>
            <a:pPr marL="471488" indent="-471488">
              <a:buFont typeface="+mj-lt"/>
              <a:buAutoNum type="arabicPeriod"/>
            </a:pPr>
            <a:r>
              <a:rPr lang="en-AU" sz="4800" dirty="0" err="1" smtClean="0"/>
              <a:t>Menciptakan</a:t>
            </a:r>
            <a:r>
              <a:rPr lang="en-AU" sz="4800" dirty="0" smtClean="0"/>
              <a:t> </a:t>
            </a:r>
            <a:r>
              <a:rPr lang="en-AU" sz="4800" dirty="0" err="1" smtClean="0"/>
              <a:t>Perubahan</a:t>
            </a:r>
            <a:endParaRPr lang="en-AU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lnSpcReduction="10000"/>
          </a:bodyPr>
          <a:lstStyle/>
          <a:p>
            <a:pPr marL="742950" lvl="0" indent="-742950">
              <a:buClr>
                <a:srgbClr val="0BD0D9"/>
              </a:buClr>
              <a:buAutoNum type="arabicPeriod" startAt="5"/>
            </a:pPr>
            <a:r>
              <a:rPr lang="en-AU" sz="5400" dirty="0" err="1" smtClean="0">
                <a:solidFill>
                  <a:prstClr val="black"/>
                </a:solidFill>
              </a:rPr>
              <a:t>Memotivasi</a:t>
            </a:r>
            <a:r>
              <a:rPr lang="en-AU" sz="5400" dirty="0" smtClean="0">
                <a:solidFill>
                  <a:prstClr val="black"/>
                </a:solidFill>
              </a:rPr>
              <a:t> Para </a:t>
            </a:r>
            <a:r>
              <a:rPr lang="en-AU" sz="5400" dirty="0" err="1" smtClean="0">
                <a:solidFill>
                  <a:prstClr val="black"/>
                </a:solidFill>
              </a:rPr>
              <a:t>Pengikut</a:t>
            </a:r>
            <a:endParaRPr lang="en-AU" sz="5400" dirty="0" smtClean="0">
              <a:solidFill>
                <a:prstClr val="black"/>
              </a:solidFill>
            </a:endParaRPr>
          </a:p>
          <a:p>
            <a:pPr marL="742950" lvl="0" indent="-742950">
              <a:buClr>
                <a:srgbClr val="0BD0D9"/>
              </a:buClr>
              <a:buAutoNum type="arabicPeriod" startAt="5"/>
            </a:pPr>
            <a:r>
              <a:rPr lang="en-AU" sz="5400" dirty="0" err="1" smtClean="0">
                <a:solidFill>
                  <a:prstClr val="black"/>
                </a:solidFill>
              </a:rPr>
              <a:t>Memberdayakan</a:t>
            </a:r>
            <a:r>
              <a:rPr lang="en-AU" sz="5400" dirty="0" smtClean="0">
                <a:solidFill>
                  <a:prstClr val="black"/>
                </a:solidFill>
              </a:rPr>
              <a:t> </a:t>
            </a:r>
            <a:r>
              <a:rPr lang="en-AU" sz="5400" dirty="0" err="1" smtClean="0">
                <a:solidFill>
                  <a:prstClr val="black"/>
                </a:solidFill>
              </a:rPr>
              <a:t>Pengikut</a:t>
            </a:r>
            <a:endParaRPr lang="en-AU" sz="5400" dirty="0" smtClean="0">
              <a:solidFill>
                <a:prstClr val="black"/>
              </a:solidFill>
            </a:endParaRPr>
          </a:p>
          <a:p>
            <a:pPr marL="742950" lvl="0" indent="-742950">
              <a:buClr>
                <a:srgbClr val="0BD0D9"/>
              </a:buClr>
              <a:buAutoNum type="arabicPeriod" startAt="5"/>
            </a:pPr>
            <a:r>
              <a:rPr lang="en-AU" sz="5400" dirty="0" err="1" smtClean="0">
                <a:solidFill>
                  <a:prstClr val="black"/>
                </a:solidFill>
              </a:rPr>
              <a:t>Mewakili</a:t>
            </a:r>
            <a:r>
              <a:rPr lang="en-AU" sz="5400" dirty="0" smtClean="0">
                <a:solidFill>
                  <a:prstClr val="black"/>
                </a:solidFill>
              </a:rPr>
              <a:t> </a:t>
            </a:r>
            <a:r>
              <a:rPr lang="en-AU" sz="5400" dirty="0" err="1" smtClean="0">
                <a:solidFill>
                  <a:prstClr val="black"/>
                </a:solidFill>
              </a:rPr>
              <a:t>Sistem</a:t>
            </a:r>
            <a:r>
              <a:rPr lang="en-AU" sz="5400" dirty="0" smtClean="0">
                <a:solidFill>
                  <a:prstClr val="black"/>
                </a:solidFill>
              </a:rPr>
              <a:t> </a:t>
            </a:r>
            <a:r>
              <a:rPr lang="en-AU" sz="5400" dirty="0" err="1" smtClean="0">
                <a:solidFill>
                  <a:prstClr val="black"/>
                </a:solidFill>
              </a:rPr>
              <a:t>Sosial</a:t>
            </a:r>
            <a:endParaRPr lang="en-AU" sz="5400" dirty="0" smtClean="0">
              <a:solidFill>
                <a:prstClr val="black"/>
              </a:solidFill>
            </a:endParaRPr>
          </a:p>
          <a:p>
            <a:pPr marL="742950" lvl="0" indent="-742950">
              <a:buClr>
                <a:srgbClr val="0BD0D9"/>
              </a:buClr>
              <a:buAutoNum type="arabicPeriod" startAt="5"/>
            </a:pPr>
            <a:r>
              <a:rPr lang="en-AU" sz="5400" dirty="0" err="1" smtClean="0">
                <a:solidFill>
                  <a:prstClr val="black"/>
                </a:solidFill>
              </a:rPr>
              <a:t>Manajer</a:t>
            </a:r>
            <a:r>
              <a:rPr lang="en-AU" sz="5400" dirty="0" smtClean="0">
                <a:solidFill>
                  <a:prstClr val="black"/>
                </a:solidFill>
              </a:rPr>
              <a:t> </a:t>
            </a:r>
            <a:r>
              <a:rPr lang="en-AU" sz="5400" dirty="0" err="1" smtClean="0">
                <a:solidFill>
                  <a:prstClr val="black"/>
                </a:solidFill>
              </a:rPr>
              <a:t>Konflik</a:t>
            </a:r>
            <a:endParaRPr lang="en-AU" sz="5400" dirty="0" smtClean="0">
              <a:solidFill>
                <a:prstClr val="black"/>
              </a:solidFill>
            </a:endParaRPr>
          </a:p>
          <a:p>
            <a:pPr marL="742950" lvl="0" indent="-742950">
              <a:buClr>
                <a:srgbClr val="0BD0D9"/>
              </a:buClr>
              <a:buAutoNum type="arabicPeriod" startAt="5"/>
            </a:pPr>
            <a:r>
              <a:rPr lang="en-AU" sz="5400" dirty="0" err="1" smtClean="0">
                <a:solidFill>
                  <a:prstClr val="black"/>
                </a:solidFill>
              </a:rPr>
              <a:t>Membelajarkan</a:t>
            </a:r>
            <a:r>
              <a:rPr lang="en-AU" sz="5400" dirty="0" smtClean="0">
                <a:solidFill>
                  <a:prstClr val="black"/>
                </a:solidFill>
              </a:rPr>
              <a:t> </a:t>
            </a:r>
            <a:r>
              <a:rPr lang="en-AU" sz="5400" dirty="0" err="1" smtClean="0">
                <a:solidFill>
                  <a:prstClr val="black"/>
                </a:solidFill>
              </a:rPr>
              <a:t>Organisasi</a:t>
            </a:r>
            <a:r>
              <a:rPr lang="en-AU" sz="5400" dirty="0" smtClean="0">
                <a:solidFill>
                  <a:prstClr val="black"/>
                </a:solidFill>
              </a:rPr>
              <a:t> (</a:t>
            </a:r>
            <a:r>
              <a:rPr lang="en-AU" sz="5400" i="1" dirty="0" smtClean="0">
                <a:solidFill>
                  <a:prstClr val="black"/>
                </a:solidFill>
              </a:rPr>
              <a:t>learning organization/ individual</a:t>
            </a:r>
            <a:r>
              <a:rPr lang="en-AU" sz="5400" dirty="0" smtClean="0">
                <a:solidFill>
                  <a:prstClr val="black"/>
                </a:solidFill>
              </a:rPr>
              <a:t>)</a:t>
            </a:r>
          </a:p>
          <a:p>
            <a:pPr marL="514350" indent="-514350">
              <a:buNone/>
            </a:pPr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AU" sz="8800" dirty="0" smtClean="0">
              <a:latin typeface="Brush Script MT" pitchFamily="66" charset="0"/>
            </a:endParaRPr>
          </a:p>
          <a:p>
            <a:pPr algn="ctr">
              <a:buNone/>
            </a:pPr>
            <a:r>
              <a:rPr lang="en-AU" sz="8800" dirty="0" err="1" smtClean="0">
                <a:latin typeface="Brush Script MT" pitchFamily="66" charset="0"/>
              </a:rPr>
              <a:t>Terima</a:t>
            </a:r>
            <a:r>
              <a:rPr lang="en-AU" sz="8800" dirty="0" smtClean="0">
                <a:latin typeface="Brush Script MT" pitchFamily="66" charset="0"/>
              </a:rPr>
              <a:t> </a:t>
            </a:r>
            <a:r>
              <a:rPr lang="en-AU" sz="8800" dirty="0" err="1" smtClean="0">
                <a:latin typeface="Brush Script MT" pitchFamily="66" charset="0"/>
              </a:rPr>
              <a:t>Kasih</a:t>
            </a:r>
            <a:endParaRPr lang="en-AU" sz="8800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</TotalTime>
  <Words>141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Rounded MT Bold</vt:lpstr>
      <vt:lpstr>Brush Script MT</vt:lpstr>
      <vt:lpstr>Calibri</vt:lpstr>
      <vt:lpstr>Constantia</vt:lpstr>
      <vt:lpstr>Wingdings</vt:lpstr>
      <vt:lpstr>Wingdings 2</vt:lpstr>
      <vt:lpstr>Flow</vt:lpstr>
      <vt:lpstr>KEPEMIMPINAN DAN KEMANUSIAAN</vt:lpstr>
      <vt:lpstr> A. Kepemimpinan dan Sistem Sosial </vt:lpstr>
      <vt:lpstr>B. Konsep Kepemimpinan</vt:lpstr>
      <vt:lpstr>c. Fungsi Kepemimpinan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ENTREPRENEURIAL LEADERSHIP</dc:title>
  <dc:creator>jica-bakorkamla</dc:creator>
  <cp:lastModifiedBy>rathoyo</cp:lastModifiedBy>
  <cp:revision>19</cp:revision>
  <dcterms:created xsi:type="dcterms:W3CDTF">2016-09-09T22:00:24Z</dcterms:created>
  <dcterms:modified xsi:type="dcterms:W3CDTF">2018-09-16T01:52:38Z</dcterms:modified>
</cp:coreProperties>
</file>