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7" r:id="rId6"/>
    <p:sldId id="266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4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A41C-62CE-40FC-A300-0045E0714DBB}" type="datetimeFigureOut">
              <a:rPr lang="en-US" smtClean="0"/>
              <a:pPr/>
              <a:t>9/16/2018</a:t>
            </a:fld>
            <a:endParaRPr lang="en-A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FAD6-6066-4018-B8DA-1CF2BE03AF1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A41C-62CE-40FC-A300-0045E0714DBB}" type="datetimeFigureOut">
              <a:rPr lang="en-US" smtClean="0"/>
              <a:pPr/>
              <a:t>9/16/2018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FAD6-6066-4018-B8DA-1CF2BE03AF1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A41C-62CE-40FC-A300-0045E0714DBB}" type="datetimeFigureOut">
              <a:rPr lang="en-US" smtClean="0"/>
              <a:pPr/>
              <a:t>9/16/2018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FAD6-6066-4018-B8DA-1CF2BE03AF1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A41C-62CE-40FC-A300-0045E0714DBB}" type="datetimeFigureOut">
              <a:rPr lang="en-US" smtClean="0"/>
              <a:pPr/>
              <a:t>9/16/2018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FAD6-6066-4018-B8DA-1CF2BE03AF1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A41C-62CE-40FC-A300-0045E0714DBB}" type="datetimeFigureOut">
              <a:rPr lang="en-US" smtClean="0"/>
              <a:pPr/>
              <a:t>9/16/2018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FAD6-6066-4018-B8DA-1CF2BE03AF1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A41C-62CE-40FC-A300-0045E0714DBB}" type="datetimeFigureOut">
              <a:rPr lang="en-US" smtClean="0"/>
              <a:pPr/>
              <a:t>9/16/2018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FAD6-6066-4018-B8DA-1CF2BE03AF1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A41C-62CE-40FC-A300-0045E0714DBB}" type="datetimeFigureOut">
              <a:rPr lang="en-US" smtClean="0"/>
              <a:pPr/>
              <a:t>9/16/2018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FAD6-6066-4018-B8DA-1CF2BE03AF1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A41C-62CE-40FC-A300-0045E0714DBB}" type="datetimeFigureOut">
              <a:rPr lang="en-US" smtClean="0"/>
              <a:pPr/>
              <a:t>9/16/2018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FAD6-6066-4018-B8DA-1CF2BE03AF1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A41C-62CE-40FC-A300-0045E0714DBB}" type="datetimeFigureOut">
              <a:rPr lang="en-US" smtClean="0"/>
              <a:pPr/>
              <a:t>9/16/2018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FAD6-6066-4018-B8DA-1CF2BE03AF1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A41C-62CE-40FC-A300-0045E0714DBB}" type="datetimeFigureOut">
              <a:rPr lang="en-US" smtClean="0"/>
              <a:pPr/>
              <a:t>9/16/2018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FAD6-6066-4018-B8DA-1CF2BE03AF1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A41C-62CE-40FC-A300-0045E0714DBB}" type="datetimeFigureOut">
              <a:rPr lang="en-US" smtClean="0"/>
              <a:pPr/>
              <a:t>9/16/2018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E80FAD6-6066-4018-B8DA-1CF2BE03AF1F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478A41C-62CE-40FC-A300-0045E0714DBB}" type="datetimeFigureOut">
              <a:rPr lang="en-US" smtClean="0"/>
              <a:pPr/>
              <a:t>9/16/2018</a:t>
            </a:fld>
            <a:endParaRPr lang="en-A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E80FAD6-6066-4018-B8DA-1CF2BE03AF1F}" type="slidenum">
              <a:rPr lang="en-AU" smtClean="0"/>
              <a:pPr/>
              <a:t>‹#›</a:t>
            </a:fld>
            <a:endParaRPr lang="en-A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90600"/>
            <a:ext cx="9144000" cy="2209800"/>
          </a:xfrm>
        </p:spPr>
        <p:txBody>
          <a:bodyPr>
            <a:noAutofit/>
          </a:bodyPr>
          <a:lstStyle/>
          <a:p>
            <a:pPr algn="ctr"/>
            <a:r>
              <a:rPr lang="en-AU" sz="6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PROFESI DAN </a:t>
            </a:r>
            <a:br>
              <a:rPr lang="en-AU" sz="6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</a:br>
            <a:r>
              <a:rPr lang="en-AU" sz="6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ILMU KEPEMIMPINAN </a:t>
            </a:r>
            <a:endParaRPr lang="en-AU" sz="6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572000"/>
            <a:ext cx="7854696" cy="1676400"/>
          </a:xfrm>
        </p:spPr>
        <p:txBody>
          <a:bodyPr>
            <a:normAutofit/>
          </a:bodyPr>
          <a:lstStyle/>
          <a:p>
            <a:endParaRPr lang="en-AU" dirty="0" smtClean="0"/>
          </a:p>
          <a:p>
            <a:pPr algn="ctr"/>
            <a:r>
              <a:rPr lang="en-AU" sz="2800" i="1" u="sng" dirty="0" err="1" smtClean="0"/>
              <a:t>Disarikan</a:t>
            </a:r>
            <a:r>
              <a:rPr lang="en-AU" sz="2800" i="1" u="sng" dirty="0" smtClean="0"/>
              <a:t> </a:t>
            </a:r>
            <a:r>
              <a:rPr lang="en-AU" sz="2800" i="1" u="sng" dirty="0" err="1" smtClean="0"/>
              <a:t>dari</a:t>
            </a:r>
            <a:r>
              <a:rPr lang="en-AU" sz="2800" i="1" u="sng" dirty="0" smtClean="0"/>
              <a:t> </a:t>
            </a:r>
            <a:r>
              <a:rPr lang="en-AU" sz="2800" i="1" u="sng" dirty="0" err="1" smtClean="0"/>
              <a:t>buku</a:t>
            </a:r>
            <a:r>
              <a:rPr lang="en-AU" sz="2800" i="1" u="sng" dirty="0" smtClean="0"/>
              <a:t> “</a:t>
            </a:r>
            <a:r>
              <a:rPr lang="en-AU" sz="2800" i="1" u="sng" dirty="0" err="1" smtClean="0"/>
              <a:t>Kepemimpinan</a:t>
            </a:r>
            <a:r>
              <a:rPr lang="en-AU" sz="2800" i="1" u="sng" dirty="0" smtClean="0"/>
              <a:t>” </a:t>
            </a:r>
          </a:p>
          <a:p>
            <a:pPr algn="ctr"/>
            <a:r>
              <a:rPr lang="en-AU" sz="2800" i="1" u="sng" dirty="0" err="1" smtClean="0"/>
              <a:t>Karya</a:t>
            </a:r>
            <a:r>
              <a:rPr lang="en-AU" sz="2800" i="1" u="sng" dirty="0" smtClean="0"/>
              <a:t> </a:t>
            </a:r>
            <a:r>
              <a:rPr lang="en-AU" sz="2800" dirty="0" err="1" smtClean="0"/>
              <a:t>Dr.</a:t>
            </a:r>
            <a:r>
              <a:rPr lang="en-AU" sz="2800" dirty="0" smtClean="0"/>
              <a:t> </a:t>
            </a:r>
            <a:r>
              <a:rPr lang="en-AU" sz="2800" dirty="0" err="1" smtClean="0"/>
              <a:t>Wirawan</a:t>
            </a:r>
            <a:endParaRPr lang="en-AU" sz="2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524000" y="3657600"/>
            <a:ext cx="6019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dirty="0" err="1" smtClean="0"/>
              <a:t>Oleh</a:t>
            </a:r>
            <a:r>
              <a:rPr lang="en-AU" sz="3200" dirty="0" smtClean="0"/>
              <a:t>:</a:t>
            </a:r>
          </a:p>
          <a:p>
            <a:pPr algn="ctr"/>
            <a:r>
              <a:rPr lang="en-AU" sz="3200" dirty="0" smtClean="0"/>
              <a:t> </a:t>
            </a:r>
            <a:r>
              <a:rPr lang="en-AU" sz="3200" b="1" i="1" dirty="0" smtClean="0"/>
              <a:t>Rathoyo </a:t>
            </a:r>
            <a:r>
              <a:rPr lang="en-AU" sz="3200" b="1" i="1" dirty="0" err="1" smtClean="0"/>
              <a:t>Rasdan</a:t>
            </a:r>
            <a:endParaRPr lang="en-AU" sz="3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04800"/>
            <a:ext cx="9144000" cy="1143000"/>
          </a:xfrm>
        </p:spPr>
        <p:txBody>
          <a:bodyPr>
            <a:noAutofit/>
          </a:bodyPr>
          <a:lstStyle/>
          <a:p>
            <a:r>
              <a:rPr lang="en-AU" b="1" dirty="0" smtClean="0"/>
              <a:t/>
            </a:r>
            <a:br>
              <a:rPr lang="en-AU" b="1" dirty="0" smtClean="0"/>
            </a:br>
            <a:r>
              <a:rPr lang="en-AU" sz="4800" b="1" dirty="0" smtClean="0"/>
              <a:t>A. </a:t>
            </a:r>
            <a:r>
              <a:rPr lang="en-AU" sz="4800" b="1" dirty="0" err="1" smtClean="0"/>
              <a:t>Profesi</a:t>
            </a:r>
            <a:r>
              <a:rPr lang="en-AU" sz="4800" b="1" dirty="0" smtClean="0"/>
              <a:t> </a:t>
            </a:r>
            <a:r>
              <a:rPr lang="en-AU" sz="4800" b="1" dirty="0" err="1" smtClean="0"/>
              <a:t>Kepemimpinan</a:t>
            </a:r>
            <a:r>
              <a:rPr lang="en-AU" sz="4800" b="1" dirty="0" smtClean="0"/>
              <a:t> </a:t>
            </a:r>
            <a:endParaRPr lang="en-AU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 fontScale="40000" lnSpcReduction="20000"/>
          </a:bodyPr>
          <a:lstStyle/>
          <a:p>
            <a:pPr marL="0" indent="0">
              <a:buFont typeface="+mj-lt"/>
              <a:buAutoNum type="arabicPeriod"/>
            </a:pPr>
            <a:r>
              <a:rPr lang="en-AU" sz="4400" dirty="0" smtClean="0"/>
              <a:t>  </a:t>
            </a:r>
            <a:r>
              <a:rPr lang="en-AU" sz="9000" dirty="0" err="1" smtClean="0"/>
              <a:t>Pengertian</a:t>
            </a:r>
            <a:r>
              <a:rPr lang="en-AU" sz="9000" dirty="0" smtClean="0"/>
              <a:t> </a:t>
            </a:r>
            <a:r>
              <a:rPr lang="en-AU" sz="9000" dirty="0" err="1" smtClean="0"/>
              <a:t>Profesi</a:t>
            </a:r>
            <a:endParaRPr lang="en-AU" sz="9000" dirty="0" smtClean="0"/>
          </a:p>
          <a:p>
            <a:pPr marL="681038" lvl="1" indent="-315913">
              <a:buFont typeface="Wingdings" pitchFamily="2" charset="2"/>
              <a:buChar char="Ø"/>
            </a:pPr>
            <a:r>
              <a:rPr lang="en-AU" sz="9000" dirty="0" smtClean="0"/>
              <a:t> </a:t>
            </a:r>
            <a:r>
              <a:rPr lang="en-AU" sz="9000" dirty="0" err="1" smtClean="0"/>
              <a:t>Syarat</a:t>
            </a:r>
            <a:r>
              <a:rPr lang="en-AU" sz="9000" dirty="0" smtClean="0"/>
              <a:t> </a:t>
            </a:r>
            <a:r>
              <a:rPr lang="en-AU" sz="9000" dirty="0" err="1" smtClean="0"/>
              <a:t>suatu</a:t>
            </a:r>
            <a:r>
              <a:rPr lang="en-AU" sz="9000" dirty="0" smtClean="0"/>
              <a:t> </a:t>
            </a:r>
            <a:r>
              <a:rPr lang="en-AU" sz="9000" dirty="0" err="1" smtClean="0"/>
              <a:t>profesi</a:t>
            </a:r>
            <a:r>
              <a:rPr lang="en-AU" sz="9000" dirty="0" smtClean="0"/>
              <a:t> (</a:t>
            </a:r>
            <a:r>
              <a:rPr lang="en-AU" sz="9000" dirty="0" err="1" smtClean="0"/>
              <a:t>hal</a:t>
            </a:r>
            <a:r>
              <a:rPr lang="en-AU" sz="9000" dirty="0" smtClean="0"/>
              <a:t>. 98)</a:t>
            </a:r>
          </a:p>
          <a:p>
            <a:pPr marL="582613" indent="-582613">
              <a:buFont typeface="+mj-lt"/>
              <a:buAutoNum type="arabicPeriod"/>
            </a:pPr>
            <a:r>
              <a:rPr lang="en-AU" sz="9000" dirty="0" err="1" smtClean="0"/>
              <a:t>Kepemimpinan</a:t>
            </a:r>
            <a:r>
              <a:rPr lang="en-AU" sz="9000" dirty="0" smtClean="0"/>
              <a:t> </a:t>
            </a:r>
            <a:r>
              <a:rPr lang="en-AU" sz="9000" dirty="0" err="1" smtClean="0"/>
              <a:t>Langsung</a:t>
            </a:r>
            <a:r>
              <a:rPr lang="en-AU" sz="9000" dirty="0" smtClean="0"/>
              <a:t> </a:t>
            </a:r>
            <a:r>
              <a:rPr lang="en-AU" sz="9000" dirty="0" err="1" smtClean="0"/>
              <a:t>vs</a:t>
            </a:r>
            <a:r>
              <a:rPr lang="en-AU" sz="9000" dirty="0" smtClean="0"/>
              <a:t> </a:t>
            </a:r>
            <a:r>
              <a:rPr lang="en-AU" sz="9000" dirty="0" err="1" smtClean="0"/>
              <a:t>Tidak</a:t>
            </a:r>
            <a:r>
              <a:rPr lang="en-AU" sz="9000" dirty="0" smtClean="0"/>
              <a:t> </a:t>
            </a:r>
            <a:r>
              <a:rPr lang="en-AU" sz="9000" dirty="0" err="1" smtClean="0"/>
              <a:t>Langsung</a:t>
            </a:r>
            <a:endParaRPr lang="en-AU" sz="9000" dirty="0" smtClean="0"/>
          </a:p>
          <a:p>
            <a:pPr marL="747713" lvl="1" indent="-382588">
              <a:buFont typeface="Wingdings" pitchFamily="2" charset="2"/>
              <a:buChar char="Ø"/>
            </a:pPr>
            <a:r>
              <a:rPr lang="en-AU" sz="9000" dirty="0" err="1" smtClean="0"/>
              <a:t>Ada</a:t>
            </a:r>
            <a:r>
              <a:rPr lang="en-AU" sz="9000" dirty="0" smtClean="0"/>
              <a:t>/</a:t>
            </a:r>
            <a:r>
              <a:rPr lang="en-AU" sz="9000" dirty="0" err="1" smtClean="0"/>
              <a:t>tidaknya</a:t>
            </a:r>
            <a:r>
              <a:rPr lang="en-AU" sz="9000" dirty="0" smtClean="0"/>
              <a:t> </a:t>
            </a:r>
            <a:r>
              <a:rPr lang="en-AU" sz="9000" dirty="0" err="1" smtClean="0"/>
              <a:t>hierarkhi</a:t>
            </a:r>
            <a:endParaRPr lang="en-AU" sz="9000" dirty="0" smtClean="0"/>
          </a:p>
          <a:p>
            <a:pPr marL="582613" indent="-582613">
              <a:buFont typeface="+mj-lt"/>
              <a:buAutoNum type="arabicPeriod"/>
            </a:pPr>
            <a:r>
              <a:rPr lang="en-AU" sz="9000" dirty="0" err="1" smtClean="0"/>
              <a:t>Kepemimpinan</a:t>
            </a:r>
            <a:r>
              <a:rPr lang="en-AU" sz="9000" dirty="0" smtClean="0"/>
              <a:t> Formal </a:t>
            </a:r>
            <a:r>
              <a:rPr lang="en-AU" sz="9000" dirty="0" err="1" smtClean="0"/>
              <a:t>vs</a:t>
            </a:r>
            <a:r>
              <a:rPr lang="en-AU" sz="9000" dirty="0" smtClean="0"/>
              <a:t> Informal</a:t>
            </a:r>
          </a:p>
          <a:p>
            <a:pPr marL="798513" lvl="1" indent="-433388">
              <a:buFont typeface="Wingdings" pitchFamily="2" charset="2"/>
              <a:buChar char="Ø"/>
            </a:pPr>
            <a:r>
              <a:rPr lang="en-AU" sz="9000" dirty="0" err="1" smtClean="0"/>
              <a:t>Tergantung</a:t>
            </a:r>
            <a:r>
              <a:rPr lang="en-AU" sz="9000" dirty="0" smtClean="0"/>
              <a:t> </a:t>
            </a:r>
            <a:r>
              <a:rPr lang="en-AU" sz="9000" dirty="0" err="1" smtClean="0"/>
              <a:t>organisasinya</a:t>
            </a:r>
            <a:endParaRPr lang="en-AU" sz="9000" dirty="0" smtClean="0"/>
          </a:p>
          <a:p>
            <a:pPr marL="582613" indent="-582613">
              <a:buFont typeface="+mj-lt"/>
              <a:buAutoNum type="arabicPeriod"/>
            </a:pPr>
            <a:r>
              <a:rPr lang="en-AU" sz="9000" dirty="0" err="1" smtClean="0"/>
              <a:t>Kepemimpinan</a:t>
            </a:r>
            <a:r>
              <a:rPr lang="en-AU" sz="9000" dirty="0" smtClean="0"/>
              <a:t> </a:t>
            </a:r>
            <a:r>
              <a:rPr lang="en-AU" sz="9000" dirty="0" err="1" smtClean="0"/>
              <a:t>Internasional</a:t>
            </a:r>
            <a:endParaRPr lang="en-AU" sz="9000" dirty="0" smtClean="0"/>
          </a:p>
          <a:p>
            <a:pPr marL="798513" lvl="1" indent="-433388">
              <a:buFont typeface="Wingdings" pitchFamily="2" charset="2"/>
              <a:buChar char="Ø"/>
            </a:pPr>
            <a:r>
              <a:rPr lang="en-AU" sz="9000" dirty="0" smtClean="0"/>
              <a:t>Level global</a:t>
            </a:r>
          </a:p>
          <a:p>
            <a:pPr marL="948373" lvl="1" indent="-582613">
              <a:buFont typeface="Wingdings" pitchFamily="2" charset="2"/>
              <a:buChar char="Ø"/>
            </a:pPr>
            <a:endParaRPr lang="en-AU" sz="9000" dirty="0" smtClean="0"/>
          </a:p>
          <a:p>
            <a:pPr marL="948373" lvl="1" indent="-582613">
              <a:buNone/>
            </a:pPr>
            <a:endParaRPr lang="en-AU" sz="9000" dirty="0" smtClean="0"/>
          </a:p>
          <a:p>
            <a:pPr marL="948373" lvl="1" indent="-582613">
              <a:buNone/>
            </a:pPr>
            <a:endParaRPr lang="en-AU" sz="9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143000"/>
          </a:xfrm>
        </p:spPr>
        <p:txBody>
          <a:bodyPr>
            <a:normAutofit/>
          </a:bodyPr>
          <a:lstStyle/>
          <a:p>
            <a:r>
              <a:rPr lang="en-AU" b="1" dirty="0" smtClean="0"/>
              <a:t>B. </a:t>
            </a:r>
            <a:r>
              <a:rPr lang="en-AU" b="1" dirty="0" err="1" smtClean="0"/>
              <a:t>Etika</a:t>
            </a:r>
            <a:r>
              <a:rPr lang="en-AU" b="1" dirty="0" smtClean="0"/>
              <a:t> </a:t>
            </a:r>
            <a:r>
              <a:rPr lang="en-AU" b="1" dirty="0" err="1" smtClean="0"/>
              <a:t>Kepemimpinan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48768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AU" sz="4000" dirty="0" err="1" smtClean="0"/>
              <a:t>Pengertian</a:t>
            </a:r>
            <a:endParaRPr lang="en-AU" sz="4000" dirty="0" smtClean="0"/>
          </a:p>
          <a:p>
            <a:pPr marL="880110" lvl="1" indent="-514350">
              <a:buFont typeface="Wingdings" pitchFamily="2" charset="2"/>
              <a:buChar char="Ø"/>
            </a:pPr>
            <a:r>
              <a:rPr lang="en-AU" sz="3400" dirty="0" err="1" smtClean="0"/>
              <a:t>Benar</a:t>
            </a:r>
            <a:r>
              <a:rPr lang="en-AU" sz="3400" dirty="0" smtClean="0"/>
              <a:t>/</a:t>
            </a:r>
            <a:r>
              <a:rPr lang="en-AU" sz="3400" dirty="0" err="1" smtClean="0"/>
              <a:t>salah</a:t>
            </a:r>
            <a:r>
              <a:rPr lang="en-AU" sz="3400" dirty="0" smtClean="0"/>
              <a:t>, </a:t>
            </a:r>
            <a:r>
              <a:rPr lang="en-AU" sz="3400" dirty="0" err="1" smtClean="0"/>
              <a:t>boleh</a:t>
            </a:r>
            <a:r>
              <a:rPr lang="en-AU" sz="3400" dirty="0" smtClean="0"/>
              <a:t>/</a:t>
            </a:r>
            <a:r>
              <a:rPr lang="en-AU" sz="3400" dirty="0" err="1" smtClean="0"/>
              <a:t>tidak</a:t>
            </a:r>
            <a:r>
              <a:rPr lang="en-AU" sz="3400" dirty="0" smtClean="0"/>
              <a:t> </a:t>
            </a:r>
            <a:r>
              <a:rPr lang="en-AU" sz="3400" dirty="0" err="1" smtClean="0"/>
              <a:t>boleh</a:t>
            </a:r>
            <a:r>
              <a:rPr lang="en-AU" sz="3400" dirty="0" smtClean="0"/>
              <a:t>?</a:t>
            </a:r>
          </a:p>
          <a:p>
            <a:pPr marL="880110" lvl="1" indent="-514350">
              <a:buFont typeface="Wingdings" pitchFamily="2" charset="2"/>
              <a:buChar char="Ø"/>
            </a:pPr>
            <a:r>
              <a:rPr lang="en-AU" sz="3400" dirty="0" err="1" smtClean="0"/>
              <a:t>Tergantung</a:t>
            </a:r>
            <a:r>
              <a:rPr lang="en-AU" sz="3400" dirty="0" smtClean="0"/>
              <a:t> </a:t>
            </a:r>
            <a:r>
              <a:rPr lang="en-AU" sz="3400" dirty="0" err="1" smtClean="0"/>
              <a:t>tujuan</a:t>
            </a:r>
            <a:r>
              <a:rPr lang="en-AU" sz="3400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4000" dirty="0" err="1" smtClean="0"/>
              <a:t>Fungsi</a:t>
            </a:r>
            <a:r>
              <a:rPr lang="en-AU" sz="4000" dirty="0" smtClean="0"/>
              <a:t> </a:t>
            </a:r>
            <a:r>
              <a:rPr lang="en-AU" sz="4000" dirty="0" err="1" smtClean="0"/>
              <a:t>Etika</a:t>
            </a:r>
            <a:r>
              <a:rPr lang="en-AU" sz="4000" dirty="0" smtClean="0"/>
              <a:t> </a:t>
            </a:r>
            <a:r>
              <a:rPr lang="en-AU" sz="4000" dirty="0" err="1" smtClean="0"/>
              <a:t>Kepemimpinan</a:t>
            </a:r>
            <a:endParaRPr lang="en-AU" sz="4000" dirty="0" smtClean="0"/>
          </a:p>
          <a:p>
            <a:pPr marL="880110" lvl="1" indent="-514350">
              <a:buFont typeface="Wingdings" pitchFamily="2" charset="2"/>
              <a:buChar char="Ø"/>
            </a:pPr>
            <a:r>
              <a:rPr lang="en-AU" sz="3400" dirty="0" err="1" smtClean="0"/>
              <a:t>Lihat</a:t>
            </a:r>
            <a:r>
              <a:rPr lang="en-AU" sz="3400" dirty="0" smtClean="0"/>
              <a:t> </a:t>
            </a:r>
            <a:r>
              <a:rPr lang="en-AU" sz="3400" dirty="0" err="1" smtClean="0"/>
              <a:t>Gb</a:t>
            </a:r>
            <a:r>
              <a:rPr lang="en-AU" sz="3400" dirty="0" smtClean="0"/>
              <a:t>. 18 (</a:t>
            </a:r>
            <a:r>
              <a:rPr lang="en-AU" sz="3400" dirty="0" err="1" smtClean="0"/>
              <a:t>hal</a:t>
            </a:r>
            <a:r>
              <a:rPr lang="en-AU" sz="3400" dirty="0" smtClean="0"/>
              <a:t>. 105)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4000" dirty="0" err="1" smtClean="0"/>
              <a:t>Perilaku</a:t>
            </a:r>
            <a:r>
              <a:rPr lang="en-AU" sz="4000" dirty="0" smtClean="0"/>
              <a:t> yang </a:t>
            </a:r>
            <a:r>
              <a:rPr lang="en-AU" sz="4000" dirty="0" err="1" smtClean="0"/>
              <a:t>Etis</a:t>
            </a:r>
            <a:endParaRPr lang="en-AU" sz="4000" dirty="0" smtClean="0"/>
          </a:p>
          <a:p>
            <a:pPr marL="880110" lvl="1" indent="-514350">
              <a:buFont typeface="Wingdings" pitchFamily="2" charset="2"/>
              <a:buChar char="Ø"/>
            </a:pPr>
            <a:r>
              <a:rPr lang="en-AU" sz="3800" dirty="0" err="1" smtClean="0"/>
              <a:t>Karakteristik</a:t>
            </a:r>
            <a:r>
              <a:rPr lang="en-AU" sz="3800" dirty="0" smtClean="0"/>
              <a:t> </a:t>
            </a:r>
            <a:r>
              <a:rPr lang="en-AU" sz="3800" dirty="0" err="1" smtClean="0"/>
              <a:t>perilaku</a:t>
            </a:r>
            <a:r>
              <a:rPr lang="en-AU" sz="3800" dirty="0" smtClean="0"/>
              <a:t> yang </a:t>
            </a:r>
            <a:r>
              <a:rPr lang="en-AU" sz="3800" dirty="0" err="1" smtClean="0"/>
              <a:t>etis</a:t>
            </a:r>
            <a:r>
              <a:rPr lang="en-AU" sz="3800" dirty="0" smtClean="0"/>
              <a:t> (</a:t>
            </a:r>
            <a:r>
              <a:rPr lang="en-AU" sz="3800" dirty="0" err="1" smtClean="0"/>
              <a:t>hal</a:t>
            </a:r>
            <a:r>
              <a:rPr lang="en-AU" sz="3800" dirty="0" smtClean="0"/>
              <a:t>. 105 – 106) </a:t>
            </a:r>
          </a:p>
          <a:p>
            <a:pPr marL="514350" indent="-514350">
              <a:buFont typeface="+mj-lt"/>
              <a:buAutoNum type="arabicParenR"/>
            </a:pPr>
            <a:endParaRPr lang="en-A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143000"/>
          </a:xfrm>
        </p:spPr>
        <p:txBody>
          <a:bodyPr>
            <a:noAutofit/>
          </a:bodyPr>
          <a:lstStyle/>
          <a:p>
            <a:r>
              <a:rPr lang="en-AU" sz="5400" b="1" dirty="0" smtClean="0"/>
              <a:t>C. </a:t>
            </a:r>
            <a:r>
              <a:rPr lang="en-AU" sz="5400" b="1" dirty="0" err="1" smtClean="0"/>
              <a:t>Ilmu</a:t>
            </a:r>
            <a:r>
              <a:rPr lang="en-AU" sz="5400" b="1" dirty="0" smtClean="0"/>
              <a:t> </a:t>
            </a:r>
            <a:r>
              <a:rPr lang="en-AU" sz="5400" b="1" dirty="0" err="1" smtClean="0"/>
              <a:t>Kepemimpinan</a:t>
            </a:r>
            <a:endParaRPr lang="en-AU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257800"/>
          </a:xfrm>
        </p:spPr>
        <p:txBody>
          <a:bodyPr>
            <a:normAutofit fontScale="92500" lnSpcReduction="20000"/>
          </a:bodyPr>
          <a:lstStyle/>
          <a:p>
            <a:pPr marL="471488" indent="-471488">
              <a:buFont typeface="+mj-lt"/>
              <a:buAutoNum type="arabicPeriod"/>
            </a:pPr>
            <a:r>
              <a:rPr lang="en-AU" sz="4800" dirty="0" err="1" smtClean="0"/>
              <a:t>Teori</a:t>
            </a:r>
            <a:r>
              <a:rPr lang="en-AU" sz="4800" dirty="0" smtClean="0"/>
              <a:t> </a:t>
            </a:r>
            <a:r>
              <a:rPr lang="en-AU" sz="4800" dirty="0" err="1" smtClean="0"/>
              <a:t>Kepemimpinan</a:t>
            </a:r>
            <a:endParaRPr lang="en-AU" sz="4800" dirty="0" smtClean="0"/>
          </a:p>
          <a:p>
            <a:pPr marL="837248" lvl="1" indent="-471488">
              <a:buFont typeface="Wingdings" pitchFamily="2" charset="2"/>
              <a:buChar char="Ø"/>
            </a:pPr>
            <a:r>
              <a:rPr lang="en-AU" sz="4600" dirty="0" err="1" smtClean="0"/>
              <a:t>Pengetahuan</a:t>
            </a:r>
            <a:r>
              <a:rPr lang="en-AU" sz="4600" dirty="0" smtClean="0"/>
              <a:t> (</a:t>
            </a:r>
            <a:r>
              <a:rPr lang="en-AU" sz="4600" i="1" dirty="0" smtClean="0"/>
              <a:t>knowledge</a:t>
            </a:r>
            <a:r>
              <a:rPr lang="en-AU" sz="4600" dirty="0" smtClean="0"/>
              <a:t>) </a:t>
            </a:r>
            <a:r>
              <a:rPr lang="en-AU" sz="4600" dirty="0" err="1" smtClean="0"/>
              <a:t>disebut</a:t>
            </a:r>
            <a:r>
              <a:rPr lang="en-AU" sz="4600" dirty="0" smtClean="0"/>
              <a:t> </a:t>
            </a:r>
            <a:r>
              <a:rPr lang="en-AU" sz="4600" dirty="0" err="1" smtClean="0"/>
              <a:t>ilmu</a:t>
            </a:r>
            <a:r>
              <a:rPr lang="en-AU" sz="4600" dirty="0" smtClean="0"/>
              <a:t> (</a:t>
            </a:r>
            <a:r>
              <a:rPr lang="en-AU" sz="4600" i="1" dirty="0" smtClean="0"/>
              <a:t>science</a:t>
            </a:r>
            <a:r>
              <a:rPr lang="en-AU" sz="4600" dirty="0" smtClean="0"/>
              <a:t>) </a:t>
            </a:r>
            <a:r>
              <a:rPr lang="en-AU" sz="4600" dirty="0" err="1" smtClean="0"/>
              <a:t>kalau</a:t>
            </a:r>
            <a:r>
              <a:rPr lang="en-AU" sz="4600" dirty="0" smtClean="0"/>
              <a:t> </a:t>
            </a:r>
            <a:r>
              <a:rPr lang="en-AU" sz="4600" dirty="0" err="1" smtClean="0"/>
              <a:t>punya</a:t>
            </a:r>
            <a:r>
              <a:rPr lang="en-AU" sz="4600" dirty="0" smtClean="0"/>
              <a:t> </a:t>
            </a:r>
            <a:r>
              <a:rPr lang="en-AU" sz="4600" dirty="0" err="1" smtClean="0"/>
              <a:t>teori</a:t>
            </a:r>
            <a:r>
              <a:rPr lang="en-AU" sz="4600" dirty="0" smtClean="0"/>
              <a:t> (</a:t>
            </a:r>
            <a:r>
              <a:rPr lang="en-AU" sz="4600" i="1" dirty="0" smtClean="0"/>
              <a:t>theory</a:t>
            </a:r>
            <a:r>
              <a:rPr lang="en-AU" sz="4600" dirty="0" smtClean="0"/>
              <a:t>)</a:t>
            </a:r>
          </a:p>
          <a:p>
            <a:pPr marL="471488" indent="-471488">
              <a:buFont typeface="+mj-lt"/>
              <a:buAutoNum type="arabicPeriod"/>
            </a:pPr>
            <a:r>
              <a:rPr lang="en-AU" sz="4800" dirty="0" err="1" smtClean="0"/>
              <a:t>Fungsi</a:t>
            </a:r>
            <a:r>
              <a:rPr lang="en-AU" sz="4800" dirty="0" smtClean="0"/>
              <a:t> </a:t>
            </a:r>
            <a:r>
              <a:rPr lang="en-AU" sz="4800" dirty="0" err="1" smtClean="0"/>
              <a:t>Teori</a:t>
            </a:r>
            <a:endParaRPr lang="en-AU" sz="4800" dirty="0" smtClean="0"/>
          </a:p>
          <a:p>
            <a:pPr marL="837248" lvl="1" indent="-471488">
              <a:buFont typeface="Wingdings" pitchFamily="2" charset="2"/>
              <a:buChar char="Ø"/>
            </a:pPr>
            <a:r>
              <a:rPr lang="en-AU" sz="4600" dirty="0" err="1" smtClean="0"/>
              <a:t>Lihat</a:t>
            </a:r>
            <a:r>
              <a:rPr lang="en-AU" sz="4600" dirty="0" smtClean="0"/>
              <a:t> </a:t>
            </a:r>
            <a:r>
              <a:rPr lang="en-AU" sz="4600" dirty="0" err="1" smtClean="0"/>
              <a:t>hal</a:t>
            </a:r>
            <a:r>
              <a:rPr lang="en-AU" sz="4600" dirty="0" smtClean="0"/>
              <a:t>. 108</a:t>
            </a:r>
          </a:p>
          <a:p>
            <a:pPr marL="471488" indent="-471488">
              <a:buFont typeface="+mj-lt"/>
              <a:buAutoNum type="arabicPeriod"/>
            </a:pPr>
            <a:r>
              <a:rPr lang="en-AU" sz="4800" dirty="0" err="1" smtClean="0"/>
              <a:t>Jenis</a:t>
            </a:r>
            <a:r>
              <a:rPr lang="en-AU" sz="4800" dirty="0" smtClean="0"/>
              <a:t> </a:t>
            </a:r>
            <a:r>
              <a:rPr lang="en-AU" sz="4800" dirty="0" err="1" smtClean="0"/>
              <a:t>Teori</a:t>
            </a:r>
            <a:r>
              <a:rPr lang="en-AU" sz="4800" dirty="0" smtClean="0"/>
              <a:t> </a:t>
            </a:r>
            <a:r>
              <a:rPr lang="en-AU" sz="4800" dirty="0" err="1" smtClean="0"/>
              <a:t>Kepemimpinan</a:t>
            </a:r>
            <a:endParaRPr lang="en-AU" sz="4800" dirty="0" smtClean="0"/>
          </a:p>
          <a:p>
            <a:pPr marL="837248" lvl="1" indent="-471488">
              <a:buFont typeface="Wingdings" pitchFamily="2" charset="2"/>
              <a:buChar char="Ø"/>
            </a:pPr>
            <a:r>
              <a:rPr lang="en-AU" sz="4600" dirty="0" err="1" smtClean="0"/>
              <a:t>Lihat</a:t>
            </a:r>
            <a:r>
              <a:rPr lang="en-AU" sz="4600" dirty="0" smtClean="0"/>
              <a:t> </a:t>
            </a:r>
            <a:r>
              <a:rPr lang="en-AU" sz="4600" dirty="0" err="1" smtClean="0"/>
              <a:t>hal</a:t>
            </a:r>
            <a:r>
              <a:rPr lang="en-AU" sz="4600" dirty="0" smtClean="0"/>
              <a:t>. 109</a:t>
            </a:r>
          </a:p>
          <a:p>
            <a:pPr marL="837248" lvl="1" indent="-471488">
              <a:buFont typeface="Wingdings" pitchFamily="2" charset="2"/>
              <a:buChar char="Ø"/>
            </a:pPr>
            <a:endParaRPr lang="en-AU" sz="4600" dirty="0" smtClean="0"/>
          </a:p>
          <a:p>
            <a:pPr marL="837248" lvl="1" indent="-471488">
              <a:buFont typeface="Wingdings" pitchFamily="2" charset="2"/>
              <a:buChar char="Ø"/>
            </a:pPr>
            <a:endParaRPr lang="en-AU" sz="4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AU" b="1" dirty="0" smtClean="0"/>
              <a:t>D. TEORI KEPEMIMPINAN UMUM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 fontScale="92500" lnSpcReduction="10000"/>
          </a:bodyPr>
          <a:lstStyle/>
          <a:p>
            <a:pPr marL="349250" indent="-349250">
              <a:buFont typeface="+mj-lt"/>
              <a:buAutoNum type="arabicPeriod"/>
            </a:pPr>
            <a:r>
              <a:rPr lang="en-AU" sz="3200" dirty="0" err="1" smtClean="0"/>
              <a:t>Pemimpin</a:t>
            </a:r>
            <a:r>
              <a:rPr lang="en-AU" sz="3200" dirty="0" smtClean="0"/>
              <a:t>: </a:t>
            </a:r>
            <a:r>
              <a:rPr lang="en-AU" sz="3200" dirty="0" err="1" smtClean="0"/>
              <a:t>Terlahir</a:t>
            </a:r>
            <a:r>
              <a:rPr lang="en-AU" sz="3200" dirty="0" smtClean="0"/>
              <a:t> </a:t>
            </a:r>
            <a:r>
              <a:rPr lang="en-AU" sz="3200" dirty="0" err="1" smtClean="0"/>
              <a:t>vs</a:t>
            </a:r>
            <a:r>
              <a:rPr lang="en-AU" sz="3200" dirty="0" smtClean="0"/>
              <a:t> </a:t>
            </a:r>
            <a:r>
              <a:rPr lang="en-AU" sz="3200" dirty="0" err="1" smtClean="0"/>
              <a:t>Terdesain</a:t>
            </a:r>
            <a:endParaRPr lang="en-AU" sz="3200" dirty="0" smtClean="0"/>
          </a:p>
          <a:p>
            <a:pPr marL="715010" lvl="1" indent="-349250">
              <a:buFont typeface="Wingdings" pitchFamily="2" charset="2"/>
              <a:buChar char="Ø"/>
            </a:pPr>
            <a:r>
              <a:rPr lang="en-AU" sz="3000" i="1" dirty="0" err="1" smtClean="0"/>
              <a:t>Greatmen</a:t>
            </a:r>
            <a:r>
              <a:rPr lang="en-AU" sz="3000" i="1" dirty="0" smtClean="0"/>
              <a:t> Theory </a:t>
            </a:r>
          </a:p>
          <a:p>
            <a:pPr marL="349250" indent="-349250">
              <a:buFont typeface="+mj-lt"/>
              <a:buAutoNum type="arabicPeriod"/>
            </a:pPr>
            <a:r>
              <a:rPr lang="en-AU" sz="3200" dirty="0" err="1" smtClean="0"/>
              <a:t>Sifat</a:t>
            </a:r>
            <a:r>
              <a:rPr lang="en-AU" sz="3200" dirty="0" smtClean="0"/>
              <a:t> </a:t>
            </a:r>
            <a:r>
              <a:rPr lang="en-AU" sz="3200" dirty="0" err="1" smtClean="0"/>
              <a:t>Pemimpin</a:t>
            </a:r>
            <a:r>
              <a:rPr lang="en-AU" sz="3200" dirty="0" smtClean="0"/>
              <a:t> (</a:t>
            </a:r>
            <a:r>
              <a:rPr lang="en-AU" sz="3200" i="1" dirty="0" smtClean="0"/>
              <a:t>Trait Theory</a:t>
            </a:r>
            <a:r>
              <a:rPr lang="en-AU" sz="3200" dirty="0" smtClean="0"/>
              <a:t>)</a:t>
            </a:r>
          </a:p>
          <a:p>
            <a:pPr marL="715010" lvl="1" indent="-349250">
              <a:buFont typeface="Wingdings" pitchFamily="2" charset="2"/>
              <a:buChar char="Ø"/>
            </a:pPr>
            <a:r>
              <a:rPr lang="en-AU" sz="3000" dirty="0" err="1" smtClean="0"/>
              <a:t>Adanya</a:t>
            </a:r>
            <a:r>
              <a:rPr lang="en-AU" sz="3000" dirty="0" smtClean="0"/>
              <a:t> </a:t>
            </a:r>
            <a:r>
              <a:rPr lang="en-AU" sz="3000" dirty="0" err="1" smtClean="0"/>
              <a:t>sifat</a:t>
            </a:r>
            <a:r>
              <a:rPr lang="en-AU" sz="3000" dirty="0" smtClean="0"/>
              <a:t> </a:t>
            </a:r>
            <a:r>
              <a:rPr lang="en-AU" sz="3000" dirty="0" err="1" smtClean="0"/>
              <a:t>bawaan</a:t>
            </a:r>
            <a:r>
              <a:rPr lang="en-AU" sz="3000" dirty="0" smtClean="0"/>
              <a:t> (</a:t>
            </a:r>
            <a:r>
              <a:rPr lang="en-AU" sz="3000" dirty="0" err="1" smtClean="0"/>
              <a:t>Tabel</a:t>
            </a:r>
            <a:r>
              <a:rPr lang="en-AU" sz="3000" dirty="0" smtClean="0"/>
              <a:t> 30 </a:t>
            </a:r>
            <a:r>
              <a:rPr lang="en-AU" sz="3000" dirty="0" err="1" smtClean="0"/>
              <a:t>hal</a:t>
            </a:r>
            <a:r>
              <a:rPr lang="en-AU" sz="3000" dirty="0" smtClean="0"/>
              <a:t>. 112) </a:t>
            </a:r>
          </a:p>
          <a:p>
            <a:pPr marL="349250" indent="-349250">
              <a:buFont typeface="+mj-lt"/>
              <a:buAutoNum type="arabicPeriod"/>
            </a:pPr>
            <a:r>
              <a:rPr lang="en-AU" sz="3200" dirty="0" err="1" smtClean="0"/>
              <a:t>Perilaku</a:t>
            </a:r>
            <a:r>
              <a:rPr lang="en-AU" sz="3200" dirty="0" smtClean="0"/>
              <a:t> </a:t>
            </a:r>
            <a:r>
              <a:rPr lang="en-AU" sz="3200" dirty="0" err="1" smtClean="0"/>
              <a:t>Kepemimpinan</a:t>
            </a:r>
            <a:endParaRPr lang="en-AU" sz="3200" dirty="0" smtClean="0"/>
          </a:p>
          <a:p>
            <a:pPr marL="715010" lvl="1" indent="-349250">
              <a:buFont typeface="Wingdings" pitchFamily="2" charset="2"/>
              <a:buChar char="Ø"/>
            </a:pPr>
            <a:r>
              <a:rPr lang="en-AU" sz="3000" dirty="0" smtClean="0"/>
              <a:t>Te0ri X </a:t>
            </a:r>
            <a:r>
              <a:rPr lang="en-AU" sz="3000" dirty="0" err="1" smtClean="0"/>
              <a:t>vs</a:t>
            </a:r>
            <a:r>
              <a:rPr lang="en-AU" sz="3000" dirty="0" smtClean="0"/>
              <a:t> Y</a:t>
            </a:r>
          </a:p>
          <a:p>
            <a:pPr marL="715010" lvl="1" indent="-349250">
              <a:buFont typeface="Wingdings" pitchFamily="2" charset="2"/>
              <a:buChar char="Ø"/>
            </a:pPr>
            <a:r>
              <a:rPr lang="en-AU" sz="3000" dirty="0" err="1" smtClean="0"/>
              <a:t>Teori</a:t>
            </a:r>
            <a:r>
              <a:rPr lang="en-AU" sz="3000" dirty="0" smtClean="0"/>
              <a:t> Z</a:t>
            </a:r>
          </a:p>
          <a:p>
            <a:pPr marL="349250" indent="-349250">
              <a:buFont typeface="+mj-lt"/>
              <a:buAutoNum type="arabicPeriod"/>
            </a:pPr>
            <a:r>
              <a:rPr lang="en-AU" sz="3200" dirty="0" err="1" smtClean="0"/>
              <a:t>Kontrak</a:t>
            </a:r>
            <a:r>
              <a:rPr lang="en-AU" sz="3200" dirty="0" smtClean="0"/>
              <a:t> </a:t>
            </a:r>
            <a:r>
              <a:rPr lang="en-AU" sz="3200" dirty="0" err="1" smtClean="0"/>
              <a:t>Sosial</a:t>
            </a:r>
            <a:r>
              <a:rPr lang="en-AU" sz="3200" dirty="0" smtClean="0"/>
              <a:t> </a:t>
            </a:r>
            <a:r>
              <a:rPr lang="en-AU" sz="3200" dirty="0" err="1" smtClean="0"/>
              <a:t>Pemimpin</a:t>
            </a:r>
            <a:r>
              <a:rPr lang="en-AU" sz="3200" dirty="0" smtClean="0"/>
              <a:t> </a:t>
            </a:r>
            <a:r>
              <a:rPr lang="en-AU" sz="3200" dirty="0" err="1" smtClean="0"/>
              <a:t>dan</a:t>
            </a:r>
            <a:r>
              <a:rPr lang="en-AU" sz="3200" dirty="0" smtClean="0"/>
              <a:t> </a:t>
            </a:r>
            <a:r>
              <a:rPr lang="en-AU" sz="3200" dirty="0" err="1" smtClean="0"/>
              <a:t>Pengikut</a:t>
            </a:r>
            <a:endParaRPr lang="en-AU" sz="3200" dirty="0" smtClean="0"/>
          </a:p>
          <a:p>
            <a:pPr marL="715010" lvl="1" indent="-349250">
              <a:buFont typeface="Wingdings" pitchFamily="2" charset="2"/>
              <a:buChar char="Ø"/>
            </a:pPr>
            <a:r>
              <a:rPr lang="en-AU" sz="3000" i="1" dirty="0" smtClean="0"/>
              <a:t>LMX</a:t>
            </a:r>
            <a:r>
              <a:rPr lang="en-AU" sz="3000" dirty="0" smtClean="0"/>
              <a:t> </a:t>
            </a:r>
            <a:r>
              <a:rPr lang="en-AU" sz="3000" dirty="0" err="1" smtClean="0"/>
              <a:t>dan</a:t>
            </a:r>
            <a:r>
              <a:rPr lang="en-AU" sz="3000" dirty="0" smtClean="0"/>
              <a:t> </a:t>
            </a:r>
            <a:r>
              <a:rPr lang="en-AU" sz="3000" i="1" dirty="0" smtClean="0"/>
              <a:t>Transactional Leadership Theory</a:t>
            </a:r>
            <a:r>
              <a:rPr lang="en-AU" sz="3000" dirty="0" smtClean="0"/>
              <a:t>)</a:t>
            </a:r>
          </a:p>
          <a:p>
            <a:pPr marL="349250" indent="-349250">
              <a:buFont typeface="+mj-lt"/>
              <a:buAutoNum type="arabicPeriod"/>
            </a:pPr>
            <a:r>
              <a:rPr lang="en-AU" sz="3200" dirty="0" err="1" smtClean="0"/>
              <a:t>Kepemimpinan</a:t>
            </a:r>
            <a:r>
              <a:rPr lang="en-AU" sz="3200" dirty="0" smtClean="0"/>
              <a:t> </a:t>
            </a:r>
            <a:r>
              <a:rPr lang="en-AU" sz="3200" dirty="0" err="1" smtClean="0"/>
              <a:t>Transformasional</a:t>
            </a:r>
            <a:endParaRPr lang="en-AU" sz="3200" dirty="0" smtClean="0"/>
          </a:p>
          <a:p>
            <a:pPr marL="715010" lvl="1" indent="-349250">
              <a:buFont typeface="Wingdings" pitchFamily="2" charset="2"/>
              <a:buChar char="Ø"/>
            </a:pPr>
            <a:r>
              <a:rPr lang="en-AU" sz="3000" dirty="0" err="1" smtClean="0"/>
              <a:t>Indikatornya</a:t>
            </a:r>
            <a:r>
              <a:rPr lang="en-AU" sz="3000" dirty="0" smtClean="0"/>
              <a:t>, </a:t>
            </a:r>
            <a:r>
              <a:rPr lang="en-AU" sz="3000" dirty="0" err="1" smtClean="0"/>
              <a:t>lihat</a:t>
            </a:r>
            <a:r>
              <a:rPr lang="en-AU" sz="3000" dirty="0" smtClean="0"/>
              <a:t> </a:t>
            </a:r>
            <a:r>
              <a:rPr lang="en-AU" sz="3000" dirty="0" err="1" smtClean="0"/>
              <a:t>Tabel</a:t>
            </a:r>
            <a:r>
              <a:rPr lang="en-AU" sz="3000" dirty="0" smtClean="0"/>
              <a:t> 37 </a:t>
            </a:r>
            <a:r>
              <a:rPr lang="en-AU" sz="3000" dirty="0" err="1" smtClean="0"/>
              <a:t>hal</a:t>
            </a:r>
            <a:r>
              <a:rPr lang="en-AU" sz="3000" dirty="0" smtClean="0"/>
              <a:t>. 141</a:t>
            </a:r>
          </a:p>
          <a:p>
            <a:pPr marL="349250" indent="-349250">
              <a:buNone/>
            </a:pPr>
            <a:endParaRPr lang="en-AU" sz="3200" dirty="0" smtClean="0"/>
          </a:p>
          <a:p>
            <a:pPr marL="349250" indent="-349250">
              <a:buFont typeface="+mj-lt"/>
              <a:buAutoNum type="arabicPeriod"/>
            </a:pPr>
            <a:endParaRPr lang="en-A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>
            <a:normAutofit lnSpcReduction="10000"/>
          </a:bodyPr>
          <a:lstStyle/>
          <a:p>
            <a:pPr marL="565150" indent="-565150">
              <a:buClr>
                <a:srgbClr val="0BD0D9"/>
              </a:buClr>
              <a:buAutoNum type="arabicPeriod" startAt="6"/>
            </a:pPr>
            <a:r>
              <a:rPr lang="en-AU" sz="3200" dirty="0" err="1" smtClean="0"/>
              <a:t>Kepemimpinan</a:t>
            </a:r>
            <a:r>
              <a:rPr lang="en-AU" sz="3200" dirty="0" smtClean="0"/>
              <a:t> </a:t>
            </a:r>
            <a:r>
              <a:rPr lang="en-AU" sz="3200" dirty="0" err="1" smtClean="0"/>
              <a:t>Karismatik</a:t>
            </a:r>
            <a:endParaRPr lang="en-AU" sz="3200" dirty="0" smtClean="0"/>
          </a:p>
          <a:p>
            <a:pPr marL="631825" lvl="1" indent="-266700">
              <a:buClr>
                <a:srgbClr val="0BD0D9"/>
              </a:buClr>
              <a:buFont typeface="Wingdings" pitchFamily="2" charset="2"/>
              <a:buChar char="Ø"/>
            </a:pPr>
            <a:r>
              <a:rPr lang="en-AU" sz="3200" dirty="0" err="1" smtClean="0"/>
              <a:t>Lihat</a:t>
            </a:r>
            <a:r>
              <a:rPr lang="en-AU" sz="3200" dirty="0" smtClean="0"/>
              <a:t> </a:t>
            </a:r>
            <a:r>
              <a:rPr lang="en-AU" sz="3200" dirty="0" err="1" smtClean="0"/>
              <a:t>Tabel</a:t>
            </a:r>
            <a:r>
              <a:rPr lang="en-AU" sz="3200" dirty="0" smtClean="0"/>
              <a:t> 40 </a:t>
            </a:r>
            <a:r>
              <a:rPr lang="en-AU" sz="3200" dirty="0" err="1" smtClean="0"/>
              <a:t>hal</a:t>
            </a:r>
            <a:r>
              <a:rPr lang="en-AU" sz="3200" dirty="0" smtClean="0"/>
              <a:t>. 167</a:t>
            </a:r>
          </a:p>
          <a:p>
            <a:pPr marL="631825" lvl="0" indent="-631825">
              <a:buClr>
                <a:srgbClr val="0BD0D9"/>
              </a:buClr>
              <a:buAutoNum type="arabicPeriod" startAt="7"/>
            </a:pPr>
            <a:r>
              <a:rPr lang="en-AU" sz="3200" dirty="0" err="1" smtClean="0">
                <a:solidFill>
                  <a:prstClr val="black"/>
                </a:solidFill>
              </a:rPr>
              <a:t>Kepemimpinan</a:t>
            </a:r>
            <a:r>
              <a:rPr lang="en-AU" sz="3200" dirty="0" smtClean="0">
                <a:solidFill>
                  <a:prstClr val="black"/>
                </a:solidFill>
              </a:rPr>
              <a:t> </a:t>
            </a:r>
            <a:r>
              <a:rPr lang="en-AU" sz="3200" dirty="0" err="1" smtClean="0">
                <a:solidFill>
                  <a:prstClr val="black"/>
                </a:solidFill>
              </a:rPr>
              <a:t>Abdi</a:t>
            </a:r>
            <a:endParaRPr lang="en-AU" sz="3200" dirty="0" smtClean="0">
              <a:solidFill>
                <a:prstClr val="black"/>
              </a:solidFill>
            </a:endParaRPr>
          </a:p>
          <a:p>
            <a:pPr marL="681038" lvl="1" indent="-315913">
              <a:buClr>
                <a:srgbClr val="0BD0D9"/>
              </a:buClr>
              <a:buFont typeface="Wingdings" pitchFamily="2" charset="2"/>
              <a:buChar char="Ø"/>
            </a:pPr>
            <a:r>
              <a:rPr lang="en-AU" sz="3200" dirty="0" err="1" smtClean="0">
                <a:solidFill>
                  <a:prstClr val="black"/>
                </a:solidFill>
              </a:rPr>
              <a:t>Pemimpin</a:t>
            </a:r>
            <a:r>
              <a:rPr lang="en-AU" sz="3200" dirty="0" smtClean="0">
                <a:solidFill>
                  <a:prstClr val="black"/>
                </a:solidFill>
              </a:rPr>
              <a:t> </a:t>
            </a:r>
            <a:r>
              <a:rPr lang="en-AU" sz="3200" dirty="0" err="1" smtClean="0">
                <a:solidFill>
                  <a:prstClr val="black"/>
                </a:solidFill>
              </a:rPr>
              <a:t>sbg</a:t>
            </a:r>
            <a:r>
              <a:rPr lang="en-AU" sz="3200" dirty="0" smtClean="0">
                <a:solidFill>
                  <a:prstClr val="black"/>
                </a:solidFill>
              </a:rPr>
              <a:t> ‘</a:t>
            </a:r>
            <a:r>
              <a:rPr lang="en-AU" sz="3200" dirty="0" err="1" smtClean="0">
                <a:solidFill>
                  <a:prstClr val="black"/>
                </a:solidFill>
              </a:rPr>
              <a:t>pelayan</a:t>
            </a:r>
            <a:r>
              <a:rPr lang="en-AU" sz="3200" dirty="0" smtClean="0">
                <a:solidFill>
                  <a:prstClr val="black"/>
                </a:solidFill>
              </a:rPr>
              <a:t>’. </a:t>
            </a:r>
            <a:r>
              <a:rPr lang="en-AU" sz="3200" dirty="0" err="1" smtClean="0">
                <a:solidFill>
                  <a:prstClr val="black"/>
                </a:solidFill>
              </a:rPr>
              <a:t>Lihat</a:t>
            </a:r>
            <a:r>
              <a:rPr lang="en-AU" sz="3200" dirty="0" smtClean="0">
                <a:solidFill>
                  <a:prstClr val="black"/>
                </a:solidFill>
              </a:rPr>
              <a:t> </a:t>
            </a:r>
            <a:r>
              <a:rPr lang="en-AU" sz="3200" dirty="0" err="1" smtClean="0">
                <a:solidFill>
                  <a:prstClr val="black"/>
                </a:solidFill>
              </a:rPr>
              <a:t>dimensi</a:t>
            </a:r>
            <a:r>
              <a:rPr lang="en-AU" sz="3200" dirty="0" smtClean="0">
                <a:solidFill>
                  <a:prstClr val="black"/>
                </a:solidFill>
              </a:rPr>
              <a:t> </a:t>
            </a:r>
            <a:r>
              <a:rPr lang="en-AU" sz="3200" dirty="0" err="1" smtClean="0">
                <a:solidFill>
                  <a:prstClr val="black"/>
                </a:solidFill>
              </a:rPr>
              <a:t>hal</a:t>
            </a:r>
            <a:r>
              <a:rPr lang="en-AU" sz="3200" dirty="0" smtClean="0">
                <a:solidFill>
                  <a:prstClr val="black"/>
                </a:solidFill>
              </a:rPr>
              <a:t>. 177</a:t>
            </a:r>
          </a:p>
          <a:p>
            <a:pPr marL="681038" lvl="0" indent="-681038">
              <a:buClr>
                <a:srgbClr val="0BD0D9"/>
              </a:buClr>
              <a:buAutoNum type="arabicPeriod" startAt="7"/>
            </a:pPr>
            <a:r>
              <a:rPr lang="en-AU" sz="3200" dirty="0" err="1" smtClean="0">
                <a:solidFill>
                  <a:prstClr val="black"/>
                </a:solidFill>
              </a:rPr>
              <a:t>Kepemimpina</a:t>
            </a:r>
            <a:r>
              <a:rPr lang="en-AU" sz="3200" dirty="0" smtClean="0">
                <a:solidFill>
                  <a:prstClr val="black"/>
                </a:solidFill>
              </a:rPr>
              <a:t> </a:t>
            </a:r>
            <a:r>
              <a:rPr lang="en-AU" sz="3200" dirty="0" err="1" smtClean="0">
                <a:solidFill>
                  <a:prstClr val="black"/>
                </a:solidFill>
              </a:rPr>
              <a:t>Biroktasi</a:t>
            </a:r>
            <a:endParaRPr lang="en-AU" sz="3200" dirty="0" smtClean="0">
              <a:solidFill>
                <a:prstClr val="black"/>
              </a:solidFill>
            </a:endParaRPr>
          </a:p>
          <a:p>
            <a:pPr marL="681038" lvl="1" indent="-315913">
              <a:buClr>
                <a:srgbClr val="0BD0D9"/>
              </a:buClr>
              <a:buFont typeface="Wingdings" pitchFamily="2" charset="2"/>
              <a:buChar char="Ø"/>
            </a:pPr>
            <a:r>
              <a:rPr lang="en-AU" sz="3000" dirty="0" err="1" smtClean="0">
                <a:solidFill>
                  <a:prstClr val="black"/>
                </a:solidFill>
              </a:rPr>
              <a:t>Berawal</a:t>
            </a:r>
            <a:r>
              <a:rPr lang="en-AU" sz="3000" dirty="0" smtClean="0">
                <a:solidFill>
                  <a:prstClr val="black"/>
                </a:solidFill>
              </a:rPr>
              <a:t> </a:t>
            </a:r>
            <a:r>
              <a:rPr lang="en-AU" sz="3000" dirty="0" err="1" smtClean="0">
                <a:solidFill>
                  <a:prstClr val="black"/>
                </a:solidFill>
              </a:rPr>
              <a:t>dari</a:t>
            </a:r>
            <a:r>
              <a:rPr lang="en-AU" sz="3000" dirty="0" smtClean="0">
                <a:solidFill>
                  <a:prstClr val="black"/>
                </a:solidFill>
              </a:rPr>
              <a:t> </a:t>
            </a:r>
            <a:r>
              <a:rPr lang="en-AU" sz="3000" dirty="0" err="1" smtClean="0">
                <a:solidFill>
                  <a:prstClr val="black"/>
                </a:solidFill>
              </a:rPr>
              <a:t>Teori</a:t>
            </a:r>
            <a:r>
              <a:rPr lang="en-AU" sz="3000" dirty="0" smtClean="0">
                <a:solidFill>
                  <a:prstClr val="black"/>
                </a:solidFill>
              </a:rPr>
              <a:t> Max Weber</a:t>
            </a:r>
          </a:p>
          <a:p>
            <a:pPr marL="631825" lvl="0" indent="-631825">
              <a:buClr>
                <a:srgbClr val="0BD0D9"/>
              </a:buClr>
              <a:buAutoNum type="arabicPeriod" startAt="7"/>
            </a:pPr>
            <a:r>
              <a:rPr lang="en-AU" sz="3200" dirty="0" err="1" smtClean="0">
                <a:solidFill>
                  <a:prstClr val="black"/>
                </a:solidFill>
              </a:rPr>
              <a:t>Kepemimpinan</a:t>
            </a:r>
            <a:r>
              <a:rPr lang="en-AU" sz="3200" dirty="0" smtClean="0">
                <a:solidFill>
                  <a:prstClr val="black"/>
                </a:solidFill>
              </a:rPr>
              <a:t> Spiritual</a:t>
            </a:r>
          </a:p>
          <a:p>
            <a:pPr marL="681038" lvl="1" indent="-315913">
              <a:buClr>
                <a:srgbClr val="0BD0D9"/>
              </a:buClr>
              <a:buFont typeface="Wingdings" pitchFamily="2" charset="2"/>
              <a:buChar char="Ø"/>
            </a:pPr>
            <a:r>
              <a:rPr lang="en-AU" sz="3000" dirty="0" err="1" smtClean="0">
                <a:solidFill>
                  <a:prstClr val="black"/>
                </a:solidFill>
              </a:rPr>
              <a:t>Pemberdayaan</a:t>
            </a:r>
            <a:r>
              <a:rPr lang="en-AU" sz="3000" dirty="0" smtClean="0">
                <a:solidFill>
                  <a:prstClr val="black"/>
                </a:solidFill>
              </a:rPr>
              <a:t> </a:t>
            </a:r>
            <a:r>
              <a:rPr lang="en-AU" sz="3000" dirty="0" err="1" smtClean="0">
                <a:solidFill>
                  <a:prstClr val="black"/>
                </a:solidFill>
              </a:rPr>
              <a:t>pengikut</a:t>
            </a:r>
            <a:endParaRPr lang="en-AU" sz="3000" dirty="0" smtClean="0">
              <a:solidFill>
                <a:prstClr val="black"/>
              </a:solidFill>
            </a:endParaRPr>
          </a:p>
          <a:p>
            <a:pPr marL="681038" lvl="0" indent="-681038">
              <a:buClr>
                <a:srgbClr val="0BD0D9"/>
              </a:buClr>
              <a:buAutoNum type="arabicPeriod" startAt="7"/>
            </a:pPr>
            <a:r>
              <a:rPr lang="en-AU" sz="3200" dirty="0" err="1" smtClean="0">
                <a:solidFill>
                  <a:prstClr val="black"/>
                </a:solidFill>
              </a:rPr>
              <a:t>Kepemimpinan</a:t>
            </a:r>
            <a:r>
              <a:rPr lang="en-AU" sz="3200" dirty="0" smtClean="0">
                <a:solidFill>
                  <a:prstClr val="black"/>
                </a:solidFill>
              </a:rPr>
              <a:t> </a:t>
            </a:r>
            <a:r>
              <a:rPr lang="en-AU" sz="3200" dirty="0" err="1" smtClean="0">
                <a:solidFill>
                  <a:prstClr val="black"/>
                </a:solidFill>
              </a:rPr>
              <a:t>Autentik</a:t>
            </a:r>
            <a:endParaRPr lang="en-AU" sz="3200" dirty="0" smtClean="0">
              <a:solidFill>
                <a:prstClr val="black"/>
              </a:solidFill>
            </a:endParaRPr>
          </a:p>
          <a:p>
            <a:pPr marL="747713" lvl="1" indent="-382588">
              <a:buClr>
                <a:srgbClr val="0BD0D9"/>
              </a:buClr>
              <a:buFont typeface="Wingdings" pitchFamily="2" charset="2"/>
              <a:buChar char="Ø"/>
            </a:pPr>
            <a:r>
              <a:rPr lang="en-AU" sz="3000" dirty="0" err="1" smtClean="0">
                <a:solidFill>
                  <a:prstClr val="black"/>
                </a:solidFill>
              </a:rPr>
              <a:t>Dapat</a:t>
            </a:r>
            <a:r>
              <a:rPr lang="en-AU" sz="3000" dirty="0" smtClean="0">
                <a:solidFill>
                  <a:prstClr val="black"/>
                </a:solidFill>
              </a:rPr>
              <a:t> </a:t>
            </a:r>
            <a:r>
              <a:rPr lang="en-AU" sz="3000" dirty="0" err="1" smtClean="0">
                <a:solidFill>
                  <a:prstClr val="black"/>
                </a:solidFill>
              </a:rPr>
              <a:t>dipercaya</a:t>
            </a:r>
            <a:r>
              <a:rPr lang="en-AU" sz="3000" dirty="0" smtClean="0">
                <a:solidFill>
                  <a:prstClr val="black"/>
                </a:solidFill>
              </a:rPr>
              <a:t>, </a:t>
            </a:r>
            <a:r>
              <a:rPr lang="en-AU" sz="3000" dirty="0" err="1" smtClean="0">
                <a:solidFill>
                  <a:prstClr val="black"/>
                </a:solidFill>
              </a:rPr>
              <a:t>tulen</a:t>
            </a:r>
            <a:r>
              <a:rPr lang="en-AU" sz="3000" dirty="0" smtClean="0">
                <a:solidFill>
                  <a:prstClr val="black"/>
                </a:solidFill>
              </a:rPr>
              <a:t>, </a:t>
            </a:r>
            <a:r>
              <a:rPr lang="en-AU" sz="3000" dirty="0" err="1" smtClean="0">
                <a:solidFill>
                  <a:prstClr val="black"/>
                </a:solidFill>
              </a:rPr>
              <a:t>sah</a:t>
            </a:r>
            <a:endParaRPr lang="en-AU" sz="3000" dirty="0" smtClean="0">
              <a:solidFill>
                <a:prstClr val="black"/>
              </a:solidFill>
            </a:endParaRPr>
          </a:p>
          <a:p>
            <a:pPr marL="631825" lvl="0" indent="-631825">
              <a:buClr>
                <a:srgbClr val="0BD0D9"/>
              </a:buClr>
              <a:buAutoNum type="arabicPeriod" startAt="7"/>
            </a:pPr>
            <a:r>
              <a:rPr lang="en-AU" sz="3200" dirty="0" smtClean="0">
                <a:solidFill>
                  <a:prstClr val="black"/>
                </a:solidFill>
              </a:rPr>
              <a:t> </a:t>
            </a:r>
            <a:r>
              <a:rPr lang="en-AU" sz="3200" dirty="0" err="1" smtClean="0">
                <a:solidFill>
                  <a:prstClr val="black"/>
                </a:solidFill>
              </a:rPr>
              <a:t>Kepemimpinan</a:t>
            </a:r>
            <a:r>
              <a:rPr lang="en-AU" sz="3200" dirty="0" smtClean="0">
                <a:solidFill>
                  <a:prstClr val="black"/>
                </a:solidFill>
              </a:rPr>
              <a:t> </a:t>
            </a:r>
            <a:r>
              <a:rPr lang="en-AU" sz="3200" dirty="0" err="1" smtClean="0">
                <a:solidFill>
                  <a:prstClr val="black"/>
                </a:solidFill>
              </a:rPr>
              <a:t>Diri</a:t>
            </a:r>
            <a:r>
              <a:rPr lang="en-AU" sz="3200" dirty="0" smtClean="0">
                <a:solidFill>
                  <a:prstClr val="black"/>
                </a:solidFill>
              </a:rPr>
              <a:t> </a:t>
            </a:r>
            <a:r>
              <a:rPr lang="en-AU" sz="3200" dirty="0" err="1" smtClean="0">
                <a:solidFill>
                  <a:prstClr val="black"/>
                </a:solidFill>
              </a:rPr>
              <a:t>Sendiri</a:t>
            </a:r>
            <a:endParaRPr lang="en-AU" sz="3200" dirty="0" smtClean="0">
              <a:solidFill>
                <a:prstClr val="black"/>
              </a:solidFill>
            </a:endParaRPr>
          </a:p>
          <a:p>
            <a:pPr marL="747713" lvl="1" indent="-382588">
              <a:buClr>
                <a:srgbClr val="0BD0D9"/>
              </a:buClr>
              <a:buFont typeface="Wingdings" pitchFamily="2" charset="2"/>
              <a:buChar char="Ø"/>
            </a:pPr>
            <a:r>
              <a:rPr lang="en-AU" sz="3000" i="1" dirty="0" err="1" smtClean="0">
                <a:solidFill>
                  <a:prstClr val="black"/>
                </a:solidFill>
              </a:rPr>
              <a:t>Kullukum</a:t>
            </a:r>
            <a:r>
              <a:rPr lang="en-AU" sz="3000" i="1" dirty="0" smtClean="0">
                <a:solidFill>
                  <a:prstClr val="black"/>
                </a:solidFill>
              </a:rPr>
              <a:t> </a:t>
            </a:r>
            <a:r>
              <a:rPr lang="en-AU" sz="3000" i="1" dirty="0" err="1" smtClean="0">
                <a:solidFill>
                  <a:prstClr val="black"/>
                </a:solidFill>
              </a:rPr>
              <a:t>ro’in</a:t>
            </a:r>
            <a:r>
              <a:rPr lang="en-AU" sz="3000" i="1" dirty="0" smtClean="0">
                <a:solidFill>
                  <a:prstClr val="black"/>
                </a:solidFill>
              </a:rPr>
              <a:t>?</a:t>
            </a:r>
          </a:p>
          <a:p>
            <a:pPr marL="514350" indent="-514350">
              <a:buNone/>
            </a:pPr>
            <a:endParaRPr lang="en-A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AU" sz="8800" dirty="0" smtClean="0">
              <a:latin typeface="Brush Script MT" pitchFamily="66" charset="0"/>
            </a:endParaRPr>
          </a:p>
          <a:p>
            <a:pPr algn="ctr">
              <a:buNone/>
            </a:pPr>
            <a:r>
              <a:rPr lang="en-AU" sz="8800" dirty="0" err="1" smtClean="0">
                <a:latin typeface="Brush Script MT" pitchFamily="66" charset="0"/>
              </a:rPr>
              <a:t>Terima</a:t>
            </a:r>
            <a:r>
              <a:rPr lang="en-AU" sz="8800" dirty="0" smtClean="0">
                <a:latin typeface="Brush Script MT" pitchFamily="66" charset="0"/>
              </a:rPr>
              <a:t> </a:t>
            </a:r>
            <a:r>
              <a:rPr lang="en-AU" sz="8800" dirty="0" err="1" smtClean="0">
                <a:latin typeface="Brush Script MT" pitchFamily="66" charset="0"/>
              </a:rPr>
              <a:t>Kasih</a:t>
            </a:r>
            <a:endParaRPr lang="en-AU" sz="8800" dirty="0">
              <a:latin typeface="Brush Script M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233</TotalTime>
  <Words>224</Words>
  <Application>Microsoft Office PowerPoint</Application>
  <PresentationFormat>On-screen Show (4:3)</PresentationFormat>
  <Paragraphs>57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 Rounded MT Bold</vt:lpstr>
      <vt:lpstr>Brush Script MT</vt:lpstr>
      <vt:lpstr>Calibri</vt:lpstr>
      <vt:lpstr>Constantia</vt:lpstr>
      <vt:lpstr>Wingdings</vt:lpstr>
      <vt:lpstr>Wingdings 2</vt:lpstr>
      <vt:lpstr>Flow</vt:lpstr>
      <vt:lpstr>PROFESI DAN  ILMU KEPEMIMPINAN </vt:lpstr>
      <vt:lpstr> A. Profesi Kepemimpinan </vt:lpstr>
      <vt:lpstr>B. Etika Kepemimpinan</vt:lpstr>
      <vt:lpstr>C. Ilmu Kepemimpinan</vt:lpstr>
      <vt:lpstr>D. TEORI KEPEMIMPINAN UMUM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ENTREPRENEURIAL LEADERSHIP</dc:title>
  <dc:creator>jica-bakorkamla</dc:creator>
  <cp:lastModifiedBy>rathoyo</cp:lastModifiedBy>
  <cp:revision>24</cp:revision>
  <dcterms:created xsi:type="dcterms:W3CDTF">2016-09-09T22:00:24Z</dcterms:created>
  <dcterms:modified xsi:type="dcterms:W3CDTF">2018-09-16T01:54:47Z</dcterms:modified>
</cp:coreProperties>
</file>