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2209800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MEMPENGARUHI</a:t>
            </a:r>
            <a:r>
              <a:rPr lang="en-A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A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AU" sz="72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(influencing) </a:t>
            </a:r>
            <a:endParaRPr lang="en-AU" sz="7200" b="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7640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algn="ctr"/>
            <a:r>
              <a:rPr lang="en-AU" sz="2800" i="1" u="sng" dirty="0" err="1" smtClean="0"/>
              <a:t>Disarikan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dari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buku</a:t>
            </a:r>
            <a:r>
              <a:rPr lang="en-AU" sz="2800" i="1" u="sng" dirty="0" smtClean="0"/>
              <a:t> “</a:t>
            </a:r>
            <a:r>
              <a:rPr lang="en-AU" sz="2800" i="1" u="sng" dirty="0" err="1" smtClean="0"/>
              <a:t>Kepemimpinan</a:t>
            </a:r>
            <a:r>
              <a:rPr lang="en-AU" sz="2800" i="1" u="sng" dirty="0" smtClean="0"/>
              <a:t>” </a:t>
            </a:r>
          </a:p>
          <a:p>
            <a:pPr algn="ctr"/>
            <a:r>
              <a:rPr lang="en-AU" sz="2800" i="1" u="sng" dirty="0" err="1" smtClean="0"/>
              <a:t>Karya</a:t>
            </a:r>
            <a:r>
              <a:rPr lang="en-AU" sz="2800" i="1" u="sng" dirty="0" smtClean="0"/>
              <a:t> </a:t>
            </a:r>
            <a:r>
              <a:rPr lang="en-AU" sz="2800" dirty="0" err="1" smtClean="0"/>
              <a:t>Dr.</a:t>
            </a:r>
            <a:r>
              <a:rPr lang="en-AU" sz="2800" dirty="0" smtClean="0"/>
              <a:t> </a:t>
            </a:r>
            <a:r>
              <a:rPr lang="en-AU" sz="2800" smtClean="0"/>
              <a:t>Wirawan</a:t>
            </a: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Oleh</a:t>
            </a:r>
            <a:r>
              <a:rPr lang="en-AU" sz="3200" dirty="0" smtClean="0"/>
              <a:t>:</a:t>
            </a:r>
          </a:p>
          <a:p>
            <a:pPr algn="ctr"/>
            <a:r>
              <a:rPr lang="en-AU" sz="3200" dirty="0" smtClean="0"/>
              <a:t> </a:t>
            </a:r>
            <a:r>
              <a:rPr lang="en-AU" sz="3200" b="1" i="1" dirty="0" smtClean="0"/>
              <a:t>Rathoyo </a:t>
            </a:r>
            <a:r>
              <a:rPr lang="en-AU" sz="3200" b="1" i="1" dirty="0" err="1" smtClean="0"/>
              <a:t>Rasdan</a:t>
            </a:r>
            <a:endParaRPr lang="en-A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800" b="1" dirty="0" smtClean="0"/>
              <a:t>A. </a:t>
            </a:r>
            <a:r>
              <a:rPr lang="en-AU" sz="5400" b="1" dirty="0" smtClean="0"/>
              <a:t>1. </a:t>
            </a:r>
            <a:r>
              <a:rPr lang="en-AU" sz="5400" b="1" dirty="0" err="1" smtClean="0"/>
              <a:t>Pengertian</a:t>
            </a:r>
            <a:r>
              <a:rPr lang="en-AU" sz="5400" b="1" dirty="0" smtClean="0"/>
              <a:t> </a:t>
            </a:r>
            <a:r>
              <a:rPr lang="en-AU" sz="5400" b="1" dirty="0" err="1" smtClean="0"/>
              <a:t>Memengaruhi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>
            <a:normAutofit fontScale="55000" lnSpcReduction="20000"/>
          </a:bodyPr>
          <a:lstStyle/>
          <a:p>
            <a:pPr marL="349250" lvl="1" indent="-349250">
              <a:buFont typeface="Wingdings" pitchFamily="2" charset="2"/>
              <a:buChar char="Ø"/>
            </a:pPr>
            <a:r>
              <a:rPr lang="en-AU" sz="9000" dirty="0" smtClean="0"/>
              <a:t> </a:t>
            </a:r>
            <a:r>
              <a:rPr lang="en-AU" sz="8000" dirty="0" err="1" smtClean="0"/>
              <a:t>Proses</a:t>
            </a:r>
            <a:r>
              <a:rPr lang="en-AU" sz="8000" dirty="0" smtClean="0"/>
              <a:t> </a:t>
            </a:r>
            <a:r>
              <a:rPr lang="en-AU" sz="8000" dirty="0" err="1" smtClean="0"/>
              <a:t>interaksi</a:t>
            </a:r>
            <a:r>
              <a:rPr lang="en-AU" sz="8000" dirty="0" smtClean="0"/>
              <a:t> </a:t>
            </a:r>
            <a:r>
              <a:rPr lang="en-AU" sz="8000" dirty="0" err="1" smtClean="0"/>
              <a:t>sosial</a:t>
            </a:r>
            <a:r>
              <a:rPr lang="en-AU" sz="8000" dirty="0" smtClean="0"/>
              <a:t>: “agent”  </a:t>
            </a:r>
          </a:p>
          <a:p>
            <a:pPr marL="349250" lvl="1" indent="-349250">
              <a:buNone/>
            </a:pPr>
            <a:r>
              <a:rPr lang="en-AU" sz="8000" dirty="0" smtClean="0"/>
              <a:t>    </a:t>
            </a:r>
            <a:r>
              <a:rPr lang="en-AU" sz="8000" dirty="0" err="1" smtClean="0"/>
              <a:t>vs</a:t>
            </a:r>
            <a:r>
              <a:rPr lang="en-AU" sz="8000" dirty="0" smtClean="0"/>
              <a:t> “target”</a:t>
            </a:r>
          </a:p>
          <a:p>
            <a:pPr marL="349250" lvl="1" indent="-349250">
              <a:buFont typeface="Wingdings" pitchFamily="2" charset="2"/>
              <a:buChar char="Ø"/>
            </a:pPr>
            <a:r>
              <a:rPr lang="en-AU" sz="8000" dirty="0" smtClean="0"/>
              <a:t> </a:t>
            </a:r>
            <a:r>
              <a:rPr lang="en-AU" sz="8000" i="1" dirty="0" err="1" smtClean="0"/>
              <a:t>Interchangable</a:t>
            </a:r>
            <a:r>
              <a:rPr lang="en-AU" sz="8000" dirty="0" smtClean="0"/>
              <a:t> </a:t>
            </a:r>
            <a:r>
              <a:rPr lang="en-AU" sz="8000" dirty="0" err="1" smtClean="0"/>
              <a:t>dan</a:t>
            </a:r>
            <a:r>
              <a:rPr lang="en-AU" sz="8000" dirty="0" smtClean="0"/>
              <a:t> </a:t>
            </a:r>
            <a:r>
              <a:rPr lang="en-AU" sz="8000" dirty="0" err="1" smtClean="0"/>
              <a:t>dinamis</a:t>
            </a:r>
            <a:endParaRPr lang="en-AU" sz="8000" dirty="0" smtClean="0"/>
          </a:p>
          <a:p>
            <a:pPr marL="349250" lvl="1" indent="-349250">
              <a:buFont typeface="Wingdings" pitchFamily="2" charset="2"/>
              <a:buChar char="Ø"/>
            </a:pPr>
            <a:r>
              <a:rPr lang="en-AU" sz="8000" dirty="0" smtClean="0"/>
              <a:t> </a:t>
            </a:r>
            <a:r>
              <a:rPr lang="en-AU" sz="8000" dirty="0" err="1" smtClean="0"/>
              <a:t>Kekuatan</a:t>
            </a:r>
            <a:r>
              <a:rPr lang="en-AU" sz="8000" dirty="0" smtClean="0"/>
              <a:t> “agent” </a:t>
            </a:r>
            <a:r>
              <a:rPr lang="en-AU" sz="8000" dirty="0" err="1" smtClean="0"/>
              <a:t>untuk</a:t>
            </a:r>
            <a:r>
              <a:rPr lang="en-AU" sz="8000" dirty="0" smtClean="0"/>
              <a:t> </a:t>
            </a:r>
          </a:p>
          <a:p>
            <a:pPr marL="349250" lvl="1" indent="-349250">
              <a:buNone/>
            </a:pPr>
            <a:r>
              <a:rPr lang="en-AU" sz="8000" dirty="0" smtClean="0"/>
              <a:t>    </a:t>
            </a:r>
            <a:r>
              <a:rPr lang="en-AU" sz="8000" dirty="0" err="1" smtClean="0"/>
              <a:t>mengubah</a:t>
            </a:r>
            <a:r>
              <a:rPr lang="en-AU" sz="8000" dirty="0" smtClean="0"/>
              <a:t> </a:t>
            </a:r>
            <a:r>
              <a:rPr lang="en-AU" sz="8000" dirty="0" err="1" smtClean="0"/>
              <a:t>kultur</a:t>
            </a:r>
            <a:endParaRPr lang="en-AU" sz="8000" dirty="0" smtClean="0"/>
          </a:p>
          <a:p>
            <a:pPr marL="349250" lvl="1" indent="-349250">
              <a:buFont typeface="Wingdings" pitchFamily="2" charset="2"/>
              <a:buChar char="Ø"/>
            </a:pPr>
            <a:r>
              <a:rPr lang="en-AU" sz="8000" dirty="0" smtClean="0"/>
              <a:t> </a:t>
            </a:r>
            <a:r>
              <a:rPr lang="en-AU" sz="8000" dirty="0" err="1" smtClean="0"/>
              <a:t>posisi</a:t>
            </a:r>
            <a:r>
              <a:rPr lang="en-AU" sz="8000" dirty="0" smtClean="0"/>
              <a:t> </a:t>
            </a:r>
            <a:r>
              <a:rPr lang="en-AU" sz="8000" dirty="0" err="1" smtClean="0"/>
              <a:t>keduanya</a:t>
            </a:r>
            <a:r>
              <a:rPr lang="en-AU" sz="8000" dirty="0" smtClean="0"/>
              <a:t>: </a:t>
            </a:r>
            <a:r>
              <a:rPr lang="en-AU" sz="8000" dirty="0" err="1" smtClean="0"/>
              <a:t>sejajar</a:t>
            </a:r>
            <a:r>
              <a:rPr lang="en-AU" sz="8000" dirty="0" smtClean="0"/>
              <a:t>  </a:t>
            </a:r>
            <a:r>
              <a:rPr lang="en-AU" sz="8000" dirty="0" err="1" smtClean="0"/>
              <a:t>vs</a:t>
            </a:r>
            <a:r>
              <a:rPr lang="en-AU" sz="8000" dirty="0" smtClean="0"/>
              <a:t> </a:t>
            </a:r>
          </a:p>
          <a:p>
            <a:pPr marL="349250" lvl="1" indent="-349250">
              <a:buNone/>
            </a:pPr>
            <a:r>
              <a:rPr lang="en-AU" sz="8000" dirty="0" smtClean="0"/>
              <a:t>    </a:t>
            </a:r>
            <a:r>
              <a:rPr lang="en-AU" sz="8000" dirty="0" err="1" smtClean="0"/>
              <a:t>atas-bawah</a:t>
            </a:r>
            <a:endParaRPr lang="en-AU" sz="8000" dirty="0" smtClean="0"/>
          </a:p>
          <a:p>
            <a:pPr marL="948373" lvl="1" indent="-582613">
              <a:buFont typeface="Wingdings" pitchFamily="2" charset="2"/>
              <a:buChar char="Ø"/>
            </a:pPr>
            <a:endParaRPr lang="en-AU" sz="8000" dirty="0" smtClean="0"/>
          </a:p>
          <a:p>
            <a:pPr marL="948373" lvl="1" indent="-582613">
              <a:buNone/>
            </a:pPr>
            <a:endParaRPr lang="en-AU" sz="8000" dirty="0" smtClean="0"/>
          </a:p>
          <a:p>
            <a:pPr marL="948373" lvl="1" indent="-582613">
              <a:buNone/>
            </a:pPr>
            <a:endParaRPr lang="en-AU" sz="9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>
            <a:noAutofit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800" b="1" dirty="0" smtClean="0"/>
              <a:t>A. 2. Model </a:t>
            </a:r>
            <a:r>
              <a:rPr lang="en-AU" sz="4800" b="1" dirty="0" err="1" smtClean="0"/>
              <a:t>Memengaruhi</a:t>
            </a:r>
            <a:r>
              <a:rPr lang="en-AU" sz="4800" b="1" dirty="0" smtClean="0"/>
              <a:t>  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AU" sz="4400" dirty="0" smtClean="0"/>
              <a:t> </a:t>
            </a:r>
            <a:r>
              <a:rPr lang="en-AU" sz="4400" dirty="0" err="1" smtClean="0"/>
              <a:t>Proses</a:t>
            </a:r>
            <a:r>
              <a:rPr lang="en-AU" sz="4400" dirty="0" smtClean="0"/>
              <a:t> </a:t>
            </a:r>
            <a:r>
              <a:rPr lang="en-AU" sz="4400" dirty="0" err="1" smtClean="0"/>
              <a:t>Dua</a:t>
            </a:r>
            <a:r>
              <a:rPr lang="en-AU" sz="4400" dirty="0" smtClean="0"/>
              <a:t> </a:t>
            </a:r>
            <a:r>
              <a:rPr lang="en-AU" sz="4400" dirty="0" err="1" smtClean="0"/>
              <a:t>Arah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interaksi</a:t>
            </a:r>
            <a:r>
              <a:rPr lang="en-AU" sz="4400" dirty="0" smtClean="0">
                <a:sym typeface="Wingdings" pitchFamily="2" charset="2"/>
              </a:rPr>
              <a:t> </a:t>
            </a:r>
            <a:r>
              <a:rPr lang="en-AU" sz="4400" dirty="0" err="1" smtClean="0">
                <a:sym typeface="Wingdings" pitchFamily="2" charset="2"/>
              </a:rPr>
              <a:t>sosial</a:t>
            </a:r>
            <a:endParaRPr lang="en-A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400" dirty="0" err="1" smtClean="0"/>
              <a:t>Kekuasaan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potensi</a:t>
            </a:r>
            <a:r>
              <a:rPr lang="en-AU" sz="4400" dirty="0" smtClean="0">
                <a:sym typeface="Wingdings" pitchFamily="2" charset="2"/>
              </a:rPr>
              <a:t> </a:t>
            </a:r>
            <a:r>
              <a:rPr lang="en-AU" sz="4400" dirty="0" err="1" smtClean="0">
                <a:sym typeface="Wingdings" pitchFamily="2" charset="2"/>
              </a:rPr>
              <a:t>pengaruh</a:t>
            </a:r>
            <a:endParaRPr lang="en-A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400" dirty="0" err="1" smtClean="0"/>
              <a:t>Perilaku</a:t>
            </a:r>
            <a:r>
              <a:rPr lang="en-AU" sz="4400" dirty="0" smtClean="0"/>
              <a:t> </a:t>
            </a:r>
            <a:r>
              <a:rPr lang="en-AU" sz="4400" dirty="0" err="1" smtClean="0"/>
              <a:t>memengaruhi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taktik</a:t>
            </a:r>
            <a:r>
              <a:rPr lang="en-AU" sz="4400" dirty="0" smtClean="0">
                <a:sym typeface="Wingdings" pitchFamily="2" charset="2"/>
              </a:rPr>
              <a:t>, skills, </a:t>
            </a:r>
            <a:r>
              <a:rPr lang="en-AU" sz="4400" dirty="0" err="1" smtClean="0">
                <a:sym typeface="Wingdings" pitchFamily="2" charset="2"/>
              </a:rPr>
              <a:t>gaya</a:t>
            </a:r>
            <a:r>
              <a:rPr lang="en-AU" sz="4400" dirty="0" smtClean="0">
                <a:sym typeface="Wingdings" pitchFamily="2" charset="2"/>
              </a:rPr>
              <a:t> </a:t>
            </a:r>
            <a:r>
              <a:rPr lang="en-AU" sz="4400" dirty="0" err="1" smtClean="0">
                <a:sym typeface="Wingdings" pitchFamily="2" charset="2"/>
              </a:rPr>
              <a:t>kepemimpinan</a:t>
            </a:r>
            <a:r>
              <a:rPr lang="en-AU" sz="4400" dirty="0" smtClean="0">
                <a:sym typeface="Wingdings" pitchFamily="2" charset="2"/>
              </a:rPr>
              <a:t>, </a:t>
            </a:r>
            <a:r>
              <a:rPr lang="en-AU" sz="4400" dirty="0" err="1" smtClean="0">
                <a:sym typeface="Wingdings" pitchFamily="2" charset="2"/>
              </a:rPr>
              <a:t>dst</a:t>
            </a:r>
            <a:endParaRPr lang="en-A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400" dirty="0" smtClean="0"/>
              <a:t>Loop </a:t>
            </a:r>
            <a:r>
              <a:rPr lang="en-AU" sz="4400" dirty="0" err="1" smtClean="0"/>
              <a:t>prosses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umpan</a:t>
            </a:r>
            <a:r>
              <a:rPr lang="en-AU" sz="4400" dirty="0" smtClean="0">
                <a:sym typeface="Wingdings" pitchFamily="2" charset="2"/>
              </a:rPr>
              <a:t> </a:t>
            </a:r>
            <a:r>
              <a:rPr lang="en-AU" sz="4400" dirty="0" err="1" smtClean="0">
                <a:sym typeface="Wingdings" pitchFamily="2" charset="2"/>
              </a:rPr>
              <a:t>balik</a:t>
            </a:r>
            <a:endParaRPr lang="en-A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400" dirty="0" err="1" smtClean="0"/>
              <a:t>Keluaran</a:t>
            </a:r>
            <a:r>
              <a:rPr lang="en-AU" sz="4400" dirty="0" smtClean="0"/>
              <a:t> </a:t>
            </a:r>
            <a:r>
              <a:rPr lang="en-AU" sz="4400" dirty="0" err="1" smtClean="0"/>
              <a:t>memengaruhi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perubahan</a:t>
            </a:r>
            <a:r>
              <a:rPr lang="en-AU" sz="4400" dirty="0" smtClean="0">
                <a:sym typeface="Wingdings" pitchFamily="2" charset="2"/>
              </a:rPr>
              <a:t>? </a:t>
            </a:r>
            <a:endParaRPr lang="en-A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400" dirty="0" err="1" smtClean="0"/>
              <a:t>Keluaran</a:t>
            </a:r>
            <a:r>
              <a:rPr lang="en-AU" sz="4400" dirty="0" smtClean="0"/>
              <a:t> </a:t>
            </a:r>
            <a:r>
              <a:rPr lang="en-AU" sz="4400" dirty="0" err="1" smtClean="0"/>
              <a:t>kepemimpinan</a:t>
            </a:r>
            <a:r>
              <a:rPr lang="en-AU" sz="4400" dirty="0" smtClean="0"/>
              <a:t> </a:t>
            </a:r>
            <a:r>
              <a:rPr lang="en-AU" sz="4400" dirty="0" smtClean="0">
                <a:sym typeface="Wingdings" pitchFamily="2" charset="2"/>
              </a:rPr>
              <a:t> </a:t>
            </a:r>
            <a:r>
              <a:rPr lang="en-AU" sz="4400" dirty="0" err="1" smtClean="0">
                <a:sym typeface="Wingdings" pitchFamily="2" charset="2"/>
              </a:rPr>
              <a:t>tujuan</a:t>
            </a:r>
            <a:r>
              <a:rPr lang="en-AU" sz="4400" dirty="0" smtClean="0">
                <a:sym typeface="Wingdings" pitchFamily="2" charset="2"/>
              </a:rPr>
              <a:t>?</a:t>
            </a:r>
            <a:r>
              <a:rPr lang="en-AU" sz="4400" dirty="0" smtClean="0"/>
              <a:t> </a:t>
            </a:r>
            <a:endParaRPr lang="en-AU" sz="9000" dirty="0" smtClean="0"/>
          </a:p>
          <a:p>
            <a:pPr marL="948373" lvl="1" indent="-582613">
              <a:buNone/>
            </a:pPr>
            <a:endParaRPr lang="en-AU" sz="9000" dirty="0" smtClean="0"/>
          </a:p>
          <a:p>
            <a:pPr marL="948373" lvl="1" indent="-582613">
              <a:buNone/>
            </a:pPr>
            <a:endParaRPr lang="en-AU" sz="9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AU" sz="4000" b="1" u="sng" dirty="0" err="1" smtClean="0"/>
              <a:t>Jenis</a:t>
            </a:r>
            <a:r>
              <a:rPr lang="en-AU" sz="4000" b="1" u="sng" dirty="0" smtClean="0"/>
              <a:t> </a:t>
            </a:r>
            <a:r>
              <a:rPr lang="en-AU" sz="4000" b="1" u="sng" dirty="0" err="1" smtClean="0"/>
              <a:t>Taktik</a:t>
            </a:r>
            <a:r>
              <a:rPr lang="en-AU" sz="4000" b="1" u="sng" dirty="0" smtClean="0"/>
              <a:t> </a:t>
            </a:r>
            <a:r>
              <a:rPr lang="en-AU" sz="4000" b="1" u="sng" dirty="0" err="1" smtClean="0"/>
              <a:t>Memengruhi</a:t>
            </a:r>
            <a:r>
              <a:rPr lang="en-AU" sz="4000" b="1" u="sng" dirty="0" smtClean="0"/>
              <a:t>:</a:t>
            </a:r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Legitimasi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posisi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atasan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Persuasi</a:t>
            </a:r>
            <a:r>
              <a:rPr lang="en-AU" sz="3600" dirty="0" smtClean="0"/>
              <a:t> </a:t>
            </a:r>
            <a:r>
              <a:rPr lang="en-AU" sz="3600" dirty="0" err="1" smtClean="0"/>
              <a:t>rasional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teori</a:t>
            </a:r>
            <a:r>
              <a:rPr lang="en-AU" sz="3600" dirty="0" smtClean="0">
                <a:sym typeface="Wingdings" pitchFamily="2" charset="2"/>
              </a:rPr>
              <a:t>, </a:t>
            </a:r>
            <a:r>
              <a:rPr lang="en-AU" sz="3600" dirty="0" err="1" smtClean="0">
                <a:sym typeface="Wingdings" pitchFamily="2" charset="2"/>
              </a:rPr>
              <a:t>empiris</a:t>
            </a:r>
            <a:r>
              <a:rPr lang="en-AU" sz="3600" dirty="0" smtClean="0">
                <a:sym typeface="Wingdings" pitchFamily="2" charset="2"/>
              </a:rPr>
              <a:t>, </a:t>
            </a:r>
            <a:r>
              <a:rPr lang="en-AU" sz="3600" dirty="0" err="1" smtClean="0">
                <a:sym typeface="Wingdings" pitchFamily="2" charset="2"/>
              </a:rPr>
              <a:t>aturan</a:t>
            </a:r>
            <a:r>
              <a:rPr lang="en-AU" sz="3600" dirty="0" smtClean="0">
                <a:sym typeface="Wingdings" pitchFamily="2" charset="2"/>
              </a:rPr>
              <a:t>, </a:t>
            </a:r>
            <a:r>
              <a:rPr lang="en-AU" sz="3600" dirty="0" err="1" smtClean="0">
                <a:sym typeface="Wingdings" pitchFamily="2" charset="2"/>
              </a:rPr>
              <a:t>dll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Pertukaran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transaksional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Koalisi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pinjam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tangan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pihak</a:t>
            </a:r>
            <a:r>
              <a:rPr lang="en-AU" sz="3600" dirty="0" smtClean="0">
                <a:sym typeface="Wingdings" pitchFamily="2" charset="2"/>
              </a:rPr>
              <a:t> 3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Dukungan</a:t>
            </a:r>
            <a:r>
              <a:rPr lang="en-AU" sz="3600" dirty="0" smtClean="0"/>
              <a:t> </a:t>
            </a:r>
            <a:r>
              <a:rPr lang="en-AU" sz="3600" dirty="0" err="1" smtClean="0"/>
              <a:t>Atasan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000" b="1" i="1" dirty="0" smtClean="0">
                <a:sym typeface="Wingdings" pitchFamily="2" charset="2"/>
              </a:rPr>
              <a:t>endorsement,</a:t>
            </a:r>
            <a:r>
              <a:rPr lang="en-AU" sz="30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legitimasi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Ambil</a:t>
            </a:r>
            <a:r>
              <a:rPr lang="en-AU" sz="3600" dirty="0" smtClean="0"/>
              <a:t> </a:t>
            </a:r>
            <a:r>
              <a:rPr lang="en-AU" sz="3600" dirty="0" err="1" smtClean="0"/>
              <a:t>Hati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apresiasi</a:t>
            </a:r>
            <a:r>
              <a:rPr lang="en-AU" sz="3600" dirty="0" smtClean="0">
                <a:sym typeface="Wingdings" pitchFamily="2" charset="2"/>
              </a:rPr>
              <a:t>? Be careful….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smtClean="0"/>
              <a:t>Personal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hubungan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pribadi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Kooptasi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“</a:t>
            </a:r>
            <a:r>
              <a:rPr lang="en-AU" sz="3600" dirty="0" err="1" smtClean="0">
                <a:sym typeface="Wingdings" pitchFamily="2" charset="2"/>
              </a:rPr>
              <a:t>mengorangkan</a:t>
            </a:r>
            <a:r>
              <a:rPr lang="en-AU" sz="3600" dirty="0" smtClean="0">
                <a:sym typeface="Wingdings" pitchFamily="2" charset="2"/>
              </a:rPr>
              <a:t>” target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Pygmallion</a:t>
            </a:r>
            <a:r>
              <a:rPr lang="en-AU" sz="3600" dirty="0" smtClean="0"/>
              <a:t> Effect </a:t>
            </a:r>
            <a:r>
              <a:rPr lang="en-AU" sz="3600" dirty="0" smtClean="0">
                <a:sym typeface="Wingdings" pitchFamily="2" charset="2"/>
              </a:rPr>
              <a:t> “drama” </a:t>
            </a:r>
            <a:r>
              <a:rPr lang="en-AU" sz="3600" dirty="0" err="1" smtClean="0">
                <a:sym typeface="Wingdings" pitchFamily="2" charset="2"/>
              </a:rPr>
              <a:t>mmengaruhi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r>
              <a:rPr lang="en-AU" sz="3600" dirty="0" err="1" smtClean="0"/>
              <a:t>Menekan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munculkan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ancaman</a:t>
            </a:r>
            <a:endParaRPr lang="en-AU" sz="3600" dirty="0" smtClean="0"/>
          </a:p>
          <a:p>
            <a:pPr marL="747713" lvl="1" indent="-382588">
              <a:buFont typeface="+mj-lt"/>
              <a:buAutoNum type="alphaLcPeriod"/>
            </a:pPr>
            <a:endParaRPr lang="en-AU" sz="3600" dirty="0" smtClean="0"/>
          </a:p>
          <a:p>
            <a:pPr marL="1108710" lvl="1" indent="-742950">
              <a:buFont typeface="+mj-lt"/>
              <a:buAutoNum type="alphaLcPeriod"/>
            </a:pPr>
            <a:endParaRPr lang="en-AU" sz="38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C. </a:t>
            </a:r>
            <a:r>
              <a:rPr lang="en-AU" sz="5400" b="1" dirty="0" err="1" smtClean="0"/>
              <a:t>Proses</a:t>
            </a:r>
            <a:r>
              <a:rPr lang="en-AU" sz="5400" b="1" dirty="0" smtClean="0"/>
              <a:t> </a:t>
            </a:r>
            <a:r>
              <a:rPr lang="en-AU" sz="5400" b="1" dirty="0" err="1" smtClean="0"/>
              <a:t>Memengaruhi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marL="837248" lvl="1" indent="-471488">
              <a:buFont typeface="Wingdings" pitchFamily="2" charset="2"/>
              <a:buChar char="q"/>
            </a:pPr>
            <a:r>
              <a:rPr lang="en-AU" sz="3600" dirty="0" err="1" smtClean="0"/>
              <a:t>Tentukan</a:t>
            </a:r>
            <a:r>
              <a:rPr lang="en-AU" sz="3600" dirty="0" smtClean="0"/>
              <a:t> </a:t>
            </a:r>
            <a:r>
              <a:rPr lang="en-AU" sz="3600" dirty="0" err="1" smtClean="0"/>
              <a:t>tujuan</a:t>
            </a:r>
            <a:r>
              <a:rPr lang="en-AU" sz="3600" dirty="0" smtClean="0"/>
              <a:t> </a:t>
            </a:r>
            <a:r>
              <a:rPr lang="en-AU" sz="3600" dirty="0" smtClean="0">
                <a:sym typeface="Wingdings" pitchFamily="2" charset="2"/>
              </a:rPr>
              <a:t> Info target  </a:t>
            </a:r>
            <a:r>
              <a:rPr lang="en-AU" sz="3600" dirty="0" err="1" smtClean="0">
                <a:sym typeface="Wingdings" pitchFamily="2" charset="2"/>
              </a:rPr>
              <a:t>Pilih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taktik</a:t>
            </a:r>
            <a:r>
              <a:rPr lang="en-AU" sz="3600" dirty="0" smtClean="0">
                <a:sym typeface="Wingdings" pitchFamily="2" charset="2"/>
              </a:rPr>
              <a:t>  </a:t>
            </a:r>
            <a:r>
              <a:rPr lang="en-AU" sz="3600" i="1" dirty="0" smtClean="0">
                <a:sym typeface="Wingdings" pitchFamily="2" charset="2"/>
              </a:rPr>
              <a:t>exert  influence </a:t>
            </a:r>
            <a:r>
              <a:rPr lang="en-AU" sz="36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Terjadi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pengaruh</a:t>
            </a:r>
            <a:r>
              <a:rPr lang="en-AU" sz="3600" dirty="0" smtClean="0">
                <a:sym typeface="Wingdings" pitchFamily="2" charset="2"/>
              </a:rPr>
              <a:t>/ </a:t>
            </a:r>
            <a:r>
              <a:rPr lang="en-AU" sz="3600" dirty="0" err="1" smtClean="0">
                <a:sym typeface="Wingdings" pitchFamily="2" charset="2"/>
              </a:rPr>
              <a:t>perubahan</a:t>
            </a:r>
            <a:r>
              <a:rPr lang="en-AU" sz="3600" dirty="0" smtClean="0">
                <a:sym typeface="Wingdings" pitchFamily="2" charset="2"/>
              </a:rPr>
              <a:t>?  </a:t>
            </a:r>
            <a:r>
              <a:rPr lang="en-AU" sz="3600" dirty="0" err="1" smtClean="0">
                <a:sym typeface="Wingdings" pitchFamily="2" charset="2"/>
              </a:rPr>
              <a:t>dst</a:t>
            </a:r>
            <a:r>
              <a:rPr lang="en-AU" sz="3600" dirty="0" smtClean="0">
                <a:sym typeface="Wingdings" pitchFamily="2" charset="2"/>
              </a:rPr>
              <a:t>….. </a:t>
            </a:r>
          </a:p>
          <a:p>
            <a:pPr marL="747713" lvl="1" indent="-382588">
              <a:buFont typeface="Wingdings" pitchFamily="2" charset="2"/>
              <a:buChar char="q"/>
            </a:pP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Keluaran</a:t>
            </a:r>
            <a:r>
              <a:rPr lang="en-AU" sz="3600" dirty="0" smtClean="0">
                <a:sym typeface="Wingdings" pitchFamily="2" charset="2"/>
              </a:rPr>
              <a:t>:</a:t>
            </a: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Target </a:t>
            </a:r>
            <a:r>
              <a:rPr lang="en-AU" sz="3300" dirty="0" err="1" smtClean="0">
                <a:sym typeface="Wingdings" pitchFamily="2" charset="2"/>
              </a:rPr>
              <a:t>mematuhi</a:t>
            </a:r>
            <a:r>
              <a:rPr lang="en-AU" sz="3300" dirty="0" smtClean="0">
                <a:sym typeface="Wingdings" pitchFamily="2" charset="2"/>
              </a:rPr>
              <a:t> dg </a:t>
            </a:r>
            <a:r>
              <a:rPr lang="en-AU" sz="3300" dirty="0" err="1" smtClean="0">
                <a:sym typeface="Wingdings" pitchFamily="2" charset="2"/>
              </a:rPr>
              <a:t>senang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hati</a:t>
            </a:r>
            <a:endParaRPr lang="en-AU" sz="3300" dirty="0" smtClean="0">
              <a:sym typeface="Wingdings" pitchFamily="2" charset="2"/>
            </a:endParaRP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Target </a:t>
            </a:r>
            <a:r>
              <a:rPr lang="en-AU" sz="3300" dirty="0" err="1" smtClean="0">
                <a:sym typeface="Wingdings" pitchFamily="2" charset="2"/>
              </a:rPr>
              <a:t>mematuhi</a:t>
            </a:r>
            <a:r>
              <a:rPr lang="en-AU" sz="3300" dirty="0" smtClean="0">
                <a:sym typeface="Wingdings" pitchFamily="2" charset="2"/>
              </a:rPr>
              <a:t> dg </a:t>
            </a:r>
            <a:r>
              <a:rPr lang="en-AU" sz="3300" dirty="0" err="1" smtClean="0">
                <a:sym typeface="Wingdings" pitchFamily="2" charset="2"/>
              </a:rPr>
              <a:t>sakit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hati</a:t>
            </a:r>
            <a:endParaRPr lang="en-AU" sz="3300" dirty="0" smtClean="0">
              <a:sym typeface="Wingdings" pitchFamily="2" charset="2"/>
            </a:endParaRP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Target </a:t>
            </a:r>
            <a:r>
              <a:rPr lang="en-AU" sz="3300" dirty="0" err="1" smtClean="0">
                <a:sym typeface="Wingdings" pitchFamily="2" charset="2"/>
              </a:rPr>
              <a:t>menolak</a:t>
            </a:r>
            <a:r>
              <a:rPr lang="en-AU" sz="3300" dirty="0" smtClean="0">
                <a:sym typeface="Wingdings" pitchFamily="2" charset="2"/>
              </a:rPr>
              <a:t>, </a:t>
            </a:r>
            <a:r>
              <a:rPr lang="en-AU" sz="3300" dirty="0" err="1" smtClean="0">
                <a:sym typeface="Wingdings" pitchFamily="2" charset="2"/>
              </a:rPr>
              <a:t>baik</a:t>
            </a:r>
            <a:r>
              <a:rPr lang="en-AU" sz="3300" dirty="0" smtClean="0">
                <a:sym typeface="Wingdings" pitchFamily="2" charset="2"/>
              </a:rPr>
              <a:t> terang2an </a:t>
            </a:r>
            <a:r>
              <a:rPr lang="en-AU" sz="3300" smtClean="0">
                <a:sym typeface="Wingdings" pitchFamily="2" charset="2"/>
              </a:rPr>
              <a:t>or sembunyi2</a:t>
            </a:r>
            <a:endParaRPr lang="en-AU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195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Rounded MT Bold</vt:lpstr>
      <vt:lpstr>Brush Script MT</vt:lpstr>
      <vt:lpstr>Calibri</vt:lpstr>
      <vt:lpstr>Constantia</vt:lpstr>
      <vt:lpstr>Wingdings</vt:lpstr>
      <vt:lpstr>Wingdings 2</vt:lpstr>
      <vt:lpstr>Flow</vt:lpstr>
      <vt:lpstr>MEMPENGARUHI (influencing) </vt:lpstr>
      <vt:lpstr> A. 1. Pengertian Memengaruhi</vt:lpstr>
      <vt:lpstr> A. 2. Model Memengaruhi  </vt:lpstr>
      <vt:lpstr>PowerPoint Presentation</vt:lpstr>
      <vt:lpstr>C. Proses Memengaruhi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25</cp:revision>
  <dcterms:created xsi:type="dcterms:W3CDTF">2016-09-09T22:00:24Z</dcterms:created>
  <dcterms:modified xsi:type="dcterms:W3CDTF">2018-09-16T01:56:06Z</dcterms:modified>
</cp:coreProperties>
</file>